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5A3D7-AD84-4DF0-B4AB-7A54C0C95134}"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D4842-75AF-4DE3-A66D-1FCD4617B1B1}" type="slidenum">
              <a:rPr lang="en-US" smtClean="0"/>
              <a:t>‹#›</a:t>
            </a:fld>
            <a:endParaRPr lang="en-US"/>
          </a:p>
        </p:txBody>
      </p:sp>
    </p:spTree>
    <p:extLst>
      <p:ext uri="{BB962C8B-B14F-4D97-AF65-F5344CB8AC3E}">
        <p14:creationId xmlns:p14="http://schemas.microsoft.com/office/powerpoint/2010/main" val="2331678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msdn.microsoft.com/en-us/library/system.collections.generic(v=VS.90).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350316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14</a:t>
            </a:fld>
            <a:endParaRPr lang="en-AU" dirty="0"/>
          </a:p>
        </p:txBody>
      </p:sp>
    </p:spTree>
    <p:extLst>
      <p:ext uri="{BB962C8B-B14F-4D97-AF65-F5344CB8AC3E}">
        <p14:creationId xmlns:p14="http://schemas.microsoft.com/office/powerpoint/2010/main" val="1991794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15</a:t>
            </a:fld>
            <a:endParaRPr lang="en-AU" dirty="0"/>
          </a:p>
        </p:txBody>
      </p:sp>
    </p:spTree>
    <p:extLst>
      <p:ext uri="{BB962C8B-B14F-4D97-AF65-F5344CB8AC3E}">
        <p14:creationId xmlns:p14="http://schemas.microsoft.com/office/powerpoint/2010/main" val="208825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IList</a:t>
            </a:r>
            <a:r>
              <a:rPr lang="en-US" dirty="0" smtClean="0"/>
              <a:t> is the Descendent of </a:t>
            </a:r>
            <a:r>
              <a:rPr lang="en-US" dirty="0" err="1" smtClean="0"/>
              <a:t>ICollection</a:t>
            </a:r>
            <a:r>
              <a:rPr lang="en-US" dirty="0" smtClean="0"/>
              <a:t> which is the base  interface for all generic Lists of .NET.</a:t>
            </a:r>
          </a:p>
          <a:p>
            <a:pPr marL="171450" indent="-171450">
              <a:buFont typeface="Arial" pitchFamily="34" charset="0"/>
              <a:buChar char="•"/>
            </a:pPr>
            <a:r>
              <a:rPr lang="en-US" dirty="0" smtClean="0"/>
              <a:t>Insert method inserts the element at the specified Index.</a:t>
            </a:r>
          </a:p>
          <a:p>
            <a:pPr marL="171450" indent="-171450">
              <a:buFont typeface="Arial" pitchFamily="34" charset="0"/>
              <a:buChar char="•"/>
            </a:pPr>
            <a:r>
              <a:rPr lang="en-US" dirty="0" err="1" smtClean="0"/>
              <a:t>RemoveAt</a:t>
            </a:r>
            <a:r>
              <a:rPr lang="en-US" dirty="0" smtClean="0"/>
              <a:t> removes an Element from the specified Index.</a:t>
            </a:r>
          </a:p>
          <a:p>
            <a:pPr marL="171450" indent="-171450">
              <a:buFont typeface="Arial" pitchFamily="34" charset="0"/>
              <a:buChar char="•"/>
            </a:pPr>
            <a:r>
              <a:rPr lang="en-US" dirty="0" smtClean="0"/>
              <a:t>Supports all the methods of </a:t>
            </a:r>
            <a:r>
              <a:rPr lang="en-US" dirty="0" err="1" smtClean="0"/>
              <a:t>ICollection</a:t>
            </a:r>
            <a:r>
              <a:rPr lang="en-US" dirty="0" smtClean="0"/>
              <a:t> like Add, Clear, Remove…….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16</a:t>
            </a:fld>
            <a:endParaRPr lang="en-AU" dirty="0"/>
          </a:p>
        </p:txBody>
      </p:sp>
    </p:spTree>
    <p:extLst>
      <p:ext uri="{BB962C8B-B14F-4D97-AF65-F5344CB8AC3E}">
        <p14:creationId xmlns:p14="http://schemas.microsoft.com/office/powerpoint/2010/main" val="3303250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Important Methods:</a:t>
            </a:r>
          </a:p>
          <a:p>
            <a:r>
              <a:rPr lang="en-US" dirty="0" smtClean="0"/>
              <a:t>Add-&gt;Adds the Element to the Last of the list.</a:t>
            </a:r>
          </a:p>
          <a:p>
            <a:r>
              <a:rPr lang="en-US" dirty="0" smtClean="0"/>
              <a:t>Remove-&gt;Removes the Specified Element from the List.</a:t>
            </a:r>
          </a:p>
          <a:p>
            <a:r>
              <a:rPr lang="en-US" dirty="0" smtClean="0"/>
              <a:t>Find-&gt;Takes a Delegate called Predicate that evaluates an Expression on the Find Criteria and returns the found Element else returns null</a:t>
            </a:r>
          </a:p>
          <a:p>
            <a:r>
              <a:rPr lang="en-US" dirty="0" err="1" smtClean="0"/>
              <a:t>ToArray</a:t>
            </a:r>
            <a:r>
              <a:rPr lang="en-US" dirty="0" smtClean="0"/>
              <a:t>-&gt;Coverts the List to a fixed size Array.</a:t>
            </a:r>
          </a:p>
          <a:p>
            <a:endParaRPr lang="en-US" dirty="0" smtClean="0"/>
          </a:p>
          <a:p>
            <a:r>
              <a:rPr lang="en-US" dirty="0" smtClean="0"/>
              <a:t>Important Properties:</a:t>
            </a:r>
          </a:p>
          <a:p>
            <a:r>
              <a:rPr lang="en-US" dirty="0" smtClean="0"/>
              <a:t>Capacity-&gt;</a:t>
            </a:r>
            <a:r>
              <a:rPr lang="en-US" dirty="0" err="1" smtClean="0"/>
              <a:t>Initiailizes</a:t>
            </a:r>
            <a:r>
              <a:rPr lang="en-US" dirty="0" smtClean="0"/>
              <a:t> the size of the list</a:t>
            </a:r>
          </a:p>
          <a:p>
            <a:r>
              <a:rPr lang="en-US" dirty="0" smtClean="0"/>
              <a:t>Count-&gt;Current size of the List, if new element is added, the count increases.</a:t>
            </a:r>
          </a:p>
          <a:p>
            <a:r>
              <a:rPr lang="en-US" dirty="0" smtClean="0"/>
              <a:t>NOTE: If the capacity has reached while adding, the Capacity automatically increments by the no of elements you have added to the List.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17</a:t>
            </a:fld>
            <a:endParaRPr lang="en-AU" dirty="0"/>
          </a:p>
        </p:txBody>
      </p:sp>
    </p:spTree>
    <p:extLst>
      <p:ext uri="{BB962C8B-B14F-4D97-AF65-F5344CB8AC3E}">
        <p14:creationId xmlns:p14="http://schemas.microsoft.com/office/powerpoint/2010/main" val="4152691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18</a:t>
            </a:fld>
            <a:endParaRPr lang="en-AU" dirty="0"/>
          </a:p>
        </p:txBody>
      </p:sp>
    </p:spTree>
    <p:extLst>
      <p:ext uri="{BB962C8B-B14F-4D97-AF65-F5344CB8AC3E}">
        <p14:creationId xmlns:p14="http://schemas.microsoft.com/office/powerpoint/2010/main" val="4064322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Faculty</a:t>
            </a:r>
            <a:r>
              <a:rPr lang="en-US" baseline="0" dirty="0" smtClean="0"/>
              <a:t> Note: Explain the example</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19</a:t>
            </a:fld>
            <a:endParaRPr lang="en-US"/>
          </a:p>
        </p:txBody>
      </p:sp>
    </p:spTree>
    <p:extLst>
      <p:ext uri="{BB962C8B-B14F-4D97-AF65-F5344CB8AC3E}">
        <p14:creationId xmlns:p14="http://schemas.microsoft.com/office/powerpoint/2010/main" val="178448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Dictionaries represent a sophisticated data structure that allows you to access an element based on a</a:t>
            </a:r>
          </a:p>
          <a:p>
            <a:r>
              <a:rPr lang="en-US" sz="1200" b="0" i="0" u="none" strike="noStrike" kern="1200" baseline="0" dirty="0" smtClean="0">
                <a:solidFill>
                  <a:schemeClr val="tx1"/>
                </a:solidFill>
                <a:latin typeface="+mn-lt"/>
                <a:ea typeface="+mn-ea"/>
                <a:cs typeface="+mn-cs"/>
              </a:rPr>
              <a:t>key. Dictionaries are also known as hash tables or maps. The main feature of dictionaries is fast lookup</a:t>
            </a:r>
          </a:p>
          <a:p>
            <a:r>
              <a:rPr lang="en-US" sz="1200" b="0" i="0" u="none" strike="noStrike" kern="1200" baseline="0" dirty="0" smtClean="0">
                <a:solidFill>
                  <a:schemeClr val="tx1"/>
                </a:solidFill>
                <a:latin typeface="+mn-lt"/>
                <a:ea typeface="+mn-ea"/>
                <a:cs typeface="+mn-cs"/>
              </a:rPr>
              <a:t>based on keys. You can also add and remove items freely, a bit like a List &lt; T &gt; , but without the</a:t>
            </a:r>
          </a:p>
          <a:p>
            <a:r>
              <a:rPr lang="en-US" sz="1200" b="0" i="0" u="none" strike="noStrike" kern="1200" baseline="0" dirty="0" smtClean="0">
                <a:solidFill>
                  <a:schemeClr val="tx1"/>
                </a:solidFill>
                <a:latin typeface="+mn-lt"/>
                <a:ea typeface="+mn-ea"/>
                <a:cs typeface="+mn-cs"/>
              </a:rPr>
              <a:t>performance overhead of having to shift subsequent items in memory.</a:t>
            </a:r>
          </a:p>
          <a:p>
            <a:r>
              <a:rPr lang="en-US" sz="1200" b="0" i="0" u="none" strike="noStrike" kern="1200" baseline="0" dirty="0" smtClean="0">
                <a:solidFill>
                  <a:schemeClr val="tx1"/>
                </a:solidFill>
                <a:latin typeface="+mn-lt"/>
                <a:ea typeface="+mn-ea"/>
                <a:cs typeface="+mn-cs"/>
              </a:rPr>
              <a:t>NOTE: keys are unique to the Collection, value can be same. If u want to access the elements, you could access it by the Key name instead of Index that is used in List&lt;T&gt;. It is also performance based if you want to store a pairs of data in which one section needs to be unique.   </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20</a:t>
            </a:fld>
            <a:endParaRPr lang="en-AU" dirty="0"/>
          </a:p>
        </p:txBody>
      </p:sp>
    </p:spTree>
    <p:extLst>
      <p:ext uri="{BB962C8B-B14F-4D97-AF65-F5344CB8AC3E}">
        <p14:creationId xmlns:p14="http://schemas.microsoft.com/office/powerpoint/2010/main" val="1830590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Dictionary class has methods to Add, Remove, Check for Key, Check for Value.</a:t>
            </a:r>
          </a:p>
          <a:p>
            <a:r>
              <a:rPr lang="en-US" dirty="0" smtClean="0"/>
              <a:t>The Properties:</a:t>
            </a:r>
          </a:p>
          <a:p>
            <a:pPr marL="171450" indent="-171450">
              <a:buFont typeface="Arial" pitchFamily="34" charset="0"/>
              <a:buChar char="•"/>
            </a:pPr>
            <a:r>
              <a:rPr lang="en-US" baseline="0" dirty="0" smtClean="0"/>
              <a:t>Keys gets total Keys associated within the Collection.</a:t>
            </a:r>
          </a:p>
          <a:p>
            <a:pPr marL="171450" indent="-171450">
              <a:buFont typeface="Arial" pitchFamily="34" charset="0"/>
              <a:buChar char="•"/>
            </a:pPr>
            <a:r>
              <a:rPr lang="en-US" baseline="0" dirty="0" smtClean="0"/>
              <a:t>Values gets the Complete Collection of Values associated within the Collection</a:t>
            </a:r>
          </a:p>
          <a:p>
            <a:r>
              <a:rPr lang="en-US" baseline="0" dirty="0" smtClean="0"/>
              <a:t>The Methods:</a:t>
            </a:r>
          </a:p>
          <a:p>
            <a:pPr marL="171450" indent="-171450">
              <a:buFont typeface="Arial" pitchFamily="34" charset="0"/>
              <a:buChar char="•"/>
            </a:pPr>
            <a:r>
              <a:rPr lang="en-US" baseline="0" dirty="0" err="1" smtClean="0"/>
              <a:t>ContainsKey</a:t>
            </a:r>
            <a:r>
              <a:rPr lang="en-US" baseline="0" dirty="0" smtClean="0"/>
              <a:t> returns True if the Key already exists else returns False</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err="1" smtClean="0"/>
              <a:t>ContainsValue</a:t>
            </a:r>
            <a:r>
              <a:rPr lang="en-US" baseline="0" dirty="0" smtClean="0"/>
              <a:t> returns True if the Value already exists else returns False.</a:t>
            </a:r>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21</a:t>
            </a:fld>
            <a:endParaRPr lang="en-AU" dirty="0"/>
          </a:p>
        </p:txBody>
      </p:sp>
    </p:spTree>
    <p:extLst>
      <p:ext uri="{BB962C8B-B14F-4D97-AF65-F5344CB8AC3E}">
        <p14:creationId xmlns:p14="http://schemas.microsoft.com/office/powerpoint/2010/main" val="2079798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22</a:t>
            </a:fld>
            <a:endParaRPr lang="en-AU" dirty="0"/>
          </a:p>
        </p:txBody>
      </p:sp>
    </p:spTree>
    <p:extLst>
      <p:ext uri="{BB962C8B-B14F-4D97-AF65-F5344CB8AC3E}">
        <p14:creationId xmlns:p14="http://schemas.microsoft.com/office/powerpoint/2010/main" val="226159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Faculty Note:</a:t>
            </a:r>
          </a:p>
          <a:p>
            <a:r>
              <a:rPr lang="en-US" dirty="0" smtClean="0"/>
              <a:t>Explain the example.</a:t>
            </a:r>
          </a:p>
          <a:p>
            <a:r>
              <a:rPr lang="en-US" dirty="0" smtClean="0"/>
              <a:t>Explain </a:t>
            </a:r>
            <a:r>
              <a:rPr lang="en-US" dirty="0" err="1" smtClean="0"/>
              <a:t>KeyValuePair</a:t>
            </a:r>
            <a:r>
              <a:rPr lang="en-US" dirty="0" smtClean="0"/>
              <a:t>&lt;TK,TV&gt; class and it’s properties (Key and Value)</a:t>
            </a:r>
          </a:p>
          <a:p>
            <a:endParaRPr lang="en-US" dirty="0" smtClean="0"/>
          </a:p>
        </p:txBody>
      </p:sp>
      <p:sp>
        <p:nvSpPr>
          <p:cNvPr id="4" name="Slide Number Placeholder 3"/>
          <p:cNvSpPr>
            <a:spLocks noGrp="1"/>
          </p:cNvSpPr>
          <p:nvPr>
            <p:ph type="sldNum" sz="quarter" idx="10"/>
          </p:nvPr>
        </p:nvSpPr>
        <p:spPr/>
        <p:txBody>
          <a:bodyPr/>
          <a:lstStyle/>
          <a:p>
            <a:fld id="{9E1A3354-9A0B-49EE-95FD-23EABDFEF6CF}" type="slidenum">
              <a:rPr lang="en-US" smtClean="0"/>
              <a:pPr/>
              <a:t>23</a:t>
            </a:fld>
            <a:endParaRPr lang="en-US"/>
          </a:p>
        </p:txBody>
      </p:sp>
    </p:spTree>
    <p:extLst>
      <p:ext uri="{BB962C8B-B14F-4D97-AF65-F5344CB8AC3E}">
        <p14:creationId xmlns:p14="http://schemas.microsoft.com/office/powerpoint/2010/main" val="341613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2084781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HashSet</a:t>
            </a:r>
            <a:r>
              <a:rPr lang="en-US" sz="1200" b="1" i="0" u="none" strike="noStrike" kern="1200" baseline="0" dirty="0" smtClean="0">
                <a:solidFill>
                  <a:schemeClr val="tx1"/>
                </a:solidFill>
                <a:latin typeface="+mn-lt"/>
                <a:ea typeface="+mn-ea"/>
                <a:cs typeface="+mn-cs"/>
              </a:rPr>
              <a:t>&lt;T&gt; </a:t>
            </a:r>
            <a:r>
              <a:rPr lang="en-US" sz="1200" b="0" i="0" u="none" strike="noStrike" kern="1200" baseline="0" dirty="0" smtClean="0">
                <a:solidFill>
                  <a:schemeClr val="tx1"/>
                </a:solidFill>
                <a:latin typeface="+mn-lt"/>
                <a:ea typeface="+mn-ea"/>
                <a:cs typeface="+mn-cs"/>
              </a:rPr>
              <a:t>implements a set in which all elements are unique. In other words, duplicates are not allowed. The order of the elements is not</a:t>
            </a:r>
          </a:p>
          <a:p>
            <a:r>
              <a:rPr lang="en-US" sz="1200" b="0" i="0" u="none" strike="noStrike" kern="1200" baseline="0" dirty="0" smtClean="0">
                <a:solidFill>
                  <a:schemeClr val="tx1"/>
                </a:solidFill>
                <a:latin typeface="+mn-lt"/>
                <a:ea typeface="+mn-ea"/>
                <a:cs typeface="+mn-cs"/>
              </a:rPr>
              <a:t>specified. </a:t>
            </a:r>
            <a:r>
              <a:rPr lang="en-US" sz="1200" b="1" i="0" u="none" strike="noStrike" kern="1200" baseline="0" dirty="0" err="1" smtClean="0">
                <a:solidFill>
                  <a:schemeClr val="tx1"/>
                </a:solidFill>
                <a:latin typeface="+mn-lt"/>
                <a:ea typeface="+mn-ea"/>
                <a:cs typeface="+mn-cs"/>
              </a:rPr>
              <a:t>HashSet</a:t>
            </a:r>
            <a:r>
              <a:rPr lang="en-US" sz="1200" b="1" i="0" u="none" strike="noStrike" kern="1200" baseline="0" dirty="0" smtClean="0">
                <a:solidFill>
                  <a:schemeClr val="tx1"/>
                </a:solidFill>
                <a:latin typeface="+mn-lt"/>
                <a:ea typeface="+mn-ea"/>
                <a:cs typeface="+mn-cs"/>
              </a:rPr>
              <a:t>&lt;T&gt; </a:t>
            </a:r>
            <a:r>
              <a:rPr lang="en-US" sz="1200" b="0" i="0" u="none" strike="noStrike" kern="1200" baseline="0" dirty="0" smtClean="0">
                <a:solidFill>
                  <a:schemeClr val="tx1"/>
                </a:solidFill>
                <a:latin typeface="+mn-lt"/>
                <a:ea typeface="+mn-ea"/>
                <a:cs typeface="+mn-cs"/>
              </a:rPr>
              <a:t>defines a full complement of set operations, such as intersection, union, and symmetric difference. This makes </a:t>
            </a:r>
            <a:r>
              <a:rPr lang="en-US" sz="1200" b="1" i="0" u="none" strike="noStrike" kern="1200" baseline="0" dirty="0" err="1" smtClean="0">
                <a:solidFill>
                  <a:schemeClr val="tx1"/>
                </a:solidFill>
                <a:latin typeface="+mn-lt"/>
                <a:ea typeface="+mn-ea"/>
                <a:cs typeface="+mn-cs"/>
              </a:rPr>
              <a:t>HashSet</a:t>
            </a:r>
            <a:r>
              <a:rPr lang="en-US" sz="1200" b="1" i="0" u="none" strike="noStrike" kern="1200" baseline="0" dirty="0" smtClean="0">
                <a:solidFill>
                  <a:schemeClr val="tx1"/>
                </a:solidFill>
                <a:latin typeface="+mn-lt"/>
                <a:ea typeface="+mn-ea"/>
                <a:cs typeface="+mn-cs"/>
              </a:rPr>
              <a:t>&lt;T&gt; </a:t>
            </a:r>
            <a:r>
              <a:rPr lang="en-US" sz="1200" b="0" i="0" u="none" strike="noStrike" kern="1200" baseline="0" dirty="0" smtClean="0">
                <a:solidFill>
                  <a:schemeClr val="tx1"/>
                </a:solidFill>
                <a:latin typeface="+mn-lt"/>
                <a:ea typeface="+mn-ea"/>
                <a:cs typeface="+mn-cs"/>
              </a:rPr>
              <a:t>the perfect choice for working with sets of objects. </a:t>
            </a:r>
            <a:r>
              <a:rPr lang="en-US" sz="1200" b="1" i="0" u="none" strike="noStrike" kern="1200" baseline="0" dirty="0" err="1" smtClean="0">
                <a:solidFill>
                  <a:schemeClr val="tx1"/>
                </a:solidFill>
                <a:latin typeface="+mn-lt"/>
                <a:ea typeface="+mn-ea"/>
                <a:cs typeface="+mn-cs"/>
              </a:rPr>
              <a:t>HashSet</a:t>
            </a:r>
            <a:r>
              <a:rPr lang="en-US" sz="1200" b="1" i="0" u="none" strike="noStrike" kern="1200" baseline="0" dirty="0" smtClean="0">
                <a:solidFill>
                  <a:schemeClr val="tx1"/>
                </a:solidFill>
                <a:latin typeface="+mn-lt"/>
                <a:ea typeface="+mn-ea"/>
                <a:cs typeface="+mn-cs"/>
              </a:rPr>
              <a:t>&lt;T&gt; </a:t>
            </a:r>
            <a:r>
              <a:rPr lang="en-US" sz="1200" b="0" i="0" u="none" strike="noStrike" kern="1200" baseline="0" dirty="0" smtClean="0">
                <a:solidFill>
                  <a:schemeClr val="tx1"/>
                </a:solidFill>
                <a:latin typeface="+mn-lt"/>
                <a:ea typeface="+mn-ea"/>
                <a:cs typeface="+mn-cs"/>
              </a:rPr>
              <a:t>is a dynamic collection that grows as needed to</a:t>
            </a:r>
          </a:p>
          <a:p>
            <a:r>
              <a:rPr lang="en-US" sz="1200" b="0" i="0" u="none" strike="noStrike" kern="1200" baseline="0" dirty="0" smtClean="0">
                <a:solidFill>
                  <a:schemeClr val="tx1"/>
                </a:solidFill>
                <a:latin typeface="+mn-lt"/>
                <a:ea typeface="+mn-ea"/>
                <a:cs typeface="+mn-cs"/>
              </a:rPr>
              <a:t>accommodate the elements it must store.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26</a:t>
            </a:fld>
            <a:endParaRPr lang="en-AU" dirty="0"/>
          </a:p>
        </p:txBody>
      </p:sp>
    </p:spTree>
    <p:extLst>
      <p:ext uri="{BB962C8B-B14F-4D97-AF65-F5344CB8AC3E}">
        <p14:creationId xmlns:p14="http://schemas.microsoft.com/office/powerpoint/2010/main" val="332546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27</a:t>
            </a:fld>
            <a:endParaRPr lang="en-AU" dirty="0"/>
          </a:p>
        </p:txBody>
      </p:sp>
    </p:spTree>
    <p:extLst>
      <p:ext uri="{BB962C8B-B14F-4D97-AF65-F5344CB8AC3E}">
        <p14:creationId xmlns:p14="http://schemas.microsoft.com/office/powerpoint/2010/main" val="462568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Stack</a:t>
            </a:r>
            <a:r>
              <a:rPr lang="en-US" dirty="0" smtClean="0"/>
              <a:t>: To visualize a stack, imagine a stack of plates on a table. The first plate put down is the last one to be picked up. The stack is one of the most important data structures in computing. It is frequently used in system software, compilers, and AI-based backtracking routines, to name just a few.</a:t>
            </a:r>
          </a:p>
          <a:p>
            <a:endParaRPr lang="en-US" dirty="0" smtClean="0"/>
          </a:p>
          <a:p>
            <a:endParaRPr lang="en-US" dirty="0" smtClean="0"/>
          </a:p>
          <a:p>
            <a:r>
              <a:rPr lang="en-US" dirty="0" smtClean="0"/>
              <a:t>Reference:</a:t>
            </a:r>
          </a:p>
          <a:p>
            <a:r>
              <a:rPr lang="en-US" dirty="0" smtClean="0">
                <a:hlinkClick r:id="rId3"/>
              </a:rPr>
              <a:t>http://msdn.microsoft.com/en-us/library/system.collections.generic(v=VS.90).aspx</a:t>
            </a:r>
            <a:endParaRPr lang="en-US" dirty="0" smtClean="0"/>
          </a:p>
          <a:p>
            <a:endParaRPr lang="en-US" dirty="0" smtClean="0"/>
          </a:p>
          <a:p>
            <a:r>
              <a:rPr lang="en-US" dirty="0" smtClean="0"/>
              <a:t>EBook:</a:t>
            </a:r>
          </a:p>
          <a:p>
            <a:r>
              <a:rPr lang="en-US" dirty="0" smtClean="0"/>
              <a:t>Professional C#, Chapter 10. </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30</a:t>
            </a:fld>
            <a:endParaRPr lang="en-AU" dirty="0"/>
          </a:p>
        </p:txBody>
      </p:sp>
    </p:spTree>
    <p:extLst>
      <p:ext uri="{BB962C8B-B14F-4D97-AF65-F5344CB8AC3E}">
        <p14:creationId xmlns:p14="http://schemas.microsoft.com/office/powerpoint/2010/main" val="3664529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err="1" smtClean="0"/>
              <a:t>Queue:</a:t>
            </a:r>
            <a:r>
              <a:rPr lang="en-US" dirty="0" err="1" smtClean="0"/>
              <a:t>That</a:t>
            </a:r>
            <a:r>
              <a:rPr lang="en-US" dirty="0" smtClean="0"/>
              <a:t> is, the first item put in a queue is the first item retrieved. Queues are common in real life. For example, lines at a bank or fast-food restaurant are queues. In programming, queues are used to hold such things as the currently executing processes in the system, a list of pending database transactions, or data packets received over the Internet. They are also often used in simulations.</a:t>
            </a:r>
          </a:p>
          <a:p>
            <a:endParaRPr lang="en-US" dirty="0" smtClean="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31</a:t>
            </a:fld>
            <a:endParaRPr lang="en-AU" dirty="0"/>
          </a:p>
        </p:txBody>
      </p:sp>
    </p:spTree>
    <p:extLst>
      <p:ext uri="{BB962C8B-B14F-4D97-AF65-F5344CB8AC3E}">
        <p14:creationId xmlns:p14="http://schemas.microsoft.com/office/powerpoint/2010/main" val="1936471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Classes that implement </a:t>
            </a:r>
            <a:r>
              <a:rPr lang="en-US" dirty="0" err="1" smtClean="0"/>
              <a:t>IList</a:t>
            </a:r>
            <a:r>
              <a:rPr lang="en-US" dirty="0" smtClean="0"/>
              <a:t> uses </a:t>
            </a:r>
            <a:r>
              <a:rPr lang="en-US" dirty="0" err="1" smtClean="0"/>
              <a:t>IComparable</a:t>
            </a:r>
            <a:r>
              <a:rPr lang="en-US" dirty="0" smtClean="0"/>
              <a:t> to sort the data by calling Sort Method.</a:t>
            </a:r>
          </a:p>
          <a:p>
            <a:r>
              <a:rPr lang="en-US" dirty="0" smtClean="0"/>
              <a:t>All Built In types of .NET implement </a:t>
            </a:r>
            <a:r>
              <a:rPr lang="en-US" dirty="0" err="1" smtClean="0"/>
              <a:t>IComparable</a:t>
            </a:r>
            <a:r>
              <a:rPr lang="en-US" dirty="0" smtClean="0"/>
              <a:t>.</a:t>
            </a:r>
          </a:p>
          <a:p>
            <a:r>
              <a:rPr lang="en-US" dirty="0" smtClean="0"/>
              <a:t>Sort uses the object’s </a:t>
            </a:r>
            <a:r>
              <a:rPr lang="en-US" dirty="0" err="1" smtClean="0"/>
              <a:t>CompareTo</a:t>
            </a:r>
            <a:r>
              <a:rPr lang="en-US" dirty="0" smtClean="0"/>
              <a:t> method to compare it with other objects and uses its return value to determine which should come first.</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32</a:t>
            </a:fld>
            <a:endParaRPr lang="en-AU" dirty="0"/>
          </a:p>
        </p:txBody>
      </p:sp>
    </p:spTree>
    <p:extLst>
      <p:ext uri="{BB962C8B-B14F-4D97-AF65-F5344CB8AC3E}">
        <p14:creationId xmlns:p14="http://schemas.microsoft.com/office/powerpoint/2010/main" val="3812594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2 objects of the same type are compared, when equal you return 0, if x is </a:t>
            </a:r>
            <a:r>
              <a:rPr lang="en-US" dirty="0" err="1" smtClean="0"/>
              <a:t>greated</a:t>
            </a:r>
            <a:r>
              <a:rPr lang="en-US" dirty="0" smtClean="0"/>
              <a:t> than y, you return 1, else you return -1. Based on the return value, the Sort function of the </a:t>
            </a:r>
            <a:r>
              <a:rPr lang="en-US" dirty="0" err="1" smtClean="0"/>
              <a:t>IList</a:t>
            </a:r>
            <a:r>
              <a:rPr lang="en-US" dirty="0" smtClean="0"/>
              <a:t> interface would place the elements in the order. </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37</a:t>
            </a:fld>
            <a:endParaRPr lang="en-AU" dirty="0"/>
          </a:p>
        </p:txBody>
      </p:sp>
    </p:spTree>
    <p:extLst>
      <p:ext uri="{BB962C8B-B14F-4D97-AF65-F5344CB8AC3E}">
        <p14:creationId xmlns:p14="http://schemas.microsoft.com/office/powerpoint/2010/main" val="1051938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debug the code</a:t>
            </a:r>
            <a:r>
              <a:rPr lang="en-US" baseline="0" dirty="0" smtClean="0"/>
              <a:t> by pressing F11. You will get the idea how the </a:t>
            </a:r>
            <a:r>
              <a:rPr lang="en-US" baseline="0" dirty="0" err="1" smtClean="0"/>
              <a:t>CompareTo</a:t>
            </a:r>
            <a:r>
              <a:rPr lang="en-US" baseline="0" dirty="0" smtClean="0"/>
              <a:t> method is being called.</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38</a:t>
            </a:fld>
            <a:endParaRPr lang="en-AU" dirty="0"/>
          </a:p>
        </p:txBody>
      </p:sp>
    </p:spTree>
    <p:extLst>
      <p:ext uri="{BB962C8B-B14F-4D97-AF65-F5344CB8AC3E}">
        <p14:creationId xmlns:p14="http://schemas.microsoft.com/office/powerpoint/2010/main" val="1663818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solidFill>
                  <a:schemeClr val="tx1"/>
                </a:solidFill>
                <a:latin typeface="Arial" pitchFamily="34" charset="0"/>
                <a:cs typeface="Arial" pitchFamily="34" charset="0"/>
              </a:rPr>
              <a:t>Situtaion</a:t>
            </a:r>
            <a:r>
              <a:rPr lang="en-US" dirty="0" smtClean="0">
                <a:solidFill>
                  <a:schemeClr val="tx1"/>
                </a:solidFill>
                <a:latin typeface="Arial" pitchFamily="34" charset="0"/>
                <a:cs typeface="Arial" pitchFamily="34" charset="0"/>
              </a:rPr>
              <a:t>: If you have access to source code of the class in question, then implement </a:t>
            </a:r>
            <a:r>
              <a:rPr lang="en-US" dirty="0" err="1" smtClean="0">
                <a:solidFill>
                  <a:schemeClr val="tx1"/>
                </a:solidFill>
                <a:latin typeface="Arial" pitchFamily="34" charset="0"/>
                <a:cs typeface="Arial" pitchFamily="34" charset="0"/>
              </a:rPr>
              <a:t>IComparable</a:t>
            </a:r>
            <a:r>
              <a:rPr lang="en-US" dirty="0" smtClean="0">
                <a:solidFill>
                  <a:schemeClr val="tx1"/>
                </a:solidFill>
                <a:latin typeface="Arial" pitchFamily="34" charset="0"/>
                <a:cs typeface="Arial" pitchFamily="34" charset="0"/>
              </a:rPr>
              <a:t> interface and in turn its method </a:t>
            </a:r>
            <a:r>
              <a:rPr lang="en-US" dirty="0" err="1" smtClean="0">
                <a:solidFill>
                  <a:schemeClr val="tx1"/>
                </a:solidFill>
                <a:latin typeface="Arial" pitchFamily="34" charset="0"/>
                <a:cs typeface="Arial" pitchFamily="34" charset="0"/>
              </a:rPr>
              <a:t>CompareTo</a:t>
            </a:r>
            <a:endParaRPr lang="en-US" dirty="0" smtClean="0">
              <a:solidFill>
                <a:schemeClr val="tx1"/>
              </a:solidFill>
              <a:latin typeface="Arial" pitchFamily="34" charset="0"/>
              <a:cs typeface="Arial" pitchFamily="34" charset="0"/>
            </a:endParaRPr>
          </a:p>
          <a:p>
            <a:endParaRPr lang="en-US" dirty="0" smtClean="0">
              <a:solidFill>
                <a:schemeClr val="tx1"/>
              </a:solidFill>
              <a:latin typeface="Arial" pitchFamily="34" charset="0"/>
              <a:cs typeface="Arial" pitchFamily="34" charset="0"/>
            </a:endParaRPr>
          </a:p>
          <a:p>
            <a:r>
              <a:rPr lang="en-US" b="1" dirty="0" smtClean="0">
                <a:solidFill>
                  <a:schemeClr val="tx1"/>
                </a:solidFill>
                <a:latin typeface="Arial" pitchFamily="34" charset="0"/>
                <a:cs typeface="Arial" pitchFamily="34" charset="0"/>
              </a:rPr>
              <a:t>Solution</a:t>
            </a:r>
            <a:r>
              <a:rPr lang="en-US" dirty="0" smtClean="0">
                <a:solidFill>
                  <a:schemeClr val="tx1"/>
                </a:solidFill>
                <a:latin typeface="Arial" pitchFamily="34" charset="0"/>
                <a:cs typeface="Arial" pitchFamily="34" charset="0"/>
              </a:rPr>
              <a:t>: Implement </a:t>
            </a:r>
            <a:r>
              <a:rPr lang="en-US" dirty="0" err="1" smtClean="0">
                <a:solidFill>
                  <a:schemeClr val="tx1"/>
                </a:solidFill>
                <a:latin typeface="Arial" pitchFamily="34" charset="0"/>
                <a:cs typeface="Arial" pitchFamily="34" charset="0"/>
              </a:rPr>
              <a:t>IComparable</a:t>
            </a:r>
            <a:r>
              <a:rPr lang="en-US" dirty="0" smtClean="0">
                <a:solidFill>
                  <a:schemeClr val="tx1"/>
                </a:solidFill>
                <a:latin typeface="Arial" pitchFamily="34" charset="0"/>
                <a:cs typeface="Arial" pitchFamily="34" charset="0"/>
              </a:rPr>
              <a:t> interface in the business class. </a:t>
            </a:r>
            <a:r>
              <a:rPr lang="en-US" baseline="0" dirty="0" smtClean="0">
                <a:solidFill>
                  <a:schemeClr val="tx1"/>
                </a:solidFill>
                <a:latin typeface="Arial" pitchFamily="34" charset="0"/>
                <a:cs typeface="Arial" pitchFamily="34" charset="0"/>
              </a:rPr>
              <a:t>. Provide logic to compare characteristics of business object in </a:t>
            </a:r>
            <a:r>
              <a:rPr lang="en-US" baseline="0" dirty="0" err="1" smtClean="0">
                <a:solidFill>
                  <a:schemeClr val="tx1"/>
                </a:solidFill>
                <a:latin typeface="Arial" pitchFamily="34" charset="0"/>
                <a:cs typeface="Arial" pitchFamily="34" charset="0"/>
              </a:rPr>
              <a:t>CompareTo</a:t>
            </a:r>
            <a:r>
              <a:rPr lang="en-US" baseline="0" dirty="0" smtClean="0">
                <a:solidFill>
                  <a:schemeClr val="tx1"/>
                </a:solidFill>
                <a:latin typeface="Arial" pitchFamily="34" charset="0"/>
                <a:cs typeface="Arial" pitchFamily="34" charset="0"/>
              </a:rPr>
              <a:t> method.</a:t>
            </a:r>
          </a:p>
          <a:p>
            <a:r>
              <a:rPr lang="en-US" baseline="0" dirty="0" smtClean="0">
                <a:solidFill>
                  <a:schemeClr val="tx1"/>
                </a:solidFill>
                <a:latin typeface="Arial" pitchFamily="34" charset="0"/>
                <a:cs typeface="Arial" pitchFamily="34" charset="0"/>
              </a:rPr>
              <a:t>Call Sort method on the collection object. </a:t>
            </a:r>
            <a:r>
              <a:rPr lang="en-US" dirty="0" smtClean="0">
                <a:solidFill>
                  <a:schemeClr val="tx1"/>
                </a:solidFill>
                <a:latin typeface="Arial" pitchFamily="34" charset="0"/>
                <a:cs typeface="Arial" pitchFamily="34" charset="0"/>
              </a:rPr>
              <a:t>Default implementation of Sort method automatically calls </a:t>
            </a:r>
            <a:r>
              <a:rPr lang="en-US" dirty="0" err="1" smtClean="0">
                <a:solidFill>
                  <a:schemeClr val="tx1"/>
                </a:solidFill>
                <a:latin typeface="Arial" pitchFamily="34" charset="0"/>
                <a:cs typeface="Arial" pitchFamily="34" charset="0"/>
              </a:rPr>
              <a:t>CompareTo</a:t>
            </a:r>
            <a:r>
              <a:rPr lang="en-US" dirty="0" smtClean="0">
                <a:solidFill>
                  <a:schemeClr val="tx1"/>
                </a:solidFill>
                <a:latin typeface="Arial" pitchFamily="34" charset="0"/>
                <a:cs typeface="Arial" pitchFamily="34" charset="0"/>
              </a:rPr>
              <a:t> method on current instance of business class in that collection and passes the next instance as argument to the method. Then with the logic provided by you in </a:t>
            </a:r>
            <a:r>
              <a:rPr lang="en-US" dirty="0" err="1" smtClean="0">
                <a:solidFill>
                  <a:schemeClr val="tx1"/>
                </a:solidFill>
                <a:latin typeface="Arial" pitchFamily="34" charset="0"/>
                <a:cs typeface="Arial" pitchFamily="34" charset="0"/>
              </a:rPr>
              <a:t>CompareTo</a:t>
            </a:r>
            <a:r>
              <a:rPr lang="en-US" dirty="0" smtClean="0">
                <a:solidFill>
                  <a:schemeClr val="tx1"/>
                </a:solidFill>
                <a:latin typeface="Arial" pitchFamily="34" charset="0"/>
                <a:cs typeface="Arial" pitchFamily="34" charset="0"/>
              </a:rPr>
              <a:t> method, all the objects, in this way, are compared and hence sorted</a:t>
            </a:r>
          </a:p>
          <a:p>
            <a:endParaRPr lang="en-US" dirty="0" smtClean="0">
              <a:solidFill>
                <a:schemeClr val="tx1"/>
              </a:solidFill>
              <a:latin typeface="Arial" pitchFamily="34" charset="0"/>
              <a:cs typeface="Arial" pitchFamily="34" charset="0"/>
            </a:endParaRPr>
          </a:p>
          <a:p>
            <a:r>
              <a:rPr lang="en-US" b="1" dirty="0" err="1" smtClean="0">
                <a:solidFill>
                  <a:schemeClr val="tx1"/>
                </a:solidFill>
                <a:latin typeface="Arial" pitchFamily="34" charset="0"/>
                <a:cs typeface="Arial" pitchFamily="34" charset="0"/>
              </a:rPr>
              <a:t>Situtaion</a:t>
            </a:r>
            <a:r>
              <a:rPr lang="en-US" dirty="0" smtClean="0">
                <a:solidFill>
                  <a:schemeClr val="tx1"/>
                </a:solidFill>
                <a:latin typeface="Arial" pitchFamily="34" charset="0"/>
                <a:cs typeface="Arial" pitchFamily="34" charset="0"/>
              </a:rPr>
              <a:t>: If you have DO NOT have access to source code of the class in question, then create a separate class and implement </a:t>
            </a:r>
            <a:r>
              <a:rPr lang="en-US" dirty="0" err="1" smtClean="0">
                <a:solidFill>
                  <a:schemeClr val="tx1"/>
                </a:solidFill>
                <a:latin typeface="Arial" pitchFamily="34" charset="0"/>
                <a:cs typeface="Arial" pitchFamily="34" charset="0"/>
              </a:rPr>
              <a:t>IComparer</a:t>
            </a:r>
            <a:r>
              <a:rPr lang="en-US" dirty="0" smtClean="0">
                <a:solidFill>
                  <a:schemeClr val="tx1"/>
                </a:solidFill>
                <a:latin typeface="Arial" pitchFamily="34" charset="0"/>
                <a:cs typeface="Arial" pitchFamily="34" charset="0"/>
              </a:rPr>
              <a:t> interface and in turn its method Compare</a:t>
            </a:r>
          </a:p>
          <a:p>
            <a:endParaRPr lang="en-US" dirty="0" smtClean="0">
              <a:solidFill>
                <a:schemeClr val="tx1"/>
              </a:solidFill>
              <a:latin typeface="Arial" pitchFamily="34" charset="0"/>
              <a:cs typeface="Arial" pitchFamily="34" charset="0"/>
            </a:endParaRPr>
          </a:p>
          <a:p>
            <a:r>
              <a:rPr lang="en-US" b="1" dirty="0" smtClean="0">
                <a:solidFill>
                  <a:schemeClr val="tx1"/>
                </a:solidFill>
                <a:latin typeface="Arial" pitchFamily="34" charset="0"/>
                <a:cs typeface="Arial" pitchFamily="34" charset="0"/>
              </a:rPr>
              <a:t>Solution</a:t>
            </a:r>
            <a:r>
              <a:rPr lang="en-US" dirty="0" smtClean="0">
                <a:solidFill>
                  <a:schemeClr val="tx1"/>
                </a:solidFill>
                <a:latin typeface="Arial" pitchFamily="34" charset="0"/>
                <a:cs typeface="Arial" pitchFamily="34" charset="0"/>
              </a:rPr>
              <a:t>: Create a separate class</a:t>
            </a:r>
            <a:r>
              <a:rPr lang="en-US" baseline="0" dirty="0" smtClean="0">
                <a:solidFill>
                  <a:schemeClr val="tx1"/>
                </a:solidFill>
                <a:latin typeface="Arial" pitchFamily="34" charset="0"/>
                <a:cs typeface="Arial" pitchFamily="34" charset="0"/>
              </a:rPr>
              <a:t> and implement </a:t>
            </a:r>
            <a:r>
              <a:rPr lang="en-US" baseline="0" dirty="0" err="1" smtClean="0">
                <a:solidFill>
                  <a:schemeClr val="tx1"/>
                </a:solidFill>
                <a:latin typeface="Arial" pitchFamily="34" charset="0"/>
                <a:cs typeface="Arial" pitchFamily="34" charset="0"/>
              </a:rPr>
              <a:t>IComparer</a:t>
            </a:r>
            <a:r>
              <a:rPr lang="en-US" baseline="0" dirty="0" smtClean="0">
                <a:solidFill>
                  <a:schemeClr val="tx1"/>
                </a:solidFill>
                <a:latin typeface="Arial" pitchFamily="34" charset="0"/>
                <a:cs typeface="Arial" pitchFamily="34" charset="0"/>
              </a:rPr>
              <a:t> interface. Provide logic to compare characteristics of business object in Compare method.</a:t>
            </a:r>
          </a:p>
          <a:p>
            <a:r>
              <a:rPr lang="en-US" baseline="0" dirty="0" smtClean="0">
                <a:solidFill>
                  <a:schemeClr val="tx1"/>
                </a:solidFill>
                <a:latin typeface="Arial" pitchFamily="34" charset="0"/>
                <a:cs typeface="Arial" pitchFamily="34" charset="0"/>
              </a:rPr>
              <a:t>Pass reference of this class object to an overloaded version of Sort method. That </a:t>
            </a:r>
            <a:r>
              <a:rPr lang="en-US" dirty="0" smtClean="0">
                <a:solidFill>
                  <a:schemeClr val="tx1"/>
                </a:solidFill>
                <a:latin typeface="Arial" pitchFamily="34" charset="0"/>
                <a:cs typeface="Arial" pitchFamily="34" charset="0"/>
              </a:rPr>
              <a:t>overloaded implementation of Sort method calls the Compare</a:t>
            </a:r>
            <a:r>
              <a:rPr lang="en-US" baseline="0" dirty="0" smtClean="0">
                <a:solidFill>
                  <a:schemeClr val="tx1"/>
                </a:solidFill>
                <a:latin typeface="Arial" pitchFamily="34" charset="0"/>
                <a:cs typeface="Arial" pitchFamily="34" charset="0"/>
              </a:rPr>
              <a:t> method and passes two instances, current one and the next one, to Compare method as arguments. </a:t>
            </a:r>
            <a:r>
              <a:rPr lang="en-US" dirty="0" smtClean="0">
                <a:solidFill>
                  <a:schemeClr val="tx1"/>
                </a:solidFill>
                <a:latin typeface="Arial" pitchFamily="34" charset="0"/>
                <a:cs typeface="Arial" pitchFamily="34" charset="0"/>
              </a:rPr>
              <a:t>Then with the logic provided by you in Compare method, all the objects, in this way, are compared and hence sorted.</a:t>
            </a:r>
          </a:p>
          <a:p>
            <a:endParaRPr lang="en-US" dirty="0" smtClean="0">
              <a:solidFill>
                <a:schemeClr val="tx1"/>
              </a:solidFill>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41</a:t>
            </a:fld>
            <a:endParaRPr lang="en-US"/>
          </a:p>
        </p:txBody>
      </p:sp>
    </p:spTree>
    <p:extLst>
      <p:ext uri="{BB962C8B-B14F-4D97-AF65-F5344CB8AC3E}">
        <p14:creationId xmlns:p14="http://schemas.microsoft.com/office/powerpoint/2010/main" val="3921856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a:r>
          </a:p>
          <a:p>
            <a:r>
              <a:rPr lang="en-US" dirty="0" smtClean="0"/>
              <a:t>Implement </a:t>
            </a:r>
            <a:r>
              <a:rPr lang="en-US" dirty="0" err="1" smtClean="0"/>
              <a:t>IComparable</a:t>
            </a:r>
            <a:r>
              <a:rPr lang="en-US" baseline="0" dirty="0" smtClean="0"/>
              <a:t> interface in Person class, if you have the source code or Person class.</a:t>
            </a:r>
          </a:p>
          <a:p>
            <a:endParaRPr lang="en-US" baseline="0" dirty="0" smtClean="0"/>
          </a:p>
          <a:p>
            <a:r>
              <a:rPr lang="en-US" baseline="0" dirty="0" smtClean="0"/>
              <a:t>Explanation:</a:t>
            </a:r>
          </a:p>
          <a:p>
            <a:r>
              <a:rPr lang="en-US" sz="1200" dirty="0" smtClean="0">
                <a:solidFill>
                  <a:schemeClr val="tx1"/>
                </a:solidFill>
                <a:latin typeface="Arial" pitchFamily="34" charset="0"/>
                <a:cs typeface="Arial" pitchFamily="34" charset="0"/>
              </a:rPr>
              <a:t>1. 3 objects of Person class are created.</a:t>
            </a:r>
          </a:p>
          <a:p>
            <a:r>
              <a:rPr lang="en-US" sz="1200" dirty="0" smtClean="0">
                <a:solidFill>
                  <a:schemeClr val="tx1"/>
                </a:solidFill>
                <a:latin typeface="Arial" pitchFamily="34" charset="0"/>
                <a:cs typeface="Arial" pitchFamily="34" charset="0"/>
              </a:rPr>
              <a:t>2. They are added in the List&lt;Person&gt; object.</a:t>
            </a:r>
          </a:p>
          <a:p>
            <a:r>
              <a:rPr lang="en-US" sz="1200" dirty="0" smtClean="0">
                <a:solidFill>
                  <a:schemeClr val="tx1"/>
                </a:solidFill>
                <a:latin typeface="Arial" pitchFamily="34" charset="0"/>
                <a:cs typeface="Arial" pitchFamily="34" charset="0"/>
              </a:rPr>
              <a:t>3. Sort method is called on the List&lt;Person&gt; object.</a:t>
            </a:r>
          </a:p>
          <a:p>
            <a:r>
              <a:rPr lang="en-US" sz="1200" dirty="0" smtClean="0">
                <a:solidFill>
                  <a:schemeClr val="tx1"/>
                </a:solidFill>
                <a:latin typeface="Arial" pitchFamily="34" charset="0"/>
                <a:cs typeface="Arial" pitchFamily="34" charset="0"/>
              </a:rPr>
              <a:t>4. Sort method automatically calls the </a:t>
            </a:r>
            <a:r>
              <a:rPr lang="en-US" sz="1200" dirty="0" err="1" smtClean="0">
                <a:solidFill>
                  <a:schemeClr val="tx1"/>
                </a:solidFill>
                <a:latin typeface="Arial" pitchFamily="34" charset="0"/>
                <a:cs typeface="Arial" pitchFamily="34" charset="0"/>
              </a:rPr>
              <a:t>CompareTo</a:t>
            </a:r>
            <a:r>
              <a:rPr lang="en-US" sz="1200" dirty="0" smtClean="0">
                <a:solidFill>
                  <a:schemeClr val="tx1"/>
                </a:solidFill>
                <a:latin typeface="Arial" pitchFamily="34" charset="0"/>
                <a:cs typeface="Arial" pitchFamily="34" charset="0"/>
              </a:rPr>
              <a:t> method on the first instance of the person class present in the List and passes the second instance of Person class, present in the same List object, as argument to the </a:t>
            </a:r>
            <a:r>
              <a:rPr lang="en-US" sz="1200" dirty="0" err="1" smtClean="0">
                <a:solidFill>
                  <a:schemeClr val="tx1"/>
                </a:solidFill>
                <a:latin typeface="Arial" pitchFamily="34" charset="0"/>
                <a:cs typeface="Arial" pitchFamily="34" charset="0"/>
              </a:rPr>
              <a:t>CompareTo</a:t>
            </a:r>
            <a:r>
              <a:rPr lang="en-US" sz="1200" dirty="0" smtClean="0">
                <a:solidFill>
                  <a:schemeClr val="tx1"/>
                </a:solidFill>
                <a:latin typeface="Arial" pitchFamily="34" charset="0"/>
                <a:cs typeface="Arial" pitchFamily="34" charset="0"/>
              </a:rPr>
              <a:t> method</a:t>
            </a:r>
          </a:p>
          <a:p>
            <a:r>
              <a:rPr lang="en-US" sz="1200" dirty="0" smtClean="0">
                <a:solidFill>
                  <a:schemeClr val="tx1"/>
                </a:solidFill>
                <a:latin typeface="Arial" pitchFamily="34" charset="0"/>
                <a:cs typeface="Arial" pitchFamily="34" charset="0"/>
              </a:rPr>
              <a:t>5. Now, </a:t>
            </a:r>
            <a:r>
              <a:rPr lang="en-US" sz="1200" dirty="0" err="1" smtClean="0">
                <a:solidFill>
                  <a:schemeClr val="tx1"/>
                </a:solidFill>
                <a:latin typeface="Arial" pitchFamily="34" charset="0"/>
                <a:cs typeface="Arial" pitchFamily="34" charset="0"/>
              </a:rPr>
              <a:t>CompareTo</a:t>
            </a:r>
            <a:r>
              <a:rPr lang="en-US" sz="1200" dirty="0" smtClean="0">
                <a:solidFill>
                  <a:schemeClr val="tx1"/>
                </a:solidFill>
                <a:latin typeface="Arial" pitchFamily="34" charset="0"/>
                <a:cs typeface="Arial" pitchFamily="34" charset="0"/>
              </a:rPr>
              <a:t> method compares between two person objects (this represents the current instance of Person class and other represents the next instance in the </a:t>
            </a:r>
            <a:r>
              <a:rPr lang="en-US" sz="1200" dirty="0" err="1" smtClean="0">
                <a:solidFill>
                  <a:schemeClr val="tx1"/>
                </a:solidFill>
                <a:latin typeface="Arial" pitchFamily="34" charset="0"/>
                <a:cs typeface="Arial" pitchFamily="34" charset="0"/>
              </a:rPr>
              <a:t>Lits</a:t>
            </a:r>
            <a:r>
              <a:rPr lang="en-US" sz="1200" dirty="0" smtClean="0">
                <a:solidFill>
                  <a:schemeClr val="tx1"/>
                </a:solidFill>
                <a:latin typeface="Arial" pitchFamily="34" charset="0"/>
                <a:cs typeface="Arial" pitchFamily="34" charset="0"/>
              </a:rPr>
              <a:t>) by comparing first name and last name. </a:t>
            </a:r>
          </a:p>
          <a:p>
            <a:r>
              <a:rPr lang="en-US" sz="1200" dirty="0" smtClean="0">
                <a:solidFill>
                  <a:schemeClr val="tx1"/>
                </a:solidFill>
                <a:latin typeface="Arial" pitchFamily="34" charset="0"/>
                <a:cs typeface="Arial" pitchFamily="34" charset="0"/>
              </a:rPr>
              <a:t>6. If first name of both instances are same, then last name of both instances are compared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43</a:t>
            </a:fld>
            <a:endParaRPr lang="en-US"/>
          </a:p>
        </p:txBody>
      </p:sp>
    </p:spTree>
    <p:extLst>
      <p:ext uri="{BB962C8B-B14F-4D97-AF65-F5344CB8AC3E}">
        <p14:creationId xmlns:p14="http://schemas.microsoft.com/office/powerpoint/2010/main" val="2100508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a:r>
          </a:p>
          <a:p>
            <a:r>
              <a:rPr lang="en-US" dirty="0" smtClean="0"/>
              <a:t>Implement </a:t>
            </a:r>
            <a:r>
              <a:rPr lang="en-US" dirty="0" err="1" smtClean="0"/>
              <a:t>IComparable</a:t>
            </a:r>
            <a:r>
              <a:rPr lang="en-US" baseline="0" dirty="0" smtClean="0"/>
              <a:t> interface in Person class, if you have the source code or Person class.</a:t>
            </a:r>
          </a:p>
          <a:p>
            <a:endParaRPr lang="en-US" baseline="0" dirty="0" smtClean="0"/>
          </a:p>
          <a:p>
            <a:r>
              <a:rPr lang="en-US" baseline="0" dirty="0" smtClean="0"/>
              <a:t>Explanation:</a:t>
            </a:r>
          </a:p>
          <a:p>
            <a:r>
              <a:rPr lang="en-US" sz="1200" dirty="0" smtClean="0">
                <a:solidFill>
                  <a:schemeClr val="tx1"/>
                </a:solidFill>
                <a:latin typeface="Arial" pitchFamily="34" charset="0"/>
                <a:cs typeface="Arial" pitchFamily="34" charset="0"/>
              </a:rPr>
              <a:t>1. 3 objects of Person class are created.</a:t>
            </a:r>
          </a:p>
          <a:p>
            <a:r>
              <a:rPr lang="en-US" sz="1200" dirty="0" smtClean="0">
                <a:solidFill>
                  <a:schemeClr val="tx1"/>
                </a:solidFill>
                <a:latin typeface="Arial" pitchFamily="34" charset="0"/>
                <a:cs typeface="Arial" pitchFamily="34" charset="0"/>
              </a:rPr>
              <a:t>2. They are added in the List&lt;Person&gt; object.</a:t>
            </a:r>
          </a:p>
          <a:p>
            <a:r>
              <a:rPr lang="en-US" sz="1200" dirty="0" smtClean="0">
                <a:solidFill>
                  <a:schemeClr val="tx1"/>
                </a:solidFill>
                <a:latin typeface="Arial" pitchFamily="34" charset="0"/>
                <a:cs typeface="Arial" pitchFamily="34" charset="0"/>
              </a:rPr>
              <a:t>3. An instance</a:t>
            </a:r>
            <a:r>
              <a:rPr lang="en-US" sz="1200" baseline="0" dirty="0" smtClean="0">
                <a:solidFill>
                  <a:schemeClr val="tx1"/>
                </a:solidFill>
                <a:latin typeface="Arial" pitchFamily="34" charset="0"/>
                <a:cs typeface="Arial" pitchFamily="34" charset="0"/>
              </a:rPr>
              <a:t> of </a:t>
            </a:r>
            <a:r>
              <a:rPr lang="en-US" sz="1200" baseline="0" dirty="0" err="1" smtClean="0">
                <a:solidFill>
                  <a:schemeClr val="tx1"/>
                </a:solidFill>
                <a:latin typeface="Arial" pitchFamily="34" charset="0"/>
                <a:cs typeface="Arial" pitchFamily="34" charset="0"/>
              </a:rPr>
              <a:t>PersonComparison</a:t>
            </a:r>
            <a:r>
              <a:rPr lang="en-US" sz="1200" baseline="0" dirty="0" smtClean="0">
                <a:solidFill>
                  <a:schemeClr val="tx1"/>
                </a:solidFill>
                <a:latin typeface="Arial" pitchFamily="34" charset="0"/>
                <a:cs typeface="Arial" pitchFamily="34" charset="0"/>
              </a:rPr>
              <a:t> class is created and passed to Sort method as argument</a:t>
            </a:r>
            <a:endParaRPr lang="en-US" sz="1200" dirty="0" smtClean="0">
              <a:solidFill>
                <a:schemeClr val="tx1"/>
              </a:solidFill>
              <a:latin typeface="Arial" pitchFamily="34" charset="0"/>
              <a:cs typeface="Arial" pitchFamily="34" charset="0"/>
            </a:endParaRPr>
          </a:p>
          <a:p>
            <a:r>
              <a:rPr lang="en-US" sz="1200" dirty="0" smtClean="0">
                <a:solidFill>
                  <a:schemeClr val="tx1"/>
                </a:solidFill>
                <a:latin typeface="Arial" pitchFamily="34" charset="0"/>
                <a:cs typeface="Arial" pitchFamily="34" charset="0"/>
              </a:rPr>
              <a:t>3. Sort method is called on the List&lt;Person&gt; object.</a:t>
            </a:r>
          </a:p>
          <a:p>
            <a:r>
              <a:rPr lang="en-US" sz="1200" dirty="0" smtClean="0">
                <a:solidFill>
                  <a:schemeClr val="tx1"/>
                </a:solidFill>
                <a:latin typeface="Arial" pitchFamily="34" charset="0"/>
                <a:cs typeface="Arial" pitchFamily="34" charset="0"/>
              </a:rPr>
              <a:t>4. Sort method automatically calls the Compare method and passes two instances of Person class, present in the same List object, as arguments to the Compare</a:t>
            </a:r>
            <a:r>
              <a:rPr lang="en-US" sz="1200" baseline="0" dirty="0" smtClean="0">
                <a:solidFill>
                  <a:schemeClr val="tx1"/>
                </a:solidFill>
                <a:latin typeface="Arial" pitchFamily="34" charset="0"/>
                <a:cs typeface="Arial" pitchFamily="34" charset="0"/>
              </a:rPr>
              <a:t> </a:t>
            </a:r>
            <a:r>
              <a:rPr lang="en-US" sz="1200" dirty="0" smtClean="0">
                <a:solidFill>
                  <a:schemeClr val="tx1"/>
                </a:solidFill>
                <a:latin typeface="Arial" pitchFamily="34" charset="0"/>
                <a:cs typeface="Arial" pitchFamily="34" charset="0"/>
              </a:rPr>
              <a:t>method</a:t>
            </a:r>
          </a:p>
          <a:p>
            <a:r>
              <a:rPr lang="en-US" sz="1200" dirty="0" smtClean="0">
                <a:solidFill>
                  <a:schemeClr val="tx1"/>
                </a:solidFill>
                <a:latin typeface="Arial" pitchFamily="34" charset="0"/>
                <a:cs typeface="Arial" pitchFamily="34" charset="0"/>
              </a:rPr>
              <a:t>5. Now, Compare method compares between two person objects (this represents the current instance of Person class and other represents the next instance in the </a:t>
            </a:r>
            <a:r>
              <a:rPr lang="en-US" sz="1200" dirty="0" err="1" smtClean="0">
                <a:solidFill>
                  <a:schemeClr val="tx1"/>
                </a:solidFill>
                <a:latin typeface="Arial" pitchFamily="34" charset="0"/>
                <a:cs typeface="Arial" pitchFamily="34" charset="0"/>
              </a:rPr>
              <a:t>Lits</a:t>
            </a:r>
            <a:r>
              <a:rPr lang="en-US" sz="1200" dirty="0" smtClean="0">
                <a:solidFill>
                  <a:schemeClr val="tx1"/>
                </a:solidFill>
                <a:latin typeface="Arial" pitchFamily="34" charset="0"/>
                <a:cs typeface="Arial" pitchFamily="34" charset="0"/>
              </a:rPr>
              <a:t>) by comparing first name and last name. </a:t>
            </a:r>
          </a:p>
          <a:p>
            <a:r>
              <a:rPr lang="en-US" sz="1200" dirty="0" smtClean="0">
                <a:solidFill>
                  <a:schemeClr val="tx1"/>
                </a:solidFill>
                <a:latin typeface="Arial" pitchFamily="34" charset="0"/>
                <a:cs typeface="Arial" pitchFamily="34" charset="0"/>
              </a:rPr>
              <a:t>6. If first name of both instances are same, then last name of both instances are compared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45</a:t>
            </a:fld>
            <a:endParaRPr lang="en-US"/>
          </a:p>
        </p:txBody>
      </p:sp>
    </p:spTree>
    <p:extLst>
      <p:ext uri="{BB962C8B-B14F-4D97-AF65-F5344CB8AC3E}">
        <p14:creationId xmlns:p14="http://schemas.microsoft.com/office/powerpoint/2010/main" val="240173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table shows the Interfaces available in the </a:t>
            </a:r>
            <a:r>
              <a:rPr lang="en-US" dirty="0" err="1" smtClean="0"/>
              <a:t>System.Collections</a:t>
            </a:r>
            <a:r>
              <a:rPr lang="en-US" dirty="0" smtClean="0"/>
              <a:t> namespaces. These interfaces are implemented by various collection classes which we will see in a diagram a little later.</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a:t>
            </a:fld>
            <a:endParaRPr lang="en-US"/>
          </a:p>
        </p:txBody>
      </p:sp>
    </p:spTree>
    <p:extLst>
      <p:ext uri="{BB962C8B-B14F-4D97-AF65-F5344CB8AC3E}">
        <p14:creationId xmlns:p14="http://schemas.microsoft.com/office/powerpoint/2010/main" val="3032026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46</a:t>
            </a:fld>
            <a:endParaRPr lang="en-AU" dirty="0"/>
          </a:p>
        </p:txBody>
      </p:sp>
    </p:spTree>
    <p:extLst>
      <p:ext uri="{BB962C8B-B14F-4D97-AF65-F5344CB8AC3E}">
        <p14:creationId xmlns:p14="http://schemas.microsoft.com/office/powerpoint/2010/main" val="225688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table shows some of the basic and frequently used collection classes which implements the Collection Interfaces.</a:t>
            </a:r>
          </a:p>
        </p:txBody>
      </p:sp>
      <p:sp>
        <p:nvSpPr>
          <p:cNvPr id="4" name="Slide Number Placeholder 3"/>
          <p:cNvSpPr>
            <a:spLocks noGrp="1"/>
          </p:cNvSpPr>
          <p:nvPr>
            <p:ph type="sldNum" sz="quarter" idx="10"/>
          </p:nvPr>
        </p:nvSpPr>
        <p:spPr/>
        <p:txBody>
          <a:bodyPr/>
          <a:lstStyle/>
          <a:p>
            <a:fld id="{9E1A3354-9A0B-49EE-95FD-23EABDFEF6CF}" type="slidenum">
              <a:rPr lang="en-US" smtClean="0"/>
              <a:pPr/>
              <a:t>5</a:t>
            </a:fld>
            <a:endParaRPr lang="en-US"/>
          </a:p>
        </p:txBody>
      </p:sp>
    </p:spTree>
    <p:extLst>
      <p:ext uri="{BB962C8B-B14F-4D97-AF65-F5344CB8AC3E}">
        <p14:creationId xmlns:p14="http://schemas.microsoft.com/office/powerpoint/2010/main" val="25343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Enumerators can be used to read the data in the collection, but they cannot be used to modify the underlying collection</a:t>
            </a:r>
          </a:p>
          <a:p>
            <a:r>
              <a:rPr lang="en-US" sz="1200" b="0" i="0" kern="1200" dirty="0" smtClean="0">
                <a:solidFill>
                  <a:schemeClr val="tx1"/>
                </a:solidFill>
                <a:effectLst/>
                <a:latin typeface="+mn-lt"/>
                <a:ea typeface="+mn-ea"/>
                <a:cs typeface="+mn-cs"/>
              </a:rPr>
              <a:t>Initially, the enumerator is positioned before the first element in the collection. </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Reset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method also brings the enumerator back to this position. </a:t>
            </a:r>
          </a:p>
          <a:p>
            <a:r>
              <a:rPr lang="en-US" sz="1200" b="0" i="0" kern="1200" dirty="0" smtClean="0">
                <a:solidFill>
                  <a:schemeClr val="tx1"/>
                </a:solidFill>
                <a:effectLst/>
                <a:latin typeface="+mn-lt"/>
                <a:ea typeface="+mn-ea"/>
                <a:cs typeface="+mn-cs"/>
              </a:rPr>
              <a:t>At this position, the</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Current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property is undefined. Therefore, you must call the </a:t>
            </a:r>
            <a:r>
              <a:rPr lang="en-US" sz="1200" b="1" i="0" u="none" strike="noStrike" kern="1200" dirty="0" err="1" smtClean="0">
                <a:solidFill>
                  <a:schemeClr val="tx1"/>
                </a:solidFill>
                <a:effectLst/>
                <a:latin typeface="+mn-lt"/>
                <a:ea typeface="+mn-ea"/>
                <a:cs typeface="+mn-cs"/>
              </a:rPr>
              <a:t>MoveNext</a:t>
            </a:r>
            <a:r>
              <a:rPr lang="en-US" sz="1200" b="0" i="0" kern="1200" dirty="0" smtClean="0">
                <a:solidFill>
                  <a:schemeClr val="tx1"/>
                </a:solidFill>
                <a:effectLst/>
                <a:latin typeface="+mn-lt"/>
                <a:ea typeface="+mn-ea"/>
                <a:cs typeface="+mn-cs"/>
              </a:rPr>
              <a:t> method to advance the enumerator to the first element of the collection before reading the value of </a:t>
            </a:r>
            <a:r>
              <a:rPr lang="en-US" sz="1200" b="1" i="0" kern="1200" baseline="0" dirty="0" smtClean="0">
                <a:solidFill>
                  <a:schemeClr val="tx1"/>
                </a:solidFill>
                <a:effectLst/>
                <a:latin typeface="+mn-lt"/>
                <a:ea typeface="+mn-ea"/>
                <a:cs typeface="+mn-cs"/>
              </a:rPr>
              <a:t>Current</a:t>
            </a:r>
            <a:r>
              <a:rPr lang="en-US" sz="1200" b="0" i="0" kern="1200" dirty="0" smtClean="0">
                <a:solidFill>
                  <a:schemeClr val="tx1"/>
                </a:solidFill>
                <a:effectLst/>
                <a:latin typeface="+mn-lt"/>
                <a:ea typeface="+mn-ea"/>
                <a:cs typeface="+mn-cs"/>
              </a:rPr>
              <a:t>.</a:t>
            </a:r>
          </a:p>
          <a:p>
            <a:r>
              <a:rPr lang="en-US" sz="1200" b="1" i="0" kern="1200" baseline="0" dirty="0" smtClean="0">
                <a:solidFill>
                  <a:schemeClr val="tx1"/>
                </a:solidFill>
                <a:effectLst/>
                <a:latin typeface="+mn-lt"/>
                <a:ea typeface="+mn-ea"/>
                <a:cs typeface="+mn-cs"/>
              </a:rPr>
              <a:t>Current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returns the same object until either </a:t>
            </a:r>
            <a:r>
              <a:rPr lang="en-US" sz="1200" b="1" i="0" u="none" strike="noStrike" kern="1200" dirty="0" err="1" smtClean="0">
                <a:solidFill>
                  <a:schemeClr val="tx1"/>
                </a:solidFill>
                <a:effectLst/>
                <a:latin typeface="+mn-lt"/>
                <a:ea typeface="+mn-ea"/>
                <a:cs typeface="+mn-cs"/>
              </a:rPr>
              <a:t>MoveNext</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Reset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is called. </a:t>
            </a:r>
            <a:r>
              <a:rPr lang="en-US" sz="1200" b="1" i="0" u="none" strike="noStrike" kern="1200" dirty="0" err="1" smtClean="0">
                <a:solidFill>
                  <a:schemeClr val="tx1"/>
                </a:solidFill>
                <a:effectLst/>
                <a:latin typeface="+mn-lt"/>
                <a:ea typeface="+mn-ea"/>
                <a:cs typeface="+mn-cs"/>
              </a:rPr>
              <a:t>MoveNext</a:t>
            </a:r>
            <a:r>
              <a:rPr lang="en-US" sz="1200" b="0" i="0" kern="1200" dirty="0" smtClean="0">
                <a:solidFill>
                  <a:schemeClr val="tx1"/>
                </a:solidFill>
                <a:effectLst/>
                <a:latin typeface="+mn-lt"/>
                <a:ea typeface="+mn-ea"/>
                <a:cs typeface="+mn-cs"/>
              </a:rPr>
              <a:t> sets </a:t>
            </a:r>
            <a:r>
              <a:rPr lang="en-US" sz="1200" b="1" i="0" kern="1200" baseline="0" dirty="0" smtClean="0">
                <a:solidFill>
                  <a:schemeClr val="tx1"/>
                </a:solidFill>
                <a:effectLst/>
                <a:latin typeface="+mn-lt"/>
                <a:ea typeface="+mn-ea"/>
                <a:cs typeface="+mn-cs"/>
              </a:rPr>
              <a:t>Current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the next element.</a:t>
            </a:r>
          </a:p>
          <a:p>
            <a:r>
              <a:rPr lang="en-US" sz="1200" b="0" i="0" kern="1200" dirty="0" smtClean="0">
                <a:solidFill>
                  <a:schemeClr val="tx1"/>
                </a:solidFill>
                <a:effectLst/>
                <a:latin typeface="+mn-lt"/>
                <a:ea typeface="+mn-ea"/>
                <a:cs typeface="+mn-cs"/>
              </a:rPr>
              <a:t>If </a:t>
            </a:r>
            <a:r>
              <a:rPr lang="en-US" sz="1200" b="1" i="0" u="none" strike="noStrike" kern="1200" dirty="0" err="1" smtClean="0">
                <a:solidFill>
                  <a:schemeClr val="tx1"/>
                </a:solidFill>
                <a:effectLst/>
                <a:latin typeface="+mn-lt"/>
                <a:ea typeface="+mn-ea"/>
                <a:cs typeface="+mn-cs"/>
              </a:rPr>
              <a:t>MoveNext</a:t>
            </a:r>
            <a:r>
              <a:rPr lang="en-US" sz="1200" b="0" i="0" kern="1200" dirty="0" smtClean="0">
                <a:solidFill>
                  <a:schemeClr val="tx1"/>
                </a:solidFill>
                <a:effectLst/>
                <a:latin typeface="+mn-lt"/>
                <a:ea typeface="+mn-ea"/>
                <a:cs typeface="+mn-cs"/>
              </a:rPr>
              <a:t> passes the end of the collection, the enumerator is positioned after the last element in the collection and </a:t>
            </a:r>
            <a:r>
              <a:rPr lang="en-US" sz="1200" b="1" i="0" u="none" strike="noStrike" kern="1200" dirty="0" err="1" smtClean="0">
                <a:solidFill>
                  <a:schemeClr val="tx1"/>
                </a:solidFill>
                <a:effectLst/>
                <a:latin typeface="+mn-lt"/>
                <a:ea typeface="+mn-ea"/>
                <a:cs typeface="+mn-cs"/>
              </a:rPr>
              <a:t>MoveNext</a:t>
            </a:r>
            <a:r>
              <a:rPr lang="en-US" sz="1200" b="0" i="0" kern="1200" dirty="0" smtClean="0">
                <a:solidFill>
                  <a:schemeClr val="tx1"/>
                </a:solidFill>
                <a:effectLst/>
                <a:latin typeface="+mn-lt"/>
                <a:ea typeface="+mn-ea"/>
                <a:cs typeface="+mn-cs"/>
              </a:rPr>
              <a:t> returns </a:t>
            </a:r>
            <a:r>
              <a:rPr lang="en-US" sz="1200" b="1" i="0" kern="1200" dirty="0" smtClean="0">
                <a:solidFill>
                  <a:schemeClr val="tx1"/>
                </a:solidFill>
                <a:effectLst/>
                <a:latin typeface="+mn-lt"/>
                <a:ea typeface="+mn-ea"/>
                <a:cs typeface="+mn-cs"/>
              </a:rPr>
              <a:t>false</a:t>
            </a:r>
            <a:r>
              <a:rPr lang="en-US" sz="1200" b="0" i="0" kern="1200" dirty="0" smtClean="0">
                <a:solidFill>
                  <a:schemeClr val="tx1"/>
                </a:solidFill>
                <a:effectLst/>
                <a:latin typeface="+mn-lt"/>
                <a:ea typeface="+mn-ea"/>
                <a:cs typeface="+mn-cs"/>
              </a:rPr>
              <a:t>. When the enumerator is at this position, subsequent calls to </a:t>
            </a:r>
            <a:r>
              <a:rPr lang="en-US" sz="1200" b="1" i="0" u="none" strike="noStrike" kern="1200" dirty="0" err="1" smtClean="0">
                <a:solidFill>
                  <a:schemeClr val="tx1"/>
                </a:solidFill>
                <a:effectLst/>
                <a:latin typeface="+mn-lt"/>
                <a:ea typeface="+mn-ea"/>
                <a:cs typeface="+mn-cs"/>
              </a:rPr>
              <a:t>MoveNext</a:t>
            </a:r>
            <a:r>
              <a:rPr lang="en-US" sz="1200" b="0" i="0" kern="1200" dirty="0" smtClean="0">
                <a:solidFill>
                  <a:schemeClr val="tx1"/>
                </a:solidFill>
                <a:effectLst/>
                <a:latin typeface="+mn-lt"/>
                <a:ea typeface="+mn-ea"/>
                <a:cs typeface="+mn-cs"/>
              </a:rPr>
              <a:t> also return </a:t>
            </a:r>
            <a:r>
              <a:rPr lang="en-US" sz="1200" b="1" i="0" kern="1200" dirty="0" smtClean="0">
                <a:solidFill>
                  <a:schemeClr val="tx1"/>
                </a:solidFill>
                <a:effectLst/>
                <a:latin typeface="+mn-lt"/>
                <a:ea typeface="+mn-ea"/>
                <a:cs typeface="+mn-cs"/>
              </a:rPr>
              <a:t>false</a:t>
            </a:r>
            <a:r>
              <a:rPr lang="en-US" sz="1200" b="0" i="0" kern="1200" dirty="0" smtClean="0">
                <a:solidFill>
                  <a:schemeClr val="tx1"/>
                </a:solidFill>
                <a:effectLst/>
                <a:latin typeface="+mn-lt"/>
                <a:ea typeface="+mn-ea"/>
                <a:cs typeface="+mn-cs"/>
              </a:rPr>
              <a:t>. If the last call to </a:t>
            </a:r>
            <a:r>
              <a:rPr lang="en-US" sz="1200" b="1" i="0" u="none" strike="noStrike" kern="1200" dirty="0" err="1" smtClean="0">
                <a:solidFill>
                  <a:schemeClr val="tx1"/>
                </a:solidFill>
                <a:effectLst/>
                <a:latin typeface="+mn-lt"/>
                <a:ea typeface="+mn-ea"/>
                <a:cs typeface="+mn-cs"/>
              </a:rPr>
              <a:t>MoveNext</a:t>
            </a:r>
            <a:r>
              <a:rPr lang="en-US" sz="1200" b="0" i="0" kern="1200" dirty="0" smtClean="0">
                <a:solidFill>
                  <a:schemeClr val="tx1"/>
                </a:solidFill>
                <a:effectLst/>
                <a:latin typeface="+mn-lt"/>
                <a:ea typeface="+mn-ea"/>
                <a:cs typeface="+mn-cs"/>
              </a:rPr>
              <a:t> returns </a:t>
            </a:r>
            <a:r>
              <a:rPr lang="en-US" sz="1200" b="1" i="0" kern="1200" dirty="0" smtClean="0">
                <a:solidFill>
                  <a:schemeClr val="tx1"/>
                </a:solidFill>
                <a:effectLst/>
                <a:latin typeface="+mn-lt"/>
                <a:ea typeface="+mn-ea"/>
                <a:cs typeface="+mn-cs"/>
              </a:rPr>
              <a:t>false</a:t>
            </a:r>
            <a:r>
              <a:rPr lang="en-US" sz="1200" b="0" i="0" kern="120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Current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is undefined. To set </a:t>
            </a:r>
            <a:r>
              <a:rPr lang="en-US" sz="1200" b="1" i="0" kern="1200" baseline="0" dirty="0" smtClean="0">
                <a:solidFill>
                  <a:schemeClr val="tx1"/>
                </a:solidFill>
                <a:effectLst/>
                <a:latin typeface="+mn-lt"/>
                <a:ea typeface="+mn-ea"/>
                <a:cs typeface="+mn-cs"/>
              </a:rPr>
              <a:t>Current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to the first element of the collection again, you can call </a:t>
            </a:r>
            <a:r>
              <a:rPr lang="en-US" sz="1200" b="1" i="0" kern="1200" dirty="0" smtClean="0">
                <a:solidFill>
                  <a:schemeClr val="tx1"/>
                </a:solidFill>
                <a:effectLst/>
                <a:latin typeface="+mn-lt"/>
                <a:ea typeface="+mn-ea"/>
                <a:cs typeface="+mn-cs"/>
              </a:rPr>
              <a:t>Reset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followed by </a:t>
            </a:r>
            <a:r>
              <a:rPr lang="en-US" sz="1200" b="1" i="0" u="none" strike="noStrike" kern="1200" dirty="0" err="1" smtClean="0">
                <a:solidFill>
                  <a:schemeClr val="tx1"/>
                </a:solidFill>
                <a:effectLst/>
                <a:latin typeface="+mn-lt"/>
                <a:ea typeface="+mn-ea"/>
                <a:cs typeface="+mn-cs"/>
              </a:rPr>
              <a:t>MoveNext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An enumerator remains valid as long as the collection remains unchanged. If changes are made to the collection, such as adding, modifying, or deleting elements, the enumerator is irrecoverably invalidated and its behavior is undefined.</a:t>
            </a:r>
          </a:p>
          <a:p>
            <a:r>
              <a:rPr lang="en-US" sz="1200" b="0" i="0" kern="1200" dirty="0" smtClean="0">
                <a:solidFill>
                  <a:schemeClr val="tx1"/>
                </a:solidFill>
                <a:effectLst/>
                <a:latin typeface="+mn-lt"/>
                <a:ea typeface="+mn-ea"/>
                <a:cs typeface="+mn-cs"/>
              </a:rPr>
              <a:t>The enumerator does not have exclusive access to the collection; therefore, enumerating through a collection is intrinsically not a thread-safe procedure. To guarantee thread safety during enumeration, you can lock the collection during the entire enumeration. To allow the collection to be accessed by multiple threads for reading and writing, you must implement your own synchronization.</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7</a:t>
            </a:fld>
            <a:endParaRPr lang="en-US"/>
          </a:p>
        </p:txBody>
      </p:sp>
    </p:spTree>
    <p:extLst>
      <p:ext uri="{BB962C8B-B14F-4D97-AF65-F5344CB8AC3E}">
        <p14:creationId xmlns:p14="http://schemas.microsoft.com/office/powerpoint/2010/main" val="351089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9</a:t>
            </a:fld>
            <a:endParaRPr lang="en-US"/>
          </a:p>
        </p:txBody>
      </p:sp>
    </p:spTree>
    <p:extLst>
      <p:ext uri="{BB962C8B-B14F-4D97-AF65-F5344CB8AC3E}">
        <p14:creationId xmlns:p14="http://schemas.microsoft.com/office/powerpoint/2010/main" val="1326416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11</a:t>
            </a:fld>
            <a:endParaRPr lang="en-AU" dirty="0"/>
          </a:p>
        </p:txBody>
      </p:sp>
    </p:spTree>
    <p:extLst>
      <p:ext uri="{BB962C8B-B14F-4D97-AF65-F5344CB8AC3E}">
        <p14:creationId xmlns:p14="http://schemas.microsoft.com/office/powerpoint/2010/main" val="349405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12</a:t>
            </a:fld>
            <a:endParaRPr lang="en-AU" dirty="0"/>
          </a:p>
        </p:txBody>
      </p:sp>
    </p:spTree>
    <p:extLst>
      <p:ext uri="{BB962C8B-B14F-4D97-AF65-F5344CB8AC3E}">
        <p14:creationId xmlns:p14="http://schemas.microsoft.com/office/powerpoint/2010/main" val="3047931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13</a:t>
            </a:fld>
            <a:endParaRPr lang="en-AU" dirty="0"/>
          </a:p>
        </p:txBody>
      </p:sp>
    </p:spTree>
    <p:extLst>
      <p:ext uri="{BB962C8B-B14F-4D97-AF65-F5344CB8AC3E}">
        <p14:creationId xmlns:p14="http://schemas.microsoft.com/office/powerpoint/2010/main" val="322253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1506F-7A82-45F3-96DC-10D08DA929F0}"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3295032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1506F-7A82-45F3-96DC-10D08DA929F0}"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269223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1506F-7A82-45F3-96DC-10D08DA929F0}"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114939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1506F-7A82-45F3-96DC-10D08DA929F0}"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148921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1506F-7A82-45F3-96DC-10D08DA929F0}"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223489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1506F-7A82-45F3-96DC-10D08DA929F0}"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245491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1506F-7A82-45F3-96DC-10D08DA929F0}"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368145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1506F-7A82-45F3-96DC-10D08DA929F0}"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119950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1506F-7A82-45F3-96DC-10D08DA929F0}"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166875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1506F-7A82-45F3-96DC-10D08DA929F0}"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296971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1506F-7A82-45F3-96DC-10D08DA929F0}"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35EE8-4EF8-4AFC-AB0E-EC05ABF619C0}" type="slidenum">
              <a:rPr lang="en-US" smtClean="0"/>
              <a:t>‹#›</a:t>
            </a:fld>
            <a:endParaRPr lang="en-US"/>
          </a:p>
        </p:txBody>
      </p:sp>
    </p:spTree>
    <p:extLst>
      <p:ext uri="{BB962C8B-B14F-4D97-AF65-F5344CB8AC3E}">
        <p14:creationId xmlns:p14="http://schemas.microsoft.com/office/powerpoint/2010/main" val="301741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1506F-7A82-45F3-96DC-10D08DA929F0}"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35EE8-4EF8-4AFC-AB0E-EC05ABF619C0}" type="slidenum">
              <a:rPr lang="en-US" smtClean="0"/>
              <a:t>‹#›</a:t>
            </a:fld>
            <a:endParaRPr lang="en-US"/>
          </a:p>
        </p:txBody>
      </p:sp>
    </p:spTree>
    <p:extLst>
      <p:ext uri="{BB962C8B-B14F-4D97-AF65-F5344CB8AC3E}">
        <p14:creationId xmlns:p14="http://schemas.microsoft.com/office/powerpoint/2010/main" val="71774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Codes/SortingExampleByName.c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dotnet-tricks.com/Tutorial/csharp/U08E301212-Difference-between-Generics-and-Collections-with-example.html" TargetMode="External"/><Relationship Id="rId7" Type="http://schemas.openxmlformats.org/officeDocument/2006/relationships/hyperlink" Target="http://www.codeproject.com/Articles/37112/Generic-Collections-Interfaces-Classe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www.tutorialspoint.com/csharp/csharp_generics.htm" TargetMode="External"/><Relationship Id="rId5" Type="http://schemas.openxmlformats.org/officeDocument/2006/relationships/hyperlink" Target="http://msdn.microsoft.com/en-us/library/ybcx56wz.aspx" TargetMode="External"/><Relationship Id="rId4" Type="http://schemas.openxmlformats.org/officeDocument/2006/relationships/hyperlink" Target="http://www.dotnetperls.com/collection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COLLECTIONS AND GENERICS</a:t>
            </a:r>
            <a:endParaRPr lang="en-US" dirty="0"/>
          </a:p>
        </p:txBody>
      </p:sp>
    </p:spTree>
    <p:extLst>
      <p:ext uri="{BB962C8B-B14F-4D97-AF65-F5344CB8AC3E}">
        <p14:creationId xmlns:p14="http://schemas.microsoft.com/office/powerpoint/2010/main" val="4119846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Iterating </a:t>
            </a:r>
            <a:r>
              <a:rPr lang="en-US" dirty="0" err="1" smtClean="0"/>
              <a:t>ArrayList</a:t>
            </a:r>
            <a:r>
              <a:rPr lang="en-US" dirty="0" smtClean="0"/>
              <a:t> Elements using for, </a:t>
            </a:r>
            <a:r>
              <a:rPr lang="en-US" dirty="0" err="1" smtClean="0"/>
              <a:t>foreach</a:t>
            </a:r>
            <a:r>
              <a:rPr lang="en-US" dirty="0" smtClean="0"/>
              <a:t> loop and Enumerator</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10</a:t>
            </a:fld>
            <a:endParaRPr lang="en-US" dirty="0"/>
          </a:p>
        </p:txBody>
      </p:sp>
      <p:sp>
        <p:nvSpPr>
          <p:cNvPr id="6" name="TextBox 5"/>
          <p:cNvSpPr txBox="1"/>
          <p:nvPr/>
        </p:nvSpPr>
        <p:spPr>
          <a:xfrm>
            <a:off x="2305878" y="2967038"/>
            <a:ext cx="25908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Iteration using for loop</a:t>
            </a:r>
            <a:endParaRPr lang="en-US" sz="1400" dirty="0">
              <a:solidFill>
                <a:srgbClr val="4D4F53"/>
              </a:solidFill>
              <a:latin typeface="Arial" pitchFamily="34" charset="0"/>
              <a:cs typeface="Arial" pitchFamily="34" charset="0"/>
            </a:endParaRPr>
          </a:p>
        </p:txBody>
      </p:sp>
      <p:sp>
        <p:nvSpPr>
          <p:cNvPr id="7" name="TextBox 6"/>
          <p:cNvSpPr txBox="1"/>
          <p:nvPr/>
        </p:nvSpPr>
        <p:spPr>
          <a:xfrm>
            <a:off x="2305878" y="3579571"/>
            <a:ext cx="25908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Iteration using </a:t>
            </a:r>
            <a:r>
              <a:rPr lang="en-US" sz="1400" dirty="0" err="1">
                <a:solidFill>
                  <a:srgbClr val="4D4F53"/>
                </a:solidFill>
                <a:latin typeface="Arial" pitchFamily="34" charset="0"/>
                <a:cs typeface="Arial" pitchFamily="34" charset="0"/>
              </a:rPr>
              <a:t>foreach</a:t>
            </a:r>
            <a:r>
              <a:rPr lang="en-US" sz="1400" dirty="0">
                <a:solidFill>
                  <a:srgbClr val="4D4F53"/>
                </a:solidFill>
                <a:latin typeface="Arial" pitchFamily="34" charset="0"/>
                <a:cs typeface="Arial" pitchFamily="34" charset="0"/>
              </a:rPr>
              <a:t> loop</a:t>
            </a:r>
            <a:endParaRPr lang="en-US" sz="1400" dirty="0">
              <a:solidFill>
                <a:srgbClr val="4D4F53"/>
              </a:solidFill>
              <a:latin typeface="Arial" pitchFamily="34" charset="0"/>
              <a:cs typeface="Arial" pitchFamily="34" charset="0"/>
            </a:endParaRPr>
          </a:p>
        </p:txBody>
      </p:sp>
      <p:cxnSp>
        <p:nvCxnSpPr>
          <p:cNvPr id="9" name="Straight Arrow Connector 8"/>
          <p:cNvCxnSpPr>
            <a:stCxn id="6" idx="3"/>
          </p:cNvCxnSpPr>
          <p:nvPr/>
        </p:nvCxnSpPr>
        <p:spPr>
          <a:xfrm>
            <a:off x="4896678" y="3120926"/>
            <a:ext cx="13517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4896678" y="3733459"/>
            <a:ext cx="135172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05878" y="4345991"/>
            <a:ext cx="2590800" cy="523220"/>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Iteration using enumerator directly</a:t>
            </a:r>
            <a:endParaRPr lang="en-US" sz="1400" dirty="0">
              <a:solidFill>
                <a:srgbClr val="4D4F53"/>
              </a:solidFill>
              <a:latin typeface="Arial" pitchFamily="34" charset="0"/>
              <a:cs typeface="Arial" pitchFamily="34" charset="0"/>
            </a:endParaRPr>
          </a:p>
        </p:txBody>
      </p:sp>
      <p:cxnSp>
        <p:nvCxnSpPr>
          <p:cNvPr id="19" name="Straight Arrow Connector 18"/>
          <p:cNvCxnSpPr>
            <a:stCxn id="14" idx="3"/>
          </p:cNvCxnSpPr>
          <p:nvPr/>
        </p:nvCxnSpPr>
        <p:spPr>
          <a:xfrm flipV="1">
            <a:off x="4896678" y="4592151"/>
            <a:ext cx="1351722" cy="15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248400" y="1020762"/>
            <a:ext cx="0" cy="5075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stretch>
            <a:fillRect/>
          </a:stretch>
        </p:blipFill>
        <p:spPr>
          <a:xfrm>
            <a:off x="6470375" y="1581150"/>
            <a:ext cx="3971925" cy="4210050"/>
          </a:xfrm>
          <a:prstGeom prst="rect">
            <a:avLst/>
          </a:prstGeom>
          <a:ln>
            <a:solidFill>
              <a:schemeClr val="tx1"/>
            </a:solidFill>
          </a:ln>
        </p:spPr>
      </p:pic>
      <p:sp>
        <p:nvSpPr>
          <p:cNvPr id="28" name="TextBox 27"/>
          <p:cNvSpPr txBox="1"/>
          <p:nvPr/>
        </p:nvSpPr>
        <p:spPr>
          <a:xfrm>
            <a:off x="6477000" y="2967038"/>
            <a:ext cx="3955773" cy="307777"/>
          </a:xfrm>
          <a:prstGeom prst="rect">
            <a:avLst/>
          </a:prstGeom>
          <a:noFill/>
          <a:ln>
            <a:solidFill>
              <a:schemeClr val="tx1"/>
            </a:solidFill>
          </a:ln>
        </p:spPr>
        <p:txBody>
          <a:bodyPr wrap="square" rtlCol="0">
            <a:spAutoFit/>
          </a:bodyPr>
          <a:lstStyle/>
          <a:p>
            <a:endParaRPr lang="en-US" sz="1400" dirty="0">
              <a:solidFill>
                <a:srgbClr val="4D4F53"/>
              </a:solidFill>
              <a:latin typeface="Arial" pitchFamily="34" charset="0"/>
              <a:cs typeface="Arial" pitchFamily="34" charset="0"/>
            </a:endParaRPr>
          </a:p>
        </p:txBody>
      </p:sp>
      <p:sp>
        <p:nvSpPr>
          <p:cNvPr id="30" name="TextBox 29"/>
          <p:cNvSpPr txBox="1"/>
          <p:nvPr/>
        </p:nvSpPr>
        <p:spPr>
          <a:xfrm>
            <a:off x="6477000" y="3733459"/>
            <a:ext cx="3955772" cy="307777"/>
          </a:xfrm>
          <a:prstGeom prst="rect">
            <a:avLst/>
          </a:prstGeom>
          <a:noFill/>
          <a:ln>
            <a:solidFill>
              <a:schemeClr val="tx1"/>
            </a:solidFill>
          </a:ln>
        </p:spPr>
        <p:txBody>
          <a:bodyPr wrap="square" rtlCol="0">
            <a:spAutoFit/>
          </a:bodyPr>
          <a:lstStyle/>
          <a:p>
            <a:endParaRPr lang="en-US" sz="1400" dirty="0">
              <a:solidFill>
                <a:srgbClr val="4D4F53"/>
              </a:solidFill>
              <a:latin typeface="Arial" pitchFamily="34" charset="0"/>
              <a:cs typeface="Arial" pitchFamily="34" charset="0"/>
            </a:endParaRPr>
          </a:p>
        </p:txBody>
      </p:sp>
      <p:sp>
        <p:nvSpPr>
          <p:cNvPr id="31" name="TextBox 30"/>
          <p:cNvSpPr txBox="1"/>
          <p:nvPr/>
        </p:nvSpPr>
        <p:spPr>
          <a:xfrm>
            <a:off x="6477000" y="4592151"/>
            <a:ext cx="3955772" cy="307777"/>
          </a:xfrm>
          <a:prstGeom prst="rect">
            <a:avLst/>
          </a:prstGeom>
          <a:noFill/>
          <a:ln>
            <a:solidFill>
              <a:schemeClr val="tx1"/>
            </a:solidFill>
          </a:ln>
        </p:spPr>
        <p:txBody>
          <a:bodyPr wrap="square" rtlCol="0">
            <a:spAutoFit/>
          </a:bodyPr>
          <a:lstStyle/>
          <a:p>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4126410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6335"/>
            <a:ext cx="8229600" cy="656153"/>
          </a:xfrm>
        </p:spPr>
        <p:txBody>
          <a:bodyPr>
            <a:normAutofit fontScale="90000"/>
          </a:bodyPr>
          <a:lstStyle/>
          <a:p>
            <a:r>
              <a:rPr lang="en-US" dirty="0" smtClean="0"/>
              <a:t>The Classes and Interfaces of Generics.</a:t>
            </a:r>
            <a:endParaRPr lang="en-US" dirty="0"/>
          </a:p>
        </p:txBody>
      </p:sp>
      <p:sp>
        <p:nvSpPr>
          <p:cNvPr id="6" name="Oval 5"/>
          <p:cNvSpPr/>
          <p:nvPr/>
        </p:nvSpPr>
        <p:spPr>
          <a:xfrm>
            <a:off x="1932213" y="5693228"/>
            <a:ext cx="2209800"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List&lt;T&gt;</a:t>
            </a:r>
            <a:endParaRPr lang="en-US" dirty="0"/>
          </a:p>
        </p:txBody>
      </p:sp>
      <p:sp>
        <p:nvSpPr>
          <p:cNvPr id="7" name="Oval 6"/>
          <p:cNvSpPr/>
          <p:nvPr/>
        </p:nvSpPr>
        <p:spPr>
          <a:xfrm>
            <a:off x="2667000" y="3200400"/>
            <a:ext cx="2209800"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Stack&lt;T&gt;</a:t>
            </a:r>
            <a:endParaRPr lang="en-US" dirty="0"/>
          </a:p>
        </p:txBody>
      </p:sp>
      <p:sp>
        <p:nvSpPr>
          <p:cNvPr id="8" name="Oval 7"/>
          <p:cNvSpPr/>
          <p:nvPr/>
        </p:nvSpPr>
        <p:spPr>
          <a:xfrm>
            <a:off x="2667000" y="854920"/>
            <a:ext cx="2209800"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Queue&lt;T&gt;</a:t>
            </a:r>
            <a:endParaRPr lang="en-US" dirty="0"/>
          </a:p>
        </p:txBody>
      </p:sp>
      <p:sp>
        <p:nvSpPr>
          <p:cNvPr id="9" name="Oval 8"/>
          <p:cNvSpPr/>
          <p:nvPr/>
        </p:nvSpPr>
        <p:spPr>
          <a:xfrm>
            <a:off x="7235571" y="5083629"/>
            <a:ext cx="2673858"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Dictionary&lt;TK,TV&gt;</a:t>
            </a:r>
            <a:endParaRPr lang="en-US" dirty="0"/>
          </a:p>
        </p:txBody>
      </p:sp>
      <p:sp>
        <p:nvSpPr>
          <p:cNvPr id="10" name="Oval 9"/>
          <p:cNvSpPr/>
          <p:nvPr/>
        </p:nvSpPr>
        <p:spPr>
          <a:xfrm>
            <a:off x="6934200" y="5742214"/>
            <a:ext cx="3200400" cy="65858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SortedDictionary</a:t>
            </a:r>
            <a:r>
              <a:rPr lang="en-US" dirty="0"/>
              <a:t>&lt;TK,TV&gt;</a:t>
            </a:r>
            <a:endParaRPr lang="en-US" dirty="0"/>
          </a:p>
        </p:txBody>
      </p:sp>
      <p:sp>
        <p:nvSpPr>
          <p:cNvPr id="13" name="Rectangle 12"/>
          <p:cNvSpPr/>
          <p:nvPr/>
        </p:nvSpPr>
        <p:spPr>
          <a:xfrm>
            <a:off x="4953000" y="1295400"/>
            <a:ext cx="2209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IEnumerable</a:t>
            </a:r>
            <a:r>
              <a:rPr lang="en-US" dirty="0"/>
              <a:t>&lt;T&gt;</a:t>
            </a:r>
            <a:endParaRPr lang="en-US" dirty="0"/>
          </a:p>
        </p:txBody>
      </p:sp>
      <p:sp>
        <p:nvSpPr>
          <p:cNvPr id="14" name="Rectangle 13"/>
          <p:cNvSpPr/>
          <p:nvPr/>
        </p:nvSpPr>
        <p:spPr>
          <a:xfrm>
            <a:off x="4953000" y="2133600"/>
            <a:ext cx="2209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ICollection</a:t>
            </a:r>
            <a:r>
              <a:rPr lang="en-US" dirty="0"/>
              <a:t>&lt;T&gt;</a:t>
            </a:r>
            <a:endParaRPr lang="en-US" dirty="0"/>
          </a:p>
        </p:txBody>
      </p:sp>
      <p:cxnSp>
        <p:nvCxnSpPr>
          <p:cNvPr id="16" name="Straight Arrow Connector 15"/>
          <p:cNvCxnSpPr/>
          <p:nvPr/>
        </p:nvCxnSpPr>
        <p:spPr>
          <a:xfrm>
            <a:off x="6057900" y="1828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16605" y="4332514"/>
            <a:ext cx="2209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IList</a:t>
            </a:r>
            <a:r>
              <a:rPr lang="en-US" dirty="0"/>
              <a:t>&lt;T&gt;</a:t>
            </a:r>
            <a:endParaRPr lang="en-US" dirty="0"/>
          </a:p>
        </p:txBody>
      </p:sp>
      <p:sp>
        <p:nvSpPr>
          <p:cNvPr id="22" name="Rectangle 21"/>
          <p:cNvSpPr/>
          <p:nvPr/>
        </p:nvSpPr>
        <p:spPr>
          <a:xfrm>
            <a:off x="7467600" y="3581400"/>
            <a:ext cx="2209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IDictionary</a:t>
            </a:r>
            <a:r>
              <a:rPr lang="en-US" dirty="0"/>
              <a:t>&lt;TK,TV&gt;</a:t>
            </a:r>
            <a:endParaRPr lang="en-US" dirty="0"/>
          </a:p>
        </p:txBody>
      </p:sp>
      <p:cxnSp>
        <p:nvCxnSpPr>
          <p:cNvPr id="24" name="Straight Arrow Connector 23"/>
          <p:cNvCxnSpPr>
            <a:stCxn id="9" idx="0"/>
            <a:endCxn id="22" idx="2"/>
          </p:cNvCxnSpPr>
          <p:nvPr/>
        </p:nvCxnSpPr>
        <p:spPr>
          <a:xfrm flipV="1">
            <a:off x="8572500" y="4114801"/>
            <a:ext cx="0" cy="968829"/>
          </a:xfrm>
          <a:prstGeom prst="straightConnector1">
            <a:avLst/>
          </a:prstGeom>
          <a:ln w="38100">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2"/>
            <a:endCxn id="22" idx="1"/>
          </p:cNvCxnSpPr>
          <p:nvPr/>
        </p:nvCxnSpPr>
        <p:spPr>
          <a:xfrm rot="16200000" flipH="1">
            <a:off x="6172200" y="2552700"/>
            <a:ext cx="1181100" cy="1409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1" idx="3"/>
          </p:cNvCxnSpPr>
          <p:nvPr/>
        </p:nvCxnSpPr>
        <p:spPr>
          <a:xfrm rot="5400000">
            <a:off x="4276046" y="2817361"/>
            <a:ext cx="1932214" cy="16314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6"/>
            <a:endCxn id="14" idx="1"/>
          </p:cNvCxnSpPr>
          <p:nvPr/>
        </p:nvCxnSpPr>
        <p:spPr>
          <a:xfrm flipV="1">
            <a:off x="3505200" y="2400301"/>
            <a:ext cx="1447800" cy="8165"/>
          </a:xfrm>
          <a:prstGeom prst="straightConnector1">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8" idx="4"/>
            <a:endCxn id="14" idx="1"/>
          </p:cNvCxnSpPr>
          <p:nvPr/>
        </p:nvCxnSpPr>
        <p:spPr>
          <a:xfrm rot="16200000" flipH="1">
            <a:off x="3856460" y="1303760"/>
            <a:ext cx="1011980" cy="1181100"/>
          </a:xfrm>
          <a:prstGeom prst="bentConnector2">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7" idx="0"/>
            <a:endCxn id="14" idx="1"/>
          </p:cNvCxnSpPr>
          <p:nvPr/>
        </p:nvCxnSpPr>
        <p:spPr>
          <a:xfrm rot="5400000" flipH="1" flipV="1">
            <a:off x="3962400" y="2209800"/>
            <a:ext cx="800100" cy="1181100"/>
          </a:xfrm>
          <a:prstGeom prst="bentConnector2">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8572501" y="5617030"/>
            <a:ext cx="3429" cy="250371"/>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656364" y="5328557"/>
            <a:ext cx="2209800" cy="78921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LinkedList</a:t>
            </a:r>
            <a:r>
              <a:rPr lang="en-US" dirty="0"/>
              <a:t>&lt;T&gt;</a:t>
            </a:r>
          </a:p>
        </p:txBody>
      </p:sp>
      <p:cxnSp>
        <p:nvCxnSpPr>
          <p:cNvPr id="19" name="Straight Arrow Connector 18"/>
          <p:cNvCxnSpPr>
            <a:stCxn id="17" idx="0"/>
            <a:endCxn id="21" idx="3"/>
          </p:cNvCxnSpPr>
          <p:nvPr/>
        </p:nvCxnSpPr>
        <p:spPr>
          <a:xfrm flipH="1" flipV="1">
            <a:off x="4426406" y="4599214"/>
            <a:ext cx="1334859" cy="729342"/>
          </a:xfrm>
          <a:prstGeom prst="straightConnector1">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504952" y="1981201"/>
            <a:ext cx="2000249" cy="85452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HashSet</a:t>
            </a:r>
            <a:r>
              <a:rPr lang="en-US" dirty="0"/>
              <a:t>&lt;T&gt;</a:t>
            </a:r>
            <a:endParaRPr lang="en-US" dirty="0"/>
          </a:p>
        </p:txBody>
      </p:sp>
      <p:cxnSp>
        <p:nvCxnSpPr>
          <p:cNvPr id="31" name="Straight Arrow Connector 30"/>
          <p:cNvCxnSpPr>
            <a:stCxn id="6" idx="0"/>
            <a:endCxn id="21" idx="2"/>
          </p:cNvCxnSpPr>
          <p:nvPr/>
        </p:nvCxnSpPr>
        <p:spPr>
          <a:xfrm flipV="1">
            <a:off x="3037113" y="4865914"/>
            <a:ext cx="284392" cy="827314"/>
          </a:xfrm>
          <a:prstGeom prst="straightConnector1">
            <a:avLst/>
          </a:prstGeom>
          <a:ln w="3810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AutoShape 35"/>
          <p:cNvCxnSpPr>
            <a:cxnSpLocks noChangeShapeType="1"/>
          </p:cNvCxnSpPr>
          <p:nvPr/>
        </p:nvCxnSpPr>
        <p:spPr bwMode="auto">
          <a:xfrm>
            <a:off x="8045450" y="1559997"/>
            <a:ext cx="647700" cy="1588"/>
          </a:xfrm>
          <a:prstGeom prst="straightConnector1">
            <a:avLst/>
          </a:prstGeom>
          <a:noFill/>
          <a:ln w="19050">
            <a:solidFill>
              <a:schemeClr val="tx2">
                <a:lumMod val="40000"/>
                <a:lumOff val="60000"/>
              </a:schemeClr>
            </a:solidFill>
            <a:round/>
            <a:headEnd/>
            <a:tailEnd type="triangle" w="lg" len="lg"/>
          </a:ln>
          <a:effectLst/>
        </p:spPr>
      </p:cxnSp>
      <p:sp>
        <p:nvSpPr>
          <p:cNvPr id="39" name="Text Box 36"/>
          <p:cNvSpPr txBox="1">
            <a:spLocks noChangeArrowheads="1"/>
          </p:cNvSpPr>
          <p:nvPr/>
        </p:nvSpPr>
        <p:spPr bwMode="auto">
          <a:xfrm>
            <a:off x="8816976" y="1377434"/>
            <a:ext cx="860425" cy="369332"/>
          </a:xfrm>
          <a:prstGeom prst="rect">
            <a:avLst/>
          </a:prstGeom>
          <a:noFill/>
          <a:ln w="19050">
            <a:noFill/>
            <a:miter lim="800000"/>
            <a:headEnd/>
            <a:tailEnd type="none" w="lg" len="lg"/>
          </a:ln>
          <a:effectLst/>
        </p:spPr>
        <p:txBody>
          <a:bodyPr wrap="square">
            <a:spAutoFit/>
          </a:bodyPr>
          <a:lstStyle/>
          <a:p>
            <a:r>
              <a:rPr lang="en-US" dirty="0">
                <a:latin typeface="Garamond" pitchFamily="18" charset="0"/>
              </a:rPr>
              <a:t>extends</a:t>
            </a:r>
          </a:p>
        </p:txBody>
      </p:sp>
      <p:cxnSp>
        <p:nvCxnSpPr>
          <p:cNvPr id="40" name="AutoShape 37"/>
          <p:cNvCxnSpPr>
            <a:cxnSpLocks noChangeShapeType="1"/>
          </p:cNvCxnSpPr>
          <p:nvPr/>
        </p:nvCxnSpPr>
        <p:spPr bwMode="auto">
          <a:xfrm>
            <a:off x="8045450" y="1956872"/>
            <a:ext cx="647700" cy="1588"/>
          </a:xfrm>
          <a:prstGeom prst="straightConnector1">
            <a:avLst/>
          </a:prstGeom>
          <a:noFill/>
          <a:ln w="19050">
            <a:solidFill>
              <a:schemeClr val="tx2">
                <a:lumMod val="60000"/>
                <a:lumOff val="40000"/>
              </a:schemeClr>
            </a:solidFill>
            <a:prstDash val="dash"/>
            <a:round/>
            <a:headEnd/>
            <a:tailEnd type="triangle" w="lg" len="lg"/>
          </a:ln>
          <a:effectLst/>
        </p:spPr>
      </p:cxnSp>
      <p:sp>
        <p:nvSpPr>
          <p:cNvPr id="41" name="Text Box 38"/>
          <p:cNvSpPr txBox="1">
            <a:spLocks noChangeArrowheads="1"/>
          </p:cNvSpPr>
          <p:nvPr/>
        </p:nvSpPr>
        <p:spPr bwMode="auto">
          <a:xfrm>
            <a:off x="8816976" y="1734624"/>
            <a:ext cx="1214437" cy="369332"/>
          </a:xfrm>
          <a:prstGeom prst="rect">
            <a:avLst/>
          </a:prstGeom>
          <a:noFill/>
          <a:ln w="19050">
            <a:noFill/>
            <a:miter lim="800000"/>
            <a:headEnd/>
            <a:tailEnd type="none" w="lg" len="lg"/>
          </a:ln>
          <a:effectLst/>
        </p:spPr>
        <p:txBody>
          <a:bodyPr wrap="square">
            <a:spAutoFit/>
          </a:bodyPr>
          <a:lstStyle/>
          <a:p>
            <a:r>
              <a:rPr lang="en-US" dirty="0">
                <a:latin typeface="Garamond" pitchFamily="18" charset="0"/>
              </a:rPr>
              <a:t>implements</a:t>
            </a:r>
          </a:p>
        </p:txBody>
      </p:sp>
      <p:sp>
        <p:nvSpPr>
          <p:cNvPr id="42" name="Oval 39"/>
          <p:cNvSpPr>
            <a:spLocks noChangeArrowheads="1"/>
          </p:cNvSpPr>
          <p:nvPr/>
        </p:nvSpPr>
        <p:spPr bwMode="auto">
          <a:xfrm>
            <a:off x="8350903" y="2335769"/>
            <a:ext cx="504825" cy="363535"/>
          </a:xfrm>
          <a:prstGeom prst="rect">
            <a:avLst/>
          </a:prstGeom>
          <a:solidFill>
            <a:schemeClr val="accent1"/>
          </a:solidFill>
          <a:ln w="19050">
            <a:solidFill>
              <a:schemeClr val="tx1"/>
            </a:solidFill>
            <a:round/>
            <a:headEnd/>
            <a:tailEnd type="none" w="lg" len="lg"/>
          </a:ln>
          <a:effectLst/>
        </p:spPr>
        <p:txBody>
          <a:bodyPr wrap="none" anchor="ctr"/>
          <a:lstStyle/>
          <a:p>
            <a:endParaRPr lang="en-US"/>
          </a:p>
        </p:txBody>
      </p:sp>
      <p:sp>
        <p:nvSpPr>
          <p:cNvPr id="43" name="Text Box 40"/>
          <p:cNvSpPr txBox="1">
            <a:spLocks noChangeArrowheads="1"/>
          </p:cNvSpPr>
          <p:nvPr/>
        </p:nvSpPr>
        <p:spPr bwMode="auto">
          <a:xfrm>
            <a:off x="8906528" y="2297667"/>
            <a:ext cx="976313" cy="369332"/>
          </a:xfrm>
          <a:prstGeom prst="rect">
            <a:avLst/>
          </a:prstGeom>
          <a:noFill/>
          <a:ln w="19050">
            <a:noFill/>
            <a:miter lim="800000"/>
            <a:headEnd/>
            <a:tailEnd type="none" w="lg" len="lg"/>
          </a:ln>
          <a:effectLst/>
        </p:spPr>
        <p:txBody>
          <a:bodyPr wrap="square">
            <a:spAutoFit/>
          </a:bodyPr>
          <a:lstStyle/>
          <a:p>
            <a:r>
              <a:rPr lang="en-US">
                <a:latin typeface="Garamond" pitchFamily="18" charset="0"/>
              </a:rPr>
              <a:t>Interface</a:t>
            </a:r>
          </a:p>
        </p:txBody>
      </p:sp>
      <p:sp>
        <p:nvSpPr>
          <p:cNvPr id="44" name="Oval 41"/>
          <p:cNvSpPr>
            <a:spLocks noChangeArrowheads="1"/>
          </p:cNvSpPr>
          <p:nvPr/>
        </p:nvSpPr>
        <p:spPr bwMode="auto">
          <a:xfrm>
            <a:off x="8350903" y="2804081"/>
            <a:ext cx="504825" cy="363535"/>
          </a:xfrm>
          <a:prstGeom prst="ellipse">
            <a:avLst/>
          </a:prstGeom>
          <a:solidFill>
            <a:schemeClr val="accent2"/>
          </a:solidFill>
          <a:ln w="19050">
            <a:solidFill>
              <a:schemeClr val="tx1"/>
            </a:solidFill>
            <a:round/>
            <a:headEnd/>
            <a:tailEnd type="none" w="lg" len="lg"/>
          </a:ln>
          <a:effectLst/>
        </p:spPr>
        <p:txBody>
          <a:bodyPr wrap="none" anchor="ctr"/>
          <a:lstStyle/>
          <a:p>
            <a:endParaRPr lang="en-US"/>
          </a:p>
        </p:txBody>
      </p:sp>
      <p:sp>
        <p:nvSpPr>
          <p:cNvPr id="45" name="Text Box 42"/>
          <p:cNvSpPr txBox="1">
            <a:spLocks noChangeArrowheads="1"/>
          </p:cNvSpPr>
          <p:nvPr/>
        </p:nvSpPr>
        <p:spPr bwMode="auto">
          <a:xfrm>
            <a:off x="8927166" y="2769155"/>
            <a:ext cx="642937" cy="369332"/>
          </a:xfrm>
          <a:prstGeom prst="rect">
            <a:avLst/>
          </a:prstGeom>
          <a:noFill/>
          <a:ln w="19050">
            <a:noFill/>
            <a:miter lim="800000"/>
            <a:headEnd/>
            <a:tailEnd type="none" w="lg" len="lg"/>
          </a:ln>
          <a:effectLst/>
        </p:spPr>
        <p:txBody>
          <a:bodyPr wrap="square">
            <a:spAutoFit/>
          </a:bodyPr>
          <a:lstStyle/>
          <a:p>
            <a:r>
              <a:rPr lang="en-US">
                <a:latin typeface="Garamond" pitchFamily="18" charset="0"/>
              </a:rPr>
              <a:t>Class</a:t>
            </a:r>
          </a:p>
        </p:txBody>
      </p:sp>
    </p:spTree>
    <p:extLst>
      <p:ext uri="{BB962C8B-B14F-4D97-AF65-F5344CB8AC3E}">
        <p14:creationId xmlns:p14="http://schemas.microsoft.com/office/powerpoint/2010/main" val="1595433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Complete Hierarchy</a:t>
            </a:r>
            <a:endParaRPr lang="en-US" dirty="0"/>
          </a:p>
        </p:txBody>
      </p:sp>
      <p:pic>
        <p:nvPicPr>
          <p:cNvPr id="409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281670"/>
            <a:ext cx="7848600" cy="5232400"/>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12757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905001" y="990600"/>
          <a:ext cx="8382000" cy="5282412"/>
        </p:xfrm>
        <a:graphic>
          <a:graphicData uri="http://schemas.openxmlformats.org/drawingml/2006/table">
            <a:tbl>
              <a:tblPr>
                <a:tableStyleId>{3C2FFA5D-87B4-456A-9821-1D502468CF0F}</a:tableStyleId>
              </a:tblPr>
              <a:tblGrid>
                <a:gridCol w="2590800"/>
                <a:gridCol w="5791200"/>
              </a:tblGrid>
              <a:tr h="396887">
                <a:tc>
                  <a:txBody>
                    <a:bodyPr/>
                    <a:lstStyle/>
                    <a:p>
                      <a:pPr algn="l"/>
                      <a:r>
                        <a:rPr lang="en-US" sz="1800" dirty="0"/>
                        <a:t>Class </a:t>
                      </a:r>
                    </a:p>
                  </a:txBody>
                  <a:tcPr marL="72999" marR="72999" marT="36500" marB="36500"/>
                </a:tc>
                <a:tc>
                  <a:txBody>
                    <a:bodyPr/>
                    <a:lstStyle/>
                    <a:p>
                      <a:pPr algn="l"/>
                      <a:r>
                        <a:rPr lang="en-US" sz="1800" dirty="0"/>
                        <a:t>Description </a:t>
                      </a:r>
                    </a:p>
                  </a:txBody>
                  <a:tcPr marL="72999" marR="72999" marT="36500" marB="36500"/>
                </a:tc>
              </a:tr>
              <a:tr h="710356">
                <a:tc>
                  <a:txBody>
                    <a:bodyPr/>
                    <a:lstStyle/>
                    <a:p>
                      <a:pPr algn="l"/>
                      <a:r>
                        <a:rPr lang="en-US" sz="1800" dirty="0" smtClean="0"/>
                        <a:t>List&lt;T&gt;</a:t>
                      </a:r>
                      <a:endParaRPr lang="en-US" sz="1800" dirty="0"/>
                    </a:p>
                  </a:txBody>
                  <a:tcPr marL="72999" marR="72999" marT="36500" marB="36500"/>
                </a:tc>
                <a:tc>
                  <a:txBody>
                    <a:bodyPr/>
                    <a:lstStyle/>
                    <a:p>
                      <a:pPr algn="l"/>
                      <a:r>
                        <a:rPr lang="en-US" sz="1800" dirty="0" smtClean="0"/>
                        <a:t>A dynamic array. Provides functionality similar to that found in the non-generic </a:t>
                      </a:r>
                      <a:r>
                        <a:rPr lang="en-US" sz="1800" dirty="0" err="1" smtClean="0"/>
                        <a:t>ArrayList</a:t>
                      </a:r>
                      <a:r>
                        <a:rPr lang="en-US" sz="1800" dirty="0" smtClean="0"/>
                        <a:t> class.</a:t>
                      </a:r>
                      <a:endParaRPr lang="en-US" sz="1800" dirty="0"/>
                    </a:p>
                  </a:txBody>
                  <a:tcPr marL="72999" marR="72999" marT="36500" marB="36500"/>
                </a:tc>
              </a:tr>
              <a:tr h="640107">
                <a:tc>
                  <a:txBody>
                    <a:bodyPr/>
                    <a:lstStyle/>
                    <a:p>
                      <a:pPr algn="l"/>
                      <a:r>
                        <a:rPr lang="en-US" sz="1800" dirty="0" smtClean="0"/>
                        <a:t>Dictionary&lt;TK, TV&gt;</a:t>
                      </a:r>
                      <a:endParaRPr lang="en-US" sz="1800" dirty="0"/>
                    </a:p>
                  </a:txBody>
                  <a:tcPr marL="72999" marR="72999" marT="36500" marB="36500"/>
                </a:tc>
                <a:tc>
                  <a:txBody>
                    <a:bodyPr/>
                    <a:lstStyle/>
                    <a:p>
                      <a:pPr algn="l"/>
                      <a:r>
                        <a:rPr lang="en-US" sz="1800" dirty="0" smtClean="0"/>
                        <a:t>Stores key/value pairs. Provides functionality similar to that found in the non-generic </a:t>
                      </a:r>
                      <a:r>
                        <a:rPr lang="en-US" sz="1800" dirty="0" err="1" smtClean="0"/>
                        <a:t>Hashtable</a:t>
                      </a:r>
                      <a:r>
                        <a:rPr lang="en-US" sz="1800" dirty="0" smtClean="0"/>
                        <a:t> class. </a:t>
                      </a:r>
                      <a:endParaRPr lang="en-US" sz="1800" dirty="0"/>
                    </a:p>
                  </a:txBody>
                  <a:tcPr marL="72999" marR="72999" marT="36500" marB="36500"/>
                </a:tc>
              </a:tr>
              <a:tr h="463348">
                <a:tc>
                  <a:txBody>
                    <a:bodyPr/>
                    <a:lstStyle/>
                    <a:p>
                      <a:pPr algn="l"/>
                      <a:r>
                        <a:rPr lang="en-US" sz="1800" dirty="0" err="1" smtClean="0"/>
                        <a:t>HashSet</a:t>
                      </a:r>
                      <a:r>
                        <a:rPr lang="en-US" sz="1800" dirty="0" smtClean="0"/>
                        <a:t>&lt;T&gt;</a:t>
                      </a:r>
                      <a:endParaRPr lang="en-US" sz="1800" dirty="0"/>
                    </a:p>
                  </a:txBody>
                  <a:tcPr marL="72999" marR="72999" marT="36500" marB="36500"/>
                </a:tc>
                <a:tc>
                  <a:txBody>
                    <a:bodyPr/>
                    <a:lstStyle/>
                    <a:p>
                      <a:pPr algn="l"/>
                      <a:r>
                        <a:rPr lang="en-US" dirty="0" smtClean="0">
                          <a:effectLst/>
                        </a:rPr>
                        <a:t>Represents a set of values.</a:t>
                      </a:r>
                      <a:endParaRPr lang="en-US" sz="1800" dirty="0"/>
                    </a:p>
                  </a:txBody>
                  <a:tcPr marL="72999" marR="72999" marT="36500" marB="36500"/>
                </a:tc>
              </a:tr>
              <a:tr h="463348">
                <a:tc>
                  <a:txBody>
                    <a:bodyPr/>
                    <a:lstStyle/>
                    <a:p>
                      <a:pPr algn="l"/>
                      <a:r>
                        <a:rPr lang="en-US" sz="1800" dirty="0" err="1" smtClean="0"/>
                        <a:t>LinkedList</a:t>
                      </a:r>
                      <a:r>
                        <a:rPr lang="en-US" sz="1800" dirty="0" smtClean="0"/>
                        <a:t>&lt;T&gt;</a:t>
                      </a:r>
                      <a:endParaRPr lang="en-US" sz="1800" dirty="0"/>
                    </a:p>
                  </a:txBody>
                  <a:tcPr marL="72999" marR="72999" marT="36500" marB="36500"/>
                </a:tc>
                <a:tc>
                  <a:txBody>
                    <a:bodyPr/>
                    <a:lstStyle/>
                    <a:p>
                      <a:pPr algn="l"/>
                      <a:r>
                        <a:rPr lang="en-US" sz="1800" dirty="0" smtClean="0"/>
                        <a:t> Stores elements in a doubly linked list. </a:t>
                      </a:r>
                      <a:endParaRPr lang="en-US" sz="1800" dirty="0"/>
                    </a:p>
                  </a:txBody>
                  <a:tcPr marL="72999" marR="72999" marT="36500" marB="36500"/>
                </a:tc>
              </a:tr>
              <a:tr h="710356">
                <a:tc>
                  <a:txBody>
                    <a:bodyPr/>
                    <a:lstStyle/>
                    <a:p>
                      <a:pPr algn="l"/>
                      <a:r>
                        <a:rPr lang="en-US" sz="1800" dirty="0"/>
                        <a:t>Queue&lt;T&gt; </a:t>
                      </a:r>
                    </a:p>
                  </a:txBody>
                  <a:tcPr marL="72999" marR="72999" marT="36500" marB="36500"/>
                </a:tc>
                <a:tc>
                  <a:txBody>
                    <a:bodyPr/>
                    <a:lstStyle/>
                    <a:p>
                      <a:pPr algn="l"/>
                      <a:r>
                        <a:rPr lang="en-US" sz="1800" dirty="0"/>
                        <a:t>A first-in, first-out list. Provides functionality similar to that found in the non-generic Queue class. </a:t>
                      </a:r>
                    </a:p>
                  </a:txBody>
                  <a:tcPr marL="72999" marR="72999" marT="36500" marB="36500"/>
                </a:tc>
              </a:tr>
              <a:tr h="396887">
                <a:tc>
                  <a:txBody>
                    <a:bodyPr/>
                    <a:lstStyle/>
                    <a:p>
                      <a:pPr algn="l"/>
                      <a:r>
                        <a:rPr lang="en-US" sz="1800"/>
                        <a:t>SortedDictionary&lt;TK, TV&gt; </a:t>
                      </a:r>
                    </a:p>
                  </a:txBody>
                  <a:tcPr marL="72999" marR="72999" marT="36500" marB="36500"/>
                </a:tc>
                <a:tc>
                  <a:txBody>
                    <a:bodyPr/>
                    <a:lstStyle/>
                    <a:p>
                      <a:pPr algn="l"/>
                      <a:r>
                        <a:rPr lang="en-US" sz="1800"/>
                        <a:t>A sorted list of key/value pairs. </a:t>
                      </a:r>
                    </a:p>
                  </a:txBody>
                  <a:tcPr marL="72999" marR="72999" marT="36500" marB="36500"/>
                </a:tc>
              </a:tr>
              <a:tr h="710356">
                <a:tc>
                  <a:txBody>
                    <a:bodyPr/>
                    <a:lstStyle/>
                    <a:p>
                      <a:pPr algn="l"/>
                      <a:r>
                        <a:rPr lang="en-US" sz="1800"/>
                        <a:t>SortedList&lt;TK, TV&gt; </a:t>
                      </a:r>
                    </a:p>
                  </a:txBody>
                  <a:tcPr marL="72999" marR="72999" marT="36500" marB="36500"/>
                </a:tc>
                <a:tc>
                  <a:txBody>
                    <a:bodyPr/>
                    <a:lstStyle/>
                    <a:p>
                      <a:pPr algn="l"/>
                      <a:r>
                        <a:rPr lang="en-US" sz="1800" dirty="0"/>
                        <a:t>A sorted list of key/value pairs. Provides functionality similar to that found in the non-generic </a:t>
                      </a:r>
                      <a:r>
                        <a:rPr lang="en-US" sz="1800" dirty="0" err="1"/>
                        <a:t>SortedList</a:t>
                      </a:r>
                      <a:r>
                        <a:rPr lang="en-US" sz="1800" dirty="0"/>
                        <a:t> class. </a:t>
                      </a:r>
                    </a:p>
                  </a:txBody>
                  <a:tcPr marL="72999" marR="72999" marT="36500" marB="36500"/>
                </a:tc>
              </a:tr>
              <a:tr h="790767">
                <a:tc>
                  <a:txBody>
                    <a:bodyPr/>
                    <a:lstStyle/>
                    <a:p>
                      <a:pPr algn="l"/>
                      <a:r>
                        <a:rPr lang="en-US" sz="1800"/>
                        <a:t>Stack&lt;T&gt; </a:t>
                      </a:r>
                    </a:p>
                  </a:txBody>
                  <a:tcPr marL="72999" marR="72999" marT="36500" marB="36500"/>
                </a:tc>
                <a:tc>
                  <a:txBody>
                    <a:bodyPr/>
                    <a:lstStyle/>
                    <a:p>
                      <a:pPr algn="l"/>
                      <a:r>
                        <a:rPr lang="en-US" sz="1800" dirty="0"/>
                        <a:t>A first-in, last-out list. Provides functionality similar to that found in the non-generic Stack class. </a:t>
                      </a:r>
                    </a:p>
                  </a:txBody>
                  <a:tcPr marL="72999" marR="72999" marT="36500" marB="36500"/>
                </a:tc>
              </a:tr>
            </a:tbl>
          </a:graphicData>
        </a:graphic>
      </p:graphicFrame>
      <p:sp>
        <p:nvSpPr>
          <p:cNvPr id="2" name="Title 1"/>
          <p:cNvSpPr>
            <a:spLocks noGrp="1"/>
          </p:cNvSpPr>
          <p:nvPr>
            <p:ph type="title"/>
          </p:nvPr>
        </p:nvSpPr>
        <p:spPr>
          <a:xfrm>
            <a:off x="1981200" y="-76200"/>
            <a:ext cx="8229600" cy="1143000"/>
          </a:xfrm>
        </p:spPr>
        <p:txBody>
          <a:bodyPr/>
          <a:lstStyle/>
          <a:p>
            <a:r>
              <a:rPr lang="en-US" dirty="0" smtClean="0"/>
              <a:t>Classes under Generics</a:t>
            </a:r>
            <a:endParaRPr lang="en-US" dirty="0"/>
          </a:p>
        </p:txBody>
      </p:sp>
    </p:spTree>
    <p:extLst>
      <p:ext uri="{BB962C8B-B14F-4D97-AF65-F5344CB8AC3E}">
        <p14:creationId xmlns:p14="http://schemas.microsoft.com/office/powerpoint/2010/main" val="567923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981200" y="1219200"/>
          <a:ext cx="8229600" cy="5105400"/>
        </p:xfrm>
        <a:graphic>
          <a:graphicData uri="http://schemas.openxmlformats.org/drawingml/2006/table">
            <a:tbl>
              <a:tblPr>
                <a:tableStyleId>{3C2FFA5D-87B4-456A-9821-1D502468CF0F}</a:tableStyleId>
              </a:tblPr>
              <a:tblGrid>
                <a:gridCol w="2895600"/>
                <a:gridCol w="5334000"/>
              </a:tblGrid>
              <a:tr h="617589">
                <a:tc>
                  <a:txBody>
                    <a:bodyPr/>
                    <a:lstStyle/>
                    <a:p>
                      <a:r>
                        <a:rPr lang="en-US" sz="2200" b="1" dirty="0" smtClean="0"/>
                        <a:t>Interfaces</a:t>
                      </a:r>
                      <a:endParaRPr lang="en-US" sz="2200" b="1" dirty="0"/>
                    </a:p>
                  </a:txBody>
                  <a:tcPr/>
                </a:tc>
                <a:tc>
                  <a:txBody>
                    <a:bodyPr/>
                    <a:lstStyle/>
                    <a:p>
                      <a:r>
                        <a:rPr lang="en-US" sz="2200" b="1" dirty="0" err="1" smtClean="0"/>
                        <a:t>Decription</a:t>
                      </a:r>
                      <a:endParaRPr lang="en-US" sz="2200" b="1" dirty="0"/>
                    </a:p>
                  </a:txBody>
                  <a:tcPr/>
                </a:tc>
              </a:tr>
              <a:tr h="658761">
                <a:tc>
                  <a:txBody>
                    <a:bodyPr/>
                    <a:lstStyle/>
                    <a:p>
                      <a:r>
                        <a:rPr lang="en-US" sz="2200" dirty="0" err="1" smtClean="0"/>
                        <a:t>IEnumerable</a:t>
                      </a:r>
                      <a:r>
                        <a:rPr lang="en-US" sz="2200" dirty="0" smtClean="0"/>
                        <a:t>&lt;T&gt;</a:t>
                      </a:r>
                      <a:endParaRPr lang="en-US" sz="2200" dirty="0"/>
                    </a:p>
                  </a:txBody>
                  <a:tcPr/>
                </a:tc>
                <a:tc>
                  <a:txBody>
                    <a:bodyPr/>
                    <a:lstStyle/>
                    <a:p>
                      <a:r>
                        <a:rPr lang="en-US" sz="1800" b="0" i="0" kern="1200" dirty="0" smtClean="0">
                          <a:solidFill>
                            <a:schemeClr val="dk1"/>
                          </a:solidFill>
                          <a:effectLst/>
                          <a:latin typeface="+mn-lt"/>
                          <a:ea typeface="+mn-ea"/>
                          <a:cs typeface="+mn-cs"/>
                        </a:rPr>
                        <a:t>Exposes the enumerator, which supports a simple iteration over a collection of a specified type.</a:t>
                      </a:r>
                      <a:endParaRPr lang="en-US" sz="2200" dirty="0"/>
                    </a:p>
                  </a:txBody>
                  <a:tcPr/>
                </a:tc>
              </a:tr>
              <a:tr h="617589">
                <a:tc>
                  <a:txBody>
                    <a:bodyPr/>
                    <a:lstStyle/>
                    <a:p>
                      <a:r>
                        <a:rPr lang="en-US" sz="2200" dirty="0" err="1" smtClean="0"/>
                        <a:t>ICollection</a:t>
                      </a:r>
                      <a:r>
                        <a:rPr lang="en-US" sz="2200" dirty="0" smtClean="0"/>
                        <a:t>&lt;T&gt;</a:t>
                      </a:r>
                      <a:endParaRPr lang="en-US" sz="2200" dirty="0"/>
                    </a:p>
                  </a:txBody>
                  <a:tcPr/>
                </a:tc>
                <a:tc>
                  <a:txBody>
                    <a:bodyPr/>
                    <a:lstStyle/>
                    <a:p>
                      <a:r>
                        <a:rPr lang="en-US" sz="1800" b="0" i="0" kern="1200" dirty="0" smtClean="0">
                          <a:solidFill>
                            <a:schemeClr val="dk1"/>
                          </a:solidFill>
                          <a:effectLst/>
                          <a:latin typeface="+mn-lt"/>
                          <a:ea typeface="+mn-ea"/>
                          <a:cs typeface="+mn-cs"/>
                        </a:rPr>
                        <a:t>Defines methods to manipulate generic collections</a:t>
                      </a:r>
                      <a:endParaRPr lang="en-US" sz="2200" dirty="0"/>
                    </a:p>
                  </a:txBody>
                  <a:tcPr/>
                </a:tc>
              </a:tr>
              <a:tr h="6587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err="1" smtClean="0"/>
                        <a:t>IList</a:t>
                      </a:r>
                      <a:r>
                        <a:rPr lang="en-US" sz="2200" dirty="0" smtClean="0"/>
                        <a:t>&lt;T&gt;</a:t>
                      </a:r>
                    </a:p>
                  </a:txBody>
                  <a:tcPr/>
                </a:tc>
                <a:tc>
                  <a:txBody>
                    <a:bodyPr/>
                    <a:lstStyle/>
                    <a:p>
                      <a:r>
                        <a:rPr lang="en-US" sz="1800" b="0" i="0" kern="1200" dirty="0" smtClean="0">
                          <a:solidFill>
                            <a:schemeClr val="dk1"/>
                          </a:solidFill>
                          <a:effectLst/>
                          <a:latin typeface="+mn-lt"/>
                          <a:ea typeface="+mn-ea"/>
                          <a:cs typeface="+mn-cs"/>
                        </a:rPr>
                        <a:t>Represents a collection of objects that can be individually accessed by index</a:t>
                      </a:r>
                      <a:endParaRPr lang="en-US" sz="2200" dirty="0"/>
                    </a:p>
                  </a:txBody>
                  <a:tcPr/>
                </a:tc>
              </a:tr>
              <a:tr h="617589">
                <a:tc>
                  <a:txBody>
                    <a:bodyPr/>
                    <a:lstStyle/>
                    <a:p>
                      <a:r>
                        <a:rPr lang="en-US" sz="2200" dirty="0" err="1" smtClean="0"/>
                        <a:t>IEnumerator</a:t>
                      </a:r>
                      <a:r>
                        <a:rPr lang="en-US" sz="2200" dirty="0" smtClean="0"/>
                        <a:t>&lt;T&gt;</a:t>
                      </a:r>
                      <a:endParaRPr lang="en-US" sz="2200" dirty="0"/>
                    </a:p>
                  </a:txBody>
                  <a:tcPr/>
                </a:tc>
                <a:tc>
                  <a:txBody>
                    <a:bodyPr/>
                    <a:lstStyle/>
                    <a:p>
                      <a:r>
                        <a:rPr lang="en-US" sz="1800" b="0" i="0" kern="1200" dirty="0" smtClean="0">
                          <a:solidFill>
                            <a:schemeClr val="dk1"/>
                          </a:solidFill>
                          <a:effectLst/>
                          <a:latin typeface="+mn-lt"/>
                          <a:ea typeface="+mn-ea"/>
                          <a:cs typeface="+mn-cs"/>
                        </a:rPr>
                        <a:t>Supports a simple iteration over a generic collection</a:t>
                      </a:r>
                      <a:endParaRPr lang="en-US" sz="2200" dirty="0"/>
                    </a:p>
                  </a:txBody>
                  <a:tcPr/>
                </a:tc>
              </a:tr>
              <a:tr h="658761">
                <a:tc>
                  <a:txBody>
                    <a:bodyPr/>
                    <a:lstStyle/>
                    <a:p>
                      <a:r>
                        <a:rPr lang="en-US" sz="2200" dirty="0" err="1" smtClean="0"/>
                        <a:t>IComparer</a:t>
                      </a:r>
                      <a:r>
                        <a:rPr lang="en-US" sz="2200" dirty="0" smtClean="0"/>
                        <a:t>&lt;T&gt;</a:t>
                      </a:r>
                      <a:endParaRPr lang="en-US" sz="2200" dirty="0"/>
                    </a:p>
                  </a:txBody>
                  <a:tcPr/>
                </a:tc>
                <a:tc>
                  <a:txBody>
                    <a:bodyPr/>
                    <a:lstStyle/>
                    <a:p>
                      <a:r>
                        <a:rPr lang="en-US" sz="1800" b="0" i="0" kern="1200" dirty="0" smtClean="0">
                          <a:solidFill>
                            <a:schemeClr val="dk1"/>
                          </a:solidFill>
                          <a:effectLst/>
                          <a:latin typeface="+mn-lt"/>
                          <a:ea typeface="+mn-ea"/>
                          <a:cs typeface="+mn-cs"/>
                        </a:rPr>
                        <a:t>Defines a method that a type implements to compare two objects</a:t>
                      </a:r>
                      <a:endParaRPr lang="en-US" sz="2200" dirty="0"/>
                    </a:p>
                  </a:txBody>
                  <a:tcPr/>
                </a:tc>
              </a:tr>
              <a:tr h="617589">
                <a:tc>
                  <a:txBody>
                    <a:bodyPr/>
                    <a:lstStyle/>
                    <a:p>
                      <a:r>
                        <a:rPr lang="en-US" sz="2200" dirty="0" err="1" smtClean="0"/>
                        <a:t>IDictionary</a:t>
                      </a:r>
                      <a:r>
                        <a:rPr lang="en-US" sz="2200" dirty="0" smtClean="0"/>
                        <a:t>&lt;TK,TV&gt;</a:t>
                      </a:r>
                      <a:endParaRPr lang="en-US" sz="2200" dirty="0"/>
                    </a:p>
                  </a:txBody>
                  <a:tcPr/>
                </a:tc>
                <a:tc>
                  <a:txBody>
                    <a:bodyPr/>
                    <a:lstStyle/>
                    <a:p>
                      <a:r>
                        <a:rPr lang="en-US" sz="1800" b="0" i="0" kern="1200" dirty="0" smtClean="0">
                          <a:solidFill>
                            <a:schemeClr val="dk1"/>
                          </a:solidFill>
                          <a:effectLst/>
                          <a:latin typeface="+mn-lt"/>
                          <a:ea typeface="+mn-ea"/>
                          <a:cs typeface="+mn-cs"/>
                        </a:rPr>
                        <a:t>Represents a generic collection of key/value pairs.</a:t>
                      </a:r>
                      <a:endParaRPr lang="en-US" sz="2200" dirty="0"/>
                    </a:p>
                  </a:txBody>
                  <a:tcPr/>
                </a:tc>
              </a:tr>
              <a:tr h="658761">
                <a:tc>
                  <a:txBody>
                    <a:bodyPr/>
                    <a:lstStyle/>
                    <a:p>
                      <a:r>
                        <a:rPr lang="en-US" sz="2200" dirty="0" err="1" smtClean="0"/>
                        <a:t>IEqualityComparer</a:t>
                      </a:r>
                      <a:r>
                        <a:rPr lang="en-US" sz="2200" dirty="0" smtClean="0"/>
                        <a:t>&lt;T&gt;</a:t>
                      </a:r>
                      <a:endParaRPr lang="en-US" sz="2200" dirty="0"/>
                    </a:p>
                  </a:txBody>
                  <a:tcPr/>
                </a:tc>
                <a:tc>
                  <a:txBody>
                    <a:bodyPr/>
                    <a:lstStyle/>
                    <a:p>
                      <a:r>
                        <a:rPr lang="en-US" sz="1800" b="0" i="0" kern="1200" dirty="0" smtClean="0">
                          <a:solidFill>
                            <a:schemeClr val="dk1"/>
                          </a:solidFill>
                          <a:effectLst/>
                          <a:latin typeface="+mn-lt"/>
                          <a:ea typeface="+mn-ea"/>
                          <a:cs typeface="+mn-cs"/>
                        </a:rPr>
                        <a:t>Defines methods to support the comparison of objects for equality</a:t>
                      </a:r>
                      <a:endParaRPr lang="en-US" sz="2200" dirty="0"/>
                    </a:p>
                  </a:txBody>
                  <a:tcPr/>
                </a:tc>
              </a:tr>
            </a:tbl>
          </a:graphicData>
        </a:graphic>
      </p:graphicFrame>
      <p:sp>
        <p:nvSpPr>
          <p:cNvPr id="2" name="Title 1"/>
          <p:cNvSpPr>
            <a:spLocks noGrp="1"/>
          </p:cNvSpPr>
          <p:nvPr>
            <p:ph type="title"/>
          </p:nvPr>
        </p:nvSpPr>
        <p:spPr/>
        <p:txBody>
          <a:bodyPr/>
          <a:lstStyle/>
          <a:p>
            <a:r>
              <a:rPr lang="en-US" dirty="0" smtClean="0"/>
              <a:t>Interfaces of Generics</a:t>
            </a:r>
            <a:endParaRPr lang="en-US" dirty="0"/>
          </a:p>
        </p:txBody>
      </p:sp>
    </p:spTree>
    <p:extLst>
      <p:ext uri="{BB962C8B-B14F-4D97-AF65-F5344CB8AC3E}">
        <p14:creationId xmlns:p14="http://schemas.microsoft.com/office/powerpoint/2010/main" val="1767322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371600"/>
            <a:ext cx="8229600" cy="4724400"/>
          </a:xfrm>
        </p:spPr>
        <p:txBody>
          <a:bodyPr>
            <a:normAutofit lnSpcReduction="10000"/>
          </a:bodyPr>
          <a:lstStyle/>
          <a:p>
            <a:endParaRPr lang="en-US" dirty="0" smtClean="0"/>
          </a:p>
          <a:p>
            <a:r>
              <a:rPr lang="en-US" dirty="0" smtClean="0"/>
              <a:t>Non Generic stores the data as Object</a:t>
            </a:r>
          </a:p>
          <a:p>
            <a:pPr lvl="1"/>
            <a:r>
              <a:rPr lang="en-US" dirty="0" smtClean="0"/>
              <a:t>Not type safe</a:t>
            </a:r>
          </a:p>
          <a:p>
            <a:pPr lvl="1"/>
            <a:r>
              <a:rPr lang="en-US" dirty="0" smtClean="0"/>
              <a:t>Available in v1.0 and v1.1 and later versions</a:t>
            </a:r>
          </a:p>
          <a:p>
            <a:endParaRPr lang="en-US" dirty="0" smtClean="0"/>
          </a:p>
          <a:p>
            <a:r>
              <a:rPr lang="en-US" dirty="0" smtClean="0"/>
              <a:t>Generic are type safe way of storing the objects as Data structures</a:t>
            </a:r>
          </a:p>
          <a:p>
            <a:pPr lvl="1"/>
            <a:r>
              <a:rPr lang="en-US" dirty="0" smtClean="0"/>
              <a:t>Available since v2.0</a:t>
            </a:r>
          </a:p>
          <a:p>
            <a:pPr lvl="1"/>
            <a:r>
              <a:rPr lang="en-US" dirty="0" smtClean="0"/>
              <a:t>Easy way of storing objects.</a:t>
            </a:r>
          </a:p>
          <a:p>
            <a:endParaRPr lang="en-US" dirty="0" smtClean="0"/>
          </a:p>
          <a:p>
            <a:r>
              <a:rPr lang="en-US" dirty="0" smtClean="0"/>
              <a:t>Example of Non Generic Version. </a:t>
            </a:r>
            <a:endParaRPr lang="en-US" dirty="0"/>
          </a:p>
        </p:txBody>
      </p:sp>
      <p:sp>
        <p:nvSpPr>
          <p:cNvPr id="2" name="Title 1"/>
          <p:cNvSpPr>
            <a:spLocks noGrp="1"/>
          </p:cNvSpPr>
          <p:nvPr>
            <p:ph type="title"/>
          </p:nvPr>
        </p:nvSpPr>
        <p:spPr/>
        <p:txBody>
          <a:bodyPr/>
          <a:lstStyle/>
          <a:p>
            <a:r>
              <a:rPr lang="en-US" dirty="0" smtClean="0"/>
              <a:t>Generic vs. Non Generic</a:t>
            </a:r>
            <a:endParaRPr lang="en-US" dirty="0"/>
          </a:p>
        </p:txBody>
      </p:sp>
    </p:spTree>
    <p:extLst>
      <p:ext uri="{BB962C8B-B14F-4D97-AF65-F5344CB8AC3E}">
        <p14:creationId xmlns:p14="http://schemas.microsoft.com/office/powerpoint/2010/main" val="772906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066801"/>
            <a:ext cx="4040188" cy="5257799"/>
          </a:xfrm>
          <a:prstGeom prst="rect">
            <a:avLst/>
          </a:prstGeom>
          <a:ln/>
          <a:extLst/>
        </p:spPr>
        <p:style>
          <a:lnRef idx="2">
            <a:schemeClr val="dk1"/>
          </a:lnRef>
          <a:fillRef idx="1">
            <a:schemeClr val="lt1"/>
          </a:fillRef>
          <a:effectRef idx="0">
            <a:schemeClr val="dk1"/>
          </a:effectRef>
          <a:fontRef idx="minor">
            <a:schemeClr val="dk1"/>
          </a:fontRef>
        </p:style>
      </p:pic>
      <p:sp>
        <p:nvSpPr>
          <p:cNvPr id="8" name="Content Placeholder 7"/>
          <p:cNvSpPr>
            <a:spLocks noGrp="1"/>
          </p:cNvSpPr>
          <p:nvPr>
            <p:ph sz="quarter" idx="4"/>
          </p:nvPr>
        </p:nvSpPr>
        <p:spPr>
          <a:xfrm>
            <a:off x="6096001" y="1524000"/>
            <a:ext cx="4117975" cy="3951288"/>
          </a:xfrm>
        </p:spPr>
        <p:txBody>
          <a:bodyPr/>
          <a:lstStyle/>
          <a:p>
            <a:r>
              <a:rPr lang="en-US" dirty="0"/>
              <a:t>Represents a collection of objects that can be individually accessed by index</a:t>
            </a:r>
            <a:r>
              <a:rPr lang="en-US" dirty="0" smtClean="0"/>
              <a:t>.</a:t>
            </a:r>
          </a:p>
          <a:p>
            <a:r>
              <a:rPr lang="en-US" dirty="0" smtClean="0"/>
              <a:t>Functions</a:t>
            </a:r>
          </a:p>
          <a:p>
            <a:pPr lvl="1"/>
            <a:r>
              <a:rPr lang="en-US" dirty="0" smtClean="0"/>
              <a:t>Insert</a:t>
            </a:r>
          </a:p>
          <a:p>
            <a:pPr lvl="1"/>
            <a:r>
              <a:rPr lang="en-US" dirty="0" smtClean="0"/>
              <a:t> </a:t>
            </a:r>
            <a:r>
              <a:rPr lang="en-US" dirty="0" err="1" smtClean="0"/>
              <a:t>RemoveAt</a:t>
            </a:r>
            <a:endParaRPr lang="en-US" dirty="0" smtClean="0"/>
          </a:p>
          <a:p>
            <a:endParaRPr lang="en-US" dirty="0"/>
          </a:p>
        </p:txBody>
      </p:sp>
      <p:sp>
        <p:nvSpPr>
          <p:cNvPr id="2" name="Title 1"/>
          <p:cNvSpPr>
            <a:spLocks noGrp="1"/>
          </p:cNvSpPr>
          <p:nvPr>
            <p:ph type="title"/>
          </p:nvPr>
        </p:nvSpPr>
        <p:spPr>
          <a:xfrm>
            <a:off x="839788" y="365126"/>
            <a:ext cx="10273055" cy="804648"/>
          </a:xfrm>
        </p:spPr>
        <p:txBody>
          <a:bodyPr/>
          <a:lstStyle/>
          <a:p>
            <a:r>
              <a:rPr lang="en-US" dirty="0" err="1" smtClean="0"/>
              <a:t>IList</a:t>
            </a:r>
            <a:r>
              <a:rPr lang="en-US" dirty="0" smtClean="0"/>
              <a:t>&lt;T&gt;</a:t>
            </a:r>
            <a:endParaRPr lang="en-US" dirty="0"/>
          </a:p>
        </p:txBody>
      </p:sp>
    </p:spTree>
    <p:extLst>
      <p:ext uri="{BB962C8B-B14F-4D97-AF65-F5344CB8AC3E}">
        <p14:creationId xmlns:p14="http://schemas.microsoft.com/office/powerpoint/2010/main" val="2421478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2133600" y="1600201"/>
            <a:ext cx="3733800" cy="4525963"/>
          </a:xfrm>
          <a:prstGeom prst="rect">
            <a:avLst/>
          </a:prstGeom>
          <a:ln/>
          <a:extLst/>
        </p:spPr>
        <p:style>
          <a:lnRef idx="2">
            <a:schemeClr val="dk1"/>
          </a:lnRef>
          <a:fillRef idx="1">
            <a:schemeClr val="lt1"/>
          </a:fillRef>
          <a:effectRef idx="0">
            <a:schemeClr val="dk1"/>
          </a:effectRef>
          <a:fontRef idx="minor">
            <a:schemeClr val="dk1"/>
          </a:fontRef>
        </p:style>
      </p:pic>
      <p:sp>
        <p:nvSpPr>
          <p:cNvPr id="6" name="Content Placeholder 5"/>
          <p:cNvSpPr>
            <a:spLocks noGrp="1"/>
          </p:cNvSpPr>
          <p:nvPr>
            <p:ph sz="quarter" idx="4"/>
          </p:nvPr>
        </p:nvSpPr>
        <p:spPr>
          <a:xfrm>
            <a:off x="6169026" y="1524000"/>
            <a:ext cx="4041775" cy="3581400"/>
          </a:xfrm>
        </p:spPr>
        <p:txBody>
          <a:bodyPr>
            <a:noAutofit/>
          </a:bodyPr>
          <a:lstStyle/>
          <a:p>
            <a:r>
              <a:rPr lang="en-US" dirty="0"/>
              <a:t>Provides a Generic Dynamic Array kind of Data storage in it.</a:t>
            </a:r>
          </a:p>
          <a:p>
            <a:r>
              <a:rPr lang="en-US" dirty="0"/>
              <a:t>Stores the data as First In Last Out.</a:t>
            </a:r>
          </a:p>
          <a:p>
            <a:r>
              <a:rPr lang="en-US" dirty="0"/>
              <a:t>Simplest form of storing the data where we can modify the structure at any point of time.</a:t>
            </a:r>
          </a:p>
        </p:txBody>
      </p:sp>
      <p:sp>
        <p:nvSpPr>
          <p:cNvPr id="2" name="Title 1"/>
          <p:cNvSpPr>
            <a:spLocks noGrp="1"/>
          </p:cNvSpPr>
          <p:nvPr>
            <p:ph type="title"/>
          </p:nvPr>
        </p:nvSpPr>
        <p:spPr/>
        <p:txBody>
          <a:bodyPr/>
          <a:lstStyle/>
          <a:p>
            <a:r>
              <a:rPr lang="en-US" dirty="0" smtClean="0"/>
              <a:t>The List&lt;T&gt; Design</a:t>
            </a:r>
            <a:endParaRPr lang="en-US" dirty="0"/>
          </a:p>
        </p:txBody>
      </p:sp>
    </p:spTree>
    <p:extLst>
      <p:ext uri="{BB962C8B-B14F-4D97-AF65-F5344CB8AC3E}">
        <p14:creationId xmlns:p14="http://schemas.microsoft.com/office/powerpoint/2010/main" val="2186995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List&lt;T&gt; Usage</a:t>
            </a:r>
            <a:endParaRPr lang="en-US" dirty="0"/>
          </a:p>
        </p:txBody>
      </p:sp>
      <p:sp>
        <p:nvSpPr>
          <p:cNvPr id="5" name="Rectangle 4"/>
          <p:cNvSpPr/>
          <p:nvPr/>
        </p:nvSpPr>
        <p:spPr>
          <a:xfrm>
            <a:off x="2397879" y="3428999"/>
            <a:ext cx="7572428" cy="2000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52682" y="3986217"/>
            <a:ext cx="1143008" cy="571504"/>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81475" y="4033558"/>
            <a:ext cx="1143008" cy="571504"/>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66976" y="4600602"/>
            <a:ext cx="1357322" cy="369332"/>
          </a:xfrm>
          <a:prstGeom prst="rect">
            <a:avLst/>
          </a:prstGeom>
          <a:noFill/>
        </p:spPr>
        <p:txBody>
          <a:bodyPr wrap="square" rtlCol="0">
            <a:spAutoFit/>
          </a:bodyPr>
          <a:lstStyle/>
          <a:p>
            <a:r>
              <a:rPr lang="en-US" dirty="0"/>
              <a:t>Position 0</a:t>
            </a:r>
            <a:endParaRPr lang="en-US" dirty="0"/>
          </a:p>
        </p:txBody>
      </p:sp>
      <p:sp>
        <p:nvSpPr>
          <p:cNvPr id="9" name="TextBox 8"/>
          <p:cNvSpPr txBox="1"/>
          <p:nvPr/>
        </p:nvSpPr>
        <p:spPr>
          <a:xfrm>
            <a:off x="4357662" y="4676518"/>
            <a:ext cx="1357322" cy="369332"/>
          </a:xfrm>
          <a:prstGeom prst="rect">
            <a:avLst/>
          </a:prstGeom>
          <a:noFill/>
        </p:spPr>
        <p:txBody>
          <a:bodyPr wrap="square" rtlCol="0">
            <a:spAutoFit/>
          </a:bodyPr>
          <a:lstStyle/>
          <a:p>
            <a:r>
              <a:rPr lang="en-US" dirty="0"/>
              <a:t>Position 1</a:t>
            </a:r>
            <a:endParaRPr lang="en-US" dirty="0"/>
          </a:p>
        </p:txBody>
      </p:sp>
      <p:sp>
        <p:nvSpPr>
          <p:cNvPr id="10" name="Oval 9"/>
          <p:cNvSpPr/>
          <p:nvPr/>
        </p:nvSpPr>
        <p:spPr>
          <a:xfrm>
            <a:off x="6117437" y="4033574"/>
            <a:ext cx="1143008" cy="571504"/>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17437" y="4677599"/>
            <a:ext cx="1357322" cy="369332"/>
          </a:xfrm>
          <a:prstGeom prst="rect">
            <a:avLst/>
          </a:prstGeom>
          <a:noFill/>
        </p:spPr>
        <p:txBody>
          <a:bodyPr wrap="square" rtlCol="0">
            <a:spAutoFit/>
          </a:bodyPr>
          <a:lstStyle/>
          <a:p>
            <a:r>
              <a:rPr lang="en-US" dirty="0"/>
              <a:t>Position 2</a:t>
            </a:r>
            <a:endParaRPr lang="en-US" dirty="0"/>
          </a:p>
        </p:txBody>
      </p:sp>
      <p:sp>
        <p:nvSpPr>
          <p:cNvPr id="12" name="Oval 11"/>
          <p:cNvSpPr/>
          <p:nvPr/>
        </p:nvSpPr>
        <p:spPr>
          <a:xfrm>
            <a:off x="8560611" y="4047846"/>
            <a:ext cx="1143008" cy="571504"/>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82016" y="4676518"/>
            <a:ext cx="1500198" cy="369332"/>
          </a:xfrm>
          <a:prstGeom prst="rect">
            <a:avLst/>
          </a:prstGeom>
          <a:noFill/>
        </p:spPr>
        <p:txBody>
          <a:bodyPr wrap="square" rtlCol="0">
            <a:spAutoFit/>
          </a:bodyPr>
          <a:lstStyle/>
          <a:p>
            <a:r>
              <a:rPr lang="en-US" dirty="0"/>
              <a:t>Position n -1</a:t>
            </a:r>
            <a:endParaRPr lang="en-US" dirty="0"/>
          </a:p>
        </p:txBody>
      </p:sp>
      <p:sp>
        <p:nvSpPr>
          <p:cNvPr id="14" name="TextBox 13"/>
          <p:cNvSpPr txBox="1"/>
          <p:nvPr/>
        </p:nvSpPr>
        <p:spPr>
          <a:xfrm>
            <a:off x="7500947" y="4143398"/>
            <a:ext cx="857256" cy="461665"/>
          </a:xfrm>
          <a:prstGeom prst="rect">
            <a:avLst/>
          </a:prstGeom>
          <a:noFill/>
        </p:spPr>
        <p:txBody>
          <a:bodyPr wrap="square" rtlCol="0">
            <a:spAutoFit/>
          </a:bodyPr>
          <a:lstStyle/>
          <a:p>
            <a:r>
              <a:rPr lang="en-US" sz="2400" b="1" dirty="0"/>
              <a:t>…..</a:t>
            </a:r>
            <a:endParaRPr lang="en-US" sz="2400" b="1" dirty="0"/>
          </a:p>
        </p:txBody>
      </p:sp>
      <p:sp>
        <p:nvSpPr>
          <p:cNvPr id="15" name="TextBox 14"/>
          <p:cNvSpPr txBox="1"/>
          <p:nvPr/>
        </p:nvSpPr>
        <p:spPr>
          <a:xfrm>
            <a:off x="4471946" y="3429009"/>
            <a:ext cx="2643206" cy="461665"/>
          </a:xfrm>
          <a:prstGeom prst="rect">
            <a:avLst/>
          </a:prstGeom>
          <a:noFill/>
        </p:spPr>
        <p:txBody>
          <a:bodyPr wrap="square" rtlCol="0">
            <a:spAutoFit/>
          </a:bodyPr>
          <a:lstStyle/>
          <a:p>
            <a:r>
              <a:rPr lang="en-US" sz="2400" b="1" dirty="0"/>
              <a:t>List Container</a:t>
            </a:r>
            <a:endParaRPr lang="en-US" sz="2400" b="1" dirty="0"/>
          </a:p>
        </p:txBody>
      </p:sp>
      <p:sp>
        <p:nvSpPr>
          <p:cNvPr id="16" name="TextBox 15"/>
          <p:cNvSpPr txBox="1"/>
          <p:nvPr/>
        </p:nvSpPr>
        <p:spPr>
          <a:xfrm>
            <a:off x="2309786" y="1600200"/>
            <a:ext cx="7748614" cy="1477328"/>
          </a:xfrm>
          <a:prstGeom prst="rect">
            <a:avLst/>
          </a:prstGeom>
          <a:noFill/>
        </p:spPr>
        <p:txBody>
          <a:bodyPr wrap="square" rtlCol="0">
            <a:spAutoFit/>
          </a:bodyPr>
          <a:lstStyle/>
          <a:p>
            <a:pPr marL="457200" indent="-457200">
              <a:lnSpc>
                <a:spcPct val="150000"/>
              </a:lnSpc>
              <a:buFont typeface="Arial" pitchFamily="34" charset="0"/>
              <a:buChar char="•"/>
            </a:pPr>
            <a:r>
              <a:rPr lang="en-US" sz="2000" dirty="0">
                <a:latin typeface="Trebuchet MS" pitchFamily="34" charset="0"/>
              </a:rPr>
              <a:t>Lists are Dynamic Array.</a:t>
            </a:r>
          </a:p>
          <a:p>
            <a:pPr marL="457200" indent="-457200">
              <a:lnSpc>
                <a:spcPct val="150000"/>
              </a:lnSpc>
              <a:buFont typeface="Arial" pitchFamily="34" charset="0"/>
              <a:buChar char="•"/>
            </a:pPr>
            <a:r>
              <a:rPr lang="en-US" sz="2000" dirty="0">
                <a:latin typeface="Trebuchet MS" pitchFamily="34" charset="0"/>
              </a:rPr>
              <a:t>Element is added to the Last of the list.</a:t>
            </a:r>
          </a:p>
          <a:p>
            <a:pPr marL="457200" indent="-457200">
              <a:lnSpc>
                <a:spcPct val="150000"/>
              </a:lnSpc>
              <a:buFont typeface="Arial" pitchFamily="34" charset="0"/>
              <a:buChar char="•"/>
            </a:pPr>
            <a:r>
              <a:rPr lang="en-US" sz="2000" dirty="0">
                <a:latin typeface="Trebuchet MS" pitchFamily="34" charset="0"/>
              </a:rPr>
              <a:t>The Count gives the number of elements within the List.</a:t>
            </a:r>
            <a:endParaRPr lang="en-US" sz="2000" dirty="0">
              <a:latin typeface="Trebuchet MS" pitchFamily="34" charset="0"/>
            </a:endParaRPr>
          </a:p>
        </p:txBody>
      </p:sp>
    </p:spTree>
    <p:extLst>
      <p:ext uri="{BB962C8B-B14F-4D97-AF65-F5344CB8AC3E}">
        <p14:creationId xmlns:p14="http://schemas.microsoft.com/office/powerpoint/2010/main" val="3798513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19</a:t>
            </a:fld>
            <a:endParaRPr lang="en-US" dirty="0"/>
          </a:p>
        </p:txBody>
      </p:sp>
      <p:pic>
        <p:nvPicPr>
          <p:cNvPr id="7" name="Content Placeholder 6"/>
          <p:cNvPicPr>
            <a:picLocks noGrp="1" noChangeAspect="1"/>
          </p:cNvPicPr>
          <p:nvPr>
            <p:ph idx="1"/>
          </p:nvPr>
        </p:nvPicPr>
        <p:blipFill>
          <a:blip r:embed="rId3"/>
          <a:stretch>
            <a:fillRect/>
          </a:stretch>
        </p:blipFill>
        <p:spPr>
          <a:xfrm>
            <a:off x="5562601" y="633269"/>
            <a:ext cx="4505739" cy="4620735"/>
          </a:xfrm>
          <a:prstGeom prst="rect">
            <a:avLst/>
          </a:prstGeom>
          <a:ln>
            <a:solidFill>
              <a:schemeClr val="tx1"/>
            </a:solidFill>
          </a:ln>
        </p:spPr>
      </p:pic>
      <p:sp>
        <p:nvSpPr>
          <p:cNvPr id="8" name="TextBox 7"/>
          <p:cNvSpPr txBox="1"/>
          <p:nvPr/>
        </p:nvSpPr>
        <p:spPr>
          <a:xfrm>
            <a:off x="2027582" y="2087786"/>
            <a:ext cx="25908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Iteration using for loop</a:t>
            </a:r>
            <a:endParaRPr lang="en-US" sz="1400" dirty="0">
              <a:solidFill>
                <a:srgbClr val="4D4F53"/>
              </a:solidFill>
              <a:latin typeface="Arial" pitchFamily="34" charset="0"/>
              <a:cs typeface="Arial" pitchFamily="34" charset="0"/>
            </a:endParaRPr>
          </a:p>
        </p:txBody>
      </p:sp>
      <p:sp>
        <p:nvSpPr>
          <p:cNvPr id="9" name="TextBox 8"/>
          <p:cNvSpPr txBox="1"/>
          <p:nvPr/>
        </p:nvSpPr>
        <p:spPr>
          <a:xfrm>
            <a:off x="2001078" y="3020232"/>
            <a:ext cx="25908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Iteration using </a:t>
            </a:r>
            <a:r>
              <a:rPr lang="en-US" sz="1400" dirty="0" err="1">
                <a:solidFill>
                  <a:srgbClr val="4D4F53"/>
                </a:solidFill>
                <a:latin typeface="Arial" pitchFamily="34" charset="0"/>
                <a:cs typeface="Arial" pitchFamily="34" charset="0"/>
              </a:rPr>
              <a:t>foreach</a:t>
            </a:r>
            <a:r>
              <a:rPr lang="en-US" sz="1400" dirty="0">
                <a:solidFill>
                  <a:srgbClr val="4D4F53"/>
                </a:solidFill>
                <a:latin typeface="Arial" pitchFamily="34" charset="0"/>
                <a:cs typeface="Arial" pitchFamily="34" charset="0"/>
              </a:rPr>
              <a:t> loop</a:t>
            </a:r>
            <a:endParaRPr lang="en-US" sz="1400" dirty="0">
              <a:solidFill>
                <a:srgbClr val="4D4F53"/>
              </a:solidFill>
              <a:latin typeface="Arial" pitchFamily="34" charset="0"/>
              <a:cs typeface="Arial" pitchFamily="34" charset="0"/>
            </a:endParaRPr>
          </a:p>
        </p:txBody>
      </p:sp>
      <p:cxnSp>
        <p:nvCxnSpPr>
          <p:cNvPr id="10" name="Straight Arrow Connector 9"/>
          <p:cNvCxnSpPr>
            <a:stCxn id="8" idx="3"/>
          </p:cNvCxnSpPr>
          <p:nvPr/>
        </p:nvCxnSpPr>
        <p:spPr>
          <a:xfrm>
            <a:off x="4618382" y="2241674"/>
            <a:ext cx="13517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p:cNvCxnSpPr>
          <p:nvPr/>
        </p:nvCxnSpPr>
        <p:spPr>
          <a:xfrm flipV="1">
            <a:off x="4591878" y="3174120"/>
            <a:ext cx="135172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01078" y="3960177"/>
            <a:ext cx="2590800" cy="523220"/>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Iteration using enumerator directly</a:t>
            </a:r>
            <a:endParaRPr lang="en-US" sz="1400" dirty="0">
              <a:solidFill>
                <a:srgbClr val="4D4F53"/>
              </a:solidFill>
              <a:latin typeface="Arial" pitchFamily="34" charset="0"/>
              <a:cs typeface="Arial" pitchFamily="34" charset="0"/>
            </a:endParaRPr>
          </a:p>
        </p:txBody>
      </p:sp>
      <p:cxnSp>
        <p:nvCxnSpPr>
          <p:cNvPr id="13" name="Straight Arrow Connector 12"/>
          <p:cNvCxnSpPr>
            <a:stCxn id="12" idx="3"/>
          </p:cNvCxnSpPr>
          <p:nvPr/>
        </p:nvCxnSpPr>
        <p:spPr>
          <a:xfrm flipV="1">
            <a:off x="4591878" y="4206337"/>
            <a:ext cx="1351722" cy="15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91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Revisiting Collections</a:t>
            </a:r>
          </a:p>
          <a:p>
            <a:pPr lvl="1"/>
            <a:r>
              <a:rPr lang="en-GB" dirty="0" smtClean="0"/>
              <a:t>Collection Hierarchy, Collection Interfaces and Classes</a:t>
            </a:r>
          </a:p>
          <a:p>
            <a:r>
              <a:rPr lang="en-US" dirty="0" smtClean="0"/>
              <a:t>How </a:t>
            </a:r>
            <a:r>
              <a:rPr lang="en-US" dirty="0"/>
              <a:t>to iterate over collection class objects</a:t>
            </a:r>
            <a:r>
              <a:rPr lang="en-US" dirty="0" smtClean="0"/>
              <a:t>?</a:t>
            </a:r>
          </a:p>
          <a:p>
            <a:r>
              <a:rPr lang="en-US" dirty="0" smtClean="0"/>
              <a:t>Understand </a:t>
            </a:r>
            <a:r>
              <a:rPr lang="en-US" dirty="0"/>
              <a:t>the concept of generics</a:t>
            </a:r>
          </a:p>
          <a:p>
            <a:r>
              <a:rPr lang="en-US" dirty="0"/>
              <a:t>Understand generic collection classes</a:t>
            </a:r>
            <a:endParaRPr lang="en-US" dirty="0" smtClean="0"/>
          </a:p>
          <a:p>
            <a:r>
              <a:rPr lang="en-US" dirty="0" smtClean="0"/>
              <a:t>How </a:t>
            </a:r>
            <a:r>
              <a:rPr lang="en-US" dirty="0"/>
              <a:t>to work with generic classes and </a:t>
            </a:r>
            <a:r>
              <a:rPr lang="en-US" dirty="0" smtClean="0"/>
              <a:t>functions</a:t>
            </a:r>
          </a:p>
          <a:p>
            <a:r>
              <a:rPr lang="en-US" dirty="0" smtClean="0"/>
              <a:t>How </a:t>
            </a:r>
            <a:r>
              <a:rPr lang="en-US" dirty="0"/>
              <a:t>to compare collections of business objects?</a:t>
            </a:r>
            <a:endParaRPr lang="en-GB" dirty="0" smtClean="0"/>
          </a:p>
          <a:p>
            <a:endParaRPr lang="en-GB" dirty="0" smtClean="0"/>
          </a:p>
          <a:p>
            <a:endParaRPr lang="en-GB" dirty="0" smtClean="0"/>
          </a:p>
          <a:p>
            <a:endParaRPr lang="en-GB" dirty="0" smtClean="0"/>
          </a:p>
          <a:p>
            <a:endParaRPr lang="en-GB" dirty="0" smtClean="0"/>
          </a:p>
          <a:p>
            <a:endParaRPr lang="en-IN" dirty="0"/>
          </a:p>
        </p:txBody>
      </p:sp>
      <p:sp>
        <p:nvSpPr>
          <p:cNvPr id="3" name="Title 2"/>
          <p:cNvSpPr>
            <a:spLocks noGrp="1"/>
          </p:cNvSpPr>
          <p:nvPr>
            <p:ph type="title"/>
          </p:nvPr>
        </p:nvSpPr>
        <p:spPr/>
        <p:txBody>
          <a:bodyPr/>
          <a:lstStyle/>
          <a:p>
            <a:r>
              <a:rPr lang="en-US" dirty="0" smtClean="0"/>
              <a:t>Objective</a:t>
            </a:r>
            <a:endParaRPr lang="en-IN" dirty="0"/>
          </a:p>
        </p:txBody>
      </p:sp>
    </p:spTree>
    <p:extLst>
      <p:ext uri="{BB962C8B-B14F-4D97-AF65-F5344CB8AC3E}">
        <p14:creationId xmlns:p14="http://schemas.microsoft.com/office/powerpoint/2010/main" val="1303006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168" y="782595"/>
            <a:ext cx="10552670" cy="5237205"/>
          </a:xfrm>
        </p:spPr>
        <p:txBody>
          <a:bodyPr/>
          <a:lstStyle/>
          <a:p>
            <a:r>
              <a:rPr lang="en-US" dirty="0" smtClean="0"/>
              <a:t>Stores the data as Key-Value Pairs</a:t>
            </a:r>
          </a:p>
          <a:p>
            <a:r>
              <a:rPr lang="en-US" dirty="0" smtClean="0">
                <a:effectLst/>
              </a:rPr>
              <a:t>Provides a mapping from a set of keys to a set of values.</a:t>
            </a:r>
            <a:endParaRPr lang="en-US" dirty="0" smtClean="0"/>
          </a:p>
          <a:p>
            <a:r>
              <a:rPr lang="en-US" dirty="0" smtClean="0"/>
              <a:t>Data accessed by the Keys.</a:t>
            </a:r>
          </a:p>
          <a:p>
            <a:r>
              <a:rPr lang="en-US" dirty="0" smtClean="0"/>
              <a:t>Dictionaries are Dynamic, grows if needed.</a:t>
            </a:r>
          </a:p>
        </p:txBody>
      </p:sp>
      <p:sp>
        <p:nvSpPr>
          <p:cNvPr id="2" name="Title 1"/>
          <p:cNvSpPr>
            <a:spLocks noGrp="1"/>
          </p:cNvSpPr>
          <p:nvPr>
            <p:ph type="title"/>
          </p:nvPr>
        </p:nvSpPr>
        <p:spPr>
          <a:xfrm>
            <a:off x="1981200" y="-76200"/>
            <a:ext cx="8229600" cy="1143000"/>
          </a:xfrm>
        </p:spPr>
        <p:txBody>
          <a:bodyPr/>
          <a:lstStyle/>
          <a:p>
            <a:r>
              <a:rPr lang="en-US" dirty="0" smtClean="0"/>
              <a:t>Dictionary&lt;TK,TV&gt;</a:t>
            </a:r>
            <a:endParaRPr lang="en-US" dirty="0"/>
          </a:p>
        </p:txBody>
      </p:sp>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819400"/>
            <a:ext cx="5029200" cy="3200400"/>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40411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971801" y="1219201"/>
            <a:ext cx="6553200" cy="5257799"/>
          </a:xfrm>
          <a:prstGeom prst="rect">
            <a:avLst/>
          </a:prstGeom>
          <a:ln/>
          <a:extLst/>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lstStyle/>
          <a:p>
            <a:r>
              <a:rPr lang="en-US" dirty="0" smtClean="0"/>
              <a:t>The Class Structure</a:t>
            </a:r>
            <a:endParaRPr lang="en-US" dirty="0"/>
          </a:p>
        </p:txBody>
      </p:sp>
    </p:spTree>
    <p:extLst>
      <p:ext uri="{BB962C8B-B14F-4D97-AF65-F5344CB8AC3E}">
        <p14:creationId xmlns:p14="http://schemas.microsoft.com/office/powerpoint/2010/main" val="1686175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752600" y="1295400"/>
          <a:ext cx="8686800" cy="4958082"/>
        </p:xfrm>
        <a:graphic>
          <a:graphicData uri="http://schemas.openxmlformats.org/drawingml/2006/table">
            <a:tbl>
              <a:tblPr>
                <a:tableStyleId>{3C2FFA5D-87B4-456A-9821-1D502468CF0F}</a:tableStyleId>
              </a:tblPr>
              <a:tblGrid>
                <a:gridCol w="2590800"/>
                <a:gridCol w="6096000"/>
              </a:tblGrid>
              <a:tr h="467743">
                <a:tc>
                  <a:txBody>
                    <a:bodyPr/>
                    <a:lstStyle/>
                    <a:p>
                      <a:pPr algn="l"/>
                      <a:r>
                        <a:rPr lang="en-US" sz="1800" dirty="0">
                          <a:latin typeface="Trebuchet MS" pitchFamily="34" charset="0"/>
                        </a:rPr>
                        <a:t>Method </a:t>
                      </a:r>
                    </a:p>
                  </a:txBody>
                  <a:tcPr/>
                </a:tc>
                <a:tc>
                  <a:txBody>
                    <a:bodyPr/>
                    <a:lstStyle/>
                    <a:p>
                      <a:pPr algn="l"/>
                      <a:r>
                        <a:rPr lang="en-US" sz="1800" dirty="0">
                          <a:latin typeface="Trebuchet MS" pitchFamily="34" charset="0"/>
                        </a:rPr>
                        <a:t>Description </a:t>
                      </a:r>
                    </a:p>
                  </a:txBody>
                  <a:tcPr/>
                </a:tc>
              </a:tr>
              <a:tr h="1551808">
                <a:tc>
                  <a:txBody>
                    <a:bodyPr/>
                    <a:lstStyle/>
                    <a:p>
                      <a:pPr algn="l"/>
                      <a:r>
                        <a:rPr lang="en-US" sz="1800" dirty="0" smtClean="0">
                          <a:latin typeface="Trebuchet MS" pitchFamily="34" charset="0"/>
                        </a:rPr>
                        <a:t>Add(TK </a:t>
                      </a:r>
                      <a:r>
                        <a:rPr lang="en-US" sz="1800" dirty="0">
                          <a:latin typeface="Trebuchet MS" pitchFamily="34" charset="0"/>
                        </a:rPr>
                        <a:t>k, TV v) </a:t>
                      </a:r>
                    </a:p>
                  </a:txBody>
                  <a:tcPr/>
                </a:tc>
                <a:tc>
                  <a:txBody>
                    <a:bodyPr/>
                    <a:lstStyle/>
                    <a:p>
                      <a:pPr algn="l"/>
                      <a:r>
                        <a:rPr lang="en-US" sz="1800" dirty="0">
                          <a:latin typeface="Trebuchet MS" pitchFamily="34" charset="0"/>
                        </a:rPr>
                        <a:t>Adds the key/value pair specified by k and v to the dictionary. If the k is already in the dictionary, then its value is unchanged and an </a:t>
                      </a:r>
                      <a:r>
                        <a:rPr lang="en-US" sz="1800" dirty="0" err="1">
                          <a:latin typeface="Trebuchet MS" pitchFamily="34" charset="0"/>
                        </a:rPr>
                        <a:t>ArgumentException</a:t>
                      </a:r>
                      <a:r>
                        <a:rPr lang="en-US" sz="1800" dirty="0">
                          <a:latin typeface="Trebuchet MS" pitchFamily="34" charset="0"/>
                        </a:rPr>
                        <a:t> is thrown. </a:t>
                      </a:r>
                    </a:p>
                  </a:txBody>
                  <a:tcPr/>
                </a:tc>
              </a:tr>
              <a:tr h="825430">
                <a:tc>
                  <a:txBody>
                    <a:bodyPr/>
                    <a:lstStyle/>
                    <a:p>
                      <a:pPr algn="l"/>
                      <a:r>
                        <a:rPr lang="en-US" sz="1800" dirty="0" err="1" smtClean="0">
                          <a:latin typeface="Trebuchet MS" pitchFamily="34" charset="0"/>
                        </a:rPr>
                        <a:t>ContainsKey</a:t>
                      </a:r>
                      <a:r>
                        <a:rPr lang="en-US" sz="1800" dirty="0" smtClean="0">
                          <a:latin typeface="Trebuchet MS" pitchFamily="34" charset="0"/>
                        </a:rPr>
                        <a:t>(TK </a:t>
                      </a:r>
                      <a:r>
                        <a:rPr lang="en-US" sz="1800" dirty="0">
                          <a:latin typeface="Trebuchet MS" pitchFamily="34" charset="0"/>
                        </a:rPr>
                        <a:t>k) </a:t>
                      </a:r>
                    </a:p>
                  </a:txBody>
                  <a:tcPr/>
                </a:tc>
                <a:tc>
                  <a:txBody>
                    <a:bodyPr/>
                    <a:lstStyle/>
                    <a:p>
                      <a:pPr algn="l"/>
                      <a:r>
                        <a:rPr lang="en-US" sz="1800">
                          <a:latin typeface="Trebuchet MS" pitchFamily="34" charset="0"/>
                        </a:rPr>
                        <a:t>Returns true if k is a key in the invoking dictionary. Returns false otherwise. </a:t>
                      </a:r>
                    </a:p>
                  </a:txBody>
                  <a:tcPr/>
                </a:tc>
              </a:tr>
              <a:tr h="825430">
                <a:tc>
                  <a:txBody>
                    <a:bodyPr/>
                    <a:lstStyle/>
                    <a:p>
                      <a:pPr algn="l"/>
                      <a:r>
                        <a:rPr lang="en-US" sz="1800" dirty="0" err="1" smtClean="0">
                          <a:latin typeface="Trebuchet MS" pitchFamily="34" charset="0"/>
                        </a:rPr>
                        <a:t>ContainsValue</a:t>
                      </a:r>
                      <a:r>
                        <a:rPr lang="en-US" sz="1800" dirty="0" smtClean="0">
                          <a:latin typeface="Trebuchet MS" pitchFamily="34" charset="0"/>
                        </a:rPr>
                        <a:t>(TV </a:t>
                      </a:r>
                      <a:r>
                        <a:rPr lang="en-US" sz="1800" dirty="0">
                          <a:latin typeface="Trebuchet MS" pitchFamily="34" charset="0"/>
                        </a:rPr>
                        <a:t>v) </a:t>
                      </a:r>
                    </a:p>
                  </a:txBody>
                  <a:tcPr/>
                </a:tc>
                <a:tc>
                  <a:txBody>
                    <a:bodyPr/>
                    <a:lstStyle/>
                    <a:p>
                      <a:pPr algn="l"/>
                      <a:r>
                        <a:rPr lang="en-US" sz="1800" dirty="0">
                          <a:latin typeface="Trebuchet MS" pitchFamily="34" charset="0"/>
                        </a:rPr>
                        <a:t>Returns true if v is a value in the invoking dictionary. Returns false otherwise. </a:t>
                      </a:r>
                    </a:p>
                  </a:txBody>
                  <a:tcPr/>
                </a:tc>
              </a:tr>
              <a:tr h="462241">
                <a:tc>
                  <a:txBody>
                    <a:bodyPr/>
                    <a:lstStyle/>
                    <a:p>
                      <a:pPr algn="l"/>
                      <a:r>
                        <a:rPr lang="en-US" sz="1800" dirty="0" err="1" smtClean="0">
                          <a:latin typeface="Trebuchet MS" pitchFamily="34" charset="0"/>
                        </a:rPr>
                        <a:t>GetEnumerator</a:t>
                      </a:r>
                      <a:r>
                        <a:rPr lang="en-US" sz="1800" dirty="0">
                          <a:latin typeface="Trebuchet MS" pitchFamily="34" charset="0"/>
                        </a:rPr>
                        <a:t>( ) </a:t>
                      </a:r>
                    </a:p>
                  </a:txBody>
                  <a:tcPr/>
                </a:tc>
                <a:tc>
                  <a:txBody>
                    <a:bodyPr/>
                    <a:lstStyle/>
                    <a:p>
                      <a:pPr algn="l"/>
                      <a:r>
                        <a:rPr lang="en-US" sz="1800">
                          <a:latin typeface="Trebuchet MS" pitchFamily="34" charset="0"/>
                        </a:rPr>
                        <a:t>Returns an enumerator for the invoking dictionary. </a:t>
                      </a:r>
                    </a:p>
                  </a:txBody>
                  <a:tcPr/>
                </a:tc>
              </a:tr>
              <a:tr h="825430">
                <a:tc>
                  <a:txBody>
                    <a:bodyPr/>
                    <a:lstStyle/>
                    <a:p>
                      <a:pPr algn="l"/>
                      <a:r>
                        <a:rPr lang="en-US" sz="1800" dirty="0" smtClean="0">
                          <a:latin typeface="Trebuchet MS" pitchFamily="34" charset="0"/>
                        </a:rPr>
                        <a:t>Remove(TK </a:t>
                      </a:r>
                      <a:r>
                        <a:rPr lang="en-US" sz="1800" dirty="0">
                          <a:latin typeface="Trebuchet MS" pitchFamily="34" charset="0"/>
                        </a:rPr>
                        <a:t>k) </a:t>
                      </a:r>
                    </a:p>
                  </a:txBody>
                  <a:tcPr/>
                </a:tc>
                <a:tc>
                  <a:txBody>
                    <a:bodyPr/>
                    <a:lstStyle/>
                    <a:p>
                      <a:pPr algn="l"/>
                      <a:r>
                        <a:rPr lang="en-US" sz="1800" dirty="0">
                          <a:latin typeface="Trebuchet MS" pitchFamily="34" charset="0"/>
                        </a:rPr>
                        <a:t>Removes k from the dictionary. Returns true if successful. Returns false if k was not in the dictionary. </a:t>
                      </a:r>
                    </a:p>
                  </a:txBody>
                  <a:tcPr/>
                </a:tc>
              </a:tr>
            </a:tbl>
          </a:graphicData>
        </a:graphic>
      </p:graphicFrame>
      <p:sp>
        <p:nvSpPr>
          <p:cNvPr id="2" name="Title 1"/>
          <p:cNvSpPr>
            <a:spLocks noGrp="1"/>
          </p:cNvSpPr>
          <p:nvPr>
            <p:ph type="title"/>
          </p:nvPr>
        </p:nvSpPr>
        <p:spPr/>
        <p:txBody>
          <a:bodyPr/>
          <a:lstStyle/>
          <a:p>
            <a:r>
              <a:rPr lang="en-US" dirty="0" smtClean="0"/>
              <a:t>Important Members</a:t>
            </a:r>
            <a:endParaRPr lang="en-US" dirty="0"/>
          </a:p>
        </p:txBody>
      </p:sp>
    </p:spTree>
    <p:extLst>
      <p:ext uri="{BB962C8B-B14F-4D97-AF65-F5344CB8AC3E}">
        <p14:creationId xmlns:p14="http://schemas.microsoft.com/office/powerpoint/2010/main" val="728465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5" name="Content Placeholder 4"/>
          <p:cNvPicPr>
            <a:picLocks noGrp="1" noChangeAspect="1"/>
          </p:cNvPicPr>
          <p:nvPr>
            <p:ph idx="1"/>
          </p:nvPr>
        </p:nvPicPr>
        <p:blipFill>
          <a:blip r:embed="rId3"/>
          <a:stretch>
            <a:fillRect/>
          </a:stretch>
        </p:blipFill>
        <p:spPr>
          <a:xfrm>
            <a:off x="5638800" y="1295400"/>
            <a:ext cx="4572000" cy="3524250"/>
          </a:xfrm>
          <a:prstGeom prst="rect">
            <a:avLst/>
          </a:prstGeom>
          <a:ln>
            <a:solidFill>
              <a:schemeClr val="tx1"/>
            </a:solidFill>
          </a:ln>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23</a:t>
            </a:fld>
            <a:endParaRPr lang="en-US" dirty="0"/>
          </a:p>
        </p:txBody>
      </p:sp>
      <p:pic>
        <p:nvPicPr>
          <p:cNvPr id="6" name="Picture 5"/>
          <p:cNvPicPr>
            <a:picLocks noChangeAspect="1"/>
          </p:cNvPicPr>
          <p:nvPr/>
        </p:nvPicPr>
        <p:blipFill>
          <a:blip r:embed="rId4"/>
          <a:stretch>
            <a:fillRect/>
          </a:stretch>
        </p:blipFill>
        <p:spPr>
          <a:xfrm>
            <a:off x="1981201" y="1365617"/>
            <a:ext cx="2943225" cy="1400175"/>
          </a:xfrm>
          <a:prstGeom prst="rect">
            <a:avLst/>
          </a:prstGeom>
        </p:spPr>
      </p:pic>
      <p:pic>
        <p:nvPicPr>
          <p:cNvPr id="7" name="Picture 6"/>
          <p:cNvPicPr>
            <a:picLocks noChangeAspect="1"/>
          </p:cNvPicPr>
          <p:nvPr/>
        </p:nvPicPr>
        <p:blipFill>
          <a:blip r:embed="rId5"/>
          <a:stretch>
            <a:fillRect/>
          </a:stretch>
        </p:blipFill>
        <p:spPr>
          <a:xfrm>
            <a:off x="1981201" y="4737838"/>
            <a:ext cx="2790825" cy="1247775"/>
          </a:xfrm>
          <a:prstGeom prst="rect">
            <a:avLst/>
          </a:prstGeom>
        </p:spPr>
      </p:pic>
      <p:sp>
        <p:nvSpPr>
          <p:cNvPr id="8" name="TextBox 7"/>
          <p:cNvSpPr txBox="1"/>
          <p:nvPr/>
        </p:nvSpPr>
        <p:spPr>
          <a:xfrm>
            <a:off x="2001078" y="3020232"/>
            <a:ext cx="2590800" cy="307777"/>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Iteration using </a:t>
            </a:r>
            <a:r>
              <a:rPr lang="en-US" sz="1400" dirty="0" err="1">
                <a:solidFill>
                  <a:srgbClr val="4D4F53"/>
                </a:solidFill>
                <a:latin typeface="Arial" pitchFamily="34" charset="0"/>
                <a:cs typeface="Arial" pitchFamily="34" charset="0"/>
              </a:rPr>
              <a:t>foreach</a:t>
            </a:r>
            <a:r>
              <a:rPr lang="en-US" sz="1400" dirty="0">
                <a:solidFill>
                  <a:srgbClr val="4D4F53"/>
                </a:solidFill>
                <a:latin typeface="Arial" pitchFamily="34" charset="0"/>
                <a:cs typeface="Arial" pitchFamily="34" charset="0"/>
              </a:rPr>
              <a:t> loop</a:t>
            </a:r>
            <a:endParaRPr lang="en-US" sz="1400" dirty="0">
              <a:solidFill>
                <a:srgbClr val="4D4F53"/>
              </a:solidFill>
              <a:latin typeface="Arial" pitchFamily="34" charset="0"/>
              <a:cs typeface="Arial" pitchFamily="34" charset="0"/>
            </a:endParaRPr>
          </a:p>
        </p:txBody>
      </p:sp>
      <p:cxnSp>
        <p:nvCxnSpPr>
          <p:cNvPr id="9" name="Straight Arrow Connector 8"/>
          <p:cNvCxnSpPr>
            <a:stCxn id="8" idx="3"/>
          </p:cNvCxnSpPr>
          <p:nvPr/>
        </p:nvCxnSpPr>
        <p:spPr>
          <a:xfrm flipV="1">
            <a:off x="4591878" y="3174120"/>
            <a:ext cx="135172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01078" y="3960177"/>
            <a:ext cx="2590800" cy="523220"/>
          </a:xfrm>
          <a:prstGeom prst="rect">
            <a:avLst/>
          </a:prstGeom>
          <a:solidFill>
            <a:schemeClr val="bg1">
              <a:lumMod val="85000"/>
            </a:schemeClr>
          </a:solidFill>
          <a:ln>
            <a:solidFill>
              <a:schemeClr val="tx1"/>
            </a:solidFill>
          </a:ln>
        </p:spPr>
        <p:txBody>
          <a:bodyPr wrap="square" rtlCol="0">
            <a:spAutoFit/>
          </a:bodyPr>
          <a:lstStyle/>
          <a:p>
            <a:r>
              <a:rPr lang="en-US" sz="1400" dirty="0">
                <a:solidFill>
                  <a:srgbClr val="4D4F53"/>
                </a:solidFill>
                <a:latin typeface="Arial" pitchFamily="34" charset="0"/>
                <a:cs typeface="Arial" pitchFamily="34" charset="0"/>
              </a:rPr>
              <a:t>Iteration using enumerator directly</a:t>
            </a:r>
            <a:endParaRPr lang="en-US" sz="1400" dirty="0">
              <a:solidFill>
                <a:srgbClr val="4D4F53"/>
              </a:solidFill>
              <a:latin typeface="Arial" pitchFamily="34" charset="0"/>
              <a:cs typeface="Arial" pitchFamily="34" charset="0"/>
            </a:endParaRPr>
          </a:p>
        </p:txBody>
      </p:sp>
      <p:cxnSp>
        <p:nvCxnSpPr>
          <p:cNvPr id="11" name="Straight Arrow Connector 10"/>
          <p:cNvCxnSpPr>
            <a:stCxn id="10" idx="3"/>
          </p:cNvCxnSpPr>
          <p:nvPr/>
        </p:nvCxnSpPr>
        <p:spPr>
          <a:xfrm flipV="1">
            <a:off x="4591878" y="4206337"/>
            <a:ext cx="1351722" cy="15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72026" y="2362201"/>
            <a:ext cx="1323975" cy="658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flipH="1">
            <a:off x="4772025" y="4467947"/>
            <a:ext cx="1199322" cy="893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638800" y="5029200"/>
            <a:ext cx="4572000" cy="1131888"/>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Since each element of a collection based on IDictionary&lt;</a:t>
            </a:r>
            <a:r>
              <a:rPr lang="en-US" sz="1400" dirty="0" err="1"/>
              <a:t>TKey</a:t>
            </a:r>
            <a:r>
              <a:rPr lang="en-US" sz="1400" dirty="0"/>
              <a:t>, </a:t>
            </a:r>
            <a:r>
              <a:rPr lang="en-US" sz="1400" dirty="0" err="1"/>
              <a:t>TValue</a:t>
            </a:r>
            <a:r>
              <a:rPr lang="en-US" sz="1400" dirty="0"/>
              <a:t>&gt; is a key/value pair, the element type is not the type of the key or the type of the value. Instead, the element type is </a:t>
            </a:r>
            <a:r>
              <a:rPr lang="en-US" sz="1400" dirty="0" err="1"/>
              <a:t>KeyValuePair</a:t>
            </a:r>
            <a:r>
              <a:rPr lang="en-US" sz="1400" dirty="0"/>
              <a:t>&lt;</a:t>
            </a:r>
            <a:r>
              <a:rPr lang="en-US" sz="1400" dirty="0" err="1"/>
              <a:t>TKey</a:t>
            </a:r>
            <a:r>
              <a:rPr lang="en-US" sz="1400" dirty="0"/>
              <a:t>, </a:t>
            </a:r>
            <a:r>
              <a:rPr lang="en-US" sz="1400" dirty="0" err="1"/>
              <a:t>TValue</a:t>
            </a:r>
            <a:r>
              <a:rPr lang="en-US" sz="1400" dirty="0"/>
              <a:t>&gt;</a:t>
            </a: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41899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10400" y="2981325"/>
            <a:ext cx="3048000" cy="16271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err="1" smtClean="0"/>
              <a:t>KeyValuePair</a:t>
            </a:r>
            <a:r>
              <a:rPr lang="en-US" dirty="0" smtClean="0"/>
              <a:t>&lt;TK,TV&gt;</a:t>
            </a:r>
            <a:endParaRPr lang="en-US" dirty="0"/>
          </a:p>
        </p:txBody>
      </p:sp>
      <p:sp>
        <p:nvSpPr>
          <p:cNvPr id="3" name="Content Placeholder 2"/>
          <p:cNvSpPr>
            <a:spLocks noGrp="1"/>
          </p:cNvSpPr>
          <p:nvPr>
            <p:ph idx="1"/>
          </p:nvPr>
        </p:nvSpPr>
        <p:spPr/>
        <p:txBody>
          <a:bodyPr>
            <a:normAutofit lnSpcReduction="10000"/>
          </a:bodyPr>
          <a:lstStyle/>
          <a:p>
            <a:r>
              <a:rPr lang="en-US" dirty="0"/>
              <a:t>When Dictionary, or any object that implements IDictionary, is used in a </a:t>
            </a:r>
            <a:r>
              <a:rPr lang="en-US" dirty="0" err="1"/>
              <a:t>foreach</a:t>
            </a:r>
            <a:r>
              <a:rPr lang="en-US" dirty="0"/>
              <a:t>-loop, it returns an enumeration. In the case of Dictionary, this enumeration is in the form of </a:t>
            </a:r>
            <a:r>
              <a:rPr lang="en-US" dirty="0" err="1"/>
              <a:t>KeyValuePair</a:t>
            </a:r>
            <a:r>
              <a:rPr lang="en-US" dirty="0"/>
              <a:t> values.</a:t>
            </a:r>
            <a:endParaRPr lang="en-US" dirty="0" smtClean="0"/>
          </a:p>
          <a:p>
            <a:r>
              <a:rPr lang="en-US" dirty="0" err="1" smtClean="0"/>
              <a:t>KeyValuePair</a:t>
            </a:r>
            <a:r>
              <a:rPr lang="en-US" dirty="0" smtClean="0"/>
              <a:t>&lt;TK,TV&gt;: Defines </a:t>
            </a:r>
            <a:r>
              <a:rPr lang="en-US" dirty="0"/>
              <a:t>a key/value pair that can be set or retrieved</a:t>
            </a:r>
            <a:r>
              <a:rPr lang="en-US" dirty="0" smtClean="0"/>
              <a:t>.</a:t>
            </a:r>
          </a:p>
          <a:p>
            <a:r>
              <a:rPr lang="en-US" dirty="0" smtClean="0"/>
              <a:t>Type Parameters:</a:t>
            </a:r>
          </a:p>
          <a:p>
            <a:pPr lvl="1"/>
            <a:r>
              <a:rPr lang="en-US" dirty="0" err="1" smtClean="0"/>
              <a:t>Tkey</a:t>
            </a:r>
            <a:r>
              <a:rPr lang="en-US" dirty="0" smtClean="0"/>
              <a:t>: </a:t>
            </a:r>
            <a:r>
              <a:rPr lang="en-US" dirty="0"/>
              <a:t>The type of the </a:t>
            </a:r>
            <a:r>
              <a:rPr lang="en-US" dirty="0" smtClean="0"/>
              <a:t>key</a:t>
            </a:r>
          </a:p>
          <a:p>
            <a:pPr lvl="1"/>
            <a:r>
              <a:rPr lang="en-US" dirty="0" err="1" smtClean="0"/>
              <a:t>TValue</a:t>
            </a:r>
            <a:r>
              <a:rPr lang="en-US" dirty="0" smtClean="0"/>
              <a:t>: The type of the value</a:t>
            </a:r>
          </a:p>
          <a:p>
            <a:r>
              <a:rPr lang="en-US" dirty="0" smtClean="0"/>
              <a:t>Important Properties:</a:t>
            </a:r>
          </a:p>
          <a:p>
            <a:pPr lvl="1"/>
            <a:r>
              <a:rPr lang="en-US" dirty="0" smtClean="0"/>
              <a:t>Key: </a:t>
            </a:r>
            <a:r>
              <a:rPr lang="en-US" dirty="0"/>
              <a:t>Gets the key in the key/value </a:t>
            </a:r>
            <a:r>
              <a:rPr lang="en-US" dirty="0" smtClean="0"/>
              <a:t>pair</a:t>
            </a:r>
          </a:p>
          <a:p>
            <a:pPr lvl="1"/>
            <a:r>
              <a:rPr lang="en-US" dirty="0" smtClean="0"/>
              <a:t>Value: </a:t>
            </a:r>
            <a:r>
              <a:rPr lang="en-US" dirty="0"/>
              <a:t>Gets the </a:t>
            </a:r>
            <a:r>
              <a:rPr lang="en-US" dirty="0" smtClean="0"/>
              <a:t>value in </a:t>
            </a:r>
            <a:r>
              <a:rPr lang="en-US" dirty="0"/>
              <a:t>the key/value pair</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24</a:t>
            </a:fld>
            <a:endParaRPr lang="en-US" dirty="0"/>
          </a:p>
        </p:txBody>
      </p:sp>
      <p:pic>
        <p:nvPicPr>
          <p:cNvPr id="7" name="Picture 6"/>
          <p:cNvPicPr>
            <a:picLocks noChangeAspect="1"/>
          </p:cNvPicPr>
          <p:nvPr/>
        </p:nvPicPr>
        <p:blipFill>
          <a:blip r:embed="rId2"/>
          <a:stretch>
            <a:fillRect/>
          </a:stretch>
        </p:blipFill>
        <p:spPr>
          <a:xfrm>
            <a:off x="7315200" y="3255963"/>
            <a:ext cx="2400300" cy="1352550"/>
          </a:xfrm>
          <a:prstGeom prst="rect">
            <a:avLst/>
          </a:prstGeom>
        </p:spPr>
      </p:pic>
    </p:spTree>
    <p:extLst>
      <p:ext uri="{BB962C8B-B14F-4D97-AF65-F5344CB8AC3E}">
        <p14:creationId xmlns:p14="http://schemas.microsoft.com/office/powerpoint/2010/main" val="1461399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ContainsKey</a:t>
            </a:r>
            <a:r>
              <a:rPr lang="en-US" dirty="0" smtClean="0"/>
              <a:t> method of Dictionary</a:t>
            </a:r>
            <a:endParaRPr lang="en-US" dirty="0"/>
          </a:p>
        </p:txBody>
      </p:sp>
      <p:pic>
        <p:nvPicPr>
          <p:cNvPr id="5" name="Content Placeholder 4"/>
          <p:cNvPicPr>
            <a:picLocks noGrp="1" noChangeAspect="1"/>
          </p:cNvPicPr>
          <p:nvPr>
            <p:ph idx="1"/>
          </p:nvPr>
        </p:nvPicPr>
        <p:blipFill>
          <a:blip r:embed="rId2"/>
          <a:stretch>
            <a:fillRect/>
          </a:stretch>
        </p:blipFill>
        <p:spPr>
          <a:xfrm>
            <a:off x="5410200" y="1752601"/>
            <a:ext cx="4133850" cy="3495675"/>
          </a:xfrm>
          <a:prstGeom prst="rect">
            <a:avLst/>
          </a:prstGeom>
          <a:ln>
            <a:solidFill>
              <a:schemeClr val="tx1"/>
            </a:solidFill>
          </a:ln>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25</a:t>
            </a:fld>
            <a:endParaRPr lang="en-US" dirty="0"/>
          </a:p>
        </p:txBody>
      </p:sp>
      <p:sp>
        <p:nvSpPr>
          <p:cNvPr id="6" name="Rectangle 5"/>
          <p:cNvSpPr/>
          <p:nvPr/>
        </p:nvSpPr>
        <p:spPr>
          <a:xfrm>
            <a:off x="2362200" y="1676400"/>
            <a:ext cx="2590800" cy="34290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you can check to see if a given </a:t>
            </a:r>
            <a:r>
              <a:rPr lang="en-US" sz="2000" dirty="0"/>
              <a:t>item is </a:t>
            </a:r>
            <a:r>
              <a:rPr lang="en-US" sz="2000" dirty="0"/>
              <a:t>present in a </a:t>
            </a:r>
            <a:r>
              <a:rPr lang="en-US" sz="2000" dirty="0"/>
              <a:t>Dictionary, </a:t>
            </a:r>
            <a:r>
              <a:rPr lang="en-US" sz="2000" dirty="0"/>
              <a:t>with </a:t>
            </a:r>
            <a:r>
              <a:rPr lang="en-US" sz="2000" dirty="0" err="1"/>
              <a:t>ContainsKey</a:t>
            </a:r>
            <a:r>
              <a:rPr lang="en-US" sz="2000" dirty="0"/>
              <a:t> </a:t>
            </a:r>
            <a:r>
              <a:rPr lang="en-US" sz="2000" dirty="0"/>
              <a:t>method. It returns true if the key was </a:t>
            </a:r>
            <a:r>
              <a:rPr lang="en-US" sz="2000" dirty="0"/>
              <a:t>found.</a:t>
            </a:r>
          </a:p>
          <a:p>
            <a:r>
              <a:rPr lang="en-US" sz="2000" dirty="0"/>
              <a:t>Just pass the key in the method.</a:t>
            </a:r>
          </a:p>
        </p:txBody>
      </p:sp>
    </p:spTree>
    <p:extLst>
      <p:ext uri="{BB962C8B-B14F-4D97-AF65-F5344CB8AC3E}">
        <p14:creationId xmlns:p14="http://schemas.microsoft.com/office/powerpoint/2010/main" val="3430561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Provides unordered list of Distinct Items.</a:t>
            </a:r>
          </a:p>
          <a:p>
            <a:r>
              <a:rPr lang="en-US" dirty="0" smtClean="0">
                <a:effectLst/>
              </a:rPr>
              <a:t>A set is a collection that contains no duplicate elements, and whose elements are in no particular order.</a:t>
            </a:r>
          </a:p>
          <a:p>
            <a:r>
              <a:rPr lang="en-US" dirty="0" smtClean="0"/>
              <a:t>Use set only when you don’t want Duplicate entries into your Collection.</a:t>
            </a:r>
          </a:p>
          <a:p>
            <a:r>
              <a:rPr lang="en-US" dirty="0" err="1" smtClean="0"/>
              <a:t>HashSet</a:t>
            </a:r>
            <a:r>
              <a:rPr lang="en-US" dirty="0" smtClean="0"/>
              <a:t> is almost the same as your Algebra’s set functionality. </a:t>
            </a:r>
          </a:p>
          <a:p>
            <a:r>
              <a:rPr lang="en-US" dirty="0" smtClean="0"/>
              <a:t>It </a:t>
            </a:r>
            <a:r>
              <a:rPr lang="en-US" dirty="0"/>
              <a:t>provides a simple syntax for taking the union of elements in a set. This is performed in its constructor</a:t>
            </a:r>
          </a:p>
          <a:p>
            <a:endParaRPr lang="en-US" dirty="0"/>
          </a:p>
        </p:txBody>
      </p:sp>
      <p:sp>
        <p:nvSpPr>
          <p:cNvPr id="2" name="Title 1"/>
          <p:cNvSpPr>
            <a:spLocks noGrp="1"/>
          </p:cNvSpPr>
          <p:nvPr>
            <p:ph type="title"/>
          </p:nvPr>
        </p:nvSpPr>
        <p:spPr/>
        <p:txBody>
          <a:bodyPr/>
          <a:lstStyle/>
          <a:p>
            <a:r>
              <a:rPr lang="en-US" dirty="0" err="1" smtClean="0"/>
              <a:t>HashSet</a:t>
            </a:r>
            <a:r>
              <a:rPr lang="en-US" dirty="0" smtClean="0"/>
              <a:t>&lt;T&gt;</a:t>
            </a:r>
            <a:endParaRPr lang="en-US" dirty="0"/>
          </a:p>
        </p:txBody>
      </p:sp>
    </p:spTree>
    <p:extLst>
      <p:ext uri="{BB962C8B-B14F-4D97-AF65-F5344CB8AC3E}">
        <p14:creationId xmlns:p14="http://schemas.microsoft.com/office/powerpoint/2010/main" val="2302785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lstStyle/>
          <a:p>
            <a:r>
              <a:rPr lang="en-US" dirty="0" smtClean="0"/>
              <a:t>Important Members</a:t>
            </a:r>
            <a:endParaRPr lang="en-US" dirty="0"/>
          </a:p>
        </p:txBody>
      </p:sp>
      <p:graphicFrame>
        <p:nvGraphicFramePr>
          <p:cNvPr id="6" name="Content Placeholder 3"/>
          <p:cNvGraphicFramePr>
            <a:graphicFrameLocks/>
          </p:cNvGraphicFramePr>
          <p:nvPr>
            <p:extLst/>
          </p:nvPr>
        </p:nvGraphicFramePr>
        <p:xfrm>
          <a:off x="1981200" y="1066801"/>
          <a:ext cx="8229600" cy="5221945"/>
        </p:xfrm>
        <a:graphic>
          <a:graphicData uri="http://schemas.openxmlformats.org/drawingml/2006/table">
            <a:tbl>
              <a:tblPr>
                <a:tableStyleId>{3C2FFA5D-87B4-456A-9821-1D502468CF0F}</a:tableStyleId>
              </a:tblPr>
              <a:tblGrid>
                <a:gridCol w="2286000"/>
                <a:gridCol w="5943600"/>
              </a:tblGrid>
              <a:tr h="465454">
                <a:tc>
                  <a:txBody>
                    <a:bodyPr/>
                    <a:lstStyle/>
                    <a:p>
                      <a:pPr algn="l"/>
                      <a:r>
                        <a:rPr lang="en-US" sz="2000" dirty="0"/>
                        <a:t>Method </a:t>
                      </a:r>
                    </a:p>
                  </a:txBody>
                  <a:tcPr/>
                </a:tc>
                <a:tc>
                  <a:txBody>
                    <a:bodyPr/>
                    <a:lstStyle/>
                    <a:p>
                      <a:pPr algn="l"/>
                      <a:r>
                        <a:rPr lang="en-US" sz="2000" dirty="0"/>
                        <a:t>Description </a:t>
                      </a:r>
                    </a:p>
                  </a:txBody>
                  <a:tcPr/>
                </a:tc>
              </a:tr>
              <a:tr h="766631">
                <a:tc>
                  <a:txBody>
                    <a:bodyPr/>
                    <a:lstStyle/>
                    <a:p>
                      <a:pPr algn="l"/>
                      <a:r>
                        <a:rPr lang="en-US" sz="2000" dirty="0" smtClean="0"/>
                        <a:t>Add(T element) </a:t>
                      </a:r>
                      <a:endParaRPr lang="en-US" sz="2000" dirty="0"/>
                    </a:p>
                  </a:txBody>
                  <a:tcPr/>
                </a:tc>
                <a:tc>
                  <a:txBody>
                    <a:bodyPr/>
                    <a:lstStyle/>
                    <a:p>
                      <a:pPr algn="l"/>
                      <a:r>
                        <a:rPr lang="en-US" sz="2000" dirty="0" smtClean="0">
                          <a:effectLst/>
                        </a:rPr>
                        <a:t>Adds the specified element to a set. Returns false if element already exists.</a:t>
                      </a:r>
                      <a:r>
                        <a:rPr lang="en-US" sz="2000" dirty="0" smtClean="0"/>
                        <a:t> </a:t>
                      </a:r>
                      <a:endParaRPr lang="en-US" sz="2000" dirty="0"/>
                    </a:p>
                  </a:txBody>
                  <a:tcPr/>
                </a:tc>
              </a:tr>
              <a:tr h="985668">
                <a:tc>
                  <a:txBody>
                    <a:bodyPr/>
                    <a:lstStyle/>
                    <a:p>
                      <a:pPr algn="l"/>
                      <a:r>
                        <a:rPr lang="en-US" sz="2000" dirty="0" err="1" smtClean="0"/>
                        <a:t>UnionWith</a:t>
                      </a:r>
                      <a:endParaRPr lang="en-US" sz="2000" dirty="0"/>
                    </a:p>
                  </a:txBody>
                  <a:tcPr/>
                </a:tc>
                <a:tc>
                  <a:txBody>
                    <a:bodyPr/>
                    <a:lstStyle/>
                    <a:p>
                      <a:pPr algn="l"/>
                      <a:r>
                        <a:rPr lang="en-US" sz="2000" b="0" i="0" kern="1200" dirty="0" smtClean="0">
                          <a:solidFill>
                            <a:schemeClr val="dk1"/>
                          </a:solidFill>
                          <a:effectLst/>
                          <a:latin typeface="+mn-lt"/>
                          <a:ea typeface="+mn-ea"/>
                          <a:cs typeface="+mn-cs"/>
                        </a:rPr>
                        <a:t>Modifies the current </a:t>
                      </a:r>
                      <a:r>
                        <a:rPr lang="en-US" sz="2000" b="0" i="0" kern="1200" dirty="0" err="1" smtClean="0">
                          <a:solidFill>
                            <a:schemeClr val="dk1"/>
                          </a:solidFill>
                          <a:effectLst/>
                          <a:latin typeface="+mn-lt"/>
                          <a:ea typeface="+mn-ea"/>
                          <a:cs typeface="+mn-cs"/>
                        </a:rPr>
                        <a:t>HashSet</a:t>
                      </a:r>
                      <a:r>
                        <a:rPr lang="en-US" sz="2000" b="0" i="0" kern="1200" dirty="0" smtClean="0">
                          <a:solidFill>
                            <a:schemeClr val="dk1"/>
                          </a:solidFill>
                          <a:effectLst/>
                          <a:latin typeface="+mn-lt"/>
                          <a:ea typeface="+mn-ea"/>
                          <a:cs typeface="+mn-cs"/>
                        </a:rPr>
                        <a:t>&lt;T&gt; object to contain all elements that are present in itself, the specified collection, or both.</a:t>
                      </a:r>
                      <a:endParaRPr lang="en-US" sz="2000" dirty="0"/>
                    </a:p>
                  </a:txBody>
                  <a:tcPr/>
                </a:tc>
              </a:tr>
              <a:tr h="814545">
                <a:tc>
                  <a:txBody>
                    <a:bodyPr/>
                    <a:lstStyle/>
                    <a:p>
                      <a:pPr algn="l"/>
                      <a:r>
                        <a:rPr lang="en-US" sz="2000" dirty="0" err="1" smtClean="0"/>
                        <a:t>IntersectWith</a:t>
                      </a:r>
                      <a:endParaRPr lang="en-US" sz="2000" dirty="0"/>
                    </a:p>
                  </a:txBody>
                  <a:tcPr/>
                </a:tc>
                <a:tc>
                  <a:txBody>
                    <a:bodyPr/>
                    <a:lstStyle/>
                    <a:p>
                      <a:r>
                        <a:rPr lang="en-US" sz="2000" b="0" i="0" u="none" strike="noStrike" kern="1200" baseline="0" dirty="0" smtClean="0">
                          <a:solidFill>
                            <a:schemeClr val="dk1"/>
                          </a:solidFill>
                          <a:latin typeface="+mn-lt"/>
                          <a:ea typeface="+mn-ea"/>
                          <a:cs typeface="+mn-cs"/>
                        </a:rPr>
                        <a:t>Changes the set to include only elements that are</a:t>
                      </a:r>
                    </a:p>
                    <a:p>
                      <a:r>
                        <a:rPr lang="en-US" sz="2000" b="0" i="0" u="none" strike="noStrike" kern="1200" baseline="0" dirty="0" smtClean="0">
                          <a:solidFill>
                            <a:schemeClr val="dk1"/>
                          </a:solidFill>
                          <a:latin typeface="+mn-lt"/>
                          <a:ea typeface="+mn-ea"/>
                          <a:cs typeface="+mn-cs"/>
                        </a:rPr>
                        <a:t>part of both the collection that is passed and the set</a:t>
                      </a:r>
                      <a:endParaRPr lang="en-US" sz="2000" dirty="0"/>
                    </a:p>
                  </a:txBody>
                  <a:tcPr/>
                </a:tc>
              </a:tr>
              <a:tr h="985668">
                <a:tc>
                  <a:txBody>
                    <a:bodyPr/>
                    <a:lstStyle/>
                    <a:p>
                      <a:pPr algn="l"/>
                      <a:r>
                        <a:rPr lang="en-US" sz="2000" dirty="0" err="1" smtClean="0"/>
                        <a:t>RemoveWhere</a:t>
                      </a:r>
                      <a:endParaRPr lang="en-US" sz="2000" dirty="0"/>
                    </a:p>
                  </a:txBody>
                  <a:tcPr/>
                </a:tc>
                <a:tc>
                  <a:txBody>
                    <a:bodyPr/>
                    <a:lstStyle/>
                    <a:p>
                      <a:r>
                        <a:rPr lang="en-US" sz="2000" b="0" i="0" u="none" strike="noStrike" kern="1200" baseline="0" dirty="0" smtClean="0">
                          <a:solidFill>
                            <a:schemeClr val="dk1"/>
                          </a:solidFill>
                          <a:latin typeface="+mn-lt"/>
                          <a:ea typeface="+mn-ea"/>
                          <a:cs typeface="+mn-cs"/>
                        </a:rPr>
                        <a:t>This method removes all elements on the condition that it match. The Condition is given as function thro a Delegate object called Predicate.</a:t>
                      </a:r>
                      <a:endParaRPr lang="en-US" sz="2000" dirty="0"/>
                    </a:p>
                  </a:txBody>
                  <a:tcPr/>
                </a:tc>
              </a:tr>
              <a:tr h="1163635">
                <a:tc>
                  <a:txBody>
                    <a:bodyPr/>
                    <a:lstStyle/>
                    <a:p>
                      <a:pPr algn="l"/>
                      <a:r>
                        <a:rPr lang="en-US" sz="2000" b="0" i="0" u="none" strike="noStrike" kern="1200" baseline="0" dirty="0" err="1" smtClean="0">
                          <a:solidFill>
                            <a:schemeClr val="dk1"/>
                          </a:solidFill>
                          <a:latin typeface="+mn-lt"/>
                          <a:ea typeface="+mn-ea"/>
                          <a:cs typeface="+mn-cs"/>
                        </a:rPr>
                        <a:t>ExceptWith</a:t>
                      </a:r>
                      <a:endParaRPr lang="en-US" sz="2000" dirty="0"/>
                    </a:p>
                  </a:txBody>
                  <a:tcPr/>
                </a:tc>
                <a:tc>
                  <a:txBody>
                    <a:bodyPr/>
                    <a:lstStyle/>
                    <a:p>
                      <a:r>
                        <a:rPr lang="en-US" sz="2000" b="0" i="0" u="none" strike="noStrike" kern="1200" baseline="0" dirty="0" smtClean="0">
                          <a:solidFill>
                            <a:schemeClr val="dk1"/>
                          </a:solidFill>
                          <a:latin typeface="+mn-lt"/>
                          <a:ea typeface="+mn-ea"/>
                          <a:cs typeface="+mn-cs"/>
                        </a:rPr>
                        <a:t>Receives a collection as argument and</a:t>
                      </a:r>
                    </a:p>
                    <a:p>
                      <a:r>
                        <a:rPr lang="en-US" sz="2000" b="0" i="0" u="none" strike="noStrike" kern="1200" baseline="0" dirty="0" smtClean="0">
                          <a:solidFill>
                            <a:schemeClr val="dk1"/>
                          </a:solidFill>
                          <a:latin typeface="+mn-lt"/>
                          <a:ea typeface="+mn-ea"/>
                          <a:cs typeface="+mn-cs"/>
                        </a:rPr>
                        <a:t>removes all the elements from this collection from the set.</a:t>
                      </a:r>
                      <a:endParaRPr lang="en-US" sz="2000" dirty="0"/>
                    </a:p>
                  </a:txBody>
                  <a:tcPr/>
                </a:tc>
              </a:tr>
            </a:tbl>
          </a:graphicData>
        </a:graphic>
      </p:graphicFrame>
    </p:spTree>
    <p:extLst>
      <p:ext uri="{BB962C8B-B14F-4D97-AF65-F5344CB8AC3E}">
        <p14:creationId xmlns:p14="http://schemas.microsoft.com/office/powerpoint/2010/main" val="2380572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28</a:t>
            </a:fld>
            <a:endParaRPr lang="en-US" dirty="0"/>
          </a:p>
        </p:txBody>
      </p:sp>
      <p:sp>
        <p:nvSpPr>
          <p:cNvPr id="11" name="Rectangle 10"/>
          <p:cNvSpPr/>
          <p:nvPr/>
        </p:nvSpPr>
        <p:spPr>
          <a:xfrm>
            <a:off x="1981200" y="1600201"/>
            <a:ext cx="2362200" cy="4109243"/>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the input array contains six strings (four unique). The string "cat" is repeated three times. This may not be desirable to some programs and algorithms. The </a:t>
            </a:r>
            <a:r>
              <a:rPr lang="en-US" sz="2000" dirty="0" err="1"/>
              <a:t>HashSet</a:t>
            </a:r>
            <a:r>
              <a:rPr lang="en-US" sz="2000" dirty="0"/>
              <a:t> constructor eliminates the non-unique elements.</a:t>
            </a:r>
            <a:endParaRPr lang="en-US" sz="2000" dirty="0">
              <a:solidFill>
                <a:schemeClr val="tx1"/>
              </a:solidFill>
              <a:latin typeface="Arial" pitchFamily="34" charset="0"/>
              <a:cs typeface="Arial" pitchFamily="34" charset="0"/>
            </a:endParaRPr>
          </a:p>
        </p:txBody>
      </p:sp>
      <p:pic>
        <p:nvPicPr>
          <p:cNvPr id="13" name="Picture 12"/>
          <p:cNvPicPr>
            <a:picLocks noChangeAspect="1"/>
          </p:cNvPicPr>
          <p:nvPr/>
        </p:nvPicPr>
        <p:blipFill>
          <a:blip r:embed="rId2"/>
          <a:stretch>
            <a:fillRect/>
          </a:stretch>
        </p:blipFill>
        <p:spPr>
          <a:xfrm>
            <a:off x="4462682" y="1621234"/>
            <a:ext cx="5600700" cy="4067175"/>
          </a:xfrm>
          <a:prstGeom prst="rect">
            <a:avLst/>
          </a:prstGeom>
          <a:ln>
            <a:solidFill>
              <a:schemeClr val="tx1"/>
            </a:solidFill>
          </a:ln>
        </p:spPr>
      </p:pic>
    </p:spTree>
    <p:extLst>
      <p:ext uri="{BB962C8B-B14F-4D97-AF65-F5344CB8AC3E}">
        <p14:creationId xmlns:p14="http://schemas.microsoft.com/office/powerpoint/2010/main" val="1675413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48784" cy="582679"/>
          </a:xfrm>
        </p:spPr>
        <p:txBody>
          <a:bodyPr>
            <a:normAutofit fontScale="90000"/>
          </a:bodyPr>
          <a:lstStyle/>
          <a:p>
            <a:r>
              <a:rPr lang="en-US" dirty="0" err="1" smtClean="0"/>
              <a:t>HashSet</a:t>
            </a:r>
            <a:r>
              <a:rPr lang="en-US" dirty="0" smtClean="0"/>
              <a:t>: Overlaps method</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29</a:t>
            </a:fld>
            <a:endParaRPr lang="en-US" dirty="0"/>
          </a:p>
        </p:txBody>
      </p:sp>
      <p:sp>
        <p:nvSpPr>
          <p:cNvPr id="5" name="Rectangle 4"/>
          <p:cNvSpPr/>
          <p:nvPr/>
        </p:nvSpPr>
        <p:spPr>
          <a:xfrm>
            <a:off x="1981200" y="1057205"/>
            <a:ext cx="8001000" cy="11430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This method returns true or false. It tests to see if any of the </a:t>
            </a:r>
            <a:r>
              <a:rPr lang="en-US" sz="2000" dirty="0" err="1"/>
              <a:t>HashSet's</a:t>
            </a:r>
            <a:r>
              <a:rPr lang="en-US" sz="2000" dirty="0"/>
              <a:t> elements are contained in the </a:t>
            </a:r>
            <a:r>
              <a:rPr lang="en-US" sz="2000" dirty="0" err="1"/>
              <a:t>IEnumerable</a:t>
            </a:r>
            <a:r>
              <a:rPr lang="en-US" sz="2000" dirty="0"/>
              <a:t> argument's elements. Only one equal element is required</a:t>
            </a:r>
            <a:r>
              <a:rPr lang="en-US" sz="1400" dirty="0"/>
              <a:t>.</a:t>
            </a:r>
            <a:endParaRPr lang="en-US" sz="1400" dirty="0">
              <a:solidFill>
                <a:schemeClr val="tx1"/>
              </a:solidFill>
              <a:latin typeface="Arial" pitchFamily="34" charset="0"/>
              <a:cs typeface="Arial" pitchFamily="34" charset="0"/>
            </a:endParaRPr>
          </a:p>
        </p:txBody>
      </p:sp>
      <p:sp>
        <p:nvSpPr>
          <p:cNvPr id="6" name="Rectangle 5"/>
          <p:cNvSpPr/>
          <p:nvPr/>
        </p:nvSpPr>
        <p:spPr>
          <a:xfrm>
            <a:off x="2667000" y="2309605"/>
            <a:ext cx="1752600" cy="3743325"/>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The element 3 is in the </a:t>
            </a:r>
            <a:r>
              <a:rPr lang="en-US" sz="2000" dirty="0" err="1"/>
              <a:t>HashSet</a:t>
            </a:r>
            <a:r>
              <a:rPr lang="en-US" sz="2000" dirty="0"/>
              <a:t>. This means Overlaps returns true for array2, but false for array3.</a:t>
            </a:r>
            <a:endParaRPr lang="en-US" sz="2000" dirty="0">
              <a:solidFill>
                <a:schemeClr val="tx1"/>
              </a:solidFill>
              <a:latin typeface="Arial" pitchFamily="34" charset="0"/>
              <a:cs typeface="Arial" pitchFamily="34" charset="0"/>
            </a:endParaRPr>
          </a:p>
        </p:txBody>
      </p:sp>
      <p:pic>
        <p:nvPicPr>
          <p:cNvPr id="7" name="Picture 6"/>
          <p:cNvPicPr>
            <a:picLocks noChangeAspect="1"/>
          </p:cNvPicPr>
          <p:nvPr/>
        </p:nvPicPr>
        <p:blipFill>
          <a:blip r:embed="rId2"/>
          <a:stretch>
            <a:fillRect/>
          </a:stretch>
        </p:blipFill>
        <p:spPr>
          <a:xfrm>
            <a:off x="4800601" y="2309606"/>
            <a:ext cx="3838575" cy="3743325"/>
          </a:xfrm>
          <a:prstGeom prst="rect">
            <a:avLst/>
          </a:prstGeom>
          <a:ln>
            <a:solidFill>
              <a:schemeClr val="tx1"/>
            </a:solidFill>
          </a:ln>
        </p:spPr>
      </p:pic>
    </p:spTree>
    <p:extLst>
      <p:ext uri="{BB962C8B-B14F-4D97-AF65-F5344CB8AC3E}">
        <p14:creationId xmlns:p14="http://schemas.microsoft.com/office/powerpoint/2010/main" val="1221539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Collections Hierarchy</a:t>
            </a:r>
            <a:endParaRPr lang="en-US" dirty="0">
              <a:latin typeface="+mn-lt"/>
            </a:endParaRPr>
          </a:p>
        </p:txBody>
      </p:sp>
      <p:pic>
        <p:nvPicPr>
          <p:cNvPr id="5" name="Content Placeholder 4"/>
          <p:cNvPicPr>
            <a:picLocks noGrp="1" noChangeAspect="1"/>
          </p:cNvPicPr>
          <p:nvPr>
            <p:ph idx="1"/>
          </p:nvPr>
        </p:nvPicPr>
        <p:blipFill>
          <a:blip r:embed="rId2"/>
          <a:stretch>
            <a:fillRect/>
          </a:stretch>
        </p:blipFill>
        <p:spPr>
          <a:xfrm>
            <a:off x="2362201" y="1295400"/>
            <a:ext cx="6986651" cy="3867150"/>
          </a:xfrm>
          <a:prstGeom prst="rect">
            <a:avLst/>
          </a:prstGeom>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a:t>
            </a:fld>
            <a:endParaRPr lang="en-US" dirty="0"/>
          </a:p>
        </p:txBody>
      </p:sp>
    </p:spTree>
    <p:extLst>
      <p:ext uri="{BB962C8B-B14F-4D97-AF65-F5344CB8AC3E}">
        <p14:creationId xmlns:p14="http://schemas.microsoft.com/office/powerpoint/2010/main" val="3077814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00"/>
            <a:ext cx="8229600" cy="4419601"/>
          </a:xfrm>
        </p:spPr>
        <p:txBody>
          <a:bodyPr/>
          <a:lstStyle/>
          <a:p>
            <a:r>
              <a:rPr lang="en-US" dirty="0" smtClean="0"/>
              <a:t>Stack&lt;T&gt;.</a:t>
            </a:r>
          </a:p>
          <a:p>
            <a:pPr lvl="1"/>
            <a:r>
              <a:rPr lang="en-US" dirty="0" smtClean="0"/>
              <a:t>Stores the data as First In- Last Out manner.</a:t>
            </a:r>
          </a:p>
        </p:txBody>
      </p:sp>
      <p:sp>
        <p:nvSpPr>
          <p:cNvPr id="2" name="Title 1"/>
          <p:cNvSpPr>
            <a:spLocks noGrp="1"/>
          </p:cNvSpPr>
          <p:nvPr>
            <p:ph type="title"/>
          </p:nvPr>
        </p:nvSpPr>
        <p:spPr>
          <a:xfrm>
            <a:off x="1981200" y="0"/>
            <a:ext cx="8229600" cy="1143000"/>
          </a:xfrm>
        </p:spPr>
        <p:txBody>
          <a:bodyPr/>
          <a:lstStyle/>
          <a:p>
            <a:r>
              <a:rPr lang="en-US" dirty="0" smtClean="0"/>
              <a:t>Stack&lt;T&gt;</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0596" y="2286000"/>
            <a:ext cx="37147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www.wisetome.com/splat/wp-content/uploads/2007/07/sta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2543176"/>
            <a:ext cx="352425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518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0"/>
            <a:ext cx="8229600" cy="4724400"/>
          </a:xfrm>
        </p:spPr>
        <p:txBody>
          <a:bodyPr/>
          <a:lstStyle/>
          <a:p>
            <a:r>
              <a:rPr lang="en-US" dirty="0"/>
              <a:t>Queue&lt;T&gt;.</a:t>
            </a:r>
          </a:p>
          <a:p>
            <a:pPr lvl="1"/>
            <a:r>
              <a:rPr lang="en-US" dirty="0"/>
              <a:t>Stores the Data as First-In- First Out manner. </a:t>
            </a:r>
          </a:p>
        </p:txBody>
      </p:sp>
      <p:sp>
        <p:nvSpPr>
          <p:cNvPr id="3" name="Title 2"/>
          <p:cNvSpPr>
            <a:spLocks noGrp="1"/>
          </p:cNvSpPr>
          <p:nvPr>
            <p:ph type="title"/>
          </p:nvPr>
        </p:nvSpPr>
        <p:spPr/>
        <p:txBody>
          <a:bodyPr/>
          <a:lstStyle/>
          <a:p>
            <a:r>
              <a:rPr lang="en-US" smtClean="0"/>
              <a:t>Queue&lt;T&gt;</a:t>
            </a:r>
            <a:endParaRPr lang="en-US" dirty="0"/>
          </a:p>
        </p:txBody>
      </p:sp>
      <p:pic>
        <p:nvPicPr>
          <p:cNvPr id="2053" name="Picture 5" descr="http://wiki-images.enotes.com/thumb/5/52/Data_Queue.svg/300px-Data_Queu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6500" y="2209800"/>
            <a:ext cx="28575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www.wisetome.com/splat/wp-content/uploads/2007/07/que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2619376"/>
            <a:ext cx="38862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882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20762"/>
            <a:ext cx="8229600" cy="4694238"/>
          </a:xfrm>
        </p:spPr>
        <p:txBody>
          <a:bodyPr>
            <a:normAutofit/>
          </a:bodyPr>
          <a:lstStyle/>
          <a:p>
            <a:r>
              <a:rPr lang="en-US" dirty="0" smtClean="0"/>
              <a:t>Implement this interface for comparing the current object in a collection with another object in the same collection</a:t>
            </a:r>
          </a:p>
          <a:p>
            <a:r>
              <a:rPr lang="en-US" dirty="0" smtClean="0"/>
              <a:t>This provides an ability to compare 2 objects in a certain condition.</a:t>
            </a:r>
          </a:p>
          <a:p>
            <a:r>
              <a:rPr lang="en-US" dirty="0" smtClean="0"/>
              <a:t>Using its method, we could provide the functionality of sorting of our Data in a certain Condition.</a:t>
            </a:r>
          </a:p>
          <a:p>
            <a:r>
              <a:rPr lang="en-US" dirty="0" smtClean="0"/>
              <a:t>You can make any class work with </a:t>
            </a:r>
            <a:r>
              <a:rPr lang="en-US" dirty="0" err="1" smtClean="0"/>
              <a:t>IList’s</a:t>
            </a:r>
            <a:r>
              <a:rPr lang="en-US" dirty="0" smtClean="0"/>
              <a:t> built-in Sort Function by having it implement </a:t>
            </a:r>
            <a:r>
              <a:rPr lang="en-US" dirty="0" err="1" smtClean="0"/>
              <a:t>IComparable</a:t>
            </a:r>
            <a:r>
              <a:rPr lang="en-US" dirty="0" smtClean="0"/>
              <a:t>.</a:t>
            </a:r>
          </a:p>
        </p:txBody>
      </p:sp>
      <p:sp>
        <p:nvSpPr>
          <p:cNvPr id="2" name="Title 1"/>
          <p:cNvSpPr>
            <a:spLocks noGrp="1"/>
          </p:cNvSpPr>
          <p:nvPr>
            <p:ph type="title"/>
          </p:nvPr>
        </p:nvSpPr>
        <p:spPr/>
        <p:txBody>
          <a:bodyPr/>
          <a:lstStyle/>
          <a:p>
            <a:r>
              <a:rPr lang="en-US" dirty="0" err="1" smtClean="0"/>
              <a:t>IComparable</a:t>
            </a:r>
            <a:endParaRPr lang="en-US"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0" y="5049795"/>
            <a:ext cx="5715000" cy="1505565"/>
          </a:xfrm>
          <a:prstGeom prst="rect">
            <a:avLst/>
          </a:prstGeom>
          <a:ln>
            <a:solidFill>
              <a:schemeClr val="tx1"/>
            </a:solidFill>
            <a:headEnd/>
            <a:tailEnd/>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5812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020763"/>
            <a:ext cx="6102330" cy="4967357"/>
          </a:xfrm>
        </p:spPr>
        <p:style>
          <a:lnRef idx="2">
            <a:schemeClr val="dk1"/>
          </a:lnRef>
          <a:fillRef idx="1">
            <a:schemeClr val="lt1"/>
          </a:fillRef>
          <a:effectRef idx="0">
            <a:schemeClr val="dk1"/>
          </a:effectRef>
          <a:fontRef idx="minor">
            <a:schemeClr val="dk1"/>
          </a:fontRef>
        </p:style>
      </p:pic>
      <p:sp>
        <p:nvSpPr>
          <p:cNvPr id="3" name="Title 2"/>
          <p:cNvSpPr>
            <a:spLocks noGrp="1"/>
          </p:cNvSpPr>
          <p:nvPr>
            <p:ph type="title"/>
          </p:nvPr>
        </p:nvSpPr>
        <p:spPr>
          <a:xfrm>
            <a:off x="838200" y="365126"/>
            <a:ext cx="10225216" cy="714032"/>
          </a:xfrm>
        </p:spPr>
        <p:txBody>
          <a:bodyPr/>
          <a:lstStyle/>
          <a:p>
            <a:r>
              <a:rPr lang="en-US" dirty="0" err="1" smtClean="0"/>
              <a:t>IComparable</a:t>
            </a:r>
            <a:r>
              <a:rPr lang="en-US" dirty="0" smtClean="0"/>
              <a:t> Interface Example</a:t>
            </a:r>
            <a:endParaRPr lang="en-US" dirty="0"/>
          </a:p>
        </p:txBody>
      </p:sp>
    </p:spTree>
    <p:extLst>
      <p:ext uri="{BB962C8B-B14F-4D97-AF65-F5344CB8AC3E}">
        <p14:creationId xmlns:p14="http://schemas.microsoft.com/office/powerpoint/2010/main" val="913430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52600" y="1295400"/>
            <a:ext cx="4423026" cy="2667000"/>
          </a:xfrm>
        </p:spPr>
        <p:style>
          <a:lnRef idx="2">
            <a:schemeClr val="dk1"/>
          </a:lnRef>
          <a:fillRef idx="1">
            <a:schemeClr val="lt1"/>
          </a:fillRef>
          <a:effectRef idx="0">
            <a:schemeClr val="dk1"/>
          </a:effectRef>
          <a:fontRef idx="minor">
            <a:schemeClr val="dk1"/>
          </a:fontRef>
        </p:style>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48401" y="1295400"/>
            <a:ext cx="4255489" cy="3124200"/>
          </a:xfrm>
        </p:spPr>
        <p:style>
          <a:lnRef idx="2">
            <a:schemeClr val="dk1"/>
          </a:lnRef>
          <a:fillRef idx="1">
            <a:schemeClr val="lt1"/>
          </a:fillRef>
          <a:effectRef idx="0">
            <a:schemeClr val="dk1"/>
          </a:effectRef>
          <a:fontRef idx="minor">
            <a:schemeClr val="dk1"/>
          </a:fontRef>
        </p:style>
      </p:pic>
      <p:sp>
        <p:nvSpPr>
          <p:cNvPr id="5" name="Title 4"/>
          <p:cNvSpPr>
            <a:spLocks noGrp="1"/>
          </p:cNvSpPr>
          <p:nvPr>
            <p:ph type="title"/>
          </p:nvPr>
        </p:nvSpPr>
        <p:spPr/>
        <p:txBody>
          <a:bodyPr/>
          <a:lstStyle/>
          <a:p>
            <a:r>
              <a:rPr lang="en-US" dirty="0" err="1"/>
              <a:t>IComparable</a:t>
            </a:r>
            <a:r>
              <a:rPr lang="en-US" dirty="0"/>
              <a:t> Interface Example</a:t>
            </a:r>
          </a:p>
        </p:txBody>
      </p:sp>
      <p:pic>
        <p:nvPicPr>
          <p:cNvPr id="1026" name="Picture 2" descr="C:\Users\joydip\Pictures\MindTreeImages\IComparable-Outpu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191001"/>
            <a:ext cx="2209800" cy="190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4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1200" y="2409801"/>
            <a:ext cx="4038600" cy="2906763"/>
          </a:xfr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84770"/>
            <a:ext cx="4038600" cy="3556822"/>
          </a:xfrm>
        </p:spPr>
        <p:style>
          <a:lnRef idx="2">
            <a:schemeClr val="dk1"/>
          </a:lnRef>
          <a:fillRef idx="1">
            <a:schemeClr val="lt1"/>
          </a:fillRef>
          <a:effectRef idx="0">
            <a:schemeClr val="dk1"/>
          </a:effectRef>
          <a:fontRef idx="minor">
            <a:schemeClr val="dk1"/>
          </a:fontRef>
        </p:style>
      </p:pic>
      <p:sp>
        <p:nvSpPr>
          <p:cNvPr id="4" name="Title 3"/>
          <p:cNvSpPr>
            <a:spLocks noGrp="1"/>
          </p:cNvSpPr>
          <p:nvPr>
            <p:ph type="title"/>
          </p:nvPr>
        </p:nvSpPr>
        <p:spPr/>
        <p:txBody>
          <a:bodyPr/>
          <a:lstStyle/>
          <a:p>
            <a:r>
              <a:rPr lang="en-US" dirty="0" err="1" smtClean="0"/>
              <a:t>IComparable</a:t>
            </a:r>
            <a:r>
              <a:rPr lang="en-US" dirty="0" smtClean="0"/>
              <a:t>&lt;T&gt; Interface Example</a:t>
            </a:r>
            <a:endParaRPr lang="en-US" dirty="0"/>
          </a:p>
        </p:txBody>
      </p:sp>
    </p:spTree>
    <p:extLst>
      <p:ext uri="{BB962C8B-B14F-4D97-AF65-F5344CB8AC3E}">
        <p14:creationId xmlns:p14="http://schemas.microsoft.com/office/powerpoint/2010/main" val="28146726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38401" y="1143000"/>
            <a:ext cx="6420417" cy="3048000"/>
          </a:xfrm>
        </p:spPr>
        <p:style>
          <a:lnRef idx="2">
            <a:schemeClr val="dk1"/>
          </a:lnRef>
          <a:fillRef idx="1">
            <a:schemeClr val="lt1"/>
          </a:fillRef>
          <a:effectRef idx="0">
            <a:schemeClr val="dk1"/>
          </a:effectRef>
          <a:fontRef idx="minor">
            <a:schemeClr val="dk1"/>
          </a:fontRef>
        </p:style>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38400" y="4419601"/>
            <a:ext cx="6400800" cy="1929467"/>
          </a:xfrm>
        </p:spPr>
      </p:pic>
      <p:sp>
        <p:nvSpPr>
          <p:cNvPr id="4" name="Title 3"/>
          <p:cNvSpPr>
            <a:spLocks noGrp="1"/>
          </p:cNvSpPr>
          <p:nvPr>
            <p:ph type="title"/>
          </p:nvPr>
        </p:nvSpPr>
        <p:spPr>
          <a:xfrm>
            <a:off x="838200" y="365125"/>
            <a:ext cx="10439400" cy="777875"/>
          </a:xfrm>
        </p:spPr>
        <p:txBody>
          <a:bodyPr/>
          <a:lstStyle/>
          <a:p>
            <a:r>
              <a:rPr lang="en-US" dirty="0" err="1" smtClean="0"/>
              <a:t>IComparable</a:t>
            </a:r>
            <a:r>
              <a:rPr lang="en-US" dirty="0" smtClean="0"/>
              <a:t>&lt;T&gt; Interface Example</a:t>
            </a:r>
            <a:endParaRPr lang="en-US" dirty="0"/>
          </a:p>
        </p:txBody>
      </p:sp>
    </p:spTree>
    <p:extLst>
      <p:ext uri="{BB962C8B-B14F-4D97-AF65-F5344CB8AC3E}">
        <p14:creationId xmlns:p14="http://schemas.microsoft.com/office/powerpoint/2010/main" val="5361707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19200"/>
            <a:ext cx="8229600" cy="4724400"/>
          </a:xfrm>
        </p:spPr>
        <p:txBody>
          <a:bodyPr>
            <a:normAutofit fontScale="92500" lnSpcReduction="10000"/>
          </a:bodyPr>
          <a:lstStyle/>
          <a:p>
            <a:r>
              <a:rPr lang="en-US" smtClean="0"/>
              <a:t>If you </a:t>
            </a:r>
            <a:r>
              <a:rPr lang="en-US" dirty="0" smtClean="0"/>
              <a:t>want the List to Compare your object on a multiple Conditions, then create a Class that implements </a:t>
            </a:r>
            <a:r>
              <a:rPr lang="en-US" dirty="0" err="1" smtClean="0"/>
              <a:t>IComparer</a:t>
            </a:r>
            <a:r>
              <a:rPr lang="en-US" dirty="0" smtClean="0"/>
              <a:t> interface.</a:t>
            </a:r>
          </a:p>
          <a:p>
            <a:endParaRPr lang="en-US" dirty="0" smtClean="0"/>
          </a:p>
          <a:p>
            <a:endParaRPr lang="en-US" dirty="0"/>
          </a:p>
          <a:p>
            <a:endParaRPr lang="en-US" dirty="0" smtClean="0"/>
          </a:p>
          <a:p>
            <a:r>
              <a:rPr lang="en-US" dirty="0" smtClean="0"/>
              <a:t>Implementing this Interface allows 2 independent objects to be compared on  Multiple Conditions.</a:t>
            </a:r>
          </a:p>
          <a:p>
            <a:r>
              <a:rPr lang="en-US" dirty="0" smtClean="0"/>
              <a:t>This leads to apply this logic on Sorting further with multiple conditions.</a:t>
            </a:r>
            <a:endParaRPr lang="en-US" dirty="0"/>
          </a:p>
          <a:p>
            <a:r>
              <a:rPr lang="en-US" dirty="0" smtClean="0">
                <a:hlinkClick r:id="rId3" action="ppaction://hlinkfile"/>
              </a:rPr>
              <a:t>Example </a:t>
            </a:r>
            <a:r>
              <a:rPr lang="en-US" dirty="0" smtClean="0"/>
              <a:t>that Sorts on Name and if 2 Names are same, it Sorts by Address for those Names.</a:t>
            </a:r>
          </a:p>
        </p:txBody>
      </p:sp>
      <p:sp>
        <p:nvSpPr>
          <p:cNvPr id="2" name="Title 1"/>
          <p:cNvSpPr>
            <a:spLocks noGrp="1"/>
          </p:cNvSpPr>
          <p:nvPr>
            <p:ph type="title"/>
          </p:nvPr>
        </p:nvSpPr>
        <p:spPr>
          <a:xfrm>
            <a:off x="1981200" y="0"/>
            <a:ext cx="8229600" cy="762000"/>
          </a:xfrm>
        </p:spPr>
        <p:txBody>
          <a:bodyPr/>
          <a:lstStyle/>
          <a:p>
            <a:r>
              <a:rPr lang="en-US" dirty="0" err="1" smtClean="0"/>
              <a:t>IComparer</a:t>
            </a:r>
            <a:r>
              <a:rPr lang="en-US" dirty="0" smtClean="0"/>
              <a:t> Interface</a:t>
            </a:r>
            <a:endParaRPr lang="en-US" dirty="0"/>
          </a:p>
        </p:txBody>
      </p:sp>
      <p:pic>
        <p:nvPicPr>
          <p:cNvPr id="112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1" y="2190750"/>
            <a:ext cx="3209925" cy="933450"/>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4715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8734" y="1600200"/>
            <a:ext cx="6714532" cy="4724400"/>
          </a:xfrm>
        </p:spPr>
        <p:style>
          <a:lnRef idx="2">
            <a:schemeClr val="dk1"/>
          </a:lnRef>
          <a:fillRef idx="1">
            <a:schemeClr val="lt1"/>
          </a:fillRef>
          <a:effectRef idx="0">
            <a:schemeClr val="dk1"/>
          </a:effectRef>
          <a:fontRef idx="minor">
            <a:schemeClr val="dk1"/>
          </a:fontRef>
        </p:style>
      </p:pic>
      <p:sp>
        <p:nvSpPr>
          <p:cNvPr id="3" name="Title 2"/>
          <p:cNvSpPr>
            <a:spLocks noGrp="1"/>
          </p:cNvSpPr>
          <p:nvPr>
            <p:ph type="title"/>
          </p:nvPr>
        </p:nvSpPr>
        <p:spPr/>
        <p:txBody>
          <a:bodyPr/>
          <a:lstStyle/>
          <a:p>
            <a:r>
              <a:rPr lang="en-US" dirty="0" err="1" smtClean="0"/>
              <a:t>IComparer</a:t>
            </a:r>
            <a:r>
              <a:rPr lang="en-US" dirty="0" smtClean="0"/>
              <a:t> Interface Example</a:t>
            </a:r>
            <a:endParaRPr lang="en-US" dirty="0"/>
          </a:p>
        </p:txBody>
      </p:sp>
    </p:spTree>
    <p:extLst>
      <p:ext uri="{BB962C8B-B14F-4D97-AF65-F5344CB8AC3E}">
        <p14:creationId xmlns:p14="http://schemas.microsoft.com/office/powerpoint/2010/main" val="2768203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1200" y="2042501"/>
            <a:ext cx="4038600" cy="3641360"/>
          </a:xfrm>
        </p:spPr>
        <p:style>
          <a:lnRef idx="2">
            <a:schemeClr val="dk1"/>
          </a:lnRef>
          <a:fillRef idx="1">
            <a:schemeClr val="lt1"/>
          </a:fillRef>
          <a:effectRef idx="0">
            <a:schemeClr val="dk1"/>
          </a:effectRef>
          <a:fontRef idx="minor">
            <a:schemeClr val="dk1"/>
          </a:fontRef>
        </p:style>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19390"/>
            <a:ext cx="4038600" cy="4087585"/>
          </a:xfrm>
        </p:spPr>
      </p:pic>
      <p:sp>
        <p:nvSpPr>
          <p:cNvPr id="5" name="Title 4"/>
          <p:cNvSpPr>
            <a:spLocks noGrp="1"/>
          </p:cNvSpPr>
          <p:nvPr>
            <p:ph type="title"/>
          </p:nvPr>
        </p:nvSpPr>
        <p:spPr/>
        <p:txBody>
          <a:bodyPr/>
          <a:lstStyle/>
          <a:p>
            <a:r>
              <a:rPr lang="en-US" dirty="0" err="1" smtClean="0"/>
              <a:t>IComparer</a:t>
            </a:r>
            <a:r>
              <a:rPr lang="en-US" dirty="0" smtClean="0"/>
              <a:t> Interface Example</a:t>
            </a:r>
            <a:endParaRPr lang="en-US" dirty="0"/>
          </a:p>
        </p:txBody>
      </p:sp>
    </p:spTree>
    <p:extLst>
      <p:ext uri="{BB962C8B-B14F-4D97-AF65-F5344CB8AC3E}">
        <p14:creationId xmlns:p14="http://schemas.microsoft.com/office/powerpoint/2010/main" val="3811443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System.Collections</a:t>
            </a:r>
            <a:r>
              <a:rPr lang="en-US" dirty="0">
                <a:latin typeface="+mn-lt"/>
              </a:rPr>
              <a:t>: Interfaces</a:t>
            </a:r>
          </a:p>
        </p:txBody>
      </p:sp>
      <p:graphicFrame>
        <p:nvGraphicFramePr>
          <p:cNvPr id="5" name="Content Placeholder 4"/>
          <p:cNvGraphicFramePr>
            <a:graphicFrameLocks noGrp="1"/>
          </p:cNvGraphicFramePr>
          <p:nvPr>
            <p:ph idx="1"/>
            <p:extLst/>
          </p:nvPr>
        </p:nvGraphicFramePr>
        <p:xfrm>
          <a:off x="1952625" y="1295400"/>
          <a:ext cx="8229600" cy="4414520"/>
        </p:xfrm>
        <a:graphic>
          <a:graphicData uri="http://schemas.openxmlformats.org/drawingml/2006/table">
            <a:tbl>
              <a:tblPr firstRow="1" bandRow="1">
                <a:tableStyleId>{5C22544A-7EE6-4342-B048-85BDC9FD1C3A}</a:tableStyleId>
              </a:tblPr>
              <a:tblGrid>
                <a:gridCol w="3228975"/>
                <a:gridCol w="5000625"/>
              </a:tblGrid>
              <a:tr h="370840">
                <a:tc>
                  <a:txBody>
                    <a:bodyPr/>
                    <a:lstStyle/>
                    <a:p>
                      <a:r>
                        <a:rPr lang="en-US" dirty="0" smtClean="0">
                          <a:latin typeface="+mn-lt"/>
                        </a:rPr>
                        <a:t>Core Interface</a:t>
                      </a:r>
                      <a:endParaRPr lang="en-US" dirty="0">
                        <a:latin typeface="+mn-lt"/>
                      </a:endParaRPr>
                    </a:p>
                  </a:txBody>
                  <a:tcPr/>
                </a:tc>
                <a:tc>
                  <a:txBody>
                    <a:bodyPr/>
                    <a:lstStyle/>
                    <a:p>
                      <a:r>
                        <a:rPr lang="en-US" dirty="0" smtClean="0">
                          <a:latin typeface="+mn-lt"/>
                        </a:rPr>
                        <a:t>Description</a:t>
                      </a:r>
                      <a:endParaRPr lang="en-US" dirty="0">
                        <a:latin typeface="+mn-lt"/>
                      </a:endParaRPr>
                    </a:p>
                  </a:txBody>
                  <a:tcPr/>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n-lt"/>
                          <a:cs typeface="Times New Roman" pitchFamily="18" charset="0"/>
                        </a:rPr>
                        <a:t>ICollection</a:t>
                      </a: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rPr>
                        <a:t>Defines size, enumerators and synchronization methods for all collections.</a:t>
                      </a:r>
                    </a:p>
                  </a:txBody>
                  <a:tcPr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n-lt"/>
                          <a:cs typeface="Times New Roman" pitchFamily="18" charset="0"/>
                        </a:rPr>
                        <a:t>IComparer</a:t>
                      </a:r>
                      <a:endParaRPr kumimoji="0" lang="en-US" sz="1800" b="0" i="0" u="none" strike="noStrike" cap="none" normalizeH="0" baseline="0" dirty="0" smtClean="0">
                        <a:ln>
                          <a:noFill/>
                        </a:ln>
                        <a:solidFill>
                          <a:srgbClr val="000000"/>
                        </a:solidFill>
                        <a:effectLst/>
                        <a:latin typeface="+mn-lt"/>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rPr>
                        <a:t>Exposes a method that compares two objects.</a:t>
                      </a:r>
                    </a:p>
                  </a:txBody>
                  <a:tcPr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n-lt"/>
                          <a:cs typeface="Times New Roman" pitchFamily="18" charset="0"/>
                        </a:rPr>
                        <a:t>IDictionary</a:t>
                      </a:r>
                      <a:endParaRPr kumimoji="0" lang="en-US" sz="1800" b="0" i="0" u="none" strike="noStrike" cap="none" normalizeH="0" baseline="0" dirty="0" smtClean="0">
                        <a:ln>
                          <a:noFill/>
                        </a:ln>
                        <a:solidFill>
                          <a:srgbClr val="000000"/>
                        </a:solidFill>
                        <a:effectLst/>
                        <a:latin typeface="+mn-lt"/>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rPr>
                        <a:t>Represents a collection of key-and-value pairs.</a:t>
                      </a:r>
                    </a:p>
                  </a:txBody>
                  <a:tcPr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n-lt"/>
                          <a:cs typeface="Times New Roman" pitchFamily="18" charset="0"/>
                        </a:rPr>
                        <a:t>IDictionaryEnumerator</a:t>
                      </a:r>
                      <a:endParaRPr kumimoji="0" lang="en-US" sz="1800" b="0" i="0" u="none" strike="noStrike" cap="none" normalizeH="0" baseline="0" dirty="0" smtClean="0">
                        <a:ln>
                          <a:noFill/>
                        </a:ln>
                        <a:solidFill>
                          <a:srgbClr val="000000"/>
                        </a:solidFill>
                        <a:effectLst/>
                        <a:latin typeface="+mn-lt"/>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rPr>
                        <a:t>Enumerates the elements of a dictionary.</a:t>
                      </a:r>
                    </a:p>
                  </a:txBody>
                  <a:tcPr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n-lt"/>
                          <a:cs typeface="Times New Roman" pitchFamily="18" charset="0"/>
                        </a:rPr>
                        <a:t>IEnumerable</a:t>
                      </a:r>
                      <a:endParaRPr kumimoji="0" lang="en-US" sz="1800" b="0" i="0" u="none" strike="noStrike" cap="none" normalizeH="0" baseline="0" dirty="0" smtClean="0">
                        <a:ln>
                          <a:noFill/>
                        </a:ln>
                        <a:solidFill>
                          <a:srgbClr val="000000"/>
                        </a:solidFill>
                        <a:effectLst/>
                        <a:latin typeface="+mn-lt"/>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rPr>
                        <a:t>Exposes the enumerator, which supports a simple iteration over a collection.</a:t>
                      </a:r>
                    </a:p>
                  </a:txBody>
                  <a:tcPr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n-lt"/>
                          <a:cs typeface="Times New Roman" pitchFamily="18" charset="0"/>
                        </a:rPr>
                        <a:t>IEnumerator</a:t>
                      </a:r>
                      <a:endParaRPr kumimoji="0" lang="en-US" sz="1800" b="0" i="0" u="none" strike="noStrike" cap="none" normalizeH="0" baseline="0" dirty="0" smtClean="0">
                        <a:ln>
                          <a:noFill/>
                        </a:ln>
                        <a:solidFill>
                          <a:srgbClr val="000000"/>
                        </a:solidFill>
                        <a:effectLst/>
                        <a:latin typeface="+mn-lt"/>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rPr>
                        <a:t>Supports a simple iteration over a collection.</a:t>
                      </a:r>
                    </a:p>
                  </a:txBody>
                  <a:tcPr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n-lt"/>
                          <a:cs typeface="Times New Roman" pitchFamily="18" charset="0"/>
                        </a:rPr>
                        <a:t>IHashCodeProvider</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smtClean="0">
                          <a:ln>
                            <a:noFill/>
                          </a:ln>
                          <a:solidFill>
                            <a:srgbClr val="000000"/>
                          </a:solidFill>
                          <a:effectLst/>
                          <a:latin typeface="+mn-lt"/>
                        </a:rPr>
                        <a:t>Supplies a hash code for an object, using a custom hash function.</a:t>
                      </a:r>
                    </a:p>
                  </a:txBody>
                  <a:tcPr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mn-lt"/>
                          <a:cs typeface="Times New Roman" pitchFamily="18" charset="0"/>
                        </a:rPr>
                        <a:t>IList</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smtClean="0">
                          <a:ln>
                            <a:noFill/>
                          </a:ln>
                          <a:solidFill>
                            <a:srgbClr val="000000"/>
                          </a:solidFill>
                          <a:effectLst/>
                          <a:latin typeface="+mn-lt"/>
                        </a:rPr>
                        <a:t>Represents a collection of objects that can be individually accessed by index.</a:t>
                      </a:r>
                    </a:p>
                  </a:txBody>
                  <a:tcPr anchor="ctr" horzOverflow="overflow"/>
                </a:tc>
              </a:tr>
            </a:tbl>
          </a:graphicData>
        </a:graphic>
      </p:graphicFrame>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a:t>
            </a:fld>
            <a:endParaRPr lang="en-US" dirty="0"/>
          </a:p>
        </p:txBody>
      </p:sp>
    </p:spTree>
    <p:extLst>
      <p:ext uri="{BB962C8B-B14F-4D97-AF65-F5344CB8AC3E}">
        <p14:creationId xmlns:p14="http://schemas.microsoft.com/office/powerpoint/2010/main" val="1557237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IComparable</a:t>
            </a:r>
            <a:r>
              <a:rPr lang="en-US" dirty="0" smtClean="0"/>
              <a:t> Vs. </a:t>
            </a:r>
            <a:r>
              <a:rPr lang="en-US" dirty="0" err="1" smtClean="0"/>
              <a:t>Icomparer</a:t>
            </a:r>
            <a:r>
              <a:rPr lang="en-US" dirty="0" smtClean="0"/>
              <a:t>: A Scenario and A Problem</a:t>
            </a:r>
            <a:endParaRPr lang="en-US" dirty="0"/>
          </a:p>
        </p:txBody>
      </p:sp>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40</a:t>
            </a:fld>
            <a:endParaRPr lang="en-US" dirty="0"/>
          </a:p>
        </p:txBody>
      </p:sp>
      <p:sp>
        <p:nvSpPr>
          <p:cNvPr id="6" name="Rectangle 5"/>
          <p:cNvSpPr/>
          <p:nvPr/>
        </p:nvSpPr>
        <p:spPr>
          <a:xfrm>
            <a:off x="2088292" y="1768475"/>
            <a:ext cx="7772400" cy="477043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latin typeface="Arial" pitchFamily="34" charset="0"/>
                <a:cs typeface="Arial" pitchFamily="34" charset="0"/>
              </a:rPr>
              <a:t>1. Consider, you are using an instance of List&lt;T&gt; class to store some instances of a class object.</a:t>
            </a:r>
          </a:p>
          <a:p>
            <a:r>
              <a:rPr lang="en-US" dirty="0">
                <a:solidFill>
                  <a:schemeClr val="tx1"/>
                </a:solidFill>
                <a:latin typeface="Arial" pitchFamily="34" charset="0"/>
                <a:cs typeface="Arial" pitchFamily="34" charset="0"/>
              </a:rPr>
              <a:t>2. Now, you would like to sort the objects in the collection by calling Sort method of List&lt;T&gt; class. </a:t>
            </a:r>
          </a:p>
          <a:p>
            <a:r>
              <a:rPr lang="en-US" dirty="0">
                <a:solidFill>
                  <a:schemeClr val="tx1"/>
                </a:solidFill>
                <a:latin typeface="Arial" pitchFamily="34" charset="0"/>
                <a:cs typeface="Arial" pitchFamily="34" charset="0"/>
              </a:rPr>
              <a:t>3. At this point Sort method will sort the elements, present in the collection, by comparing characteristics of  the instances. </a:t>
            </a:r>
            <a:endParaRPr lang="en-US" dirty="0">
              <a:solidFill>
                <a:schemeClr val="tx1"/>
              </a:solidFill>
              <a:latin typeface="Arial" pitchFamily="34" charset="0"/>
              <a:cs typeface="Arial" pitchFamily="34" charset="0"/>
            </a:endParaRPr>
          </a:p>
          <a:p>
            <a:r>
              <a:rPr lang="en-US" dirty="0">
                <a:solidFill>
                  <a:schemeClr val="tx1"/>
                </a:solidFill>
                <a:latin typeface="Arial" pitchFamily="34" charset="0"/>
                <a:cs typeface="Arial" pitchFamily="34" charset="0"/>
              </a:rPr>
              <a:t>4. So, you have to provide logic for comparing characteristics of those objects in a method that Sort method will call</a:t>
            </a:r>
          </a:p>
          <a:p>
            <a:r>
              <a:rPr lang="en-US" dirty="0">
                <a:solidFill>
                  <a:schemeClr val="tx1"/>
                </a:solidFill>
                <a:latin typeface="Arial" pitchFamily="34" charset="0"/>
                <a:cs typeface="Arial" pitchFamily="34" charset="0"/>
              </a:rPr>
              <a:t>5. Sort method is designed to call any of the following two interface methods:</a:t>
            </a:r>
          </a:p>
          <a:p>
            <a:r>
              <a:rPr lang="en-US" dirty="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a. </a:t>
            </a:r>
            <a:r>
              <a:rPr lang="en-US" dirty="0" err="1">
                <a:solidFill>
                  <a:schemeClr val="tx1"/>
                </a:solidFill>
                <a:latin typeface="Arial" pitchFamily="34" charset="0"/>
                <a:cs typeface="Arial" pitchFamily="34" charset="0"/>
              </a:rPr>
              <a:t>CompareTo</a:t>
            </a:r>
            <a:r>
              <a:rPr lang="en-US" dirty="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method of </a:t>
            </a:r>
            <a:r>
              <a:rPr lang="en-US" dirty="0" err="1">
                <a:solidFill>
                  <a:schemeClr val="tx1"/>
                </a:solidFill>
                <a:latin typeface="Arial" pitchFamily="34" charset="0"/>
                <a:cs typeface="Arial" pitchFamily="34" charset="0"/>
              </a:rPr>
              <a:t>IComparable</a:t>
            </a:r>
            <a:r>
              <a:rPr lang="en-US" dirty="0">
                <a:solidFill>
                  <a:schemeClr val="tx1"/>
                </a:solidFill>
                <a:latin typeface="Arial" pitchFamily="34" charset="0"/>
                <a:cs typeface="Arial" pitchFamily="34" charset="0"/>
              </a:rPr>
              <a:t> interface</a:t>
            </a:r>
          </a:p>
          <a:p>
            <a:r>
              <a:rPr lang="en-US" dirty="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b. Compare method of </a:t>
            </a:r>
            <a:r>
              <a:rPr lang="en-US" dirty="0" err="1">
                <a:solidFill>
                  <a:schemeClr val="tx1"/>
                </a:solidFill>
                <a:latin typeface="Arial" pitchFamily="34" charset="0"/>
                <a:cs typeface="Arial" pitchFamily="34" charset="0"/>
              </a:rPr>
              <a:t>IComparer</a:t>
            </a:r>
            <a:r>
              <a:rPr lang="en-US" dirty="0">
                <a:solidFill>
                  <a:schemeClr val="tx1"/>
                </a:solidFill>
                <a:latin typeface="Arial" pitchFamily="34" charset="0"/>
                <a:cs typeface="Arial" pitchFamily="34" charset="0"/>
              </a:rPr>
              <a:t> interface</a:t>
            </a:r>
          </a:p>
          <a:p>
            <a:r>
              <a:rPr lang="en-US" dirty="0">
                <a:solidFill>
                  <a:schemeClr val="tx1"/>
                </a:solidFill>
                <a:latin typeface="Arial" pitchFamily="34" charset="0"/>
                <a:cs typeface="Arial" pitchFamily="34" charset="0"/>
              </a:rPr>
              <a:t>You can use any of the two methods to provide comparison logic</a:t>
            </a:r>
          </a:p>
          <a:p>
            <a:endParaRPr lang="en-US" dirty="0">
              <a:solidFill>
                <a:schemeClr val="tx1"/>
              </a:solidFill>
              <a:latin typeface="Arial" pitchFamily="34" charset="0"/>
              <a:cs typeface="Arial" pitchFamily="34" charset="0"/>
            </a:endParaRPr>
          </a:p>
          <a:p>
            <a:pPr algn="ctr"/>
            <a:r>
              <a:rPr lang="en-US" b="1" dirty="0">
                <a:solidFill>
                  <a:schemeClr val="tx1"/>
                </a:solidFill>
                <a:latin typeface="Arial" pitchFamily="34" charset="0"/>
                <a:cs typeface="Arial" pitchFamily="34" charset="0"/>
              </a:rPr>
              <a:t>Problem: Which one to use and when?</a:t>
            </a:r>
          </a:p>
        </p:txBody>
      </p:sp>
    </p:spTree>
    <p:extLst>
      <p:ext uri="{BB962C8B-B14F-4D97-AF65-F5344CB8AC3E}">
        <p14:creationId xmlns:p14="http://schemas.microsoft.com/office/powerpoint/2010/main" val="158615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05303" cy="573989"/>
          </a:xfrm>
        </p:spPr>
        <p:txBody>
          <a:bodyPr>
            <a:normAutofit fontScale="90000"/>
          </a:bodyPr>
          <a:lstStyle/>
          <a:p>
            <a:r>
              <a:rPr lang="en-US" dirty="0" err="1"/>
              <a:t>IComparable</a:t>
            </a:r>
            <a:r>
              <a:rPr lang="en-US" dirty="0"/>
              <a:t> Vs. </a:t>
            </a:r>
            <a:r>
              <a:rPr lang="en-US" dirty="0" err="1"/>
              <a:t>Icomparer</a:t>
            </a:r>
            <a:r>
              <a:rPr lang="en-US" dirty="0"/>
              <a:t>: </a:t>
            </a:r>
            <a:r>
              <a:rPr lang="en-US" dirty="0" smtClean="0"/>
              <a:t>Lets Decide</a:t>
            </a:r>
            <a:endParaRPr lang="en-US" dirty="0"/>
          </a:p>
        </p:txBody>
      </p:sp>
      <p:sp>
        <p:nvSpPr>
          <p:cNvPr id="3" name="Slide Number Placeholder 2"/>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41</a:t>
            </a:fld>
            <a:endParaRPr lang="en-US" dirty="0"/>
          </a:p>
        </p:txBody>
      </p:sp>
      <p:sp>
        <p:nvSpPr>
          <p:cNvPr id="4" name="Rectangle 3"/>
          <p:cNvSpPr/>
          <p:nvPr/>
        </p:nvSpPr>
        <p:spPr>
          <a:xfrm>
            <a:off x="2286000" y="1020762"/>
            <a:ext cx="3657600" cy="5075238"/>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err="1">
                <a:solidFill>
                  <a:schemeClr val="tx1"/>
                </a:solidFill>
                <a:latin typeface="Arial" pitchFamily="34" charset="0"/>
                <a:cs typeface="Arial" pitchFamily="34" charset="0"/>
              </a:rPr>
              <a:t>Situtaion</a:t>
            </a:r>
            <a:r>
              <a:rPr lang="en-US" dirty="0">
                <a:solidFill>
                  <a:schemeClr val="tx1"/>
                </a:solidFill>
                <a:latin typeface="Arial" pitchFamily="34" charset="0"/>
                <a:cs typeface="Arial" pitchFamily="34" charset="0"/>
              </a:rPr>
              <a:t>: You have access to source code of the class in question</a:t>
            </a:r>
          </a:p>
          <a:p>
            <a:endParaRPr lang="en-US" dirty="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Solution</a:t>
            </a:r>
            <a:r>
              <a:rPr lang="en-US" dirty="0">
                <a:solidFill>
                  <a:schemeClr val="tx1"/>
                </a:solidFill>
                <a:latin typeface="Arial" pitchFamily="34" charset="0"/>
                <a:cs typeface="Arial" pitchFamily="34" charset="0"/>
              </a:rPr>
              <a:t>: Then </a:t>
            </a:r>
            <a:r>
              <a:rPr lang="en-US" dirty="0">
                <a:solidFill>
                  <a:schemeClr val="tx1"/>
                </a:solidFill>
                <a:latin typeface="Arial" pitchFamily="34" charset="0"/>
                <a:cs typeface="Arial" pitchFamily="34" charset="0"/>
              </a:rPr>
              <a:t>implement </a:t>
            </a:r>
            <a:r>
              <a:rPr lang="en-US" dirty="0" err="1">
                <a:solidFill>
                  <a:schemeClr val="tx1"/>
                </a:solidFill>
                <a:latin typeface="Arial" pitchFamily="34" charset="0"/>
                <a:cs typeface="Arial" pitchFamily="34" charset="0"/>
              </a:rPr>
              <a:t>IComparable</a:t>
            </a:r>
            <a:r>
              <a:rPr lang="en-US" dirty="0">
                <a:solidFill>
                  <a:schemeClr val="tx1"/>
                </a:solidFill>
                <a:latin typeface="Arial" pitchFamily="34" charset="0"/>
                <a:cs typeface="Arial" pitchFamily="34" charset="0"/>
              </a:rPr>
              <a:t> interface and in turn its method </a:t>
            </a:r>
            <a:r>
              <a:rPr lang="en-US" dirty="0" err="1">
                <a:solidFill>
                  <a:schemeClr val="tx1"/>
                </a:solidFill>
                <a:latin typeface="Arial" pitchFamily="34" charset="0"/>
                <a:cs typeface="Arial" pitchFamily="34" charset="0"/>
              </a:rPr>
              <a:t>CompareTo</a:t>
            </a:r>
            <a:r>
              <a:rPr lang="en-US" dirty="0">
                <a:solidFill>
                  <a:schemeClr val="tx1"/>
                </a:solidFill>
                <a:latin typeface="Arial" pitchFamily="34" charset="0"/>
                <a:cs typeface="Arial" pitchFamily="34" charset="0"/>
              </a:rPr>
              <a:t>.</a:t>
            </a:r>
            <a:endParaRPr lang="en-US" dirty="0">
              <a:solidFill>
                <a:schemeClr val="tx1"/>
              </a:solidFill>
              <a:latin typeface="Arial" pitchFamily="34" charset="0"/>
              <a:cs typeface="Arial" pitchFamily="34" charset="0"/>
            </a:endParaRPr>
          </a:p>
        </p:txBody>
      </p:sp>
      <p:sp>
        <p:nvSpPr>
          <p:cNvPr id="5" name="Rectangle 4"/>
          <p:cNvSpPr/>
          <p:nvPr/>
        </p:nvSpPr>
        <p:spPr>
          <a:xfrm>
            <a:off x="6380922" y="1020762"/>
            <a:ext cx="3657600" cy="5106194"/>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err="1">
                <a:solidFill>
                  <a:schemeClr val="tx1"/>
                </a:solidFill>
                <a:latin typeface="Arial" pitchFamily="34" charset="0"/>
                <a:cs typeface="Arial" pitchFamily="34" charset="0"/>
              </a:rPr>
              <a:t>Situtaion</a:t>
            </a:r>
            <a:r>
              <a:rPr lang="en-US" dirty="0">
                <a:solidFill>
                  <a:schemeClr val="tx1"/>
                </a:solidFill>
                <a:latin typeface="Arial" pitchFamily="34" charset="0"/>
                <a:cs typeface="Arial" pitchFamily="34" charset="0"/>
              </a:rPr>
              <a:t>: You DO NOT have access to source code of the class in question</a:t>
            </a:r>
          </a:p>
          <a:p>
            <a:endParaRPr lang="en-US" dirty="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Solution</a:t>
            </a:r>
            <a:r>
              <a:rPr lang="en-US" dirty="0">
                <a:solidFill>
                  <a:schemeClr val="tx1"/>
                </a:solidFill>
                <a:latin typeface="Arial" pitchFamily="34" charset="0"/>
                <a:cs typeface="Arial" pitchFamily="34" charset="0"/>
              </a:rPr>
              <a:t>: create a separate class and implement </a:t>
            </a:r>
            <a:r>
              <a:rPr lang="en-US" dirty="0" err="1">
                <a:solidFill>
                  <a:schemeClr val="tx1"/>
                </a:solidFill>
                <a:latin typeface="Arial" pitchFamily="34" charset="0"/>
                <a:cs typeface="Arial" pitchFamily="34" charset="0"/>
              </a:rPr>
              <a:t>IComparer</a:t>
            </a:r>
            <a:r>
              <a:rPr lang="en-US" dirty="0">
                <a:solidFill>
                  <a:schemeClr val="tx1"/>
                </a:solidFill>
                <a:latin typeface="Arial" pitchFamily="34" charset="0"/>
                <a:cs typeface="Arial" pitchFamily="34" charset="0"/>
              </a:rPr>
              <a:t> interface and in turn its method Compare</a:t>
            </a:r>
          </a:p>
          <a:p>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166999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3541" cy="911740"/>
          </a:xfrm>
        </p:spPr>
        <p:txBody>
          <a:bodyPr>
            <a:normAutofit fontScale="90000"/>
          </a:bodyPr>
          <a:lstStyle/>
          <a:p>
            <a:r>
              <a:rPr lang="en-US" dirty="0" smtClean="0"/>
              <a:t>Comparison of Business Objects in a Collection using </a:t>
            </a:r>
            <a:r>
              <a:rPr lang="en-US" dirty="0" err="1" smtClean="0"/>
              <a:t>IComparable</a:t>
            </a:r>
            <a:r>
              <a:rPr lang="en-US" dirty="0" smtClean="0"/>
              <a:t> interface</a:t>
            </a:r>
            <a:endParaRPr lang="en-US" dirty="0"/>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42</a:t>
            </a:fld>
            <a:endParaRPr lang="en-US" dirty="0"/>
          </a:p>
        </p:txBody>
      </p:sp>
      <p:pic>
        <p:nvPicPr>
          <p:cNvPr id="8" name="Picture 7"/>
          <p:cNvPicPr>
            <a:picLocks noChangeAspect="1"/>
          </p:cNvPicPr>
          <p:nvPr/>
        </p:nvPicPr>
        <p:blipFill>
          <a:blip r:embed="rId2"/>
          <a:stretch>
            <a:fillRect/>
          </a:stretch>
        </p:blipFill>
        <p:spPr>
          <a:xfrm>
            <a:off x="5410200" y="1371601"/>
            <a:ext cx="4648200" cy="4029075"/>
          </a:xfrm>
          <a:prstGeom prst="rect">
            <a:avLst/>
          </a:prstGeom>
          <a:ln>
            <a:solidFill>
              <a:schemeClr val="tx1"/>
            </a:solidFill>
          </a:ln>
        </p:spPr>
      </p:pic>
      <p:sp>
        <p:nvSpPr>
          <p:cNvPr id="9" name="Rectangle 8"/>
          <p:cNvSpPr/>
          <p:nvPr/>
        </p:nvSpPr>
        <p:spPr>
          <a:xfrm>
            <a:off x="2286000" y="1371600"/>
            <a:ext cx="2743200" cy="40386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200" dirty="0">
                <a:solidFill>
                  <a:schemeClr val="tx1"/>
                </a:solidFill>
                <a:latin typeface="Arial" pitchFamily="34" charset="0"/>
                <a:cs typeface="Arial" pitchFamily="34" charset="0"/>
              </a:rPr>
              <a:t>Consider Person class source code is available with you. So, implement </a:t>
            </a:r>
            <a:r>
              <a:rPr lang="en-US" sz="2200" dirty="0" err="1">
                <a:solidFill>
                  <a:schemeClr val="tx1"/>
                </a:solidFill>
                <a:latin typeface="Arial" pitchFamily="34" charset="0"/>
                <a:cs typeface="Arial" pitchFamily="34" charset="0"/>
              </a:rPr>
              <a:t>IComparable</a:t>
            </a:r>
            <a:r>
              <a:rPr lang="en-US" sz="2200" dirty="0">
                <a:solidFill>
                  <a:schemeClr val="tx1"/>
                </a:solidFill>
                <a:latin typeface="Arial" pitchFamily="34" charset="0"/>
                <a:cs typeface="Arial" pitchFamily="34" charset="0"/>
              </a:rPr>
              <a:t> method’s </a:t>
            </a:r>
            <a:r>
              <a:rPr lang="en-US" sz="2200" dirty="0" err="1">
                <a:solidFill>
                  <a:schemeClr val="tx1"/>
                </a:solidFill>
                <a:latin typeface="Arial" pitchFamily="34" charset="0"/>
                <a:cs typeface="Arial" pitchFamily="34" charset="0"/>
              </a:rPr>
              <a:t>CompareTo</a:t>
            </a:r>
            <a:r>
              <a:rPr lang="en-US" sz="2200" dirty="0">
                <a:solidFill>
                  <a:schemeClr val="tx1"/>
                </a:solidFill>
                <a:latin typeface="Arial" pitchFamily="34" charset="0"/>
                <a:cs typeface="Arial" pitchFamily="34" charset="0"/>
              </a:rPr>
              <a:t> method of generic class </a:t>
            </a:r>
            <a:r>
              <a:rPr lang="en-US" sz="2200" dirty="0" err="1">
                <a:solidFill>
                  <a:schemeClr val="tx1"/>
                </a:solidFill>
                <a:latin typeface="Arial" pitchFamily="34" charset="0"/>
                <a:cs typeface="Arial" pitchFamily="34" charset="0"/>
              </a:rPr>
              <a:t>IComparable</a:t>
            </a:r>
            <a:r>
              <a:rPr lang="en-US" sz="2200" dirty="0">
                <a:solidFill>
                  <a:schemeClr val="tx1"/>
                </a:solidFill>
                <a:latin typeface="Arial" pitchFamily="34" charset="0"/>
                <a:cs typeface="Arial" pitchFamily="34" charset="0"/>
              </a:rPr>
              <a:t> interface.</a:t>
            </a:r>
          </a:p>
        </p:txBody>
      </p:sp>
    </p:spTree>
    <p:extLst>
      <p:ext uri="{BB962C8B-B14F-4D97-AF65-F5344CB8AC3E}">
        <p14:creationId xmlns:p14="http://schemas.microsoft.com/office/powerpoint/2010/main" val="5989879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84215"/>
          </a:xfrm>
        </p:spPr>
        <p:txBody>
          <a:bodyPr>
            <a:normAutofit fontScale="90000"/>
          </a:bodyPr>
          <a:lstStyle/>
          <a:p>
            <a:r>
              <a:rPr lang="en-US" dirty="0"/>
              <a:t>Comparison of Business Objects in a Collection using </a:t>
            </a:r>
            <a:r>
              <a:rPr lang="en-US" dirty="0" err="1"/>
              <a:t>IComparable</a:t>
            </a:r>
            <a:r>
              <a:rPr lang="en-US" dirty="0"/>
              <a:t> interface</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43</a:t>
            </a:fld>
            <a:endParaRPr lang="en-US" dirty="0"/>
          </a:p>
        </p:txBody>
      </p:sp>
      <p:sp>
        <p:nvSpPr>
          <p:cNvPr id="5" name="Rectangle 4"/>
          <p:cNvSpPr/>
          <p:nvPr/>
        </p:nvSpPr>
        <p:spPr>
          <a:xfrm>
            <a:off x="1981200" y="1408079"/>
            <a:ext cx="2895600" cy="4581525"/>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latin typeface="Arial" pitchFamily="34" charset="0"/>
                <a:cs typeface="Arial" pitchFamily="34" charset="0"/>
              </a:rPr>
              <a:t>When Sort method is called on the collection, it calls </a:t>
            </a:r>
            <a:r>
              <a:rPr lang="en-US" dirty="0" err="1">
                <a:solidFill>
                  <a:schemeClr val="tx1"/>
                </a:solidFill>
                <a:latin typeface="Arial" pitchFamily="34" charset="0"/>
                <a:cs typeface="Arial" pitchFamily="34" charset="0"/>
              </a:rPr>
              <a:t>CompareTo</a:t>
            </a:r>
            <a:r>
              <a:rPr lang="en-US" dirty="0">
                <a:solidFill>
                  <a:schemeClr val="tx1"/>
                </a:solidFill>
                <a:latin typeface="Arial" pitchFamily="34" charset="0"/>
                <a:cs typeface="Arial" pitchFamily="34" charset="0"/>
              </a:rPr>
              <a:t> method on current instance and sends the next instance as argument to the </a:t>
            </a:r>
            <a:r>
              <a:rPr lang="en-US" dirty="0" err="1">
                <a:solidFill>
                  <a:schemeClr val="tx1"/>
                </a:solidFill>
                <a:latin typeface="Arial" pitchFamily="34" charset="0"/>
                <a:cs typeface="Arial" pitchFamily="34" charset="0"/>
              </a:rPr>
              <a:t>CompareTo</a:t>
            </a:r>
            <a:r>
              <a:rPr lang="en-US" dirty="0">
                <a:solidFill>
                  <a:schemeClr val="tx1"/>
                </a:solidFill>
                <a:latin typeface="Arial" pitchFamily="34" charset="0"/>
                <a:cs typeface="Arial" pitchFamily="34" charset="0"/>
              </a:rPr>
              <a:t> method.</a:t>
            </a:r>
          </a:p>
          <a:p>
            <a:r>
              <a:rPr lang="en-US" dirty="0" err="1">
                <a:solidFill>
                  <a:schemeClr val="tx1"/>
                </a:solidFill>
                <a:latin typeface="Arial" pitchFamily="34" charset="0"/>
                <a:cs typeface="Arial" pitchFamily="34" charset="0"/>
              </a:rPr>
              <a:t>Characterestics</a:t>
            </a:r>
            <a:r>
              <a:rPr lang="en-US" dirty="0">
                <a:solidFill>
                  <a:schemeClr val="tx1"/>
                </a:solidFill>
                <a:latin typeface="Arial" pitchFamily="34" charset="0"/>
                <a:cs typeface="Arial" pitchFamily="34" charset="0"/>
              </a:rPr>
              <a:t> of both the instances are compared and an integer value is returned to indicate the comparison result.</a:t>
            </a:r>
          </a:p>
          <a:p>
            <a:r>
              <a:rPr lang="en-US" dirty="0">
                <a:solidFill>
                  <a:schemeClr val="tx1"/>
                </a:solidFill>
                <a:latin typeface="Arial" pitchFamily="34" charset="0"/>
                <a:cs typeface="Arial" pitchFamily="34" charset="0"/>
              </a:rPr>
              <a:t>Accordingly all the elements in collection are sorted</a:t>
            </a:r>
            <a:endParaRPr lang="en-US" dirty="0">
              <a:solidFill>
                <a:schemeClr val="tx1"/>
              </a:solidFill>
              <a:latin typeface="Arial" pitchFamily="34" charset="0"/>
              <a:cs typeface="Arial" pitchFamily="34" charset="0"/>
            </a:endParaRPr>
          </a:p>
        </p:txBody>
      </p:sp>
      <p:pic>
        <p:nvPicPr>
          <p:cNvPr id="7" name="Picture 6"/>
          <p:cNvPicPr>
            <a:picLocks noChangeAspect="1"/>
          </p:cNvPicPr>
          <p:nvPr/>
        </p:nvPicPr>
        <p:blipFill>
          <a:blip r:embed="rId3"/>
          <a:stretch>
            <a:fillRect/>
          </a:stretch>
        </p:blipFill>
        <p:spPr>
          <a:xfrm>
            <a:off x="4880113" y="1603340"/>
            <a:ext cx="5524500" cy="4191000"/>
          </a:xfrm>
          <a:prstGeom prst="rect">
            <a:avLst/>
          </a:prstGeom>
          <a:ln>
            <a:solidFill>
              <a:schemeClr val="tx1"/>
            </a:solidFill>
          </a:ln>
        </p:spPr>
      </p:pic>
    </p:spTree>
    <p:extLst>
      <p:ext uri="{BB962C8B-B14F-4D97-AF65-F5344CB8AC3E}">
        <p14:creationId xmlns:p14="http://schemas.microsoft.com/office/powerpoint/2010/main" val="24678494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1164330" cy="853869"/>
          </a:xfrm>
        </p:spPr>
        <p:txBody>
          <a:bodyPr>
            <a:normAutofit fontScale="90000"/>
          </a:bodyPr>
          <a:lstStyle/>
          <a:p>
            <a:r>
              <a:rPr lang="en-US" dirty="0" smtClean="0"/>
              <a:t>Comparison of Business Objects in a Collection using </a:t>
            </a:r>
            <a:r>
              <a:rPr lang="en-US" dirty="0" err="1" smtClean="0"/>
              <a:t>IComparer</a:t>
            </a:r>
            <a:r>
              <a:rPr lang="en-US" dirty="0" smtClean="0"/>
              <a:t> interface</a:t>
            </a:r>
            <a:endParaRPr lang="en-US" dirty="0"/>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44</a:t>
            </a:fld>
            <a:endParaRPr lang="en-US" dirty="0"/>
          </a:p>
        </p:txBody>
      </p:sp>
      <p:sp>
        <p:nvSpPr>
          <p:cNvPr id="9" name="Rectangle 8"/>
          <p:cNvSpPr/>
          <p:nvPr/>
        </p:nvSpPr>
        <p:spPr>
          <a:xfrm>
            <a:off x="2286000" y="1371600"/>
            <a:ext cx="2743200" cy="46482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200" dirty="0">
                <a:solidFill>
                  <a:schemeClr val="tx1"/>
                </a:solidFill>
                <a:latin typeface="Arial" pitchFamily="34" charset="0"/>
                <a:cs typeface="Arial" pitchFamily="34" charset="0"/>
              </a:rPr>
              <a:t>Person class source code is not modified. Consider as if you do not have access to the source code.</a:t>
            </a:r>
          </a:p>
          <a:p>
            <a:r>
              <a:rPr lang="en-US" sz="2200" dirty="0">
                <a:solidFill>
                  <a:schemeClr val="tx1"/>
                </a:solidFill>
                <a:latin typeface="Arial" pitchFamily="34" charset="0"/>
                <a:cs typeface="Arial" pitchFamily="34" charset="0"/>
              </a:rPr>
              <a:t>So, you create another class </a:t>
            </a:r>
            <a:r>
              <a:rPr lang="en-US" sz="2200" dirty="0" err="1">
                <a:solidFill>
                  <a:schemeClr val="tx1"/>
                </a:solidFill>
                <a:latin typeface="Arial" pitchFamily="34" charset="0"/>
                <a:cs typeface="Arial" pitchFamily="34" charset="0"/>
              </a:rPr>
              <a:t>PersonComparison</a:t>
            </a:r>
            <a:r>
              <a:rPr lang="en-US" sz="2200" dirty="0">
                <a:solidFill>
                  <a:schemeClr val="tx1"/>
                </a:solidFill>
                <a:latin typeface="Arial" pitchFamily="34" charset="0"/>
                <a:cs typeface="Arial" pitchFamily="34" charset="0"/>
              </a:rPr>
              <a:t> and implement </a:t>
            </a:r>
            <a:r>
              <a:rPr lang="en-US" sz="2200" dirty="0" err="1">
                <a:solidFill>
                  <a:schemeClr val="tx1"/>
                </a:solidFill>
                <a:latin typeface="Arial" pitchFamily="34" charset="0"/>
                <a:cs typeface="Arial" pitchFamily="34" charset="0"/>
              </a:rPr>
              <a:t>IComparer</a:t>
            </a:r>
            <a:r>
              <a:rPr lang="en-US" sz="2200" dirty="0">
                <a:solidFill>
                  <a:schemeClr val="tx1"/>
                </a:solidFill>
                <a:latin typeface="Arial" pitchFamily="34" charset="0"/>
                <a:cs typeface="Arial" pitchFamily="34" charset="0"/>
              </a:rPr>
              <a:t>&lt;Person&gt; in it.</a:t>
            </a:r>
          </a:p>
        </p:txBody>
      </p:sp>
      <p:pic>
        <p:nvPicPr>
          <p:cNvPr id="3" name="Picture 2"/>
          <p:cNvPicPr>
            <a:picLocks noChangeAspect="1"/>
          </p:cNvPicPr>
          <p:nvPr/>
        </p:nvPicPr>
        <p:blipFill>
          <a:blip r:embed="rId2"/>
          <a:stretch>
            <a:fillRect/>
          </a:stretch>
        </p:blipFill>
        <p:spPr>
          <a:xfrm>
            <a:off x="5867400" y="1482726"/>
            <a:ext cx="2819400" cy="2600114"/>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5609444" y="4346572"/>
            <a:ext cx="4057828" cy="1673228"/>
          </a:xfrm>
          <a:prstGeom prst="rect">
            <a:avLst/>
          </a:prstGeom>
          <a:ln>
            <a:solidFill>
              <a:schemeClr val="tx1"/>
            </a:solidFill>
          </a:ln>
        </p:spPr>
      </p:pic>
    </p:spTree>
    <p:extLst>
      <p:ext uri="{BB962C8B-B14F-4D97-AF65-F5344CB8AC3E}">
        <p14:creationId xmlns:p14="http://schemas.microsoft.com/office/powerpoint/2010/main" val="3394854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84215"/>
          </a:xfrm>
        </p:spPr>
        <p:txBody>
          <a:bodyPr>
            <a:normAutofit fontScale="90000"/>
          </a:bodyPr>
          <a:lstStyle/>
          <a:p>
            <a:r>
              <a:rPr lang="en-US" dirty="0"/>
              <a:t>Comparison of Business Objects in a Collection using </a:t>
            </a:r>
            <a:r>
              <a:rPr lang="en-US" dirty="0" err="1" smtClean="0"/>
              <a:t>IComparer</a:t>
            </a:r>
            <a:r>
              <a:rPr lang="en-US" dirty="0" smtClean="0"/>
              <a:t> </a:t>
            </a:r>
            <a:r>
              <a:rPr lang="en-US" dirty="0"/>
              <a:t>interface</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45</a:t>
            </a:fld>
            <a:endParaRPr lang="en-US" dirty="0"/>
          </a:p>
        </p:txBody>
      </p:sp>
      <p:sp>
        <p:nvSpPr>
          <p:cNvPr id="5" name="Rectangle 4"/>
          <p:cNvSpPr/>
          <p:nvPr/>
        </p:nvSpPr>
        <p:spPr>
          <a:xfrm>
            <a:off x="1981200" y="1408079"/>
            <a:ext cx="2895600" cy="4581525"/>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latin typeface="Arial" pitchFamily="34" charset="0"/>
                <a:cs typeface="Arial" pitchFamily="34" charset="0"/>
              </a:rPr>
              <a:t>Pass reference of the </a:t>
            </a:r>
            <a:r>
              <a:rPr lang="en-US" sz="1600" dirty="0" err="1">
                <a:solidFill>
                  <a:schemeClr val="tx1"/>
                </a:solidFill>
                <a:latin typeface="Arial" pitchFamily="34" charset="0"/>
                <a:cs typeface="Arial" pitchFamily="34" charset="0"/>
              </a:rPr>
              <a:t>PersonComparison</a:t>
            </a:r>
            <a:r>
              <a:rPr lang="en-US" sz="1600" dirty="0">
                <a:solidFill>
                  <a:schemeClr val="tx1"/>
                </a:solidFill>
                <a:latin typeface="Arial" pitchFamily="34" charset="0"/>
                <a:cs typeface="Arial" pitchFamily="34" charset="0"/>
              </a:rPr>
              <a:t> class to Sort methods, so that it knows where to find the comparison logic. When Sort method is called on the collection, it calls Compare and sends current and next instance as arguments to the method.</a:t>
            </a:r>
          </a:p>
          <a:p>
            <a:r>
              <a:rPr lang="en-US" sz="1600" dirty="0" err="1">
                <a:solidFill>
                  <a:schemeClr val="tx1"/>
                </a:solidFill>
                <a:latin typeface="Arial" pitchFamily="34" charset="0"/>
                <a:cs typeface="Arial" pitchFamily="34" charset="0"/>
              </a:rPr>
              <a:t>Characterestics</a:t>
            </a:r>
            <a:r>
              <a:rPr lang="en-US" sz="1600" dirty="0">
                <a:solidFill>
                  <a:schemeClr val="tx1"/>
                </a:solidFill>
                <a:latin typeface="Arial" pitchFamily="34" charset="0"/>
                <a:cs typeface="Arial" pitchFamily="34" charset="0"/>
              </a:rPr>
              <a:t> of both the instances are compared and an integer value is returned to indicate the comparison result.</a:t>
            </a:r>
          </a:p>
          <a:p>
            <a:r>
              <a:rPr lang="en-US" sz="1600" dirty="0">
                <a:solidFill>
                  <a:schemeClr val="tx1"/>
                </a:solidFill>
                <a:latin typeface="Arial" pitchFamily="34" charset="0"/>
                <a:cs typeface="Arial" pitchFamily="34" charset="0"/>
              </a:rPr>
              <a:t>Accordingly all the elements in collection are sorted</a:t>
            </a:r>
            <a:endParaRPr lang="en-US" sz="1600" dirty="0">
              <a:solidFill>
                <a:schemeClr val="tx1"/>
              </a:solidFill>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4868320" y="1867659"/>
            <a:ext cx="5342480" cy="3662362"/>
          </a:xfrm>
          <a:prstGeom prst="rect">
            <a:avLst/>
          </a:prstGeom>
          <a:ln>
            <a:solidFill>
              <a:schemeClr val="tx1"/>
            </a:solidFill>
          </a:ln>
        </p:spPr>
      </p:pic>
    </p:spTree>
    <p:extLst>
      <p:ext uri="{BB962C8B-B14F-4D97-AF65-F5344CB8AC3E}">
        <p14:creationId xmlns:p14="http://schemas.microsoft.com/office/powerpoint/2010/main" val="1495636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hlinkClick r:id="rId3"/>
              </a:rPr>
              <a:t>http://</a:t>
            </a:r>
            <a:r>
              <a:rPr lang="en-IN" dirty="0" smtClean="0">
                <a:hlinkClick r:id="rId3"/>
              </a:rPr>
              <a:t>www.dotnet-tricks.com/Tutorial/csharp/U08E301212-Difference-between-Generics-and-Collections-with-example.html</a:t>
            </a:r>
            <a:endParaRPr lang="en-IN" dirty="0" smtClean="0"/>
          </a:p>
          <a:p>
            <a:r>
              <a:rPr lang="en-IN" dirty="0">
                <a:hlinkClick r:id="rId4"/>
              </a:rPr>
              <a:t>http://</a:t>
            </a:r>
            <a:r>
              <a:rPr lang="en-IN" dirty="0" smtClean="0">
                <a:hlinkClick r:id="rId4"/>
              </a:rPr>
              <a:t>www.dotnetperls.com/collections</a:t>
            </a:r>
            <a:endParaRPr lang="en-IN" dirty="0" smtClean="0"/>
          </a:p>
          <a:p>
            <a:r>
              <a:rPr lang="en-IN" dirty="0">
                <a:hlinkClick r:id="rId5"/>
              </a:rPr>
              <a:t>http://</a:t>
            </a:r>
            <a:r>
              <a:rPr lang="en-IN" dirty="0" smtClean="0">
                <a:hlinkClick r:id="rId5"/>
              </a:rPr>
              <a:t>msdn.microsoft.com/en-us/library/ybcx56wz.aspx</a:t>
            </a:r>
            <a:endParaRPr lang="en-IN" dirty="0" smtClean="0"/>
          </a:p>
          <a:p>
            <a:r>
              <a:rPr lang="en-IN" dirty="0">
                <a:hlinkClick r:id="rId6"/>
              </a:rPr>
              <a:t>http://</a:t>
            </a:r>
            <a:r>
              <a:rPr lang="en-IN" dirty="0" smtClean="0">
                <a:hlinkClick r:id="rId6"/>
              </a:rPr>
              <a:t>www.tutorialspoint.com/csharp/csharp_generics.htm</a:t>
            </a:r>
            <a:endParaRPr lang="en-IN" dirty="0" smtClean="0"/>
          </a:p>
          <a:p>
            <a:r>
              <a:rPr lang="en-IN">
                <a:hlinkClick r:id="rId7"/>
              </a:rPr>
              <a:t>http://</a:t>
            </a:r>
            <a:r>
              <a:rPr lang="en-IN" smtClean="0">
                <a:hlinkClick r:id="rId7"/>
              </a:rPr>
              <a:t>www.codeproject.com/Articles/37112/Generic-Collections-Interfaces-Classes</a:t>
            </a:r>
            <a:endParaRPr lang="en-IN" smtClean="0"/>
          </a:p>
          <a:p>
            <a:r>
              <a:rPr lang="en-IN" smtClean="0"/>
              <a:t> </a:t>
            </a:r>
            <a:endParaRPr lang="en-IN" dirty="0"/>
          </a:p>
          <a:p>
            <a:endParaRPr lang="en-US" dirty="0" smtClean="0"/>
          </a:p>
          <a:p>
            <a:endParaRPr lang="en-US" dirty="0" smtClean="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413515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System.Collections</a:t>
            </a:r>
            <a:r>
              <a:rPr lang="en-US" dirty="0">
                <a:latin typeface="+mn-lt"/>
              </a:rPr>
              <a:t>: Implementations</a:t>
            </a:r>
          </a:p>
        </p:txBody>
      </p:sp>
      <p:graphicFrame>
        <p:nvGraphicFramePr>
          <p:cNvPr id="5" name="Content Placeholder 4"/>
          <p:cNvGraphicFramePr>
            <a:graphicFrameLocks noGrp="1"/>
          </p:cNvGraphicFramePr>
          <p:nvPr>
            <p:ph idx="1"/>
            <p:extLst/>
          </p:nvPr>
        </p:nvGraphicFramePr>
        <p:xfrm>
          <a:off x="2011017" y="2133600"/>
          <a:ext cx="8229600" cy="1828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n-lt"/>
                          <a:ea typeface="Times New Roman" pitchFamily="18" charset="0"/>
                          <a:cs typeface="Arial" charset="0"/>
                        </a:rPr>
                        <a:t>ICollection</a:t>
                      </a: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n-lt"/>
                          <a:ea typeface="Times New Roman" pitchFamily="18" charset="0"/>
                          <a:cs typeface="Arial" charset="0"/>
                        </a:rPr>
                        <a:t>IList</a:t>
                      </a: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n-lt"/>
                          <a:ea typeface="Times New Roman" pitchFamily="18" charset="0"/>
                          <a:cs typeface="Arial" charset="0"/>
                        </a:rPr>
                        <a:t>IDictionary</a:t>
                      </a:r>
                    </a:p>
                  </a:txBody>
                  <a:tcPr anchor="ctr" horzOverflow="overflow"/>
                </a:tc>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Times New Roman" pitchFamily="18" charset="0"/>
                        </a:rPr>
                        <a:t>BitArray</a:t>
                      </a: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Times New Roman" pitchFamily="18" charset="0"/>
                        </a:rPr>
                        <a:t>ArrayList</a:t>
                      </a:r>
                      <a:endParaRPr kumimoji="0" lang="en-US" sz="2400" b="0" i="0" u="none" strike="noStrike" cap="none" normalizeH="0" baseline="0" dirty="0" smtClean="0">
                        <a:ln>
                          <a:noFill/>
                        </a:ln>
                        <a:solidFill>
                          <a:srgbClr val="000000"/>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Times New Roman" pitchFamily="18" charset="0"/>
                        </a:rPr>
                        <a:t>Hashtable</a:t>
                      </a:r>
                      <a:endParaRPr kumimoji="0" lang="en-US" sz="2400" b="0" i="0" u="none" strike="noStrike" cap="none" normalizeH="0" baseline="0" dirty="0" smtClean="0">
                        <a:ln>
                          <a:noFill/>
                        </a:ln>
                        <a:solidFill>
                          <a:srgbClr val="000000"/>
                        </a:solidFill>
                        <a:effectLst/>
                        <a:latin typeface="+mn-lt"/>
                      </a:endParaRPr>
                    </a:p>
                  </a:txBody>
                  <a:tcPr anchor="ctr" horzOverflow="overflow"/>
                </a:tc>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Times New Roman" pitchFamily="18" charset="0"/>
                        </a:rPr>
                        <a:t>Stack</a:t>
                      </a: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Times New Roman" pitchFamily="18" charset="0"/>
                        </a:rPr>
                        <a:t>StringCollection</a:t>
                      </a:r>
                      <a:endParaRPr kumimoji="0" lang="en-US" sz="2400" b="0" i="0" u="none" strike="noStrike" cap="none" normalizeH="0" baseline="0" dirty="0" smtClean="0">
                        <a:ln>
                          <a:noFill/>
                        </a:ln>
                        <a:solidFill>
                          <a:srgbClr val="000000"/>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Times New Roman" pitchFamily="18" charset="0"/>
                        </a:rPr>
                        <a:t>SortedList</a:t>
                      </a:r>
                      <a:endParaRPr kumimoji="0" lang="en-US" sz="2400" b="0" i="0" u="none" strike="noStrike" cap="none" normalizeH="0" baseline="0" dirty="0" smtClean="0">
                        <a:ln>
                          <a:noFill/>
                        </a:ln>
                        <a:solidFill>
                          <a:srgbClr val="000000"/>
                        </a:solidFill>
                        <a:effectLst/>
                        <a:latin typeface="+mn-lt"/>
                      </a:endParaRPr>
                    </a:p>
                  </a:txBody>
                  <a:tcPr anchor="ctr" horzOverflow="overflow"/>
                </a:tc>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00"/>
                        </a:solidFill>
                        <a:effectLst/>
                        <a:latin typeface="+mn-lt"/>
                        <a:cs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cap="none" normalizeH="0" baseline="0" dirty="0" smtClean="0">
                          <a:ln>
                            <a:noFill/>
                          </a:ln>
                          <a:solidFill>
                            <a:srgbClr val="000000"/>
                          </a:solidFill>
                          <a:effectLst/>
                          <a:latin typeface="+mn-lt"/>
                          <a:cs typeface="Times New Roman" pitchFamily="18" charset="0"/>
                        </a:rPr>
                        <a:t>Queue</a:t>
                      </a: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mn-lt"/>
                      </a:endParaRPr>
                    </a:p>
                  </a:txBody>
                  <a:tcPr anchor="ctr" horzOverflow="overflow"/>
                </a:tc>
              </a:tr>
            </a:tbl>
          </a:graphicData>
        </a:graphic>
      </p:graphicFrame>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5</a:t>
            </a:fld>
            <a:endParaRPr lang="en-US" dirty="0"/>
          </a:p>
        </p:txBody>
      </p:sp>
    </p:spTree>
    <p:extLst>
      <p:ext uri="{BB962C8B-B14F-4D97-AF65-F5344CB8AC3E}">
        <p14:creationId xmlns:p14="http://schemas.microsoft.com/office/powerpoint/2010/main" val="383715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over Collection Class Objects</a:t>
            </a:r>
            <a:endParaRPr lang="en-US" dirty="0"/>
          </a:p>
        </p:txBody>
      </p:sp>
      <p:sp>
        <p:nvSpPr>
          <p:cNvPr id="3" name="Content Placeholder 2"/>
          <p:cNvSpPr>
            <a:spLocks noGrp="1"/>
          </p:cNvSpPr>
          <p:nvPr>
            <p:ph idx="1"/>
          </p:nvPr>
        </p:nvSpPr>
        <p:spPr/>
        <p:txBody>
          <a:bodyPr/>
          <a:lstStyle/>
          <a:p>
            <a:r>
              <a:rPr lang="en-US" dirty="0" smtClean="0"/>
              <a:t>More or less, every collection class object, can be iterated over using either all or some of the techniques mentioned below</a:t>
            </a:r>
          </a:p>
          <a:p>
            <a:pPr lvl="1"/>
            <a:r>
              <a:rPr lang="en-US" dirty="0" smtClean="0"/>
              <a:t>Iteration using for loop</a:t>
            </a:r>
          </a:p>
          <a:p>
            <a:pPr lvl="1"/>
            <a:r>
              <a:rPr lang="en-US" dirty="0" smtClean="0"/>
              <a:t>Iteration using </a:t>
            </a:r>
            <a:r>
              <a:rPr lang="en-US" dirty="0" err="1" smtClean="0"/>
              <a:t>foreach</a:t>
            </a:r>
            <a:r>
              <a:rPr lang="en-US" dirty="0" smtClean="0"/>
              <a:t> loop</a:t>
            </a:r>
          </a:p>
          <a:p>
            <a:pPr lvl="1"/>
            <a:r>
              <a:rPr lang="en-US" dirty="0" smtClean="0"/>
              <a:t>Iteration using IEnumerator</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6</a:t>
            </a:fld>
            <a:endParaRPr lang="en-US" dirty="0"/>
          </a:p>
        </p:txBody>
      </p:sp>
    </p:spTree>
    <p:extLst>
      <p:ext uri="{BB962C8B-B14F-4D97-AF65-F5344CB8AC3E}">
        <p14:creationId xmlns:p14="http://schemas.microsoft.com/office/powerpoint/2010/main" val="169526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 over Collection of Items</a:t>
            </a:r>
            <a:endParaRPr lang="en-US" dirty="0"/>
          </a:p>
        </p:txBody>
      </p:sp>
      <p:sp>
        <p:nvSpPr>
          <p:cNvPr id="3" name="Content Placeholder 2"/>
          <p:cNvSpPr>
            <a:spLocks noGrp="1"/>
          </p:cNvSpPr>
          <p:nvPr>
            <p:ph idx="1"/>
          </p:nvPr>
        </p:nvSpPr>
        <p:spPr/>
        <p:txBody>
          <a:bodyPr/>
          <a:lstStyle/>
          <a:p>
            <a:r>
              <a:rPr lang="en-US" dirty="0"/>
              <a:t> C# </a:t>
            </a:r>
            <a:r>
              <a:rPr lang="en-US" dirty="0" smtClean="0"/>
              <a:t>provides </a:t>
            </a:r>
            <a:r>
              <a:rPr lang="en-US" dirty="0"/>
              <a:t>us with Enumerators to allow us enumerate through the elements within the </a:t>
            </a:r>
            <a:r>
              <a:rPr lang="en-US" dirty="0" smtClean="0"/>
              <a:t>objects</a:t>
            </a:r>
          </a:p>
          <a:p>
            <a:r>
              <a:rPr lang="en-US" dirty="0" smtClean="0"/>
              <a:t>We need to use interface </a:t>
            </a:r>
            <a:r>
              <a:rPr lang="en-US" dirty="0" err="1" smtClean="0"/>
              <a:t>IEnumerate</a:t>
            </a:r>
            <a:r>
              <a:rPr lang="en-US" dirty="0" smtClean="0"/>
              <a:t> to enumerate through the elements of any collection class object</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7</a:t>
            </a:fld>
            <a:endParaRPr lang="en-US" dirty="0"/>
          </a:p>
        </p:txBody>
      </p:sp>
      <p:pic>
        <p:nvPicPr>
          <p:cNvPr id="7" name="Picture 6"/>
          <p:cNvPicPr>
            <a:picLocks noChangeAspect="1"/>
          </p:cNvPicPr>
          <p:nvPr/>
        </p:nvPicPr>
        <p:blipFill>
          <a:blip r:embed="rId3"/>
          <a:stretch>
            <a:fillRect/>
          </a:stretch>
        </p:blipFill>
        <p:spPr>
          <a:xfrm>
            <a:off x="2533136" y="3828537"/>
            <a:ext cx="6183766" cy="1743075"/>
          </a:xfrm>
          <a:prstGeom prst="rect">
            <a:avLst/>
          </a:prstGeom>
          <a:ln>
            <a:solidFill>
              <a:schemeClr val="tx1"/>
            </a:solidFill>
          </a:ln>
        </p:spPr>
      </p:pic>
    </p:spTree>
    <p:extLst>
      <p:ext uri="{BB962C8B-B14F-4D97-AF65-F5344CB8AC3E}">
        <p14:creationId xmlns:p14="http://schemas.microsoft.com/office/powerpoint/2010/main" val="183234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
            </a:r>
            <a:r>
              <a:rPr lang="en-US" dirty="0" err="1" smtClean="0"/>
              <a:t>oreach</a:t>
            </a:r>
            <a:r>
              <a:rPr lang="en-US" dirty="0" smtClean="0"/>
              <a:t> loop and Enumerator</a:t>
            </a:r>
            <a:endParaRPr lang="en-US" dirty="0"/>
          </a:p>
        </p:txBody>
      </p:sp>
      <p:sp>
        <p:nvSpPr>
          <p:cNvPr id="3" name="Content Placeholder 2"/>
          <p:cNvSpPr>
            <a:spLocks noGrp="1"/>
          </p:cNvSpPr>
          <p:nvPr>
            <p:ph idx="1"/>
          </p:nvPr>
        </p:nvSpPr>
        <p:spPr/>
        <p:txBody>
          <a:bodyPr/>
          <a:lstStyle/>
          <a:p>
            <a:r>
              <a:rPr lang="en-US" dirty="0"/>
              <a:t>The </a:t>
            </a:r>
            <a:r>
              <a:rPr lang="en-US" b="1" dirty="0" err="1"/>
              <a:t>foreach</a:t>
            </a:r>
            <a:r>
              <a:rPr lang="en-US" dirty="0"/>
              <a:t> statement of the C# </a:t>
            </a:r>
            <a:r>
              <a:rPr lang="en-US" dirty="0" smtClean="0"/>
              <a:t>language </a:t>
            </a:r>
            <a:r>
              <a:rPr lang="en-US" dirty="0"/>
              <a:t>hides the complexity of the enumerators. </a:t>
            </a:r>
            <a:endParaRPr lang="en-US" dirty="0" smtClean="0"/>
          </a:p>
          <a:p>
            <a:r>
              <a:rPr lang="en-US" dirty="0" smtClean="0"/>
              <a:t>Therefore</a:t>
            </a:r>
            <a:r>
              <a:rPr lang="en-US" dirty="0"/>
              <a:t>, using </a:t>
            </a:r>
            <a:r>
              <a:rPr lang="en-US" b="1" dirty="0" err="1"/>
              <a:t>foreach</a:t>
            </a:r>
            <a:r>
              <a:rPr lang="en-US" dirty="0"/>
              <a:t> is recommended, instead of directly manipulating the enumerator</a:t>
            </a:r>
            <a:r>
              <a:rPr lang="en-US" dirty="0" smtClean="0"/>
              <a:t>.</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3371268" y="4001294"/>
            <a:ext cx="4362450" cy="1409700"/>
          </a:xfrm>
          <a:prstGeom prst="rect">
            <a:avLst/>
          </a:prstGeom>
          <a:ln>
            <a:solidFill>
              <a:schemeClr val="tx1"/>
            </a:solidFill>
          </a:ln>
        </p:spPr>
      </p:pic>
    </p:spTree>
    <p:extLst>
      <p:ext uri="{BB962C8B-B14F-4D97-AF65-F5344CB8AC3E}">
        <p14:creationId xmlns:p14="http://schemas.microsoft.com/office/powerpoint/2010/main" val="2343436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IEnumerable</a:t>
            </a:r>
            <a:r>
              <a:rPr lang="en-US" dirty="0"/>
              <a:t> interface and </a:t>
            </a:r>
            <a:r>
              <a:rPr lang="en-US" dirty="0" err="1"/>
              <a:t>GetEnumerator</a:t>
            </a:r>
            <a:r>
              <a:rPr lang="en-US" dirty="0"/>
              <a:t> method</a:t>
            </a:r>
          </a:p>
        </p:txBody>
      </p:sp>
      <p:sp>
        <p:nvSpPr>
          <p:cNvPr id="8" name="Content Placeholder 7"/>
          <p:cNvSpPr>
            <a:spLocks noGrp="1"/>
          </p:cNvSpPr>
          <p:nvPr>
            <p:ph idx="1"/>
          </p:nvPr>
        </p:nvSpPr>
        <p:spPr/>
        <p:txBody>
          <a:bodyPr/>
          <a:lstStyle/>
          <a:p>
            <a:r>
              <a:rPr lang="en-US" dirty="0" err="1" smtClean="0"/>
              <a:t>GetEnumerator</a:t>
            </a:r>
            <a:r>
              <a:rPr lang="en-US" dirty="0" smtClean="0"/>
              <a:t> method belongs to </a:t>
            </a:r>
            <a:r>
              <a:rPr lang="en-US" dirty="0" err="1" smtClean="0"/>
              <a:t>IEnumerable</a:t>
            </a:r>
            <a:r>
              <a:rPr lang="en-US" dirty="0" smtClean="0"/>
              <a:t> interface</a:t>
            </a:r>
          </a:p>
          <a:p>
            <a:r>
              <a:rPr lang="en-US" dirty="0"/>
              <a:t>Returns an enumerator that iterates through a collection</a:t>
            </a:r>
            <a:r>
              <a:rPr lang="en-US" dirty="0" smtClean="0"/>
              <a:t>.</a:t>
            </a:r>
          </a:p>
          <a:p>
            <a:endParaRPr lang="en-US" dirty="0"/>
          </a:p>
          <a:p>
            <a:endParaRPr lang="en-US" dirty="0" smtClean="0"/>
          </a:p>
          <a:p>
            <a:endParaRPr lang="en-US" dirty="0"/>
          </a:p>
          <a:p>
            <a:r>
              <a:rPr lang="en-US" dirty="0"/>
              <a:t>Return Value</a:t>
            </a:r>
          </a:p>
          <a:p>
            <a:pPr lvl="1"/>
            <a:r>
              <a:rPr lang="en-US" dirty="0"/>
              <a:t>Type: </a:t>
            </a:r>
            <a:r>
              <a:rPr lang="en-US" b="1" dirty="0"/>
              <a:t>System.Collections.IEnumerator</a:t>
            </a:r>
            <a:r>
              <a:rPr lang="en-US" dirty="0"/>
              <a:t/>
            </a:r>
            <a:br>
              <a:rPr lang="en-US" dirty="0"/>
            </a:br>
            <a:r>
              <a:rPr lang="en-US" dirty="0"/>
              <a:t>An </a:t>
            </a:r>
            <a:r>
              <a:rPr lang="en-US" b="1" dirty="0"/>
              <a:t>IEnumerator</a:t>
            </a:r>
            <a:r>
              <a:rPr lang="en-US" dirty="0"/>
              <a:t> object that can be used to iterate through the collection.</a:t>
            </a:r>
            <a:endParaRPr lang="en-US" dirty="0" smtClean="0"/>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9</a:t>
            </a:fld>
            <a:endParaRPr lang="en-US" dirty="0"/>
          </a:p>
        </p:txBody>
      </p:sp>
      <p:pic>
        <p:nvPicPr>
          <p:cNvPr id="9" name="Picture 8"/>
          <p:cNvPicPr>
            <a:picLocks noChangeAspect="1"/>
          </p:cNvPicPr>
          <p:nvPr/>
        </p:nvPicPr>
        <p:blipFill>
          <a:blip r:embed="rId3"/>
          <a:stretch>
            <a:fillRect/>
          </a:stretch>
        </p:blipFill>
        <p:spPr>
          <a:xfrm>
            <a:off x="3632887" y="3089189"/>
            <a:ext cx="3124200" cy="503426"/>
          </a:xfrm>
          <a:prstGeom prst="rect">
            <a:avLst/>
          </a:prstGeom>
          <a:ln>
            <a:solidFill>
              <a:schemeClr val="tx1"/>
            </a:solidFill>
          </a:ln>
        </p:spPr>
      </p:pic>
    </p:spTree>
    <p:extLst>
      <p:ext uri="{BB962C8B-B14F-4D97-AF65-F5344CB8AC3E}">
        <p14:creationId xmlns:p14="http://schemas.microsoft.com/office/powerpoint/2010/main" val="258321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3296</Words>
  <Application>Microsoft Office PowerPoint</Application>
  <PresentationFormat>Widescreen</PresentationFormat>
  <Paragraphs>415</Paragraphs>
  <Slides>46</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Garamond</vt:lpstr>
      <vt:lpstr>Times New Roman</vt:lpstr>
      <vt:lpstr>Trebuchet MS</vt:lpstr>
      <vt:lpstr>Office Theme</vt:lpstr>
      <vt:lpstr>COLLECTIONS AND GENERICS</vt:lpstr>
      <vt:lpstr>Objective</vt:lpstr>
      <vt:lpstr>Collections Hierarchy</vt:lpstr>
      <vt:lpstr>System.Collections: Interfaces</vt:lpstr>
      <vt:lpstr>System.Collections: Implementations</vt:lpstr>
      <vt:lpstr>Iteration over Collection Class Objects</vt:lpstr>
      <vt:lpstr>Enumeration over Collection of Items</vt:lpstr>
      <vt:lpstr>foreach loop and Enumerator</vt:lpstr>
      <vt:lpstr>IEnumerable interface and GetEnumerator method</vt:lpstr>
      <vt:lpstr>Iterating ArrayList Elements using for, foreach loop and Enumerator</vt:lpstr>
      <vt:lpstr>The Classes and Interfaces of Generics.</vt:lpstr>
      <vt:lpstr>Complete Hierarchy</vt:lpstr>
      <vt:lpstr>Classes under Generics</vt:lpstr>
      <vt:lpstr>Interfaces of Generics</vt:lpstr>
      <vt:lpstr>Generic vs. Non Generic</vt:lpstr>
      <vt:lpstr>IList&lt;T&gt;</vt:lpstr>
      <vt:lpstr>The List&lt;T&gt; Design</vt:lpstr>
      <vt:lpstr>List&lt;T&gt; Usage</vt:lpstr>
      <vt:lpstr>Example:</vt:lpstr>
      <vt:lpstr>Dictionary&lt;TK,TV&gt;</vt:lpstr>
      <vt:lpstr>The Class Structure</vt:lpstr>
      <vt:lpstr>Important Members</vt:lpstr>
      <vt:lpstr>Example: </vt:lpstr>
      <vt:lpstr>KeyValuePair&lt;TK,TV&gt;</vt:lpstr>
      <vt:lpstr>ContainsKey method of Dictionary</vt:lpstr>
      <vt:lpstr>HashSet&lt;T&gt;</vt:lpstr>
      <vt:lpstr>Important Members</vt:lpstr>
      <vt:lpstr>Example:</vt:lpstr>
      <vt:lpstr>HashSet: Overlaps method</vt:lpstr>
      <vt:lpstr>Stack&lt;T&gt;</vt:lpstr>
      <vt:lpstr>Queue&lt;T&gt;</vt:lpstr>
      <vt:lpstr>IComparable</vt:lpstr>
      <vt:lpstr>IComparable Interface Example</vt:lpstr>
      <vt:lpstr>IComparable Interface Example</vt:lpstr>
      <vt:lpstr>IComparable&lt;T&gt; Interface Example</vt:lpstr>
      <vt:lpstr>IComparable&lt;T&gt; Interface Example</vt:lpstr>
      <vt:lpstr>IComparer Interface</vt:lpstr>
      <vt:lpstr>IComparer Interface Example</vt:lpstr>
      <vt:lpstr>IComparer Interface Example</vt:lpstr>
      <vt:lpstr>IComparable Vs. Icomparer: A Scenario and A Problem</vt:lpstr>
      <vt:lpstr>IComparable Vs. Icomparer: Lets Decide</vt:lpstr>
      <vt:lpstr>Comparison of Business Objects in a Collection using IComparable interface</vt:lpstr>
      <vt:lpstr>Comparison of Business Objects in a Collection using IComparable interface</vt:lpstr>
      <vt:lpstr>Comparison of Business Objects in a Collection using IComparer interface</vt:lpstr>
      <vt:lpstr>Comparison of Business Objects in a Collection using IComparer interface</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AND GENERICS</dc:title>
  <dc:creator>Joydip Mondal</dc:creator>
  <cp:lastModifiedBy>Joydip Mondal</cp:lastModifiedBy>
  <cp:revision>2</cp:revision>
  <dcterms:created xsi:type="dcterms:W3CDTF">2016-01-14T11:37:04Z</dcterms:created>
  <dcterms:modified xsi:type="dcterms:W3CDTF">2016-01-14T11:39:35Z</dcterms:modified>
</cp:coreProperties>
</file>