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FC213-0B0F-4184-8F8F-4FA87368E5FA}" type="datetimeFigureOut">
              <a:rPr lang="en-US" smtClean="0"/>
              <a:t>1/15/2016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E8A11-E61B-41FE-8A02-898773131FDE}" type="slidenum">
              <a:rPr lang="en-US" smtClean="0"/>
              <a:t>‹#›</a:t>
            </a:fld>
            <a:endParaRPr lang="en-US"/>
          </a:p>
        </p:txBody>
      </p:sp>
    </p:spTree>
    <p:extLst>
      <p:ext uri="{BB962C8B-B14F-4D97-AF65-F5344CB8AC3E}">
        <p14:creationId xmlns:p14="http://schemas.microsoft.com/office/powerpoint/2010/main" val="146920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msdn.microsoft.com/en-us/library/system.datetime(v=vs.110).aspx"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msdn.microsoft.com/en-us/library/system.io.fileinfo(v=vs.110).aspx" TargetMode="External"/><Relationship Id="rId5" Type="http://schemas.openxmlformats.org/officeDocument/2006/relationships/hyperlink" Target="http://msdn.microsoft.com/en-us/library/system.io.directoryinfo.getfiles(v=vs.110).aspx" TargetMode="External"/><Relationship Id="rId4" Type="http://schemas.openxmlformats.org/officeDocument/2006/relationships/hyperlink" Target="http://msdn.microsoft.com/en-us/library/system.io.directory.getfiles(v=vs.110).aspx"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sdn.microsoft.com/en-us/library/system.io.file(v=vs.110).aspx"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sdn.microsoft.com/en-us/library/system.io.stream(v=vs.110).aspx"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msdn.microsoft.com/en-us/library/system.io.streamwriter.streamwriter(v=vs.110).aspx" TargetMode="External"/><Relationship Id="rId4" Type="http://schemas.openxmlformats.org/officeDocument/2006/relationships/hyperlink" Target="http://msdn.microsoft.com/en-us/library/f5f5x7kt(v=vs.110).aspx"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en-us/library/system.io.memorystream.seek(v=vs.110).aspx"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msdn.microsoft.com/en-us/library/system.io.binaryreader(v=vs.110).aspx"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msdn.microsoft.com/en-us/library/system.io.binarywriter(v=vs.110).aspx"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msdn.microsoft.com/en-us/library/system.io.directory.setlastaccesstime(v=vs.110).aspx" TargetMode="External"/><Relationship Id="rId3" Type="http://schemas.openxmlformats.org/officeDocument/2006/relationships/hyperlink" Target="http://msdn.microsoft.com/en-us/library/system.io.directory.createdirectory(v=vs.110).aspx" TargetMode="External"/><Relationship Id="rId7" Type="http://schemas.openxmlformats.org/officeDocument/2006/relationships/hyperlink" Target="http://msdn.microsoft.com/en-us/library/system.datetime(v=vs.110).aspx"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msdn.microsoft.com/en-us/library/system.io.directory.setcurrentdirectory(v=vs.110).aspx" TargetMode="External"/><Relationship Id="rId5" Type="http://schemas.openxmlformats.org/officeDocument/2006/relationships/hyperlink" Target="http://msdn.microsoft.com/en-us/library/system.io.directory.getcurrentdirectory(v=vs.110).aspx" TargetMode="External"/><Relationship Id="rId10" Type="http://schemas.openxmlformats.org/officeDocument/2006/relationships/hyperlink" Target="http://msdn.microsoft.com/en-us/library/system.io.directoryinfo(v=vs.110).aspx" TargetMode="External"/><Relationship Id="rId4" Type="http://schemas.openxmlformats.org/officeDocument/2006/relationships/hyperlink" Target="http://msdn.microsoft.com/en-us/library/system.io.directory.delete(v=vs.110).aspx" TargetMode="External"/><Relationship Id="rId9" Type="http://schemas.openxmlformats.org/officeDocument/2006/relationships/hyperlink" Target="http://msdn.microsoft.com/en-us/library/system.io.directory.setcreationtime(v=vs.110).aspx"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msdn.microsoft.com/en-us/library/system.io.directory(v=vs.110).asp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9E1A3354-9A0B-49EE-95FD-23EABDFEF6CF}" type="slidenum">
              <a:rPr lang="en-US" smtClean="0"/>
              <a:pPr/>
              <a:t>1</a:t>
            </a:fld>
            <a:endParaRPr lang="en-US"/>
          </a:p>
        </p:txBody>
      </p:sp>
    </p:spTree>
    <p:extLst>
      <p:ext uri="{BB962C8B-B14F-4D97-AF65-F5344CB8AC3E}">
        <p14:creationId xmlns:p14="http://schemas.microsoft.com/office/powerpoint/2010/main" val="2314857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Use the File class for typical operations such as copying, moving, renaming, creating, opening, deleting, and appending to a single file at a time. You can also use the </a:t>
            </a:r>
            <a:r>
              <a:rPr lang="en-US" sz="1200" b="0" i="0" kern="1200" dirty="0" err="1" smtClean="0">
                <a:solidFill>
                  <a:schemeClr val="tx1"/>
                </a:solidFill>
                <a:effectLst/>
                <a:latin typeface="+mn-lt"/>
                <a:ea typeface="+mn-ea"/>
                <a:cs typeface="+mn-cs"/>
              </a:rPr>
              <a:t>Fileclass</a:t>
            </a:r>
            <a:r>
              <a:rPr lang="en-US" sz="1200" b="0" i="0" kern="1200" dirty="0" smtClean="0">
                <a:solidFill>
                  <a:schemeClr val="tx1"/>
                </a:solidFill>
                <a:effectLst/>
                <a:latin typeface="+mn-lt"/>
                <a:ea typeface="+mn-ea"/>
                <a:cs typeface="+mn-cs"/>
              </a:rPr>
              <a:t> to get and set file attributes or </a:t>
            </a:r>
            <a:r>
              <a:rPr lang="en-US" sz="1200" b="0" i="0" u="none" strike="noStrike" kern="1200" dirty="0" err="1" smtClean="0">
                <a:solidFill>
                  <a:schemeClr val="tx1"/>
                </a:solidFill>
                <a:effectLst/>
                <a:latin typeface="+mn-lt"/>
                <a:ea typeface="+mn-ea"/>
                <a:cs typeface="+mn-cs"/>
                <a:hlinkClick r:id="rId3"/>
              </a:rPr>
              <a:t>DateTime</a:t>
            </a:r>
            <a:r>
              <a:rPr lang="en-US" sz="1200" b="0" i="0" kern="1200" dirty="0" smtClean="0">
                <a:solidFill>
                  <a:schemeClr val="tx1"/>
                </a:solidFill>
                <a:effectLst/>
                <a:latin typeface="+mn-lt"/>
                <a:ea typeface="+mn-ea"/>
                <a:cs typeface="+mn-cs"/>
              </a:rPr>
              <a:t> information related to the creation, access, and writing of a file. If you want to perform operations on multiple files, </a:t>
            </a:r>
            <a:r>
              <a:rPr lang="en-US" sz="1200" b="0" i="0" kern="1200" dirty="0" err="1" smtClean="0">
                <a:solidFill>
                  <a:schemeClr val="tx1"/>
                </a:solidFill>
                <a:effectLst/>
                <a:latin typeface="+mn-lt"/>
                <a:ea typeface="+mn-ea"/>
                <a:cs typeface="+mn-cs"/>
              </a:rPr>
              <a:t>see</a:t>
            </a:r>
            <a:r>
              <a:rPr lang="en-US" sz="1200" b="0" i="0" u="none" strike="noStrike" kern="1200" dirty="0" err="1" smtClean="0">
                <a:solidFill>
                  <a:schemeClr val="tx1"/>
                </a:solidFill>
                <a:effectLst/>
                <a:latin typeface="+mn-lt"/>
                <a:ea typeface="+mn-ea"/>
                <a:cs typeface="+mn-cs"/>
                <a:hlinkClick r:id="rId4"/>
              </a:rPr>
              <a:t>GetFiles</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5"/>
              </a:rPr>
              <a:t>GetFiles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Many of the File methods return other I/O types when you create or open files. You can use these other types to further manipulate a file.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static methods of the File class perform security checks on all methods. If you are going to reuse an object several times, consider using the corresponding instance method of </a:t>
            </a:r>
            <a:r>
              <a:rPr lang="en-US" sz="1200" b="0" i="0" u="none" strike="noStrike" kern="1200" dirty="0" err="1" smtClean="0">
                <a:solidFill>
                  <a:schemeClr val="tx1"/>
                </a:solidFill>
                <a:effectLst/>
                <a:latin typeface="+mn-lt"/>
                <a:ea typeface="+mn-ea"/>
                <a:cs typeface="+mn-cs"/>
                <a:hlinkClick r:id="rId6"/>
              </a:rPr>
              <a:t>FileInfo</a:t>
            </a:r>
            <a:r>
              <a:rPr lang="en-US" sz="1200" b="0" i="0" kern="1200" dirty="0" smtClean="0">
                <a:solidFill>
                  <a:schemeClr val="tx1"/>
                </a:solidFill>
                <a:effectLst/>
                <a:latin typeface="+mn-lt"/>
                <a:ea typeface="+mn-ea"/>
                <a:cs typeface="+mn-cs"/>
              </a:rPr>
              <a:t> instead, because the security check will not always be necessary.</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12</a:t>
            </a:fld>
            <a:endParaRPr lang="en-US"/>
          </a:p>
        </p:txBody>
      </p:sp>
    </p:spTree>
    <p:extLst>
      <p:ext uri="{BB962C8B-B14F-4D97-AF65-F5344CB8AC3E}">
        <p14:creationId xmlns:p14="http://schemas.microsoft.com/office/powerpoint/2010/main" val="2189538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p>
          <a:p>
            <a:r>
              <a:rPr lang="en-US" sz="1200" b="0" i="0" kern="1200" dirty="0" smtClean="0">
                <a:solidFill>
                  <a:schemeClr val="tx1"/>
                </a:solidFill>
                <a:effectLst/>
                <a:latin typeface="+mn-lt"/>
                <a:ea typeface="+mn-ea"/>
                <a:cs typeface="+mn-cs"/>
              </a:rPr>
              <a:t>The .NET Framework does not support direct access to physical disks through paths that are device names, such as "\\.\PHYSICALDRIVE0 ".</a:t>
            </a:r>
          </a:p>
          <a:p>
            <a:r>
              <a:rPr lang="en-US" sz="1200" b="0" i="0" kern="1200" dirty="0" smtClean="0">
                <a:solidFill>
                  <a:schemeClr val="tx1"/>
                </a:solidFill>
                <a:effectLst/>
                <a:latin typeface="+mn-lt"/>
                <a:ea typeface="+mn-ea"/>
                <a:cs typeface="+mn-cs"/>
              </a:rPr>
              <a:t>A path is a string that provides the location of a file or directory. A path does not necessarily point to a location on disk; for example, a path might map to a location in memory or on a device. The exact format of a path is determined by the current platform. For example, on some systems, a path can start with a drive or volume letter, while this element is not present in other systems. On some systems, file paths can contain extensions, which indicate the type of information stored in the file. The format of a file name extension is platform-dependent; for example, some systems limit extensions to three characters, and others do not. The current platform also determines the set of characters used to separate the elements of a path, and the set of characters that cannot be used when specifying paths. Because of these differences, the fields of the </a:t>
            </a:r>
            <a:r>
              <a:rPr lang="en-US" sz="1200" b="1" i="0" kern="1200" dirty="0" err="1" smtClean="0">
                <a:solidFill>
                  <a:schemeClr val="tx1"/>
                </a:solidFill>
                <a:effectLst/>
                <a:latin typeface="+mn-lt"/>
                <a:ea typeface="+mn-ea"/>
                <a:cs typeface="+mn-cs"/>
              </a:rPr>
              <a:t>Path</a:t>
            </a:r>
            <a:r>
              <a:rPr lang="en-US" sz="1200" b="0" i="0" kern="1200" dirty="0" err="1" smtClean="0">
                <a:solidFill>
                  <a:schemeClr val="tx1"/>
                </a:solidFill>
                <a:effectLst/>
                <a:latin typeface="+mn-lt"/>
                <a:ea typeface="+mn-ea"/>
                <a:cs typeface="+mn-cs"/>
              </a:rPr>
              <a:t>class</a:t>
            </a:r>
            <a:r>
              <a:rPr lang="en-US" sz="1200" b="0" i="0" kern="1200" dirty="0" smtClean="0">
                <a:solidFill>
                  <a:schemeClr val="tx1"/>
                </a:solidFill>
                <a:effectLst/>
                <a:latin typeface="+mn-lt"/>
                <a:ea typeface="+mn-ea"/>
                <a:cs typeface="+mn-cs"/>
              </a:rPr>
              <a:t> as well as the exact behavior of some members of the </a:t>
            </a:r>
            <a:r>
              <a:rPr lang="en-US" sz="1200" b="1" i="0" kern="1200" dirty="0" smtClean="0">
                <a:solidFill>
                  <a:schemeClr val="tx1"/>
                </a:solidFill>
                <a:effectLst/>
                <a:latin typeface="+mn-lt"/>
                <a:ea typeface="+mn-ea"/>
                <a:cs typeface="+mn-cs"/>
              </a:rPr>
              <a:t>Path</a:t>
            </a:r>
            <a:r>
              <a:rPr lang="en-US" sz="1200" b="0" i="0" kern="1200" dirty="0" smtClean="0">
                <a:solidFill>
                  <a:schemeClr val="tx1"/>
                </a:solidFill>
                <a:effectLst/>
                <a:latin typeface="+mn-lt"/>
                <a:ea typeface="+mn-ea"/>
                <a:cs typeface="+mn-cs"/>
              </a:rPr>
              <a:t> class are platform-dependent.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path can contain absolute or relative location information. Absolute paths fully specify a location: the file or directory can be uniquely identified regardless of the current location. Relative paths specify a partial location: the current location is used as the starting point when locating a file specified with a relative path.</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Most members of the </a:t>
            </a:r>
            <a:r>
              <a:rPr lang="en-US" sz="1200" b="1" i="0" kern="1200" dirty="0" smtClean="0">
                <a:solidFill>
                  <a:schemeClr val="tx1"/>
                </a:solidFill>
                <a:effectLst/>
                <a:latin typeface="+mn-lt"/>
                <a:ea typeface="+mn-ea"/>
                <a:cs typeface="+mn-cs"/>
              </a:rPr>
              <a:t>Path</a:t>
            </a:r>
            <a:r>
              <a:rPr lang="en-US" sz="1200" b="0" i="0" kern="1200" dirty="0" smtClean="0">
                <a:solidFill>
                  <a:schemeClr val="tx1"/>
                </a:solidFill>
                <a:effectLst/>
                <a:latin typeface="+mn-lt"/>
                <a:ea typeface="+mn-ea"/>
                <a:cs typeface="+mn-cs"/>
              </a:rPr>
              <a:t> class do not interact with the file system and do not verify the existence of the file specified by a path string.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members of the </a:t>
            </a:r>
            <a:r>
              <a:rPr lang="en-US" sz="1200" b="1" i="0" kern="1200" dirty="0" smtClean="0">
                <a:solidFill>
                  <a:schemeClr val="tx1"/>
                </a:solidFill>
                <a:effectLst/>
                <a:latin typeface="+mn-lt"/>
                <a:ea typeface="+mn-ea"/>
                <a:cs typeface="+mn-cs"/>
              </a:rPr>
              <a:t>Path</a:t>
            </a:r>
            <a:r>
              <a:rPr lang="en-US" sz="1200" b="0" i="0" kern="1200" dirty="0" smtClean="0">
                <a:solidFill>
                  <a:schemeClr val="tx1"/>
                </a:solidFill>
                <a:effectLst/>
                <a:latin typeface="+mn-lt"/>
                <a:ea typeface="+mn-ea"/>
                <a:cs typeface="+mn-cs"/>
              </a:rPr>
              <a:t> class enable you to quickly and easily perform common operations such as determining whether a file name extension is part of a path, and combining two strings into one path name.</a:t>
            </a:r>
          </a:p>
        </p:txBody>
      </p:sp>
      <p:sp>
        <p:nvSpPr>
          <p:cNvPr id="4" name="Slide Number Placeholder 3"/>
          <p:cNvSpPr>
            <a:spLocks noGrp="1"/>
          </p:cNvSpPr>
          <p:nvPr>
            <p:ph type="sldNum" sz="quarter" idx="10"/>
          </p:nvPr>
        </p:nvSpPr>
        <p:spPr/>
        <p:txBody>
          <a:bodyPr/>
          <a:lstStyle/>
          <a:p>
            <a:fld id="{9E1A3354-9A0B-49EE-95FD-23EABDFEF6CF}" type="slidenum">
              <a:rPr lang="en-US" smtClean="0"/>
              <a:pPr/>
              <a:t>13</a:t>
            </a:fld>
            <a:endParaRPr lang="en-US"/>
          </a:p>
        </p:txBody>
      </p:sp>
    </p:spTree>
    <p:extLst>
      <p:ext uri="{BB962C8B-B14F-4D97-AF65-F5344CB8AC3E}">
        <p14:creationId xmlns:p14="http://schemas.microsoft.com/office/powerpoint/2010/main" val="755295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 the </a:t>
            </a:r>
            <a:r>
              <a:rPr lang="en-US" sz="1200" b="0" i="0" kern="1200" dirty="0" err="1" smtClean="0">
                <a:solidFill>
                  <a:schemeClr val="tx1"/>
                </a:solidFill>
                <a:effectLst/>
                <a:latin typeface="+mn-lt"/>
                <a:ea typeface="+mn-ea"/>
                <a:cs typeface="+mn-cs"/>
              </a:rPr>
              <a:t>FileInfo</a:t>
            </a:r>
            <a:r>
              <a:rPr lang="en-US" sz="1200" b="0" i="0" kern="1200" dirty="0" smtClean="0">
                <a:solidFill>
                  <a:schemeClr val="tx1"/>
                </a:solidFill>
                <a:effectLst/>
                <a:latin typeface="+mn-lt"/>
                <a:ea typeface="+mn-ea"/>
                <a:cs typeface="+mn-cs"/>
              </a:rPr>
              <a:t> class for typical operations such as copying, moving, renaming, creating, opening, deleting, and appending to files.</a:t>
            </a:r>
          </a:p>
          <a:p>
            <a:r>
              <a:rPr lang="en-US" sz="1200" b="0" i="0" kern="1200" dirty="0" smtClean="0">
                <a:solidFill>
                  <a:schemeClr val="tx1"/>
                </a:solidFill>
                <a:effectLst/>
                <a:latin typeface="+mn-lt"/>
                <a:ea typeface="+mn-ea"/>
                <a:cs typeface="+mn-cs"/>
              </a:rPr>
              <a:t>If you are performing multiple operations on the same file, it can be more efficient to use </a:t>
            </a:r>
            <a:r>
              <a:rPr lang="en-US" sz="1200" b="0" i="0" kern="1200" dirty="0" err="1" smtClean="0">
                <a:solidFill>
                  <a:schemeClr val="tx1"/>
                </a:solidFill>
                <a:effectLst/>
                <a:latin typeface="+mn-lt"/>
                <a:ea typeface="+mn-ea"/>
                <a:cs typeface="+mn-cs"/>
              </a:rPr>
              <a:t>FileInfo</a:t>
            </a:r>
            <a:r>
              <a:rPr lang="en-US" sz="1200" b="0" i="0" kern="1200" dirty="0" smtClean="0">
                <a:solidFill>
                  <a:schemeClr val="tx1"/>
                </a:solidFill>
                <a:effectLst/>
                <a:latin typeface="+mn-lt"/>
                <a:ea typeface="+mn-ea"/>
                <a:cs typeface="+mn-cs"/>
              </a:rPr>
              <a:t> instance methods instead of the corresponding static methods of the </a:t>
            </a:r>
            <a:r>
              <a:rPr lang="en-US" sz="1200" b="0" i="0" u="none" strike="noStrike" kern="1200" dirty="0" err="1" smtClean="0">
                <a:solidFill>
                  <a:schemeClr val="tx1"/>
                </a:solidFill>
                <a:effectLst/>
                <a:latin typeface="+mn-lt"/>
                <a:ea typeface="+mn-ea"/>
                <a:cs typeface="+mn-cs"/>
                <a:hlinkClick r:id="rId3"/>
              </a:rPr>
              <a:t>File</a:t>
            </a:r>
            <a:r>
              <a:rPr lang="en-US" sz="1200" b="0" i="0" kern="1200" dirty="0" err="1" smtClean="0">
                <a:solidFill>
                  <a:schemeClr val="tx1"/>
                </a:solidFill>
                <a:effectLst/>
                <a:latin typeface="+mn-lt"/>
                <a:ea typeface="+mn-ea"/>
                <a:cs typeface="+mn-cs"/>
              </a:rPr>
              <a:t>class</a:t>
            </a:r>
            <a:r>
              <a:rPr lang="en-US" sz="1200" b="0" i="0" kern="1200" dirty="0" smtClean="0">
                <a:solidFill>
                  <a:schemeClr val="tx1"/>
                </a:solidFill>
                <a:effectLst/>
                <a:latin typeface="+mn-lt"/>
                <a:ea typeface="+mn-ea"/>
                <a:cs typeface="+mn-cs"/>
              </a:rPr>
              <a:t>, because a security check will not always be necessary.</a:t>
            </a:r>
          </a:p>
          <a:p>
            <a:r>
              <a:rPr lang="en-US" sz="1200" b="0" i="0" kern="1200" dirty="0" smtClean="0">
                <a:solidFill>
                  <a:schemeClr val="tx1"/>
                </a:solidFill>
                <a:effectLst/>
                <a:latin typeface="+mn-lt"/>
                <a:ea typeface="+mn-ea"/>
                <a:cs typeface="+mn-cs"/>
              </a:rPr>
              <a:t>Many of the </a:t>
            </a:r>
            <a:r>
              <a:rPr lang="en-US" sz="1200" b="0" i="0" kern="1200" dirty="0" err="1" smtClean="0">
                <a:solidFill>
                  <a:schemeClr val="tx1"/>
                </a:solidFill>
                <a:effectLst/>
                <a:latin typeface="+mn-lt"/>
                <a:ea typeface="+mn-ea"/>
                <a:cs typeface="+mn-cs"/>
              </a:rPr>
              <a:t>FileInfo</a:t>
            </a:r>
            <a:r>
              <a:rPr lang="en-US" sz="1200" b="0" i="0" kern="1200" dirty="0" smtClean="0">
                <a:solidFill>
                  <a:schemeClr val="tx1"/>
                </a:solidFill>
                <a:effectLst/>
                <a:latin typeface="+mn-lt"/>
                <a:ea typeface="+mn-ea"/>
                <a:cs typeface="+mn-cs"/>
              </a:rPr>
              <a:t> methods return other I/O types when you create or open files. You can use these other types to further manipulate a file.</a:t>
            </a:r>
          </a:p>
          <a:p>
            <a:r>
              <a:rPr lang="en-US" sz="1200" b="0" i="0" kern="1200" dirty="0" smtClean="0">
                <a:solidFill>
                  <a:schemeClr val="tx1"/>
                </a:solidFill>
                <a:effectLst/>
                <a:latin typeface="+mn-lt"/>
                <a:ea typeface="+mn-ea"/>
                <a:cs typeface="+mn-cs"/>
              </a:rPr>
              <a:t>By default, full read/write access to new files is granted to all users.</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14</a:t>
            </a:fld>
            <a:endParaRPr lang="en-US"/>
          </a:p>
        </p:txBody>
      </p:sp>
    </p:spTree>
    <p:extLst>
      <p:ext uri="{BB962C8B-B14F-4D97-AF65-F5344CB8AC3E}">
        <p14:creationId xmlns:p14="http://schemas.microsoft.com/office/powerpoint/2010/main" val="531025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p>
          <a:p>
            <a:r>
              <a:rPr lang="en-US" sz="1200" b="0" i="0" kern="1200" dirty="0" err="1" smtClean="0">
                <a:solidFill>
                  <a:schemeClr val="tx1"/>
                </a:solidFill>
                <a:effectLst/>
                <a:latin typeface="+mn-lt"/>
                <a:ea typeface="+mn-ea"/>
                <a:cs typeface="+mn-cs"/>
              </a:rPr>
              <a:t>StreamWriter</a:t>
            </a:r>
            <a:r>
              <a:rPr lang="en-US" sz="1200" b="0" i="0" kern="1200" dirty="0" smtClean="0">
                <a:solidFill>
                  <a:schemeClr val="tx1"/>
                </a:solidFill>
                <a:effectLst/>
                <a:latin typeface="+mn-lt"/>
                <a:ea typeface="+mn-ea"/>
                <a:cs typeface="+mn-cs"/>
              </a:rPr>
              <a:t> is designed for character output in a particular encoding, whereas classes derived from </a:t>
            </a:r>
            <a:r>
              <a:rPr lang="en-US" sz="1200" b="0" i="0" u="none" strike="noStrike" kern="1200" dirty="0" smtClean="0">
                <a:solidFill>
                  <a:schemeClr val="tx1"/>
                </a:solidFill>
                <a:effectLst/>
                <a:latin typeface="+mn-lt"/>
                <a:ea typeface="+mn-ea"/>
                <a:cs typeface="+mn-cs"/>
                <a:hlinkClick r:id="rId3"/>
              </a:rPr>
              <a:t>Stream</a:t>
            </a:r>
            <a:r>
              <a:rPr lang="en-US" sz="1200" b="0" i="0" kern="1200" dirty="0" smtClean="0">
                <a:solidFill>
                  <a:schemeClr val="tx1"/>
                </a:solidFill>
                <a:effectLst/>
                <a:latin typeface="+mn-lt"/>
                <a:ea typeface="+mn-ea"/>
                <a:cs typeface="+mn-cs"/>
              </a:rPr>
              <a:t> are designed for byte input and output.</a:t>
            </a:r>
          </a:p>
          <a:p>
            <a:r>
              <a:rPr lang="en-US" sz="1200" b="0" i="0" kern="1200" dirty="0" err="1" smtClean="0">
                <a:solidFill>
                  <a:schemeClr val="tx1"/>
                </a:solidFill>
                <a:effectLst/>
                <a:latin typeface="+mn-lt"/>
                <a:ea typeface="+mn-ea"/>
                <a:cs typeface="+mn-cs"/>
              </a:rPr>
              <a:t>StreamWriter</a:t>
            </a:r>
            <a:r>
              <a:rPr lang="en-US" sz="1200" b="0" i="0" kern="1200" dirty="0" smtClean="0">
                <a:solidFill>
                  <a:schemeClr val="tx1"/>
                </a:solidFill>
                <a:effectLst/>
                <a:latin typeface="+mn-lt"/>
                <a:ea typeface="+mn-ea"/>
                <a:cs typeface="+mn-cs"/>
              </a:rPr>
              <a:t> defaults to using an instance of </a:t>
            </a:r>
            <a:r>
              <a:rPr lang="en-US" sz="1200" b="1" i="0" u="none" strike="noStrike" kern="1200" dirty="0" smtClean="0">
                <a:solidFill>
                  <a:schemeClr val="tx1"/>
                </a:solidFill>
                <a:effectLst/>
                <a:latin typeface="+mn-lt"/>
                <a:ea typeface="+mn-ea"/>
                <a:cs typeface="+mn-cs"/>
              </a:rPr>
              <a:t>UTF8Encoding</a:t>
            </a:r>
            <a:r>
              <a:rPr lang="en-US" sz="1200" b="0" i="0" kern="1200" dirty="0" smtClean="0">
                <a:solidFill>
                  <a:schemeClr val="tx1"/>
                </a:solidFill>
                <a:effectLst/>
                <a:latin typeface="+mn-lt"/>
                <a:ea typeface="+mn-ea"/>
                <a:cs typeface="+mn-cs"/>
              </a:rPr>
              <a:t> unless specified otherwise. This instance of </a:t>
            </a:r>
            <a:r>
              <a:rPr lang="en-US" sz="1200" b="1" i="0" kern="1200" dirty="0" smtClean="0">
                <a:solidFill>
                  <a:schemeClr val="tx1"/>
                </a:solidFill>
                <a:effectLst/>
                <a:latin typeface="+mn-lt"/>
                <a:ea typeface="+mn-ea"/>
                <a:cs typeface="+mn-cs"/>
              </a:rPr>
              <a:t>UTF8Encoding</a:t>
            </a:r>
            <a:r>
              <a:rPr lang="en-US" sz="1200" b="0" i="0" kern="1200" dirty="0" smtClean="0">
                <a:solidFill>
                  <a:schemeClr val="tx1"/>
                </a:solidFill>
                <a:effectLst/>
                <a:latin typeface="+mn-lt"/>
                <a:ea typeface="+mn-ea"/>
                <a:cs typeface="+mn-cs"/>
              </a:rPr>
              <a:t> is constructed without a byte order mark (BOM), so its </a:t>
            </a:r>
            <a:r>
              <a:rPr lang="en-US" sz="1200" b="1" i="0" u="none" strike="noStrike" kern="1200" dirty="0" err="1" smtClean="0">
                <a:solidFill>
                  <a:schemeClr val="tx1"/>
                </a:solidFill>
                <a:effectLst/>
                <a:latin typeface="+mn-lt"/>
                <a:ea typeface="+mn-ea"/>
                <a:cs typeface="+mn-cs"/>
              </a:rPr>
              <a:t>GetPreamble</a:t>
            </a:r>
            <a:r>
              <a:rPr lang="en-US" sz="1200" b="0" i="0" kern="1200" dirty="0" smtClean="0">
                <a:solidFill>
                  <a:schemeClr val="tx1"/>
                </a:solidFill>
                <a:effectLst/>
                <a:latin typeface="+mn-lt"/>
                <a:ea typeface="+mn-ea"/>
                <a:cs typeface="+mn-cs"/>
              </a:rPr>
              <a:t> method returns an empty byte array. The default UTF-8 encoding for this constructor throws an exception on invalid bytes. This behavior is different from the behavior provided by the encoding object in the </a:t>
            </a:r>
            <a:r>
              <a:rPr lang="en-US" sz="1200" b="1" i="0" u="none" strike="noStrike" kern="1200" dirty="0" smtClean="0">
                <a:solidFill>
                  <a:schemeClr val="tx1"/>
                </a:solidFill>
                <a:effectLst/>
                <a:latin typeface="+mn-lt"/>
                <a:ea typeface="+mn-ea"/>
                <a:cs typeface="+mn-cs"/>
              </a:rPr>
              <a:t>Encoding.UTF8</a:t>
            </a:r>
            <a:r>
              <a:rPr lang="en-US" sz="1200" b="0" i="0" kern="1200" dirty="0" smtClean="0">
                <a:solidFill>
                  <a:schemeClr val="tx1"/>
                </a:solidFill>
                <a:effectLst/>
                <a:latin typeface="+mn-lt"/>
                <a:ea typeface="+mn-ea"/>
                <a:cs typeface="+mn-cs"/>
              </a:rPr>
              <a:t> property. To specify a BOM and determine whether an exception is thrown on invalid bytes, use a constructor that accepts an encoding object as a parameter, such as </a:t>
            </a:r>
            <a:r>
              <a:rPr lang="en-US" sz="1200" b="0" i="0" u="none" strike="noStrike" kern="1200" dirty="0" err="1" smtClean="0">
                <a:solidFill>
                  <a:schemeClr val="tx1"/>
                </a:solidFill>
                <a:effectLst/>
                <a:latin typeface="+mn-lt"/>
                <a:ea typeface="+mn-ea"/>
                <a:cs typeface="+mn-cs"/>
                <a:hlinkClick r:id="rId4"/>
              </a:rPr>
              <a:t>StreamWriter</a:t>
            </a:r>
            <a:r>
              <a:rPr lang="en-US" sz="1200" b="0" i="0" u="none" strike="noStrike" kern="1200" dirty="0" smtClean="0">
                <a:solidFill>
                  <a:schemeClr val="tx1"/>
                </a:solidFill>
                <a:effectLst/>
                <a:latin typeface="+mn-lt"/>
                <a:ea typeface="+mn-ea"/>
                <a:cs typeface="+mn-cs"/>
                <a:hlinkClick r:id="rId4"/>
              </a:rPr>
              <a:t>(String, Boolean, Encoding)</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5"/>
              </a:rPr>
              <a:t>StreamWriter</a:t>
            </a:r>
            <a:r>
              <a:rPr lang="en-US" sz="1200" b="0" i="0" kern="1200" dirty="0" smtClean="0">
                <a:solidFill>
                  <a:schemeClr val="tx1"/>
                </a:solidFill>
                <a:effectLst/>
                <a:latin typeface="+mn-lt"/>
                <a:ea typeface="+mn-ea"/>
                <a:cs typeface="+mn-cs"/>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15</a:t>
            </a:fld>
            <a:endParaRPr lang="en-US"/>
          </a:p>
        </p:txBody>
      </p:sp>
    </p:spTree>
    <p:extLst>
      <p:ext uri="{BB962C8B-B14F-4D97-AF65-F5344CB8AC3E}">
        <p14:creationId xmlns:p14="http://schemas.microsoft.com/office/powerpoint/2010/main" val="3524077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Note: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smtClean="0"/>
              <a:t>StreamReader</a:t>
            </a:r>
            <a:r>
              <a:rPr lang="en-US" sz="1200" dirty="0" smtClean="0"/>
              <a:t> is designed for character input in a particular encoding</a:t>
            </a:r>
            <a:endParaRPr lang="en-US" sz="1200" dirty="0" smtClean="0">
              <a:solidFill>
                <a:schemeClr val="tx1"/>
              </a:solidFill>
              <a:latin typeface="Arial" pitchFamily="34" charset="0"/>
              <a:cs typeface="Arial" pitchFamily="34" charset="0"/>
            </a:endParaRPr>
          </a:p>
          <a:p>
            <a:r>
              <a:rPr lang="en-US" sz="1200" b="0" i="0" kern="1200" dirty="0" smtClean="0">
                <a:solidFill>
                  <a:schemeClr val="tx1"/>
                </a:solidFill>
                <a:effectLst/>
                <a:latin typeface="+mn-lt"/>
                <a:ea typeface="+mn-ea"/>
                <a:cs typeface="+mn-cs"/>
              </a:rPr>
              <a:t>Use </a:t>
            </a:r>
            <a:r>
              <a:rPr lang="en-US" sz="1200" b="1" i="0" kern="1200" dirty="0" err="1" smtClean="0">
                <a:solidFill>
                  <a:schemeClr val="tx1"/>
                </a:solidFill>
                <a:effectLst/>
                <a:latin typeface="+mn-lt"/>
                <a:ea typeface="+mn-ea"/>
                <a:cs typeface="+mn-cs"/>
              </a:rPr>
              <a:t>StreamReader</a:t>
            </a:r>
            <a:r>
              <a:rPr lang="en-US" sz="1200" b="0" i="0" kern="1200" dirty="0" smtClean="0">
                <a:solidFill>
                  <a:schemeClr val="tx1"/>
                </a:solidFill>
                <a:effectLst/>
                <a:latin typeface="+mn-lt"/>
                <a:ea typeface="+mn-ea"/>
                <a:cs typeface="+mn-cs"/>
              </a:rPr>
              <a:t> for reading lines of information from a standard text file.</a:t>
            </a:r>
          </a:p>
          <a:p>
            <a:r>
              <a:rPr lang="en-US" sz="1200" b="1" i="0" kern="1200" dirty="0" err="1" smtClean="0">
                <a:solidFill>
                  <a:schemeClr val="tx1"/>
                </a:solidFill>
                <a:effectLst/>
                <a:latin typeface="+mn-lt"/>
                <a:ea typeface="+mn-ea"/>
                <a:cs typeface="+mn-cs"/>
              </a:rPr>
              <a:t>StreamReader</a:t>
            </a:r>
            <a:r>
              <a:rPr lang="en-US" sz="1200" b="0" i="0" kern="1200" dirty="0" smtClean="0">
                <a:solidFill>
                  <a:schemeClr val="tx1"/>
                </a:solidFill>
                <a:effectLst/>
                <a:latin typeface="+mn-lt"/>
                <a:ea typeface="+mn-ea"/>
                <a:cs typeface="+mn-cs"/>
              </a:rPr>
              <a:t> defaults to UTF-8 encoding unless specified otherwise, instead of defaulting to the ANSI code page for the current system. UTF-8 handles Unicode characters correctly and provides consistent results on localized versions of the operating system.</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16</a:t>
            </a:fld>
            <a:endParaRPr lang="en-US"/>
          </a:p>
        </p:txBody>
      </p:sp>
    </p:spTree>
    <p:extLst>
      <p:ext uri="{BB962C8B-B14F-4D97-AF65-F5344CB8AC3E}">
        <p14:creationId xmlns:p14="http://schemas.microsoft.com/office/powerpoint/2010/main" val="574680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p>
          <a:p>
            <a:r>
              <a:rPr lang="en-US" sz="1200" b="0" i="0" kern="1200" dirty="0" smtClean="0">
                <a:solidFill>
                  <a:schemeClr val="tx1"/>
                </a:solidFill>
                <a:effectLst/>
                <a:latin typeface="+mn-lt"/>
                <a:ea typeface="+mn-ea"/>
                <a:cs typeface="+mn-cs"/>
              </a:rPr>
              <a:t>When you create a new instance of the </a:t>
            </a:r>
            <a:r>
              <a:rPr lang="en-US" sz="1200" b="0" i="0" kern="1200" dirty="0" err="1" smtClean="0">
                <a:solidFill>
                  <a:schemeClr val="tx1"/>
                </a:solidFill>
                <a:effectLst/>
                <a:latin typeface="+mn-lt"/>
                <a:ea typeface="+mn-ea"/>
                <a:cs typeface="+mn-cs"/>
              </a:rPr>
              <a:t>BinaryWriter</a:t>
            </a:r>
            <a:r>
              <a:rPr lang="en-US" sz="1200" b="0" i="0" kern="1200" dirty="0" smtClean="0">
                <a:solidFill>
                  <a:schemeClr val="tx1"/>
                </a:solidFill>
                <a:effectLst/>
                <a:latin typeface="+mn-lt"/>
                <a:ea typeface="+mn-ea"/>
                <a:cs typeface="+mn-cs"/>
              </a:rPr>
              <a:t> class, you provide the stream to write to, and optionally specify the type of encoding and whether to leave the stream open after disposing the </a:t>
            </a:r>
            <a:r>
              <a:rPr lang="en-US" sz="1200" b="0" i="0" kern="1200" dirty="0" err="1" smtClean="0">
                <a:solidFill>
                  <a:schemeClr val="tx1"/>
                </a:solidFill>
                <a:effectLst/>
                <a:latin typeface="+mn-lt"/>
                <a:ea typeface="+mn-ea"/>
                <a:cs typeface="+mn-cs"/>
              </a:rPr>
              <a:t>BinaryWriter</a:t>
            </a:r>
            <a:r>
              <a:rPr lang="en-US" sz="1200" b="0" i="0" kern="1200" dirty="0" smtClean="0">
                <a:solidFill>
                  <a:schemeClr val="tx1"/>
                </a:solidFill>
                <a:effectLst/>
                <a:latin typeface="+mn-lt"/>
                <a:ea typeface="+mn-ea"/>
                <a:cs typeface="+mn-cs"/>
              </a:rPr>
              <a:t> object. If you do not specify an encoding type, UTF-8 is used.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create a new instance of the </a:t>
            </a:r>
            <a:r>
              <a:rPr lang="en-US" sz="1200" b="0" i="0" kern="1200" dirty="0" err="1" smtClean="0">
                <a:solidFill>
                  <a:schemeClr val="tx1"/>
                </a:solidFill>
                <a:effectLst/>
                <a:latin typeface="+mn-lt"/>
                <a:ea typeface="+mn-ea"/>
                <a:cs typeface="+mn-cs"/>
              </a:rPr>
              <a:t>BinaryReader</a:t>
            </a:r>
            <a:r>
              <a:rPr lang="en-US" sz="1200" b="0" i="0" kern="1200" dirty="0" smtClean="0">
                <a:solidFill>
                  <a:schemeClr val="tx1"/>
                </a:solidFill>
                <a:effectLst/>
                <a:latin typeface="+mn-lt"/>
                <a:ea typeface="+mn-ea"/>
                <a:cs typeface="+mn-cs"/>
              </a:rPr>
              <a:t> class, you provide the stream to read from, and optionally specify the type of encoding and whether to leave the stream open after disposing the </a:t>
            </a:r>
            <a:r>
              <a:rPr lang="en-US" sz="1200" b="0" i="0" kern="1200" dirty="0" err="1" smtClean="0">
                <a:solidFill>
                  <a:schemeClr val="tx1"/>
                </a:solidFill>
                <a:effectLst/>
                <a:latin typeface="+mn-lt"/>
                <a:ea typeface="+mn-ea"/>
                <a:cs typeface="+mn-cs"/>
              </a:rPr>
              <a:t>BinaryReader</a:t>
            </a:r>
            <a:r>
              <a:rPr lang="en-US" sz="1200" b="0" i="0" kern="1200" dirty="0" smtClean="0">
                <a:solidFill>
                  <a:schemeClr val="tx1"/>
                </a:solidFill>
                <a:effectLst/>
                <a:latin typeface="+mn-lt"/>
                <a:ea typeface="+mn-ea"/>
                <a:cs typeface="+mn-cs"/>
              </a:rPr>
              <a:t> object. If you do not specify an encoding type, UTF-8 is used.</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17</a:t>
            </a:fld>
            <a:endParaRPr lang="en-US"/>
          </a:p>
        </p:txBody>
      </p:sp>
    </p:spTree>
    <p:extLst>
      <p:ext uri="{BB962C8B-B14F-4D97-AF65-F5344CB8AC3E}">
        <p14:creationId xmlns:p14="http://schemas.microsoft.com/office/powerpoint/2010/main" val="759701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18</a:t>
            </a:fld>
            <a:endParaRPr lang="en-AU" dirty="0"/>
          </a:p>
        </p:txBody>
      </p:sp>
    </p:spTree>
    <p:extLst>
      <p:ext uri="{BB962C8B-B14F-4D97-AF65-F5344CB8AC3E}">
        <p14:creationId xmlns:p14="http://schemas.microsoft.com/office/powerpoint/2010/main" val="3999970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a:t>
            </a:fld>
            <a:endParaRPr lang="en-AU" dirty="0"/>
          </a:p>
        </p:txBody>
      </p:sp>
    </p:spTree>
    <p:extLst>
      <p:ext uri="{BB962C8B-B14F-4D97-AF65-F5344CB8AC3E}">
        <p14:creationId xmlns:p14="http://schemas.microsoft.com/office/powerpoint/2010/main" val="2246262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File handling is common operation</a:t>
            </a:r>
            <a:r>
              <a:rPr lang="en-IN" baseline="0" dirty="0" smtClean="0"/>
              <a:t> and facilities related to it has been provided in every programming language, including C#.</a:t>
            </a:r>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a:t>
            </a:fld>
            <a:endParaRPr lang="en-AU" dirty="0"/>
          </a:p>
        </p:txBody>
      </p:sp>
    </p:spTree>
    <p:extLst>
      <p:ext uri="{BB962C8B-B14F-4D97-AF65-F5344CB8AC3E}">
        <p14:creationId xmlns:p14="http://schemas.microsoft.com/office/powerpoint/2010/main" val="787982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Stream class and its derived classes provide a generic view of these different types of input and output, and isolate the programmer from the specific details of the operating system and the underlying devices.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Streams involve three fundamental operations</a:t>
            </a:r>
          </a:p>
          <a:p>
            <a:pPr lvl="1"/>
            <a:r>
              <a:rPr lang="en-US" dirty="0" smtClean="0"/>
              <a:t>You can read from streams. Reading is the transfer of data from a stream into a data structure, such as an array of bytes.</a:t>
            </a:r>
          </a:p>
          <a:p>
            <a:pPr lvl="1"/>
            <a:r>
              <a:rPr lang="en-US" dirty="0" smtClean="0"/>
              <a:t>You can write to streams. Writing is the transfer of data from a data structure into a stream.</a:t>
            </a:r>
          </a:p>
          <a:p>
            <a:pPr lvl="1"/>
            <a:r>
              <a:rPr lang="en-US" dirty="0" smtClean="0"/>
              <a:t>Streams can support seeking. Seeking refers to querying and modifying the current position within a stream. Seek capability depends on the kind of backing store a stream has. For example, network streams have no unified concept of a current position, and therefore typically do not support seeking.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4</a:t>
            </a:fld>
            <a:endParaRPr lang="en-US"/>
          </a:p>
        </p:txBody>
      </p:sp>
    </p:spTree>
    <p:extLst>
      <p:ext uri="{BB962C8B-B14F-4D97-AF65-F5344CB8AC3E}">
        <p14:creationId xmlns:p14="http://schemas.microsoft.com/office/powerpoint/2010/main" val="257525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p>
          <a:p>
            <a:r>
              <a:rPr lang="en-US" sz="1200" b="0" i="0" kern="1200" dirty="0" smtClean="0">
                <a:solidFill>
                  <a:schemeClr val="tx1"/>
                </a:solidFill>
                <a:effectLst/>
                <a:latin typeface="+mn-lt"/>
                <a:ea typeface="+mn-ea"/>
                <a:cs typeface="+mn-cs"/>
              </a:rPr>
              <a:t>Use the FileStream class to read from, write to, open, and close files on a file system, as well as to manipulate other file-related operating system handles including pipes, standard input, and standard output. You can specify read and write operations to be either synchronous or asynchronous. FileStream buffers input and output for better performance.</a:t>
            </a:r>
          </a:p>
          <a:p>
            <a:r>
              <a:rPr lang="en-US" sz="1200" b="0" i="0" kern="1200" dirty="0" smtClean="0">
                <a:solidFill>
                  <a:schemeClr val="tx1"/>
                </a:solidFill>
                <a:effectLst/>
                <a:latin typeface="+mn-lt"/>
                <a:ea typeface="+mn-ea"/>
                <a:cs typeface="+mn-cs"/>
              </a:rPr>
              <a:t>FileStream objects support random access to files using the </a:t>
            </a:r>
            <a:r>
              <a:rPr lang="en-US" sz="1200" b="0" i="0" u="none" strike="noStrike" kern="1200" dirty="0" smtClean="0">
                <a:solidFill>
                  <a:schemeClr val="tx1"/>
                </a:solidFill>
                <a:effectLst/>
                <a:latin typeface="+mn-lt"/>
                <a:ea typeface="+mn-ea"/>
                <a:cs typeface="+mn-cs"/>
              </a:rPr>
              <a:t>Seek</a:t>
            </a:r>
            <a:r>
              <a:rPr lang="en-US" sz="1200" b="0" i="0" kern="1200" dirty="0" smtClean="0">
                <a:solidFill>
                  <a:schemeClr val="tx1"/>
                </a:solidFill>
                <a:effectLst/>
                <a:latin typeface="+mn-lt"/>
                <a:ea typeface="+mn-ea"/>
                <a:cs typeface="+mn-cs"/>
              </a:rPr>
              <a:t> method. </a:t>
            </a:r>
            <a:r>
              <a:rPr lang="en-US" sz="1200" b="0" i="0" u="none" strike="noStrike" kern="1200" dirty="0" smtClean="0">
                <a:solidFill>
                  <a:schemeClr val="tx1"/>
                </a:solidFill>
                <a:effectLst/>
                <a:latin typeface="+mn-lt"/>
                <a:ea typeface="+mn-ea"/>
                <a:cs typeface="+mn-cs"/>
              </a:rPr>
              <a:t>Seek</a:t>
            </a:r>
            <a:r>
              <a:rPr lang="en-US" sz="1200" b="0" i="0" kern="1200" dirty="0" smtClean="0">
                <a:solidFill>
                  <a:schemeClr val="tx1"/>
                </a:solidFill>
                <a:effectLst/>
                <a:latin typeface="+mn-lt"/>
                <a:ea typeface="+mn-ea"/>
                <a:cs typeface="+mn-cs"/>
              </a:rPr>
              <a:t> allows the read/write position to be moved to any position within the file. This is done with byte offset reference point parameters. The byte offset is relative to the seek reference point, which can be the beginning, the current position, or the end of the underlying file, as represented by the three properties of the </a:t>
            </a:r>
            <a:r>
              <a:rPr lang="en-US" sz="1200" b="0" i="0" u="none" strike="noStrike" kern="1200" dirty="0" err="1" smtClean="0">
                <a:solidFill>
                  <a:schemeClr val="tx1"/>
                </a:solidFill>
                <a:effectLst/>
                <a:latin typeface="+mn-lt"/>
                <a:ea typeface="+mn-ea"/>
                <a:cs typeface="+mn-cs"/>
              </a:rPr>
              <a:t>SeekOrigin</a:t>
            </a:r>
            <a:r>
              <a:rPr lang="en-US" sz="1200" b="0" i="0" kern="1200" dirty="0" smtClean="0">
                <a:solidFill>
                  <a:schemeClr val="tx1"/>
                </a:solidFill>
                <a:effectLst/>
                <a:latin typeface="+mn-lt"/>
                <a:ea typeface="+mn-ea"/>
                <a:cs typeface="+mn-cs"/>
              </a:rPr>
              <a:t> class.</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7</a:t>
            </a:fld>
            <a:endParaRPr lang="en-US"/>
          </a:p>
        </p:txBody>
      </p:sp>
    </p:spTree>
    <p:extLst>
      <p:ext uri="{BB962C8B-B14F-4D97-AF65-F5344CB8AC3E}">
        <p14:creationId xmlns:p14="http://schemas.microsoft.com/office/powerpoint/2010/main" val="1620038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p>
          <a:p>
            <a:r>
              <a:rPr lang="en-US" sz="1200" b="0" i="0" kern="1200" dirty="0" smtClean="0">
                <a:solidFill>
                  <a:schemeClr val="tx1"/>
                </a:solidFill>
                <a:effectLst/>
                <a:latin typeface="+mn-lt"/>
                <a:ea typeface="+mn-ea"/>
                <a:cs typeface="+mn-cs"/>
              </a:rPr>
              <a:t>The current position of a stream is the position at which the next read or write operation could take place. The current position can be retrieved or set through the </a:t>
            </a:r>
            <a:r>
              <a:rPr lang="en-US" sz="1200" b="0" i="0" u="none" strike="noStrike" kern="1200" dirty="0" err="1" smtClean="0">
                <a:solidFill>
                  <a:schemeClr val="tx1"/>
                </a:solidFill>
                <a:effectLst/>
                <a:latin typeface="+mn-lt"/>
                <a:ea typeface="+mn-ea"/>
                <a:cs typeface="+mn-cs"/>
                <a:hlinkClick r:id="rId3"/>
              </a:rPr>
              <a:t>Seek</a:t>
            </a:r>
            <a:r>
              <a:rPr lang="en-US" sz="1200" b="0" i="0" kern="1200" dirty="0" err="1" smtClean="0">
                <a:solidFill>
                  <a:schemeClr val="tx1"/>
                </a:solidFill>
                <a:effectLst/>
                <a:latin typeface="+mn-lt"/>
                <a:ea typeface="+mn-ea"/>
                <a:cs typeface="+mn-cs"/>
              </a:rPr>
              <a:t>method</a:t>
            </a:r>
            <a:r>
              <a:rPr lang="en-US" sz="1200" b="0" i="0" kern="1200" dirty="0" smtClean="0">
                <a:solidFill>
                  <a:schemeClr val="tx1"/>
                </a:solidFill>
                <a:effectLst/>
                <a:latin typeface="+mn-lt"/>
                <a:ea typeface="+mn-ea"/>
                <a:cs typeface="+mn-cs"/>
              </a:rPr>
              <a:t>. When a new instance of </a:t>
            </a:r>
            <a:r>
              <a:rPr lang="en-US" sz="1200" b="0" i="0" kern="1200" dirty="0" err="1" smtClean="0">
                <a:solidFill>
                  <a:schemeClr val="tx1"/>
                </a:solidFill>
                <a:effectLst/>
                <a:latin typeface="+mn-lt"/>
                <a:ea typeface="+mn-ea"/>
                <a:cs typeface="+mn-cs"/>
              </a:rPr>
              <a:t>MemoryStream</a:t>
            </a:r>
            <a:r>
              <a:rPr lang="en-US" sz="1200" b="0" i="0" kern="1200" dirty="0" smtClean="0">
                <a:solidFill>
                  <a:schemeClr val="tx1"/>
                </a:solidFill>
                <a:effectLst/>
                <a:latin typeface="+mn-lt"/>
                <a:ea typeface="+mn-ea"/>
                <a:cs typeface="+mn-cs"/>
              </a:rPr>
              <a:t> is created, the current position is set to zero.</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Memory streams created with an unsigned byte array provide a non-resizable stream of the data. When using a byte array, you can neither append to nor shrink the stream, although you might be able to modify the existing contents depending on the parameters passed into the constructor. Empty memory streams are resizable, and can be written to and read from.</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8</a:t>
            </a:fld>
            <a:endParaRPr lang="en-US"/>
          </a:p>
        </p:txBody>
      </p:sp>
    </p:spTree>
    <p:extLst>
      <p:ext uri="{BB962C8B-B14F-4D97-AF65-F5344CB8AC3E}">
        <p14:creationId xmlns:p14="http://schemas.microsoft.com/office/powerpoint/2010/main" val="1743198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Faculty</a:t>
            </a:r>
            <a:r>
              <a:rPr lang="en-US" baseline="0" dirty="0" smtClean="0"/>
              <a:t> </a:t>
            </a:r>
            <a:r>
              <a:rPr lang="en-US" dirty="0" smtClean="0"/>
              <a:t>Note:</a:t>
            </a:r>
          </a:p>
          <a:p>
            <a:r>
              <a:rPr lang="en-US" dirty="0" smtClean="0"/>
              <a:t>Example of buffered stream is not given,</a:t>
            </a:r>
            <a:r>
              <a:rPr lang="en-US" baseline="0" dirty="0" smtClean="0"/>
              <a:t> since at this point that might be difficult to understand</a:t>
            </a:r>
          </a:p>
          <a:p>
            <a:endParaRPr lang="en-US" baseline="0" dirty="0" smtClean="0"/>
          </a:p>
          <a:p>
            <a:r>
              <a:rPr lang="en-US" baseline="0" dirty="0" smtClean="0"/>
              <a:t>Note:</a:t>
            </a:r>
            <a:endParaRPr lang="en-US" dirty="0" smtClean="0"/>
          </a:p>
          <a:p>
            <a:r>
              <a:rPr lang="en-US" sz="1200" b="1" i="0" kern="1200" dirty="0" err="1" smtClean="0">
                <a:solidFill>
                  <a:schemeClr val="tx1"/>
                </a:solidFill>
                <a:effectLst/>
                <a:latin typeface="+mn-lt"/>
                <a:ea typeface="+mn-ea"/>
                <a:cs typeface="+mn-cs"/>
              </a:rPr>
              <a:t>BufferedStream</a:t>
            </a:r>
            <a:r>
              <a:rPr lang="en-US" sz="1200" b="0" i="0" kern="1200" dirty="0" smtClean="0">
                <a:solidFill>
                  <a:schemeClr val="tx1"/>
                </a:solidFill>
                <a:effectLst/>
                <a:latin typeface="+mn-lt"/>
                <a:ea typeface="+mn-ea"/>
                <a:cs typeface="+mn-cs"/>
              </a:rPr>
              <a:t> can be composed around certain types of streams. </a:t>
            </a:r>
          </a:p>
          <a:p>
            <a:r>
              <a:rPr lang="en-US" sz="1200" b="0" i="0" kern="1200" dirty="0" smtClean="0">
                <a:solidFill>
                  <a:schemeClr val="tx1"/>
                </a:solidFill>
                <a:effectLst/>
                <a:latin typeface="+mn-lt"/>
                <a:ea typeface="+mn-ea"/>
                <a:cs typeface="+mn-cs"/>
              </a:rPr>
              <a:t>It provides implementations for reading and writing bytes to an underlying data source or repository. Use </a:t>
            </a:r>
            <a:r>
              <a:rPr lang="en-US" sz="1200" b="0" i="0" u="none" strike="noStrike" kern="1200" dirty="0" err="1" smtClean="0">
                <a:solidFill>
                  <a:schemeClr val="tx1"/>
                </a:solidFill>
                <a:effectLst/>
                <a:latin typeface="+mn-lt"/>
                <a:ea typeface="+mn-ea"/>
                <a:cs typeface="+mn-cs"/>
                <a:hlinkClick r:id="rId3"/>
              </a:rPr>
              <a:t>BinaryReader</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4"/>
              </a:rPr>
              <a:t>BinaryWriter</a:t>
            </a:r>
            <a:r>
              <a:rPr lang="en-US" sz="1200" b="0" i="0" kern="1200" dirty="0" smtClean="0">
                <a:solidFill>
                  <a:schemeClr val="tx1"/>
                </a:solidFill>
                <a:effectLst/>
                <a:latin typeface="+mn-lt"/>
                <a:ea typeface="+mn-ea"/>
                <a:cs typeface="+mn-cs"/>
              </a:rPr>
              <a:t> for reading and writing other data types. </a:t>
            </a:r>
          </a:p>
          <a:p>
            <a:r>
              <a:rPr lang="en-US" sz="1200" b="1" i="0" kern="1200" dirty="0" err="1" smtClean="0">
                <a:solidFill>
                  <a:schemeClr val="tx1"/>
                </a:solidFill>
                <a:effectLst/>
                <a:latin typeface="+mn-lt"/>
                <a:ea typeface="+mn-ea"/>
                <a:cs typeface="+mn-cs"/>
              </a:rPr>
              <a:t>BufferedStream</a:t>
            </a:r>
            <a:r>
              <a:rPr lang="en-US" sz="1200" b="0" i="0" kern="1200" dirty="0" smtClean="0">
                <a:solidFill>
                  <a:schemeClr val="tx1"/>
                </a:solidFill>
                <a:effectLst/>
                <a:latin typeface="+mn-lt"/>
                <a:ea typeface="+mn-ea"/>
                <a:cs typeface="+mn-cs"/>
              </a:rPr>
              <a:t> is designed to prevent the buffer from slowing down input and output when the buffer is not needed. </a:t>
            </a:r>
          </a:p>
          <a:p>
            <a:r>
              <a:rPr lang="en-US" sz="1200" b="0" i="0" kern="1200" dirty="0" smtClean="0">
                <a:solidFill>
                  <a:schemeClr val="tx1"/>
                </a:solidFill>
                <a:effectLst/>
                <a:latin typeface="+mn-lt"/>
                <a:ea typeface="+mn-ea"/>
                <a:cs typeface="+mn-cs"/>
              </a:rPr>
              <a:t>If you always read and write for sizes greater than the internal buffer size, then </a:t>
            </a:r>
            <a:r>
              <a:rPr lang="en-US" sz="1200" b="1" i="0" kern="1200" dirty="0" err="1" smtClean="0">
                <a:solidFill>
                  <a:schemeClr val="tx1"/>
                </a:solidFill>
                <a:effectLst/>
                <a:latin typeface="+mn-lt"/>
                <a:ea typeface="+mn-ea"/>
                <a:cs typeface="+mn-cs"/>
              </a:rPr>
              <a:t>BufferedStream</a:t>
            </a:r>
            <a:r>
              <a:rPr lang="en-US" sz="1200" b="0" i="0" kern="1200" dirty="0" smtClean="0">
                <a:solidFill>
                  <a:schemeClr val="tx1"/>
                </a:solidFill>
                <a:effectLst/>
                <a:latin typeface="+mn-lt"/>
                <a:ea typeface="+mn-ea"/>
                <a:cs typeface="+mn-cs"/>
              </a:rPr>
              <a:t> might not even allocate the internal buffer.</a:t>
            </a:r>
          </a:p>
          <a:p>
            <a:r>
              <a:rPr lang="en-US" sz="1200" b="1" i="0" kern="1200" dirty="0" err="1" smtClean="0">
                <a:solidFill>
                  <a:schemeClr val="tx1"/>
                </a:solidFill>
                <a:effectLst/>
                <a:latin typeface="+mn-lt"/>
                <a:ea typeface="+mn-ea"/>
                <a:cs typeface="+mn-cs"/>
              </a:rPr>
              <a:t>BufferedStream</a:t>
            </a:r>
            <a:r>
              <a:rPr lang="en-US" sz="1200" b="0" i="0" kern="1200" dirty="0" smtClean="0">
                <a:solidFill>
                  <a:schemeClr val="tx1"/>
                </a:solidFill>
                <a:effectLst/>
                <a:latin typeface="+mn-lt"/>
                <a:ea typeface="+mn-ea"/>
                <a:cs typeface="+mn-cs"/>
              </a:rPr>
              <a:t> also buffers reads and writes in a shared buffer. </a:t>
            </a:r>
          </a:p>
          <a:p>
            <a:r>
              <a:rPr lang="en-US" sz="1200" b="0" i="0" kern="1200" dirty="0" smtClean="0">
                <a:solidFill>
                  <a:schemeClr val="tx1"/>
                </a:solidFill>
                <a:effectLst/>
                <a:latin typeface="+mn-lt"/>
                <a:ea typeface="+mn-ea"/>
                <a:cs typeface="+mn-cs"/>
              </a:rPr>
              <a:t>It is assumed that you will almost always be doing a series of reads or writes, but rarely alternate between the two of them.</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9</a:t>
            </a:fld>
            <a:endParaRPr lang="en-US"/>
          </a:p>
        </p:txBody>
      </p:sp>
    </p:spTree>
    <p:extLst>
      <p:ext uri="{BB962C8B-B14F-4D97-AF65-F5344CB8AC3E}">
        <p14:creationId xmlns:p14="http://schemas.microsoft.com/office/powerpoint/2010/main" val="3690544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p>
          <a:p>
            <a:r>
              <a:rPr lang="en-US" sz="1200" b="0" i="0" kern="1200" dirty="0" smtClean="0">
                <a:solidFill>
                  <a:schemeClr val="tx1"/>
                </a:solidFill>
                <a:effectLst/>
                <a:latin typeface="+mn-lt"/>
                <a:ea typeface="+mn-ea"/>
                <a:cs typeface="+mn-cs"/>
              </a:rPr>
              <a:t>Use the Directory class for typical operations such as copying, moving, renaming, creating, and deleting directories.</a:t>
            </a:r>
          </a:p>
          <a:p>
            <a:r>
              <a:rPr lang="en-US" sz="1200" b="0" i="0" kern="1200" dirty="0" smtClean="0">
                <a:solidFill>
                  <a:schemeClr val="tx1"/>
                </a:solidFill>
                <a:effectLst/>
                <a:latin typeface="+mn-lt"/>
                <a:ea typeface="+mn-ea"/>
                <a:cs typeface="+mn-cs"/>
              </a:rPr>
              <a:t>To create a directory, use one of the </a:t>
            </a:r>
            <a:r>
              <a:rPr lang="en-US" sz="1200" b="0" i="0" u="none" strike="noStrike" kern="1200" dirty="0" err="1" smtClean="0">
                <a:solidFill>
                  <a:schemeClr val="tx1"/>
                </a:solidFill>
                <a:effectLst/>
                <a:latin typeface="+mn-lt"/>
                <a:ea typeface="+mn-ea"/>
                <a:cs typeface="+mn-cs"/>
                <a:hlinkClick r:id="rId3"/>
              </a:rPr>
              <a:t>CreateDirectory</a:t>
            </a:r>
            <a:r>
              <a:rPr lang="en-US" sz="1200" b="0" i="0" kern="1200" dirty="0" smtClean="0">
                <a:solidFill>
                  <a:schemeClr val="tx1"/>
                </a:solidFill>
                <a:effectLst/>
                <a:latin typeface="+mn-lt"/>
                <a:ea typeface="+mn-ea"/>
                <a:cs typeface="+mn-cs"/>
              </a:rPr>
              <a:t> methods.</a:t>
            </a:r>
          </a:p>
          <a:p>
            <a:r>
              <a:rPr lang="en-US" sz="1200" b="0" i="0" kern="1200" dirty="0" smtClean="0">
                <a:solidFill>
                  <a:schemeClr val="tx1"/>
                </a:solidFill>
                <a:effectLst/>
                <a:latin typeface="+mn-lt"/>
                <a:ea typeface="+mn-ea"/>
                <a:cs typeface="+mn-cs"/>
              </a:rPr>
              <a:t>To delete a directory, use one of the </a:t>
            </a:r>
            <a:r>
              <a:rPr lang="en-US" sz="1200" b="0" i="0" u="none" strike="noStrike" kern="1200" dirty="0" smtClean="0">
                <a:solidFill>
                  <a:schemeClr val="tx1"/>
                </a:solidFill>
                <a:effectLst/>
                <a:latin typeface="+mn-lt"/>
                <a:ea typeface="+mn-ea"/>
                <a:cs typeface="+mn-cs"/>
                <a:hlinkClick r:id="rId4"/>
              </a:rPr>
              <a:t>Delete</a:t>
            </a:r>
            <a:r>
              <a:rPr lang="en-US" sz="1200" b="0" i="0" kern="1200" dirty="0" smtClean="0">
                <a:solidFill>
                  <a:schemeClr val="tx1"/>
                </a:solidFill>
                <a:effectLst/>
                <a:latin typeface="+mn-lt"/>
                <a:ea typeface="+mn-ea"/>
                <a:cs typeface="+mn-cs"/>
              </a:rPr>
              <a:t> methods.</a:t>
            </a:r>
          </a:p>
          <a:p>
            <a:r>
              <a:rPr lang="en-US" sz="1200" b="0" i="0" kern="1200" dirty="0" smtClean="0">
                <a:solidFill>
                  <a:schemeClr val="tx1"/>
                </a:solidFill>
                <a:effectLst/>
                <a:latin typeface="+mn-lt"/>
                <a:ea typeface="+mn-ea"/>
                <a:cs typeface="+mn-cs"/>
              </a:rPr>
              <a:t>To get or set the current directory for an app, use the </a:t>
            </a:r>
            <a:r>
              <a:rPr lang="en-US" sz="1200" b="0" i="0" u="none" strike="noStrike" kern="1200" dirty="0" err="1" smtClean="0">
                <a:solidFill>
                  <a:schemeClr val="tx1"/>
                </a:solidFill>
                <a:effectLst/>
                <a:latin typeface="+mn-lt"/>
                <a:ea typeface="+mn-ea"/>
                <a:cs typeface="+mn-cs"/>
                <a:hlinkClick r:id="rId5"/>
              </a:rPr>
              <a:t>GetCurrentDirectory</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6"/>
              </a:rPr>
              <a:t>SetCurrentDirectory</a:t>
            </a:r>
            <a:r>
              <a:rPr lang="en-US" sz="1200" b="0" i="0" kern="1200" dirty="0" smtClean="0">
                <a:solidFill>
                  <a:schemeClr val="tx1"/>
                </a:solidFill>
                <a:effectLst/>
                <a:latin typeface="+mn-lt"/>
                <a:ea typeface="+mn-ea"/>
                <a:cs typeface="+mn-cs"/>
              </a:rPr>
              <a:t> method.</a:t>
            </a:r>
          </a:p>
          <a:p>
            <a:r>
              <a:rPr lang="en-US" sz="1200" b="0" i="0" kern="1200" dirty="0" smtClean="0">
                <a:solidFill>
                  <a:schemeClr val="tx1"/>
                </a:solidFill>
                <a:effectLst/>
                <a:latin typeface="+mn-lt"/>
                <a:ea typeface="+mn-ea"/>
                <a:cs typeface="+mn-cs"/>
              </a:rPr>
              <a:t>To manipulate </a:t>
            </a:r>
            <a:r>
              <a:rPr lang="en-US" sz="1200" b="0" i="0" u="none" strike="noStrike" kern="1200" dirty="0" err="1" smtClean="0">
                <a:solidFill>
                  <a:schemeClr val="tx1"/>
                </a:solidFill>
                <a:effectLst/>
                <a:latin typeface="+mn-lt"/>
                <a:ea typeface="+mn-ea"/>
                <a:cs typeface="+mn-cs"/>
                <a:hlinkClick r:id="rId7"/>
              </a:rPr>
              <a:t>DateTime</a:t>
            </a:r>
            <a:r>
              <a:rPr lang="en-US" sz="1200" b="0" i="0" kern="1200" dirty="0" smtClean="0">
                <a:solidFill>
                  <a:schemeClr val="tx1"/>
                </a:solidFill>
                <a:effectLst/>
                <a:latin typeface="+mn-lt"/>
                <a:ea typeface="+mn-ea"/>
                <a:cs typeface="+mn-cs"/>
              </a:rPr>
              <a:t> information related to the creation, access, and writing of a directory, use methods such as </a:t>
            </a:r>
            <a:r>
              <a:rPr lang="en-US" sz="1200" b="0" i="0" u="none" strike="noStrike" kern="1200" dirty="0" err="1" smtClean="0">
                <a:solidFill>
                  <a:schemeClr val="tx1"/>
                </a:solidFill>
                <a:effectLst/>
                <a:latin typeface="+mn-lt"/>
                <a:ea typeface="+mn-ea"/>
                <a:cs typeface="+mn-cs"/>
                <a:hlinkClick r:id="rId8"/>
              </a:rPr>
              <a:t>SetLastAccessTime</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9"/>
              </a:rPr>
              <a:t>SetCreationTime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static methods of the Directory class perform security checks on all methods. If you are going to reuse an object several times, consider using the corresponding instance method of </a:t>
            </a:r>
            <a:r>
              <a:rPr lang="en-US" sz="1200" b="0" i="0" u="none" strike="noStrike" kern="1200" dirty="0" err="1" smtClean="0">
                <a:solidFill>
                  <a:schemeClr val="tx1"/>
                </a:solidFill>
                <a:effectLst/>
                <a:latin typeface="+mn-lt"/>
                <a:ea typeface="+mn-ea"/>
                <a:cs typeface="+mn-cs"/>
                <a:hlinkClick r:id="rId10"/>
              </a:rPr>
              <a:t>DirectoryInfo</a:t>
            </a:r>
            <a:r>
              <a:rPr lang="en-US" sz="1200" b="0" i="0" kern="1200" dirty="0" smtClean="0">
                <a:solidFill>
                  <a:schemeClr val="tx1"/>
                </a:solidFill>
                <a:effectLst/>
                <a:latin typeface="+mn-lt"/>
                <a:ea typeface="+mn-ea"/>
                <a:cs typeface="+mn-cs"/>
              </a:rPr>
              <a:t> instead, because the security check will not always be necessary.</a:t>
            </a:r>
          </a:p>
          <a:p>
            <a:r>
              <a:rPr lang="en-US" sz="1200" b="0" i="0" kern="1200" dirty="0" smtClean="0">
                <a:solidFill>
                  <a:schemeClr val="tx1"/>
                </a:solidFill>
                <a:effectLst/>
                <a:latin typeface="+mn-lt"/>
                <a:ea typeface="+mn-ea"/>
                <a:cs typeface="+mn-cs"/>
              </a:rPr>
              <a:t>If you are performing only one directory-related action, it might be more efficient to use a static Directory method rather than a corresponding </a:t>
            </a:r>
            <a:r>
              <a:rPr lang="en-US" sz="1200" b="0" i="0" u="none" strike="noStrike" kern="1200" dirty="0" err="1" smtClean="0">
                <a:solidFill>
                  <a:schemeClr val="tx1"/>
                </a:solidFill>
                <a:effectLst/>
                <a:latin typeface="+mn-lt"/>
                <a:ea typeface="+mn-ea"/>
                <a:cs typeface="+mn-cs"/>
                <a:hlinkClick r:id="rId10"/>
              </a:rPr>
              <a:t>DirectoryInfo</a:t>
            </a:r>
            <a:r>
              <a:rPr lang="en-US" sz="1200" b="0" i="0" kern="1200" dirty="0" smtClean="0">
                <a:solidFill>
                  <a:schemeClr val="tx1"/>
                </a:solidFill>
                <a:effectLst/>
                <a:latin typeface="+mn-lt"/>
                <a:ea typeface="+mn-ea"/>
                <a:cs typeface="+mn-cs"/>
              </a:rPr>
              <a:t> instance method. Most Directory methods require the path to the directory that you are manipulating.</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10</a:t>
            </a:fld>
            <a:endParaRPr lang="en-US"/>
          </a:p>
        </p:txBody>
      </p:sp>
    </p:spTree>
    <p:extLst>
      <p:ext uri="{BB962C8B-B14F-4D97-AF65-F5344CB8AC3E}">
        <p14:creationId xmlns:p14="http://schemas.microsoft.com/office/powerpoint/2010/main" val="252683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p>
          <a:p>
            <a:r>
              <a:rPr lang="en-US" sz="1200" b="0" i="0" kern="1200" dirty="0" smtClean="0">
                <a:solidFill>
                  <a:schemeClr val="tx1"/>
                </a:solidFill>
                <a:effectLst/>
                <a:latin typeface="+mn-lt"/>
                <a:ea typeface="+mn-ea"/>
                <a:cs typeface="+mn-cs"/>
              </a:rPr>
              <a:t>Use the </a:t>
            </a:r>
            <a:r>
              <a:rPr lang="en-US" sz="1200" b="0" i="0" kern="1200" dirty="0" err="1" smtClean="0">
                <a:solidFill>
                  <a:schemeClr val="tx1"/>
                </a:solidFill>
                <a:effectLst/>
                <a:latin typeface="+mn-lt"/>
                <a:ea typeface="+mn-ea"/>
                <a:cs typeface="+mn-cs"/>
              </a:rPr>
              <a:t>DirectoryInfo</a:t>
            </a:r>
            <a:r>
              <a:rPr lang="en-US" sz="1200" b="0" i="0" kern="1200" dirty="0" smtClean="0">
                <a:solidFill>
                  <a:schemeClr val="tx1"/>
                </a:solidFill>
                <a:effectLst/>
                <a:latin typeface="+mn-lt"/>
                <a:ea typeface="+mn-ea"/>
                <a:cs typeface="+mn-cs"/>
              </a:rPr>
              <a:t> class for typical operations such as copying, moving, renaming, creating, and deleting directories.</a:t>
            </a:r>
          </a:p>
          <a:p>
            <a:r>
              <a:rPr lang="en-US" sz="1200" b="0" i="0" kern="1200" dirty="0" smtClean="0">
                <a:solidFill>
                  <a:schemeClr val="tx1"/>
                </a:solidFill>
                <a:effectLst/>
                <a:latin typeface="+mn-lt"/>
                <a:ea typeface="+mn-ea"/>
                <a:cs typeface="+mn-cs"/>
              </a:rPr>
              <a:t>If you are going to reuse an object several times, consider using the instance method of </a:t>
            </a:r>
            <a:r>
              <a:rPr lang="en-US" sz="1200" b="0" i="0" kern="1200" dirty="0" err="1" smtClean="0">
                <a:solidFill>
                  <a:schemeClr val="tx1"/>
                </a:solidFill>
                <a:effectLst/>
                <a:latin typeface="+mn-lt"/>
                <a:ea typeface="+mn-ea"/>
                <a:cs typeface="+mn-cs"/>
              </a:rPr>
              <a:t>DirectoryInfo</a:t>
            </a:r>
            <a:r>
              <a:rPr lang="en-US" sz="1200" b="0" i="0" kern="1200" dirty="0" smtClean="0">
                <a:solidFill>
                  <a:schemeClr val="tx1"/>
                </a:solidFill>
                <a:effectLst/>
                <a:latin typeface="+mn-lt"/>
                <a:ea typeface="+mn-ea"/>
                <a:cs typeface="+mn-cs"/>
              </a:rPr>
              <a:t> instead of the corresponding static methods of the </a:t>
            </a:r>
            <a:r>
              <a:rPr lang="en-US" sz="1200" b="0" i="0" u="none" strike="noStrike" kern="1200" dirty="0" smtClean="0">
                <a:solidFill>
                  <a:schemeClr val="tx1"/>
                </a:solidFill>
                <a:effectLst/>
                <a:latin typeface="+mn-lt"/>
                <a:ea typeface="+mn-ea"/>
                <a:cs typeface="+mn-cs"/>
                <a:hlinkClick r:id="rId3"/>
              </a:rPr>
              <a:t>Directory</a:t>
            </a:r>
            <a:r>
              <a:rPr lang="en-US" sz="1200" b="0" i="0" kern="1200" dirty="0" smtClean="0">
                <a:solidFill>
                  <a:schemeClr val="tx1"/>
                </a:solidFill>
                <a:effectLst/>
                <a:latin typeface="+mn-lt"/>
                <a:ea typeface="+mn-ea"/>
                <a:cs typeface="+mn-cs"/>
              </a:rPr>
              <a:t> class, because a security check will not always be necessary.</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11</a:t>
            </a:fld>
            <a:endParaRPr lang="en-US"/>
          </a:p>
        </p:txBody>
      </p:sp>
    </p:spTree>
    <p:extLst>
      <p:ext uri="{BB962C8B-B14F-4D97-AF65-F5344CB8AC3E}">
        <p14:creationId xmlns:p14="http://schemas.microsoft.com/office/powerpoint/2010/main" val="3575321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F51A05-DE75-49D3-8633-342357838B11}"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19D5C-3362-4167-AA35-A80242077F26}" type="slidenum">
              <a:rPr lang="en-US" smtClean="0"/>
              <a:t>‹#›</a:t>
            </a:fld>
            <a:endParaRPr lang="en-US"/>
          </a:p>
        </p:txBody>
      </p:sp>
    </p:spTree>
    <p:extLst>
      <p:ext uri="{BB962C8B-B14F-4D97-AF65-F5344CB8AC3E}">
        <p14:creationId xmlns:p14="http://schemas.microsoft.com/office/powerpoint/2010/main" val="343308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51A05-DE75-49D3-8633-342357838B11}"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19D5C-3362-4167-AA35-A80242077F26}" type="slidenum">
              <a:rPr lang="en-US" smtClean="0"/>
              <a:t>‹#›</a:t>
            </a:fld>
            <a:endParaRPr lang="en-US"/>
          </a:p>
        </p:txBody>
      </p:sp>
    </p:spTree>
    <p:extLst>
      <p:ext uri="{BB962C8B-B14F-4D97-AF65-F5344CB8AC3E}">
        <p14:creationId xmlns:p14="http://schemas.microsoft.com/office/powerpoint/2010/main" val="3765991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51A05-DE75-49D3-8633-342357838B11}"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19D5C-3362-4167-AA35-A80242077F26}" type="slidenum">
              <a:rPr lang="en-US" smtClean="0"/>
              <a:t>‹#›</a:t>
            </a:fld>
            <a:endParaRPr lang="en-US"/>
          </a:p>
        </p:txBody>
      </p:sp>
    </p:spTree>
    <p:extLst>
      <p:ext uri="{BB962C8B-B14F-4D97-AF65-F5344CB8AC3E}">
        <p14:creationId xmlns:p14="http://schemas.microsoft.com/office/powerpoint/2010/main" val="13832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51A05-DE75-49D3-8633-342357838B11}"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19D5C-3362-4167-AA35-A80242077F26}" type="slidenum">
              <a:rPr lang="en-US" smtClean="0"/>
              <a:t>‹#›</a:t>
            </a:fld>
            <a:endParaRPr lang="en-US"/>
          </a:p>
        </p:txBody>
      </p:sp>
    </p:spTree>
    <p:extLst>
      <p:ext uri="{BB962C8B-B14F-4D97-AF65-F5344CB8AC3E}">
        <p14:creationId xmlns:p14="http://schemas.microsoft.com/office/powerpoint/2010/main" val="100654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F51A05-DE75-49D3-8633-342357838B11}"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19D5C-3362-4167-AA35-A80242077F26}" type="slidenum">
              <a:rPr lang="en-US" smtClean="0"/>
              <a:t>‹#›</a:t>
            </a:fld>
            <a:endParaRPr lang="en-US"/>
          </a:p>
        </p:txBody>
      </p:sp>
    </p:spTree>
    <p:extLst>
      <p:ext uri="{BB962C8B-B14F-4D97-AF65-F5344CB8AC3E}">
        <p14:creationId xmlns:p14="http://schemas.microsoft.com/office/powerpoint/2010/main" val="320516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F51A05-DE75-49D3-8633-342357838B11}"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19D5C-3362-4167-AA35-A80242077F26}" type="slidenum">
              <a:rPr lang="en-US" smtClean="0"/>
              <a:t>‹#›</a:t>
            </a:fld>
            <a:endParaRPr lang="en-US"/>
          </a:p>
        </p:txBody>
      </p:sp>
    </p:spTree>
    <p:extLst>
      <p:ext uri="{BB962C8B-B14F-4D97-AF65-F5344CB8AC3E}">
        <p14:creationId xmlns:p14="http://schemas.microsoft.com/office/powerpoint/2010/main" val="3909677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F51A05-DE75-49D3-8633-342357838B11}" type="datetimeFigureOut">
              <a:rPr lang="en-US" smtClean="0"/>
              <a:t>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19D5C-3362-4167-AA35-A80242077F26}" type="slidenum">
              <a:rPr lang="en-US" smtClean="0"/>
              <a:t>‹#›</a:t>
            </a:fld>
            <a:endParaRPr lang="en-US"/>
          </a:p>
        </p:txBody>
      </p:sp>
    </p:spTree>
    <p:extLst>
      <p:ext uri="{BB962C8B-B14F-4D97-AF65-F5344CB8AC3E}">
        <p14:creationId xmlns:p14="http://schemas.microsoft.com/office/powerpoint/2010/main" val="327155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F51A05-DE75-49D3-8633-342357838B11}" type="datetimeFigureOut">
              <a:rPr lang="en-US" smtClean="0"/>
              <a:t>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19D5C-3362-4167-AA35-A80242077F26}" type="slidenum">
              <a:rPr lang="en-US" smtClean="0"/>
              <a:t>‹#›</a:t>
            </a:fld>
            <a:endParaRPr lang="en-US"/>
          </a:p>
        </p:txBody>
      </p:sp>
    </p:spTree>
    <p:extLst>
      <p:ext uri="{BB962C8B-B14F-4D97-AF65-F5344CB8AC3E}">
        <p14:creationId xmlns:p14="http://schemas.microsoft.com/office/powerpoint/2010/main" val="215934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51A05-DE75-49D3-8633-342357838B11}" type="datetimeFigureOut">
              <a:rPr lang="en-US" smtClean="0"/>
              <a:t>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19D5C-3362-4167-AA35-A80242077F26}" type="slidenum">
              <a:rPr lang="en-US" smtClean="0"/>
              <a:t>‹#›</a:t>
            </a:fld>
            <a:endParaRPr lang="en-US"/>
          </a:p>
        </p:txBody>
      </p:sp>
    </p:spTree>
    <p:extLst>
      <p:ext uri="{BB962C8B-B14F-4D97-AF65-F5344CB8AC3E}">
        <p14:creationId xmlns:p14="http://schemas.microsoft.com/office/powerpoint/2010/main" val="264398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51A05-DE75-49D3-8633-342357838B11}"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19D5C-3362-4167-AA35-A80242077F26}" type="slidenum">
              <a:rPr lang="en-US" smtClean="0"/>
              <a:t>‹#›</a:t>
            </a:fld>
            <a:endParaRPr lang="en-US"/>
          </a:p>
        </p:txBody>
      </p:sp>
    </p:spTree>
    <p:extLst>
      <p:ext uri="{BB962C8B-B14F-4D97-AF65-F5344CB8AC3E}">
        <p14:creationId xmlns:p14="http://schemas.microsoft.com/office/powerpoint/2010/main" val="138081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51A05-DE75-49D3-8633-342357838B11}"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19D5C-3362-4167-AA35-A80242077F26}" type="slidenum">
              <a:rPr lang="en-US" smtClean="0"/>
              <a:t>‹#›</a:t>
            </a:fld>
            <a:endParaRPr lang="en-US"/>
          </a:p>
        </p:txBody>
      </p:sp>
    </p:spTree>
    <p:extLst>
      <p:ext uri="{BB962C8B-B14F-4D97-AF65-F5344CB8AC3E}">
        <p14:creationId xmlns:p14="http://schemas.microsoft.com/office/powerpoint/2010/main" val="385906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51A05-DE75-49D3-8633-342357838B11}" type="datetimeFigureOut">
              <a:rPr lang="en-US" smtClean="0"/>
              <a:t>1/15/2016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19D5C-3362-4167-AA35-A80242077F26}" type="slidenum">
              <a:rPr lang="en-US" smtClean="0"/>
              <a:t>‹#›</a:t>
            </a:fld>
            <a:endParaRPr lang="en-US"/>
          </a:p>
        </p:txBody>
      </p:sp>
    </p:spTree>
    <p:extLst>
      <p:ext uri="{BB962C8B-B14F-4D97-AF65-F5344CB8AC3E}">
        <p14:creationId xmlns:p14="http://schemas.microsoft.com/office/powerpoint/2010/main" val="726689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hyperlink" Target="http://msdn.microsoft.com/en-us/library/system.io.fileinfo(v=vs.110).aspx" TargetMode="External"/><Relationship Id="rId13" Type="http://schemas.openxmlformats.org/officeDocument/2006/relationships/hyperlink" Target="http://msdn.microsoft.com/en-us/library/system.io.streamreader(v=vs.110).aspx" TargetMode="External"/><Relationship Id="rId3" Type="http://schemas.openxmlformats.org/officeDocument/2006/relationships/hyperlink" Target="http://msdn.microsoft.com/en-us/library/system.io.binarywriter(v=vs.110).aspx" TargetMode="External"/><Relationship Id="rId7" Type="http://schemas.openxmlformats.org/officeDocument/2006/relationships/hyperlink" Target="http://msdn.microsoft.com/en-us/library/system.io.file(v=vs.110).aspx" TargetMode="External"/><Relationship Id="rId12" Type="http://schemas.openxmlformats.org/officeDocument/2006/relationships/hyperlink" Target="http://msdn.microsoft.com/en-us/library/system.io.stream(v=vs.110).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msdn.microsoft.com/en-us/library/system.io.directoryinfo(v=vs.110).aspx" TargetMode="External"/><Relationship Id="rId11" Type="http://schemas.openxmlformats.org/officeDocument/2006/relationships/hyperlink" Target="http://msdn.microsoft.com/en-us/library/system.io.path(v=vs.110).aspx" TargetMode="External"/><Relationship Id="rId5" Type="http://schemas.openxmlformats.org/officeDocument/2006/relationships/hyperlink" Target="http://msdn.microsoft.com/en-us/library/system.io.directory(v=vs.110).aspx" TargetMode="External"/><Relationship Id="rId15" Type="http://schemas.openxmlformats.org/officeDocument/2006/relationships/hyperlink" Target="http://msdn.microsoft.com/en-us/library/system.io.bufferedstream(v=vs.110).aspx" TargetMode="External"/><Relationship Id="rId10" Type="http://schemas.openxmlformats.org/officeDocument/2006/relationships/hyperlink" Target="http://msdn.microsoft.com/en-us/library/system.io.memorystream(v=vs.110).aspx" TargetMode="External"/><Relationship Id="rId4" Type="http://schemas.openxmlformats.org/officeDocument/2006/relationships/hyperlink" Target="http://msdn.microsoft.com/en-us/library/system.io.binaryreader(v=vs.110).aspx" TargetMode="External"/><Relationship Id="rId9" Type="http://schemas.openxmlformats.org/officeDocument/2006/relationships/hyperlink" Target="http://msdn.microsoft.com/en-us/library/system.io.filestream(v=vs.110).aspx" TargetMode="External"/><Relationship Id="rId14" Type="http://schemas.openxmlformats.org/officeDocument/2006/relationships/hyperlink" Target="http://msdn.microsoft.com/en-us/library/system.io.streamwriter(v=vs.110).asp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msdn.microsoft.com/en-us/library/system.io.bufferedstream.read(v=vs.110).asp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msdn.microsoft.com/en-us/library/system.io.bufferedstream.write(v=vs.110).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IO AND FILE HANDLING</a:t>
            </a:r>
            <a:endParaRPr lang="en-US" dirty="0"/>
          </a:p>
        </p:txBody>
      </p:sp>
    </p:spTree>
    <p:extLst>
      <p:ext uri="{BB962C8B-B14F-4D97-AF65-F5344CB8AC3E}">
        <p14:creationId xmlns:p14="http://schemas.microsoft.com/office/powerpoint/2010/main" val="3041453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a:t>
            </a:r>
            <a:endParaRPr lang="en-US" dirty="0"/>
          </a:p>
        </p:txBody>
      </p:sp>
      <p:sp>
        <p:nvSpPr>
          <p:cNvPr id="5" name="Content Placeholder 4"/>
          <p:cNvSpPr>
            <a:spLocks noGrp="1"/>
          </p:cNvSpPr>
          <p:nvPr>
            <p:ph sz="half" idx="1"/>
          </p:nvPr>
        </p:nvSpPr>
        <p:spPr>
          <a:xfrm>
            <a:off x="1981200" y="1600201"/>
            <a:ext cx="2514600" cy="3429000"/>
          </a:xfrm>
          <a:ln>
            <a:solidFill>
              <a:schemeClr val="tx1"/>
            </a:solidFill>
          </a:ln>
        </p:spPr>
        <p:txBody>
          <a:bodyPr>
            <a:normAutofit fontScale="92500" lnSpcReduction="20000"/>
          </a:bodyPr>
          <a:lstStyle/>
          <a:p>
            <a:r>
              <a:rPr lang="en-US" dirty="0"/>
              <a:t>Exposes static methods for creating, moving, and enumerating through directories and subdirectories. </a:t>
            </a:r>
            <a:endParaRPr lang="en-US" dirty="0" smtClean="0"/>
          </a:p>
          <a:p>
            <a:r>
              <a:rPr lang="en-US" dirty="0" smtClean="0"/>
              <a:t>This </a:t>
            </a:r>
            <a:r>
              <a:rPr lang="en-US" dirty="0"/>
              <a:t>class cannot be inherited.</a:t>
            </a:r>
          </a:p>
        </p:txBody>
      </p:sp>
      <p:pic>
        <p:nvPicPr>
          <p:cNvPr id="7" name="Content Placeholder 6"/>
          <p:cNvPicPr>
            <a:picLocks noGrp="1" noChangeAspect="1"/>
          </p:cNvPicPr>
          <p:nvPr>
            <p:ph sz="half" idx="2"/>
          </p:nvPr>
        </p:nvPicPr>
        <p:blipFill>
          <a:blip r:embed="rId3"/>
          <a:stretch>
            <a:fillRect/>
          </a:stretch>
        </p:blipFill>
        <p:spPr>
          <a:xfrm>
            <a:off x="4648201" y="1714501"/>
            <a:ext cx="5758427" cy="3200400"/>
          </a:xfrm>
          <a:prstGeom prst="rect">
            <a:avLst/>
          </a:prstGeom>
          <a:ln>
            <a:solidFill>
              <a:schemeClr val="tx1"/>
            </a:solidFill>
          </a:ln>
        </p:spPr>
      </p:pic>
      <p:sp>
        <p:nvSpPr>
          <p:cNvPr id="4" name="Slide Number Placeholder 3"/>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10</a:t>
            </a:fld>
            <a:endParaRPr lang="en-US" dirty="0"/>
          </a:p>
        </p:txBody>
      </p:sp>
    </p:spTree>
    <p:extLst>
      <p:ext uri="{BB962C8B-B14F-4D97-AF65-F5344CB8AC3E}">
        <p14:creationId xmlns:p14="http://schemas.microsoft.com/office/powerpoint/2010/main" val="542786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DirectoryInfo</a:t>
            </a:r>
            <a:endParaRPr lang="en-US" dirty="0"/>
          </a:p>
        </p:txBody>
      </p:sp>
      <p:sp>
        <p:nvSpPr>
          <p:cNvPr id="3" name="Content Placeholder 2"/>
          <p:cNvSpPr>
            <a:spLocks noGrp="1"/>
          </p:cNvSpPr>
          <p:nvPr>
            <p:ph sz="half" idx="1"/>
          </p:nvPr>
        </p:nvSpPr>
        <p:spPr>
          <a:xfrm>
            <a:off x="1981200" y="1600201"/>
            <a:ext cx="2286000" cy="4525963"/>
          </a:xfrm>
          <a:ln>
            <a:solidFill>
              <a:schemeClr val="tx1"/>
            </a:solidFill>
          </a:ln>
        </p:spPr>
        <p:txBody>
          <a:bodyPr>
            <a:normAutofit fontScale="92500" lnSpcReduction="20000"/>
          </a:bodyPr>
          <a:lstStyle/>
          <a:p>
            <a:r>
              <a:rPr lang="en-US" dirty="0"/>
              <a:t>Exposes instance methods for creating, moving, and enumerating through directories and subdirectories. </a:t>
            </a:r>
            <a:endParaRPr lang="en-US" dirty="0" smtClean="0"/>
          </a:p>
          <a:p>
            <a:r>
              <a:rPr lang="en-US" dirty="0" smtClean="0"/>
              <a:t>This </a:t>
            </a:r>
            <a:r>
              <a:rPr lang="en-US" dirty="0"/>
              <a:t>class cannot be inherited.</a:t>
            </a:r>
          </a:p>
        </p:txBody>
      </p:sp>
      <p:pic>
        <p:nvPicPr>
          <p:cNvPr id="6" name="Content Placeholder 5"/>
          <p:cNvPicPr>
            <a:picLocks noGrp="1" noChangeAspect="1"/>
          </p:cNvPicPr>
          <p:nvPr>
            <p:ph sz="half" idx="2"/>
          </p:nvPr>
        </p:nvPicPr>
        <p:blipFill>
          <a:blip r:embed="rId3"/>
          <a:stretch>
            <a:fillRect/>
          </a:stretch>
        </p:blipFill>
        <p:spPr>
          <a:xfrm>
            <a:off x="4800600" y="1752601"/>
            <a:ext cx="4552950" cy="4102163"/>
          </a:xfrm>
          <a:prstGeom prst="rect">
            <a:avLst/>
          </a:prstGeom>
          <a:ln>
            <a:solidFill>
              <a:schemeClr val="tx1"/>
            </a:solidFill>
          </a:ln>
        </p:spPr>
      </p:pic>
      <p:sp>
        <p:nvSpPr>
          <p:cNvPr id="5" name="Slide Number Placeholder 4"/>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11</a:t>
            </a:fld>
            <a:endParaRPr lang="en-US" dirty="0"/>
          </a:p>
        </p:txBody>
      </p:sp>
    </p:spTree>
    <p:extLst>
      <p:ext uri="{BB962C8B-B14F-4D97-AF65-F5344CB8AC3E}">
        <p14:creationId xmlns:p14="http://schemas.microsoft.com/office/powerpoint/2010/main" val="3132697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a:t>
            </a:r>
            <a:endParaRPr lang="en-US" dirty="0"/>
          </a:p>
        </p:txBody>
      </p:sp>
      <p:sp>
        <p:nvSpPr>
          <p:cNvPr id="3" name="Content Placeholder 2"/>
          <p:cNvSpPr>
            <a:spLocks noGrp="1"/>
          </p:cNvSpPr>
          <p:nvPr>
            <p:ph sz="half" idx="1"/>
          </p:nvPr>
        </p:nvSpPr>
        <p:spPr>
          <a:xfrm>
            <a:off x="1981200" y="1295401"/>
            <a:ext cx="3505200" cy="4830763"/>
          </a:xfrm>
          <a:ln>
            <a:solidFill>
              <a:schemeClr val="tx1"/>
            </a:solidFill>
          </a:ln>
        </p:spPr>
        <p:txBody>
          <a:bodyPr>
            <a:normAutofit fontScale="77500" lnSpcReduction="20000"/>
          </a:bodyPr>
          <a:lstStyle/>
          <a:p>
            <a:r>
              <a:rPr lang="en-US" dirty="0"/>
              <a:t>Provides static methods for the creation, copying, deletion, moving, and opening of a single file, and aids in the creation of </a:t>
            </a:r>
            <a:r>
              <a:rPr lang="en-US" b="1" dirty="0"/>
              <a:t>FileStream</a:t>
            </a:r>
            <a:r>
              <a:rPr lang="en-US" dirty="0"/>
              <a:t> </a:t>
            </a:r>
            <a:r>
              <a:rPr lang="en-US" dirty="0" smtClean="0"/>
              <a:t>objects</a:t>
            </a:r>
          </a:p>
          <a:p>
            <a:endParaRPr lang="en-US" dirty="0"/>
          </a:p>
          <a:p>
            <a:r>
              <a:rPr lang="en-US" dirty="0"/>
              <a:t>Because all File methods are static, it might be more efficient to use a File </a:t>
            </a:r>
            <a:r>
              <a:rPr lang="en-US" dirty="0" smtClean="0"/>
              <a:t>method</a:t>
            </a:r>
          </a:p>
          <a:p>
            <a:endParaRPr lang="en-US" dirty="0"/>
          </a:p>
          <a:p>
            <a:r>
              <a:rPr lang="en-US" dirty="0"/>
              <a:t>By default, full read/write access to new files is granted to all users.</a:t>
            </a:r>
          </a:p>
        </p:txBody>
      </p:sp>
      <p:sp>
        <p:nvSpPr>
          <p:cNvPr id="4" name="Slide Number Placeholder 3"/>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12</a:t>
            </a:fld>
            <a:endParaRPr lang="en-US" dirty="0"/>
          </a:p>
        </p:txBody>
      </p:sp>
      <p:pic>
        <p:nvPicPr>
          <p:cNvPr id="8" name="Picture 7"/>
          <p:cNvPicPr>
            <a:picLocks noChangeAspect="1"/>
          </p:cNvPicPr>
          <p:nvPr/>
        </p:nvPicPr>
        <p:blipFill>
          <a:blip r:embed="rId3"/>
          <a:stretch>
            <a:fillRect/>
          </a:stretch>
        </p:blipFill>
        <p:spPr>
          <a:xfrm>
            <a:off x="5638800" y="1295400"/>
            <a:ext cx="4548870" cy="4810774"/>
          </a:xfrm>
          <a:prstGeom prst="rect">
            <a:avLst/>
          </a:prstGeom>
          <a:ln>
            <a:solidFill>
              <a:schemeClr val="tx1"/>
            </a:solidFill>
          </a:ln>
        </p:spPr>
      </p:pic>
    </p:spTree>
    <p:extLst>
      <p:ext uri="{BB962C8B-B14F-4D97-AF65-F5344CB8AC3E}">
        <p14:creationId xmlns:p14="http://schemas.microsoft.com/office/powerpoint/2010/main" val="3341161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a:t>
            </a:r>
            <a:endParaRPr lang="en-US" dirty="0"/>
          </a:p>
        </p:txBody>
      </p:sp>
      <p:sp>
        <p:nvSpPr>
          <p:cNvPr id="3" name="Content Placeholder 2"/>
          <p:cNvSpPr>
            <a:spLocks noGrp="1"/>
          </p:cNvSpPr>
          <p:nvPr>
            <p:ph sz="half" idx="1"/>
          </p:nvPr>
        </p:nvSpPr>
        <p:spPr>
          <a:xfrm>
            <a:off x="1981200" y="1600201"/>
            <a:ext cx="2743200" cy="4267200"/>
          </a:xfrm>
          <a:ln>
            <a:solidFill>
              <a:schemeClr val="tx1"/>
            </a:solidFill>
          </a:ln>
        </p:spPr>
        <p:txBody>
          <a:bodyPr>
            <a:normAutofit fontScale="92500"/>
          </a:bodyPr>
          <a:lstStyle/>
          <a:p>
            <a:r>
              <a:rPr lang="en-US" dirty="0"/>
              <a:t>Performs operations on </a:t>
            </a:r>
            <a:r>
              <a:rPr lang="en-US" b="1" dirty="0"/>
              <a:t>String</a:t>
            </a:r>
            <a:r>
              <a:rPr lang="en-US" dirty="0"/>
              <a:t> instances that contain file or directory path information. </a:t>
            </a:r>
            <a:endParaRPr lang="en-US" dirty="0" smtClean="0"/>
          </a:p>
          <a:p>
            <a:r>
              <a:rPr lang="en-US" dirty="0" smtClean="0"/>
              <a:t>These </a:t>
            </a:r>
            <a:r>
              <a:rPr lang="en-US" dirty="0"/>
              <a:t>operations are performed in a cross-platform manner.</a:t>
            </a:r>
          </a:p>
        </p:txBody>
      </p:sp>
      <p:sp>
        <p:nvSpPr>
          <p:cNvPr id="5" name="Slide Number Placeholder 4"/>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13</a:t>
            </a:fld>
            <a:endParaRPr lang="en-US" dirty="0"/>
          </a:p>
        </p:txBody>
      </p:sp>
      <p:pic>
        <p:nvPicPr>
          <p:cNvPr id="8" name="Content Placeholder 7"/>
          <p:cNvPicPr>
            <a:picLocks noGrp="1" noChangeAspect="1"/>
          </p:cNvPicPr>
          <p:nvPr>
            <p:ph sz="half" idx="2"/>
          </p:nvPr>
        </p:nvPicPr>
        <p:blipFill>
          <a:blip r:embed="rId3"/>
          <a:stretch>
            <a:fillRect/>
          </a:stretch>
        </p:blipFill>
        <p:spPr>
          <a:xfrm>
            <a:off x="4850149" y="1600202"/>
            <a:ext cx="5372375" cy="4236249"/>
          </a:xfrm>
          <a:prstGeom prst="rect">
            <a:avLst/>
          </a:prstGeom>
          <a:ln>
            <a:solidFill>
              <a:schemeClr val="tx1"/>
            </a:solidFill>
          </a:ln>
        </p:spPr>
      </p:pic>
    </p:spTree>
    <p:extLst>
      <p:ext uri="{BB962C8B-B14F-4D97-AF65-F5344CB8AC3E}">
        <p14:creationId xmlns:p14="http://schemas.microsoft.com/office/powerpoint/2010/main" val="429889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FileInfo</a:t>
            </a:r>
            <a:endParaRPr lang="en-US" dirty="0"/>
          </a:p>
        </p:txBody>
      </p:sp>
      <p:sp>
        <p:nvSpPr>
          <p:cNvPr id="3" name="Content Placeholder 2"/>
          <p:cNvSpPr>
            <a:spLocks noGrp="1"/>
          </p:cNvSpPr>
          <p:nvPr>
            <p:ph sz="half" idx="1"/>
          </p:nvPr>
        </p:nvSpPr>
        <p:spPr>
          <a:xfrm>
            <a:off x="1781908" y="1212789"/>
            <a:ext cx="3323493" cy="4525963"/>
          </a:xfrm>
          <a:ln>
            <a:solidFill>
              <a:schemeClr val="tx1"/>
            </a:solidFill>
          </a:ln>
        </p:spPr>
        <p:txBody>
          <a:bodyPr>
            <a:normAutofit fontScale="92500" lnSpcReduction="10000"/>
          </a:bodyPr>
          <a:lstStyle/>
          <a:p>
            <a:endParaRPr lang="en-US" dirty="0" smtClean="0"/>
          </a:p>
          <a:p>
            <a:r>
              <a:rPr lang="en-US" dirty="0" smtClean="0"/>
              <a:t>Provides </a:t>
            </a:r>
            <a:r>
              <a:rPr lang="en-US" dirty="0"/>
              <a:t>properties and instance methods for the creation, copying, deletion, moving, and opening of files, and aids in the creation of </a:t>
            </a:r>
            <a:r>
              <a:rPr lang="en-US" b="1" dirty="0"/>
              <a:t>FileStream</a:t>
            </a:r>
            <a:r>
              <a:rPr lang="en-US" dirty="0"/>
              <a:t> objects. </a:t>
            </a:r>
            <a:endParaRPr lang="en-US" dirty="0" smtClean="0"/>
          </a:p>
          <a:p>
            <a:r>
              <a:rPr lang="en-US" dirty="0" smtClean="0"/>
              <a:t>This </a:t>
            </a:r>
            <a:r>
              <a:rPr lang="en-US" dirty="0"/>
              <a:t>class cannot be inherited.</a:t>
            </a:r>
          </a:p>
        </p:txBody>
      </p:sp>
      <p:pic>
        <p:nvPicPr>
          <p:cNvPr id="6" name="Content Placeholder 5"/>
          <p:cNvPicPr>
            <a:picLocks noGrp="1" noChangeAspect="1"/>
          </p:cNvPicPr>
          <p:nvPr>
            <p:ph sz="half" idx="2"/>
          </p:nvPr>
        </p:nvPicPr>
        <p:blipFill>
          <a:blip r:embed="rId3"/>
          <a:stretch>
            <a:fillRect/>
          </a:stretch>
        </p:blipFill>
        <p:spPr>
          <a:xfrm>
            <a:off x="5638801" y="562507"/>
            <a:ext cx="4378569" cy="5379994"/>
          </a:xfrm>
          <a:prstGeom prst="rect">
            <a:avLst/>
          </a:prstGeom>
          <a:ln>
            <a:solidFill>
              <a:schemeClr val="tx1"/>
            </a:solidFill>
          </a:ln>
        </p:spPr>
      </p:pic>
      <p:sp>
        <p:nvSpPr>
          <p:cNvPr id="5" name="Slide Number Placeholder 4"/>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14</a:t>
            </a:fld>
            <a:endParaRPr lang="en-US" dirty="0"/>
          </a:p>
        </p:txBody>
      </p:sp>
    </p:spTree>
    <p:extLst>
      <p:ext uri="{BB962C8B-B14F-4D97-AF65-F5344CB8AC3E}">
        <p14:creationId xmlns:p14="http://schemas.microsoft.com/office/powerpoint/2010/main" val="2415242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Stream of Data in a File: </a:t>
            </a:r>
            <a:r>
              <a:rPr lang="en-US" dirty="0" err="1" smtClean="0"/>
              <a:t>StreamWriter</a:t>
            </a:r>
            <a:r>
              <a:rPr lang="en-US" dirty="0" smtClean="0"/>
              <a:t> class</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15</a:t>
            </a:fld>
            <a:endParaRPr lang="en-US" dirty="0"/>
          </a:p>
        </p:txBody>
      </p:sp>
      <p:sp>
        <p:nvSpPr>
          <p:cNvPr id="6" name="Rectangle 5"/>
          <p:cNvSpPr/>
          <p:nvPr/>
        </p:nvSpPr>
        <p:spPr>
          <a:xfrm>
            <a:off x="2133600" y="1371601"/>
            <a:ext cx="2057400" cy="4314825"/>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err="1"/>
              <a:t>StreamWriter</a:t>
            </a:r>
            <a:r>
              <a:rPr lang="en-US" sz="2000" dirty="0"/>
              <a:t>: </a:t>
            </a:r>
            <a:r>
              <a:rPr lang="en-US" sz="2000" dirty="0"/>
              <a:t>Implements a </a:t>
            </a:r>
            <a:r>
              <a:rPr lang="en-US" sz="2000" b="1" dirty="0"/>
              <a:t>TextWriter</a:t>
            </a:r>
            <a:r>
              <a:rPr lang="en-US" sz="2000" dirty="0"/>
              <a:t> for writing characters to a stream in a particular encoding.</a:t>
            </a:r>
            <a:endParaRPr lang="en-US" sz="2000" dirty="0">
              <a:solidFill>
                <a:schemeClr val="tx1"/>
              </a:solidFill>
              <a:latin typeface="Arial" pitchFamily="34" charset="0"/>
              <a:cs typeface="Arial" pitchFamily="34" charset="0"/>
            </a:endParaRPr>
          </a:p>
        </p:txBody>
      </p:sp>
      <p:pic>
        <p:nvPicPr>
          <p:cNvPr id="9" name="Picture 8"/>
          <p:cNvPicPr>
            <a:picLocks noChangeAspect="1"/>
          </p:cNvPicPr>
          <p:nvPr/>
        </p:nvPicPr>
        <p:blipFill>
          <a:blip r:embed="rId3"/>
          <a:stretch>
            <a:fillRect/>
          </a:stretch>
        </p:blipFill>
        <p:spPr>
          <a:xfrm>
            <a:off x="4448176" y="1378227"/>
            <a:ext cx="5610225" cy="4314825"/>
          </a:xfrm>
          <a:prstGeom prst="rect">
            <a:avLst/>
          </a:prstGeom>
          <a:ln>
            <a:solidFill>
              <a:schemeClr val="tx1"/>
            </a:solidFill>
          </a:ln>
        </p:spPr>
      </p:pic>
    </p:spTree>
    <p:extLst>
      <p:ext uri="{BB962C8B-B14F-4D97-AF65-F5344CB8AC3E}">
        <p14:creationId xmlns:p14="http://schemas.microsoft.com/office/powerpoint/2010/main" val="3732084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480589" cy="652324"/>
          </a:xfrm>
        </p:spPr>
        <p:txBody>
          <a:bodyPr>
            <a:normAutofit fontScale="90000"/>
          </a:bodyPr>
          <a:lstStyle/>
          <a:p>
            <a:r>
              <a:rPr lang="en-US" dirty="0" smtClean="0"/>
              <a:t>Read from a File: </a:t>
            </a:r>
            <a:r>
              <a:rPr lang="en-US" dirty="0" err="1" smtClean="0"/>
              <a:t>StreamReader</a:t>
            </a:r>
            <a:r>
              <a:rPr lang="en-US" dirty="0" smtClean="0"/>
              <a:t> class</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16</a:t>
            </a:fld>
            <a:endParaRPr lang="en-US" dirty="0"/>
          </a:p>
        </p:txBody>
      </p:sp>
      <p:sp>
        <p:nvSpPr>
          <p:cNvPr id="5" name="Rectangle 4"/>
          <p:cNvSpPr/>
          <p:nvPr/>
        </p:nvSpPr>
        <p:spPr>
          <a:xfrm>
            <a:off x="2286000" y="1043953"/>
            <a:ext cx="2514600" cy="4572000"/>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err="1"/>
              <a:t>StreamReader</a:t>
            </a:r>
            <a:r>
              <a:rPr lang="en-US" sz="2000" dirty="0"/>
              <a:t> class:</a:t>
            </a:r>
          </a:p>
          <a:p>
            <a:r>
              <a:rPr lang="en-US" sz="2000" dirty="0"/>
              <a:t>Implements </a:t>
            </a:r>
            <a:r>
              <a:rPr lang="en-US" sz="2000" dirty="0"/>
              <a:t>a </a:t>
            </a:r>
            <a:r>
              <a:rPr lang="en-US" sz="2000" b="1" dirty="0"/>
              <a:t>TextReader</a:t>
            </a:r>
            <a:r>
              <a:rPr lang="en-US" sz="2000" dirty="0"/>
              <a:t> that reads characters from a byte stream in a particular encoding</a:t>
            </a:r>
            <a:r>
              <a:rPr lang="en-US" sz="2000" dirty="0"/>
              <a:t>.</a:t>
            </a:r>
          </a:p>
        </p:txBody>
      </p:sp>
      <p:pic>
        <p:nvPicPr>
          <p:cNvPr id="6" name="Picture 5"/>
          <p:cNvPicPr>
            <a:picLocks noChangeAspect="1"/>
          </p:cNvPicPr>
          <p:nvPr/>
        </p:nvPicPr>
        <p:blipFill>
          <a:blip r:embed="rId3"/>
          <a:stretch>
            <a:fillRect/>
          </a:stretch>
        </p:blipFill>
        <p:spPr>
          <a:xfrm>
            <a:off x="5181601" y="1017449"/>
            <a:ext cx="4657725" cy="4705350"/>
          </a:xfrm>
          <a:prstGeom prst="rect">
            <a:avLst/>
          </a:prstGeom>
          <a:ln>
            <a:solidFill>
              <a:schemeClr val="tx1"/>
            </a:solidFill>
          </a:ln>
        </p:spPr>
      </p:pic>
    </p:spTree>
    <p:extLst>
      <p:ext uri="{BB962C8B-B14F-4D97-AF65-F5344CB8AC3E}">
        <p14:creationId xmlns:p14="http://schemas.microsoft.com/office/powerpoint/2010/main" val="39942094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22924" cy="673073"/>
          </a:xfrm>
        </p:spPr>
        <p:txBody>
          <a:bodyPr>
            <a:normAutofit fontScale="90000"/>
          </a:bodyPr>
          <a:lstStyle/>
          <a:p>
            <a:r>
              <a:rPr lang="en-US" dirty="0" err="1" smtClean="0"/>
              <a:t>BinaryWriter</a:t>
            </a:r>
            <a:r>
              <a:rPr lang="en-US" dirty="0" smtClean="0"/>
              <a:t> and </a:t>
            </a:r>
            <a:r>
              <a:rPr lang="en-US" dirty="0" err="1" smtClean="0"/>
              <a:t>BinaryReader</a:t>
            </a:r>
            <a:endParaRPr lang="en-US" dirty="0"/>
          </a:p>
        </p:txBody>
      </p:sp>
      <p:pic>
        <p:nvPicPr>
          <p:cNvPr id="7" name="Content Placeholder 6"/>
          <p:cNvPicPr>
            <a:picLocks noGrp="1" noChangeAspect="1"/>
          </p:cNvPicPr>
          <p:nvPr>
            <p:ph sz="half" idx="2"/>
          </p:nvPr>
        </p:nvPicPr>
        <p:blipFill>
          <a:blip r:embed="rId3"/>
          <a:stretch>
            <a:fillRect/>
          </a:stretch>
        </p:blipFill>
        <p:spPr>
          <a:xfrm>
            <a:off x="5809040" y="1038198"/>
            <a:ext cx="4401761" cy="4603368"/>
          </a:xfrm>
          <a:prstGeom prst="rect">
            <a:avLst/>
          </a:prstGeom>
          <a:ln>
            <a:solidFill>
              <a:schemeClr val="tx1"/>
            </a:solidFill>
          </a:ln>
        </p:spPr>
      </p:pic>
      <p:sp>
        <p:nvSpPr>
          <p:cNvPr id="4" name="Slide Number Placeholder 3"/>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17</a:t>
            </a:fld>
            <a:endParaRPr lang="en-US" dirty="0"/>
          </a:p>
        </p:txBody>
      </p:sp>
      <p:sp>
        <p:nvSpPr>
          <p:cNvPr id="9" name="TextBox 8"/>
          <p:cNvSpPr txBox="1"/>
          <p:nvPr/>
        </p:nvSpPr>
        <p:spPr>
          <a:xfrm>
            <a:off x="1981200" y="3863181"/>
            <a:ext cx="3581400" cy="1815882"/>
          </a:xfrm>
          <a:prstGeom prst="rect">
            <a:avLst/>
          </a:prstGeom>
          <a:noFill/>
          <a:ln>
            <a:solidFill>
              <a:schemeClr val="tx1"/>
            </a:solidFill>
          </a:ln>
        </p:spPr>
        <p:txBody>
          <a:bodyPr wrap="square" rtlCol="0">
            <a:spAutoFit/>
          </a:bodyPr>
          <a:lstStyle/>
          <a:p>
            <a:r>
              <a:rPr lang="en-US" sz="1400" dirty="0"/>
              <a:t>1. Reads </a:t>
            </a:r>
            <a:r>
              <a:rPr lang="en-US" sz="1400" dirty="0"/>
              <a:t>primitive data types as binary values in a specific encoding</a:t>
            </a:r>
            <a:r>
              <a:rPr lang="en-US" sz="1400" dirty="0"/>
              <a:t>.</a:t>
            </a:r>
          </a:p>
          <a:p>
            <a:r>
              <a:rPr lang="en-US" sz="1400" dirty="0"/>
              <a:t>2. For </a:t>
            </a:r>
            <a:r>
              <a:rPr lang="en-US" sz="1400" dirty="0"/>
              <a:t>example, you can use the </a:t>
            </a:r>
            <a:r>
              <a:rPr lang="en-US" sz="1400" b="1" dirty="0"/>
              <a:t>ReadBoolean</a:t>
            </a:r>
            <a:r>
              <a:rPr lang="en-US" sz="1400" dirty="0"/>
              <a:t> method to read the next byte as a Boolean value and advance the current position in the stream by one byte. </a:t>
            </a:r>
            <a:endParaRPr lang="en-US" sz="1400" dirty="0"/>
          </a:p>
          <a:p>
            <a:r>
              <a:rPr lang="en-US" sz="1400" dirty="0"/>
              <a:t>3. The </a:t>
            </a:r>
            <a:r>
              <a:rPr lang="en-US" sz="1400" dirty="0"/>
              <a:t>class includes read methods that support different data types.</a:t>
            </a:r>
            <a:endParaRPr lang="en-US" sz="1400" dirty="0">
              <a:solidFill>
                <a:srgbClr val="4D4F53"/>
              </a:solidFill>
              <a:latin typeface="Arial" pitchFamily="34" charset="0"/>
              <a:cs typeface="Arial" pitchFamily="34" charset="0"/>
            </a:endParaRPr>
          </a:p>
        </p:txBody>
      </p:sp>
      <p:sp>
        <p:nvSpPr>
          <p:cNvPr id="10" name="TextBox 9"/>
          <p:cNvSpPr txBox="1"/>
          <p:nvPr/>
        </p:nvSpPr>
        <p:spPr>
          <a:xfrm>
            <a:off x="1981200" y="1524000"/>
            <a:ext cx="3581400" cy="1815882"/>
          </a:xfrm>
          <a:prstGeom prst="rect">
            <a:avLst/>
          </a:prstGeom>
          <a:noFill/>
          <a:ln>
            <a:solidFill>
              <a:schemeClr val="tx1"/>
            </a:solidFill>
          </a:ln>
        </p:spPr>
        <p:txBody>
          <a:bodyPr wrap="square" rtlCol="0">
            <a:spAutoFit/>
          </a:bodyPr>
          <a:lstStyle/>
          <a:p>
            <a:r>
              <a:rPr lang="en-US" sz="1400" dirty="0"/>
              <a:t>1. Writes </a:t>
            </a:r>
            <a:r>
              <a:rPr lang="en-US" sz="1400" dirty="0"/>
              <a:t>primitive types in binary to a stream and supports writing strings in a specific encoding.</a:t>
            </a:r>
          </a:p>
          <a:p>
            <a:r>
              <a:rPr lang="en-US" sz="1400" dirty="0"/>
              <a:t>2. For </a:t>
            </a:r>
            <a:r>
              <a:rPr lang="en-US" sz="1400" dirty="0"/>
              <a:t>example, you can use the </a:t>
            </a:r>
            <a:r>
              <a:rPr lang="en-US" sz="1400" b="1" dirty="0"/>
              <a:t>Write</a:t>
            </a:r>
            <a:r>
              <a:rPr lang="en-US" sz="1400" dirty="0"/>
              <a:t> method to write a Boolean value to the stream as a one-byte value. </a:t>
            </a:r>
          </a:p>
          <a:p>
            <a:r>
              <a:rPr lang="en-US" sz="1400" dirty="0"/>
              <a:t>3. The </a:t>
            </a:r>
            <a:r>
              <a:rPr lang="en-US" sz="1400" dirty="0"/>
              <a:t>class includes write methods that support different data types</a:t>
            </a:r>
            <a:r>
              <a:rPr lang="en-US" sz="1400" dirty="0"/>
              <a:t>.</a:t>
            </a:r>
            <a:endParaRPr lang="en-US" sz="1400" dirty="0"/>
          </a:p>
        </p:txBody>
      </p:sp>
      <p:sp>
        <p:nvSpPr>
          <p:cNvPr id="11" name="Rectangle 10"/>
          <p:cNvSpPr/>
          <p:nvPr/>
        </p:nvSpPr>
        <p:spPr>
          <a:xfrm>
            <a:off x="1981200" y="1020762"/>
            <a:ext cx="3581400" cy="513268"/>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solidFill>
                  <a:schemeClr val="tx1"/>
                </a:solidFill>
                <a:latin typeface="Arial" pitchFamily="34" charset="0"/>
                <a:cs typeface="Arial" pitchFamily="34" charset="0"/>
              </a:rPr>
              <a:t>BinaryWriter</a:t>
            </a:r>
            <a:endParaRPr lang="en-US" sz="1400" dirty="0">
              <a:solidFill>
                <a:schemeClr val="tx1"/>
              </a:solidFill>
              <a:latin typeface="Arial" pitchFamily="34" charset="0"/>
              <a:cs typeface="Arial" pitchFamily="34" charset="0"/>
            </a:endParaRPr>
          </a:p>
        </p:txBody>
      </p:sp>
      <p:sp>
        <p:nvSpPr>
          <p:cNvPr id="12" name="Rectangle 11"/>
          <p:cNvSpPr/>
          <p:nvPr/>
        </p:nvSpPr>
        <p:spPr>
          <a:xfrm>
            <a:off x="1981200" y="3339882"/>
            <a:ext cx="3581400" cy="513268"/>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solidFill>
                  <a:schemeClr val="tx1"/>
                </a:solidFill>
                <a:latin typeface="Arial" pitchFamily="34" charset="0"/>
                <a:cs typeface="Arial" pitchFamily="34" charset="0"/>
              </a:rPr>
              <a:t>BinaryReader</a:t>
            </a:r>
            <a:endParaRPr lang="en-US"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894402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53064" y="1020762"/>
            <a:ext cx="8229600" cy="4999038"/>
          </a:xfrm>
        </p:spPr>
        <p:txBody>
          <a:bodyPr>
            <a:normAutofit fontScale="70000" lnSpcReduction="20000"/>
          </a:bodyPr>
          <a:lstStyle/>
          <a:p>
            <a:r>
              <a:rPr lang="en-IN" dirty="0" smtClean="0"/>
              <a:t>For different IO classes in .NET, visit the following links: </a:t>
            </a:r>
            <a:endParaRPr lang="en-IN" dirty="0" smtClean="0">
              <a:hlinkClick r:id="rId3"/>
            </a:endParaRPr>
          </a:p>
          <a:p>
            <a:pPr lvl="1"/>
            <a:r>
              <a:rPr lang="en-IN" dirty="0" smtClean="0">
                <a:hlinkClick r:id="rId3"/>
              </a:rPr>
              <a:t>http</a:t>
            </a:r>
            <a:r>
              <a:rPr lang="en-IN" dirty="0">
                <a:hlinkClick r:id="rId3"/>
              </a:rPr>
              <a:t>://msdn.microsoft.com/en-us/library/system.io.binarywriter(v=vs.110).</a:t>
            </a:r>
            <a:r>
              <a:rPr lang="en-IN" dirty="0" smtClean="0">
                <a:hlinkClick r:id="rId3"/>
              </a:rPr>
              <a:t>aspx</a:t>
            </a:r>
            <a:endParaRPr lang="en-IN" dirty="0" smtClean="0"/>
          </a:p>
          <a:p>
            <a:pPr lvl="1"/>
            <a:r>
              <a:rPr lang="en-IN" dirty="0">
                <a:hlinkClick r:id="rId4"/>
              </a:rPr>
              <a:t>http://msdn.microsoft.com/en-us/library/system.io.binaryreader(v=vs.110).</a:t>
            </a:r>
            <a:r>
              <a:rPr lang="en-IN" dirty="0" smtClean="0">
                <a:hlinkClick r:id="rId4"/>
              </a:rPr>
              <a:t>aspx</a:t>
            </a:r>
            <a:endParaRPr lang="en-IN" dirty="0" smtClean="0"/>
          </a:p>
          <a:p>
            <a:pPr lvl="1"/>
            <a:r>
              <a:rPr lang="en-IN" dirty="0">
                <a:hlinkClick r:id="rId5"/>
              </a:rPr>
              <a:t>http://msdn.microsoft.com/en-us/library/system.io.directory(v=vs.110).</a:t>
            </a:r>
            <a:r>
              <a:rPr lang="en-IN" dirty="0" smtClean="0">
                <a:hlinkClick r:id="rId5"/>
              </a:rPr>
              <a:t>aspx</a:t>
            </a:r>
            <a:endParaRPr lang="en-IN" dirty="0" smtClean="0"/>
          </a:p>
          <a:p>
            <a:pPr lvl="1"/>
            <a:r>
              <a:rPr lang="en-IN" dirty="0">
                <a:hlinkClick r:id="rId6"/>
              </a:rPr>
              <a:t>http://msdn.microsoft.com/en-us/library/system.io.directoryinfo(v=vs.110).</a:t>
            </a:r>
            <a:r>
              <a:rPr lang="en-IN" dirty="0" smtClean="0">
                <a:hlinkClick r:id="rId6"/>
              </a:rPr>
              <a:t>aspx</a:t>
            </a:r>
            <a:endParaRPr lang="en-IN" dirty="0" smtClean="0"/>
          </a:p>
          <a:p>
            <a:pPr lvl="1"/>
            <a:r>
              <a:rPr lang="en-IN" dirty="0">
                <a:hlinkClick r:id="rId7"/>
              </a:rPr>
              <a:t>http://msdn.microsoft.com/en-us/library/system.io.file(v=vs.110).</a:t>
            </a:r>
            <a:r>
              <a:rPr lang="en-IN" dirty="0" smtClean="0">
                <a:hlinkClick r:id="rId7"/>
              </a:rPr>
              <a:t>aspx</a:t>
            </a:r>
            <a:endParaRPr lang="en-IN" dirty="0" smtClean="0"/>
          </a:p>
          <a:p>
            <a:pPr lvl="1"/>
            <a:r>
              <a:rPr lang="en-IN" dirty="0">
                <a:hlinkClick r:id="rId8"/>
              </a:rPr>
              <a:t>http://msdn.microsoft.com/en-us/library/system.io.fileinfo(v=vs.110).</a:t>
            </a:r>
            <a:r>
              <a:rPr lang="en-IN" dirty="0" smtClean="0">
                <a:hlinkClick r:id="rId8"/>
              </a:rPr>
              <a:t>aspx</a:t>
            </a:r>
            <a:endParaRPr lang="en-IN" dirty="0" smtClean="0"/>
          </a:p>
          <a:p>
            <a:pPr lvl="1"/>
            <a:r>
              <a:rPr lang="en-IN" dirty="0">
                <a:hlinkClick r:id="rId9"/>
              </a:rPr>
              <a:t>http://msdn.microsoft.com/en-us/library/system.io.filestream(v=vs.110).</a:t>
            </a:r>
            <a:r>
              <a:rPr lang="en-IN" dirty="0" smtClean="0">
                <a:hlinkClick r:id="rId9"/>
              </a:rPr>
              <a:t>aspx</a:t>
            </a:r>
            <a:endParaRPr lang="en-IN" dirty="0" smtClean="0"/>
          </a:p>
          <a:p>
            <a:pPr lvl="1"/>
            <a:r>
              <a:rPr lang="en-IN" dirty="0">
                <a:hlinkClick r:id="rId10"/>
              </a:rPr>
              <a:t>http://msdn.microsoft.com/en-us/library/system.io.memorystream(v=vs.110).</a:t>
            </a:r>
            <a:r>
              <a:rPr lang="en-IN" dirty="0" smtClean="0">
                <a:hlinkClick r:id="rId10"/>
              </a:rPr>
              <a:t>aspx</a:t>
            </a:r>
            <a:endParaRPr lang="en-IN" dirty="0" smtClean="0"/>
          </a:p>
          <a:p>
            <a:pPr lvl="1"/>
            <a:r>
              <a:rPr lang="en-IN" dirty="0">
                <a:hlinkClick r:id="rId11"/>
              </a:rPr>
              <a:t>http://msdn.microsoft.com/en-us/library/system.io.path(v=vs.110).</a:t>
            </a:r>
            <a:r>
              <a:rPr lang="en-IN" dirty="0" smtClean="0">
                <a:hlinkClick r:id="rId11"/>
              </a:rPr>
              <a:t>aspx</a:t>
            </a:r>
            <a:endParaRPr lang="en-IN" dirty="0" smtClean="0"/>
          </a:p>
          <a:p>
            <a:pPr lvl="1"/>
            <a:r>
              <a:rPr lang="en-IN" dirty="0">
                <a:hlinkClick r:id="rId12"/>
              </a:rPr>
              <a:t>http://msdn.microsoft.com/en-us/library/system.io.stream(v=vs.110).</a:t>
            </a:r>
            <a:r>
              <a:rPr lang="en-IN" dirty="0" smtClean="0">
                <a:hlinkClick r:id="rId12"/>
              </a:rPr>
              <a:t>aspx</a:t>
            </a:r>
            <a:endParaRPr lang="en-IN" dirty="0" smtClean="0"/>
          </a:p>
          <a:p>
            <a:pPr lvl="1"/>
            <a:r>
              <a:rPr lang="en-IN" dirty="0">
                <a:hlinkClick r:id="rId13"/>
              </a:rPr>
              <a:t>http://msdn.microsoft.com/en-us/library/system.io.streamreader(v=vs.110).</a:t>
            </a:r>
            <a:r>
              <a:rPr lang="en-IN" dirty="0" smtClean="0">
                <a:hlinkClick r:id="rId13"/>
              </a:rPr>
              <a:t>aspx</a:t>
            </a:r>
            <a:endParaRPr lang="en-IN" dirty="0" smtClean="0"/>
          </a:p>
          <a:p>
            <a:pPr lvl="1"/>
            <a:r>
              <a:rPr lang="en-IN" dirty="0">
                <a:hlinkClick r:id="rId14"/>
              </a:rPr>
              <a:t>http://msdn.microsoft.com/en-us/library/system.io.streamwriter(v=vs.110).</a:t>
            </a:r>
            <a:r>
              <a:rPr lang="en-IN" dirty="0" smtClean="0">
                <a:hlinkClick r:id="rId14"/>
              </a:rPr>
              <a:t>aspx</a:t>
            </a:r>
            <a:endParaRPr lang="en-IN" dirty="0" smtClean="0"/>
          </a:p>
          <a:p>
            <a:pPr lvl="1"/>
            <a:r>
              <a:rPr lang="en-IN" dirty="0">
                <a:hlinkClick r:id="rId15"/>
              </a:rPr>
              <a:t>http://msdn.microsoft.com/en-us/library/system.io.bufferedstream(v=vs.110).</a:t>
            </a:r>
            <a:r>
              <a:rPr lang="en-IN" dirty="0" smtClean="0">
                <a:hlinkClick r:id="rId15"/>
              </a:rPr>
              <a:t>aspx</a:t>
            </a:r>
            <a:r>
              <a:rPr lang="en-IN" dirty="0" smtClean="0"/>
              <a:t> </a:t>
            </a:r>
            <a:endParaRPr lang="en-IN" dirty="0"/>
          </a:p>
          <a:p>
            <a:endParaRPr lang="en-US" dirty="0" smtClean="0"/>
          </a:p>
          <a:p>
            <a:endParaRPr lang="en-US" dirty="0" smtClean="0"/>
          </a:p>
        </p:txBody>
      </p:sp>
      <p:sp>
        <p:nvSpPr>
          <p:cNvPr id="3" name="Title 2"/>
          <p:cNvSpPr>
            <a:spLocks noGrp="1"/>
          </p:cNvSpPr>
          <p:nvPr>
            <p:ph type="title"/>
          </p:nvPr>
        </p:nvSpPr>
        <p:spPr>
          <a:xfrm>
            <a:off x="838200" y="365125"/>
            <a:ext cx="10348784" cy="655637"/>
          </a:xfrm>
        </p:spPr>
        <p:txBody>
          <a:bodyPr>
            <a:normAutofit fontScale="90000"/>
          </a:bodyPr>
          <a:lstStyle/>
          <a:p>
            <a:r>
              <a:rPr lang="en-US" dirty="0" smtClean="0"/>
              <a:t>Reference</a:t>
            </a:r>
            <a:endParaRPr lang="en-US" dirty="0"/>
          </a:p>
        </p:txBody>
      </p:sp>
    </p:spTree>
    <p:extLst>
      <p:ext uri="{BB962C8B-B14F-4D97-AF65-F5344CB8AC3E}">
        <p14:creationId xmlns:p14="http://schemas.microsoft.com/office/powerpoint/2010/main" val="1606552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r>
              <a:rPr lang="en-US" dirty="0" smtClean="0"/>
              <a:t>Objective</a:t>
            </a:r>
            <a:endParaRPr lang="en-US" dirty="0"/>
          </a:p>
        </p:txBody>
      </p:sp>
      <p:sp>
        <p:nvSpPr>
          <p:cNvPr id="3077" name="Rectangle 5"/>
          <p:cNvSpPr>
            <a:spLocks noGrp="1" noChangeArrowheads="1"/>
          </p:cNvSpPr>
          <p:nvPr>
            <p:ph type="body" idx="1"/>
          </p:nvPr>
        </p:nvSpPr>
        <p:spPr/>
        <p:txBody>
          <a:bodyPr/>
          <a:lstStyle/>
          <a:p>
            <a:r>
              <a:rPr lang="en-US" dirty="0" smtClean="0"/>
              <a:t>IO Stream class Hierarchy</a:t>
            </a:r>
          </a:p>
          <a:p>
            <a:r>
              <a:rPr lang="en-US" dirty="0" smtClean="0"/>
              <a:t>What are Streams?</a:t>
            </a:r>
          </a:p>
          <a:p>
            <a:r>
              <a:rPr lang="en-US" dirty="0" smtClean="0"/>
              <a:t>Understand </a:t>
            </a:r>
            <a:r>
              <a:rPr lang="en-US" dirty="0"/>
              <a:t>streams and the classes provided by framework for interacting with streams</a:t>
            </a:r>
          </a:p>
          <a:p>
            <a:r>
              <a:rPr lang="en-US" dirty="0" smtClean="0"/>
              <a:t>What are and How to use Readers </a:t>
            </a:r>
            <a:r>
              <a:rPr lang="en-US" dirty="0"/>
              <a:t>and </a:t>
            </a:r>
            <a:r>
              <a:rPr lang="en-US" dirty="0" smtClean="0"/>
              <a:t>Writers?</a:t>
            </a:r>
          </a:p>
          <a:p>
            <a:r>
              <a:rPr lang="en-US" dirty="0" err="1" smtClean="0"/>
              <a:t>StreamWriter</a:t>
            </a:r>
            <a:r>
              <a:rPr lang="en-US" dirty="0" smtClean="0"/>
              <a:t>, </a:t>
            </a:r>
            <a:r>
              <a:rPr lang="en-US" dirty="0" err="1" smtClean="0"/>
              <a:t>StreamReader</a:t>
            </a:r>
            <a:r>
              <a:rPr lang="en-US" smtClean="0"/>
              <a:t>, </a:t>
            </a:r>
          </a:p>
          <a:p>
            <a:r>
              <a:rPr lang="en-US" smtClean="0"/>
              <a:t>BinaryWriter</a:t>
            </a:r>
            <a:r>
              <a:rPr lang="en-US" dirty="0" smtClean="0"/>
              <a:t>, </a:t>
            </a:r>
            <a:r>
              <a:rPr lang="en-US" dirty="0" err="1" smtClean="0"/>
              <a:t>BinaryReader</a:t>
            </a:r>
            <a:endParaRPr lang="en-US" dirty="0"/>
          </a:p>
          <a:p>
            <a:r>
              <a:rPr lang="en-US" dirty="0" smtClean="0"/>
              <a:t>Work </a:t>
            </a:r>
            <a:r>
              <a:rPr lang="en-US" dirty="0"/>
              <a:t>with </a:t>
            </a:r>
            <a:r>
              <a:rPr lang="en-US" dirty="0" smtClean="0"/>
              <a:t>Path, File</a:t>
            </a:r>
            <a:r>
              <a:rPr lang="en-US" dirty="0"/>
              <a:t>, Directory, </a:t>
            </a:r>
            <a:r>
              <a:rPr lang="en-US" dirty="0" err="1"/>
              <a:t>FileInfo</a:t>
            </a:r>
            <a:r>
              <a:rPr lang="en-US" dirty="0"/>
              <a:t>, </a:t>
            </a:r>
            <a:r>
              <a:rPr lang="en-US" dirty="0" err="1"/>
              <a:t>DirectoryInfo</a:t>
            </a:r>
            <a:r>
              <a:rPr lang="en-US" dirty="0"/>
              <a:t> classes</a:t>
            </a:r>
            <a:endParaRPr lang="en-US" dirty="0" smtClean="0"/>
          </a:p>
        </p:txBody>
      </p:sp>
    </p:spTree>
    <p:extLst>
      <p:ext uri="{BB962C8B-B14F-4D97-AF65-F5344CB8AC3E}">
        <p14:creationId xmlns:p14="http://schemas.microsoft.com/office/powerpoint/2010/main" val="2462242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ChangeArrowheads="1"/>
          </p:cNvSpPr>
          <p:nvPr/>
        </p:nvSpPr>
        <p:spPr bwMode="auto">
          <a:xfrm>
            <a:off x="3886200" y="990600"/>
            <a:ext cx="1295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Object</a:t>
            </a:r>
          </a:p>
        </p:txBody>
      </p:sp>
      <p:sp>
        <p:nvSpPr>
          <p:cNvPr id="18439" name="Rectangle 7"/>
          <p:cNvSpPr>
            <a:spLocks noChangeArrowheads="1"/>
          </p:cNvSpPr>
          <p:nvPr/>
        </p:nvSpPr>
        <p:spPr bwMode="auto">
          <a:xfrm>
            <a:off x="2057400" y="1905000"/>
            <a:ext cx="1447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BinaryReader</a:t>
            </a:r>
          </a:p>
        </p:txBody>
      </p:sp>
      <p:sp>
        <p:nvSpPr>
          <p:cNvPr id="18440" name="Rectangle 8"/>
          <p:cNvSpPr>
            <a:spLocks noChangeArrowheads="1"/>
          </p:cNvSpPr>
          <p:nvPr/>
        </p:nvSpPr>
        <p:spPr bwMode="auto">
          <a:xfrm>
            <a:off x="2057400" y="2667000"/>
            <a:ext cx="1447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BinaryWriter</a:t>
            </a:r>
          </a:p>
        </p:txBody>
      </p:sp>
      <p:sp>
        <p:nvSpPr>
          <p:cNvPr id="18441" name="Line 9"/>
          <p:cNvSpPr>
            <a:spLocks noChangeShapeType="1"/>
          </p:cNvSpPr>
          <p:nvPr/>
        </p:nvSpPr>
        <p:spPr bwMode="auto">
          <a:xfrm flipV="1">
            <a:off x="2743200" y="1295400"/>
            <a:ext cx="0" cy="609600"/>
          </a:xfrm>
          <a:prstGeom prst="line">
            <a:avLst/>
          </a:prstGeom>
          <a:noFill/>
          <a:ln w="9525">
            <a:solidFill>
              <a:schemeClr val="tx1"/>
            </a:solidFill>
            <a:round/>
            <a:headEnd/>
            <a:tailEnd/>
          </a:ln>
          <a:effectLst/>
        </p:spPr>
        <p:txBody>
          <a:bodyPr/>
          <a:lstStyle/>
          <a:p>
            <a:endParaRPr lang="en-IN"/>
          </a:p>
        </p:txBody>
      </p:sp>
      <p:sp>
        <p:nvSpPr>
          <p:cNvPr id="18442" name="Line 10"/>
          <p:cNvSpPr>
            <a:spLocks noChangeShapeType="1"/>
          </p:cNvSpPr>
          <p:nvPr/>
        </p:nvSpPr>
        <p:spPr bwMode="auto">
          <a:xfrm>
            <a:off x="2743200" y="1295400"/>
            <a:ext cx="1143000" cy="0"/>
          </a:xfrm>
          <a:prstGeom prst="line">
            <a:avLst/>
          </a:prstGeom>
          <a:noFill/>
          <a:ln w="9525">
            <a:solidFill>
              <a:schemeClr val="tx1"/>
            </a:solidFill>
            <a:round/>
            <a:headEnd/>
            <a:tailEnd type="triangle" w="med" len="med"/>
          </a:ln>
          <a:effectLst/>
        </p:spPr>
        <p:txBody>
          <a:bodyPr/>
          <a:lstStyle/>
          <a:p>
            <a:endParaRPr lang="en-IN"/>
          </a:p>
        </p:txBody>
      </p:sp>
      <p:sp>
        <p:nvSpPr>
          <p:cNvPr id="18445" name="Line 13"/>
          <p:cNvSpPr>
            <a:spLocks noChangeShapeType="1"/>
          </p:cNvSpPr>
          <p:nvPr/>
        </p:nvSpPr>
        <p:spPr bwMode="auto">
          <a:xfrm>
            <a:off x="3505200" y="2895600"/>
            <a:ext cx="228600" cy="0"/>
          </a:xfrm>
          <a:prstGeom prst="line">
            <a:avLst/>
          </a:prstGeom>
          <a:noFill/>
          <a:ln w="9525">
            <a:solidFill>
              <a:schemeClr val="tx1"/>
            </a:solidFill>
            <a:round/>
            <a:headEnd/>
            <a:tailEnd/>
          </a:ln>
          <a:effectLst/>
        </p:spPr>
        <p:txBody>
          <a:bodyPr/>
          <a:lstStyle/>
          <a:p>
            <a:endParaRPr lang="en-IN"/>
          </a:p>
        </p:txBody>
      </p:sp>
      <p:sp>
        <p:nvSpPr>
          <p:cNvPr id="18446" name="Line 14"/>
          <p:cNvSpPr>
            <a:spLocks noChangeShapeType="1"/>
          </p:cNvSpPr>
          <p:nvPr/>
        </p:nvSpPr>
        <p:spPr bwMode="auto">
          <a:xfrm flipV="1">
            <a:off x="3733800" y="1371600"/>
            <a:ext cx="228600" cy="1524000"/>
          </a:xfrm>
          <a:prstGeom prst="line">
            <a:avLst/>
          </a:prstGeom>
          <a:noFill/>
          <a:ln w="9525">
            <a:solidFill>
              <a:schemeClr val="tx1"/>
            </a:solidFill>
            <a:round/>
            <a:headEnd/>
            <a:tailEnd type="triangle" w="med" len="med"/>
          </a:ln>
          <a:effectLst/>
        </p:spPr>
        <p:txBody>
          <a:bodyPr/>
          <a:lstStyle/>
          <a:p>
            <a:endParaRPr lang="en-IN"/>
          </a:p>
        </p:txBody>
      </p:sp>
      <p:sp>
        <p:nvSpPr>
          <p:cNvPr id="18448" name="Rectangle 16"/>
          <p:cNvSpPr>
            <a:spLocks noChangeArrowheads="1"/>
          </p:cNvSpPr>
          <p:nvPr/>
        </p:nvSpPr>
        <p:spPr bwMode="auto">
          <a:xfrm>
            <a:off x="4038600" y="1905000"/>
            <a:ext cx="2057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MarshalByRefObjcet</a:t>
            </a:r>
          </a:p>
        </p:txBody>
      </p:sp>
      <p:sp>
        <p:nvSpPr>
          <p:cNvPr id="18449" name="Rectangle 17"/>
          <p:cNvSpPr>
            <a:spLocks noChangeArrowheads="1"/>
          </p:cNvSpPr>
          <p:nvPr/>
        </p:nvSpPr>
        <p:spPr bwMode="auto">
          <a:xfrm>
            <a:off x="4114800" y="3200400"/>
            <a:ext cx="1295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Stream</a:t>
            </a:r>
          </a:p>
        </p:txBody>
      </p:sp>
      <p:sp>
        <p:nvSpPr>
          <p:cNvPr id="18450" name="Rectangle 18"/>
          <p:cNvSpPr>
            <a:spLocks noChangeArrowheads="1"/>
          </p:cNvSpPr>
          <p:nvPr/>
        </p:nvSpPr>
        <p:spPr bwMode="auto">
          <a:xfrm>
            <a:off x="4191000" y="4114800"/>
            <a:ext cx="1143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FileStream</a:t>
            </a:r>
          </a:p>
        </p:txBody>
      </p:sp>
      <p:sp>
        <p:nvSpPr>
          <p:cNvPr id="18451" name="Rectangle 19"/>
          <p:cNvSpPr>
            <a:spLocks noChangeArrowheads="1"/>
          </p:cNvSpPr>
          <p:nvPr/>
        </p:nvSpPr>
        <p:spPr bwMode="auto">
          <a:xfrm>
            <a:off x="1828800" y="3657600"/>
            <a:ext cx="1524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MemoryStream</a:t>
            </a:r>
          </a:p>
        </p:txBody>
      </p:sp>
      <p:sp>
        <p:nvSpPr>
          <p:cNvPr id="18452" name="Rectangle 20"/>
          <p:cNvSpPr>
            <a:spLocks noChangeArrowheads="1"/>
          </p:cNvSpPr>
          <p:nvPr/>
        </p:nvSpPr>
        <p:spPr bwMode="auto">
          <a:xfrm>
            <a:off x="1828800" y="4572000"/>
            <a:ext cx="1600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BufferedStream</a:t>
            </a:r>
          </a:p>
        </p:txBody>
      </p:sp>
      <p:sp>
        <p:nvSpPr>
          <p:cNvPr id="18453" name="Line 21"/>
          <p:cNvSpPr>
            <a:spLocks noChangeShapeType="1"/>
          </p:cNvSpPr>
          <p:nvPr/>
        </p:nvSpPr>
        <p:spPr bwMode="auto">
          <a:xfrm flipV="1">
            <a:off x="3352800" y="3352800"/>
            <a:ext cx="762000" cy="381000"/>
          </a:xfrm>
          <a:prstGeom prst="line">
            <a:avLst/>
          </a:prstGeom>
          <a:noFill/>
          <a:ln w="9525">
            <a:solidFill>
              <a:schemeClr val="tx1"/>
            </a:solidFill>
            <a:round/>
            <a:headEnd/>
            <a:tailEnd type="triangle" w="med" len="med"/>
          </a:ln>
          <a:effectLst/>
        </p:spPr>
        <p:txBody>
          <a:bodyPr/>
          <a:lstStyle/>
          <a:p>
            <a:endParaRPr lang="en-IN"/>
          </a:p>
        </p:txBody>
      </p:sp>
      <p:sp>
        <p:nvSpPr>
          <p:cNvPr id="18454" name="Line 22"/>
          <p:cNvSpPr>
            <a:spLocks noChangeShapeType="1"/>
          </p:cNvSpPr>
          <p:nvPr/>
        </p:nvSpPr>
        <p:spPr bwMode="auto">
          <a:xfrm flipV="1">
            <a:off x="3429000" y="3657600"/>
            <a:ext cx="685800" cy="1066800"/>
          </a:xfrm>
          <a:prstGeom prst="line">
            <a:avLst/>
          </a:prstGeom>
          <a:noFill/>
          <a:ln w="9525">
            <a:solidFill>
              <a:schemeClr val="tx1"/>
            </a:solidFill>
            <a:round/>
            <a:headEnd/>
            <a:tailEnd type="triangle" w="med" len="med"/>
          </a:ln>
          <a:effectLst/>
        </p:spPr>
        <p:txBody>
          <a:bodyPr/>
          <a:lstStyle/>
          <a:p>
            <a:endParaRPr lang="en-IN"/>
          </a:p>
        </p:txBody>
      </p:sp>
      <p:sp>
        <p:nvSpPr>
          <p:cNvPr id="18455" name="Line 23"/>
          <p:cNvSpPr>
            <a:spLocks noChangeShapeType="1"/>
          </p:cNvSpPr>
          <p:nvPr/>
        </p:nvSpPr>
        <p:spPr bwMode="auto">
          <a:xfrm flipV="1">
            <a:off x="4724400" y="3581400"/>
            <a:ext cx="0" cy="533400"/>
          </a:xfrm>
          <a:prstGeom prst="line">
            <a:avLst/>
          </a:prstGeom>
          <a:noFill/>
          <a:ln w="9525">
            <a:solidFill>
              <a:schemeClr val="tx1"/>
            </a:solidFill>
            <a:round/>
            <a:headEnd/>
            <a:tailEnd type="triangle" w="med" len="med"/>
          </a:ln>
          <a:effectLst/>
        </p:spPr>
        <p:txBody>
          <a:bodyPr/>
          <a:lstStyle/>
          <a:p>
            <a:endParaRPr lang="en-IN"/>
          </a:p>
        </p:txBody>
      </p:sp>
      <p:sp>
        <p:nvSpPr>
          <p:cNvPr id="18456" name="Line 24"/>
          <p:cNvSpPr>
            <a:spLocks noChangeShapeType="1"/>
          </p:cNvSpPr>
          <p:nvPr/>
        </p:nvSpPr>
        <p:spPr bwMode="auto">
          <a:xfrm flipV="1">
            <a:off x="4724400" y="2514600"/>
            <a:ext cx="0" cy="685800"/>
          </a:xfrm>
          <a:prstGeom prst="line">
            <a:avLst/>
          </a:prstGeom>
          <a:noFill/>
          <a:ln w="9525">
            <a:solidFill>
              <a:schemeClr val="tx1"/>
            </a:solidFill>
            <a:round/>
            <a:headEnd/>
            <a:tailEnd type="triangle" w="med" len="med"/>
          </a:ln>
          <a:effectLst/>
        </p:spPr>
        <p:txBody>
          <a:bodyPr/>
          <a:lstStyle/>
          <a:p>
            <a:endParaRPr lang="en-IN"/>
          </a:p>
        </p:txBody>
      </p:sp>
      <p:sp>
        <p:nvSpPr>
          <p:cNvPr id="18457" name="Line 25"/>
          <p:cNvSpPr>
            <a:spLocks noChangeShapeType="1"/>
          </p:cNvSpPr>
          <p:nvPr/>
        </p:nvSpPr>
        <p:spPr bwMode="auto">
          <a:xfrm flipV="1">
            <a:off x="4800600" y="1371600"/>
            <a:ext cx="0" cy="533400"/>
          </a:xfrm>
          <a:prstGeom prst="line">
            <a:avLst/>
          </a:prstGeom>
          <a:noFill/>
          <a:ln w="9525">
            <a:solidFill>
              <a:schemeClr val="tx1"/>
            </a:solidFill>
            <a:round/>
            <a:headEnd/>
            <a:tailEnd type="triangle" w="med" len="med"/>
          </a:ln>
          <a:effectLst/>
        </p:spPr>
        <p:txBody>
          <a:bodyPr/>
          <a:lstStyle/>
          <a:p>
            <a:endParaRPr lang="en-IN"/>
          </a:p>
        </p:txBody>
      </p:sp>
      <p:sp>
        <p:nvSpPr>
          <p:cNvPr id="18458" name="Rectangle 26"/>
          <p:cNvSpPr>
            <a:spLocks noChangeArrowheads="1"/>
          </p:cNvSpPr>
          <p:nvPr/>
        </p:nvSpPr>
        <p:spPr bwMode="auto">
          <a:xfrm>
            <a:off x="6477000" y="1905000"/>
            <a:ext cx="12192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Directory</a:t>
            </a:r>
          </a:p>
        </p:txBody>
      </p:sp>
      <p:sp>
        <p:nvSpPr>
          <p:cNvPr id="18459" name="Rectangle 27"/>
          <p:cNvSpPr>
            <a:spLocks noChangeArrowheads="1"/>
          </p:cNvSpPr>
          <p:nvPr/>
        </p:nvSpPr>
        <p:spPr bwMode="auto">
          <a:xfrm>
            <a:off x="8077200" y="1828800"/>
            <a:ext cx="990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File</a:t>
            </a:r>
          </a:p>
        </p:txBody>
      </p:sp>
      <p:sp>
        <p:nvSpPr>
          <p:cNvPr id="18460" name="Rectangle 28"/>
          <p:cNvSpPr>
            <a:spLocks noChangeArrowheads="1"/>
          </p:cNvSpPr>
          <p:nvPr/>
        </p:nvSpPr>
        <p:spPr bwMode="auto">
          <a:xfrm>
            <a:off x="9372600" y="1828800"/>
            <a:ext cx="1066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Path</a:t>
            </a:r>
          </a:p>
        </p:txBody>
      </p:sp>
      <p:sp>
        <p:nvSpPr>
          <p:cNvPr id="18461" name="Rectangle 29"/>
          <p:cNvSpPr>
            <a:spLocks noChangeArrowheads="1"/>
          </p:cNvSpPr>
          <p:nvPr/>
        </p:nvSpPr>
        <p:spPr bwMode="auto">
          <a:xfrm>
            <a:off x="7315200" y="2895600"/>
            <a:ext cx="22098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FileSystemInfo</a:t>
            </a:r>
          </a:p>
        </p:txBody>
      </p:sp>
      <p:sp>
        <p:nvSpPr>
          <p:cNvPr id="18462" name="Rectangle 30"/>
          <p:cNvSpPr>
            <a:spLocks noChangeArrowheads="1"/>
          </p:cNvSpPr>
          <p:nvPr/>
        </p:nvSpPr>
        <p:spPr bwMode="auto">
          <a:xfrm>
            <a:off x="6477000" y="3886200"/>
            <a:ext cx="1752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FileInfo</a:t>
            </a:r>
          </a:p>
        </p:txBody>
      </p:sp>
      <p:sp>
        <p:nvSpPr>
          <p:cNvPr id="18463" name="Rectangle 31"/>
          <p:cNvSpPr>
            <a:spLocks noChangeArrowheads="1"/>
          </p:cNvSpPr>
          <p:nvPr/>
        </p:nvSpPr>
        <p:spPr bwMode="auto">
          <a:xfrm>
            <a:off x="8610600" y="3886200"/>
            <a:ext cx="19812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DirectoryInfo</a:t>
            </a:r>
          </a:p>
        </p:txBody>
      </p:sp>
      <p:sp>
        <p:nvSpPr>
          <p:cNvPr id="18464" name="Rectangle 32"/>
          <p:cNvSpPr>
            <a:spLocks noChangeArrowheads="1"/>
          </p:cNvSpPr>
          <p:nvPr/>
        </p:nvSpPr>
        <p:spPr bwMode="auto">
          <a:xfrm>
            <a:off x="6324600" y="5029200"/>
            <a:ext cx="21336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TextReader</a:t>
            </a:r>
          </a:p>
        </p:txBody>
      </p:sp>
      <p:sp>
        <p:nvSpPr>
          <p:cNvPr id="18465" name="Rectangle 33"/>
          <p:cNvSpPr>
            <a:spLocks noChangeArrowheads="1"/>
          </p:cNvSpPr>
          <p:nvPr/>
        </p:nvSpPr>
        <p:spPr bwMode="auto">
          <a:xfrm>
            <a:off x="8686800" y="5029200"/>
            <a:ext cx="19050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TextWriter</a:t>
            </a:r>
          </a:p>
        </p:txBody>
      </p:sp>
      <p:sp>
        <p:nvSpPr>
          <p:cNvPr id="18466" name="Rectangle 34"/>
          <p:cNvSpPr>
            <a:spLocks noChangeArrowheads="1"/>
          </p:cNvSpPr>
          <p:nvPr/>
        </p:nvSpPr>
        <p:spPr bwMode="auto">
          <a:xfrm>
            <a:off x="6324600" y="6096000"/>
            <a:ext cx="2057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StreamReader</a:t>
            </a:r>
          </a:p>
        </p:txBody>
      </p:sp>
      <p:sp>
        <p:nvSpPr>
          <p:cNvPr id="18467" name="Rectangle 35"/>
          <p:cNvSpPr>
            <a:spLocks noChangeArrowheads="1"/>
          </p:cNvSpPr>
          <p:nvPr/>
        </p:nvSpPr>
        <p:spPr bwMode="auto">
          <a:xfrm>
            <a:off x="8686800" y="6096000"/>
            <a:ext cx="19812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StreamWriter</a:t>
            </a:r>
          </a:p>
        </p:txBody>
      </p:sp>
      <p:sp>
        <p:nvSpPr>
          <p:cNvPr id="18469" name="Line 37"/>
          <p:cNvSpPr>
            <a:spLocks noChangeShapeType="1"/>
          </p:cNvSpPr>
          <p:nvPr/>
        </p:nvSpPr>
        <p:spPr bwMode="auto">
          <a:xfrm flipH="1">
            <a:off x="5181600" y="1143000"/>
            <a:ext cx="4572000" cy="0"/>
          </a:xfrm>
          <a:prstGeom prst="line">
            <a:avLst/>
          </a:prstGeom>
          <a:noFill/>
          <a:ln w="9525">
            <a:solidFill>
              <a:schemeClr val="tx1"/>
            </a:solidFill>
            <a:round/>
            <a:headEnd/>
            <a:tailEnd type="triangle" w="med" len="med"/>
          </a:ln>
          <a:effectLst/>
        </p:spPr>
        <p:txBody>
          <a:bodyPr/>
          <a:lstStyle/>
          <a:p>
            <a:endParaRPr lang="en-IN"/>
          </a:p>
        </p:txBody>
      </p:sp>
      <p:sp>
        <p:nvSpPr>
          <p:cNvPr id="18470" name="Line 38"/>
          <p:cNvSpPr>
            <a:spLocks noChangeShapeType="1"/>
          </p:cNvSpPr>
          <p:nvPr/>
        </p:nvSpPr>
        <p:spPr bwMode="auto">
          <a:xfrm flipV="1">
            <a:off x="7086600" y="1143000"/>
            <a:ext cx="0" cy="762000"/>
          </a:xfrm>
          <a:prstGeom prst="line">
            <a:avLst/>
          </a:prstGeom>
          <a:noFill/>
          <a:ln w="9525">
            <a:solidFill>
              <a:schemeClr val="tx1"/>
            </a:solidFill>
            <a:round/>
            <a:headEnd/>
            <a:tailEnd/>
          </a:ln>
          <a:effectLst/>
        </p:spPr>
        <p:txBody>
          <a:bodyPr/>
          <a:lstStyle/>
          <a:p>
            <a:endParaRPr lang="en-IN"/>
          </a:p>
        </p:txBody>
      </p:sp>
      <p:sp>
        <p:nvSpPr>
          <p:cNvPr id="18471" name="Line 39"/>
          <p:cNvSpPr>
            <a:spLocks noChangeShapeType="1"/>
          </p:cNvSpPr>
          <p:nvPr/>
        </p:nvSpPr>
        <p:spPr bwMode="auto">
          <a:xfrm flipV="1">
            <a:off x="8534400" y="1143000"/>
            <a:ext cx="0" cy="685800"/>
          </a:xfrm>
          <a:prstGeom prst="line">
            <a:avLst/>
          </a:prstGeom>
          <a:noFill/>
          <a:ln w="9525">
            <a:solidFill>
              <a:schemeClr val="tx1"/>
            </a:solidFill>
            <a:round/>
            <a:headEnd/>
            <a:tailEnd/>
          </a:ln>
          <a:effectLst/>
        </p:spPr>
        <p:txBody>
          <a:bodyPr/>
          <a:lstStyle/>
          <a:p>
            <a:endParaRPr lang="en-IN"/>
          </a:p>
        </p:txBody>
      </p:sp>
      <p:sp>
        <p:nvSpPr>
          <p:cNvPr id="18477" name="Line 45"/>
          <p:cNvSpPr>
            <a:spLocks noChangeShapeType="1"/>
          </p:cNvSpPr>
          <p:nvPr/>
        </p:nvSpPr>
        <p:spPr bwMode="auto">
          <a:xfrm flipH="1" flipV="1">
            <a:off x="5943600" y="2362200"/>
            <a:ext cx="1371600" cy="762000"/>
          </a:xfrm>
          <a:prstGeom prst="line">
            <a:avLst/>
          </a:prstGeom>
          <a:noFill/>
          <a:ln w="9525">
            <a:solidFill>
              <a:schemeClr val="tx1"/>
            </a:solidFill>
            <a:round/>
            <a:headEnd/>
            <a:tailEnd type="triangle" w="med" len="med"/>
          </a:ln>
          <a:effectLst/>
        </p:spPr>
        <p:txBody>
          <a:bodyPr/>
          <a:lstStyle/>
          <a:p>
            <a:endParaRPr lang="en-IN"/>
          </a:p>
        </p:txBody>
      </p:sp>
      <p:sp>
        <p:nvSpPr>
          <p:cNvPr id="18478" name="Line 46"/>
          <p:cNvSpPr>
            <a:spLocks noChangeShapeType="1"/>
          </p:cNvSpPr>
          <p:nvPr/>
        </p:nvSpPr>
        <p:spPr bwMode="auto">
          <a:xfrm flipV="1">
            <a:off x="7543800" y="3429000"/>
            <a:ext cx="0" cy="457200"/>
          </a:xfrm>
          <a:prstGeom prst="line">
            <a:avLst/>
          </a:prstGeom>
          <a:noFill/>
          <a:ln w="9525">
            <a:solidFill>
              <a:schemeClr val="tx1"/>
            </a:solidFill>
            <a:round/>
            <a:headEnd/>
            <a:tailEnd type="triangle" w="med" len="med"/>
          </a:ln>
          <a:effectLst/>
        </p:spPr>
        <p:txBody>
          <a:bodyPr/>
          <a:lstStyle/>
          <a:p>
            <a:endParaRPr lang="en-IN"/>
          </a:p>
        </p:txBody>
      </p:sp>
      <p:sp>
        <p:nvSpPr>
          <p:cNvPr id="18479" name="Line 47"/>
          <p:cNvSpPr>
            <a:spLocks noChangeShapeType="1"/>
          </p:cNvSpPr>
          <p:nvPr/>
        </p:nvSpPr>
        <p:spPr bwMode="auto">
          <a:xfrm flipV="1">
            <a:off x="9067800" y="3429000"/>
            <a:ext cx="0" cy="457200"/>
          </a:xfrm>
          <a:prstGeom prst="line">
            <a:avLst/>
          </a:prstGeom>
          <a:noFill/>
          <a:ln w="9525">
            <a:solidFill>
              <a:schemeClr val="tx1"/>
            </a:solidFill>
            <a:round/>
            <a:headEnd/>
            <a:tailEnd type="triangle" w="med" len="med"/>
          </a:ln>
          <a:effectLst/>
        </p:spPr>
        <p:txBody>
          <a:bodyPr/>
          <a:lstStyle/>
          <a:p>
            <a:endParaRPr lang="en-IN"/>
          </a:p>
        </p:txBody>
      </p:sp>
      <p:sp>
        <p:nvSpPr>
          <p:cNvPr id="18481" name="Line 49"/>
          <p:cNvSpPr>
            <a:spLocks noChangeShapeType="1"/>
          </p:cNvSpPr>
          <p:nvPr/>
        </p:nvSpPr>
        <p:spPr bwMode="auto">
          <a:xfrm flipV="1">
            <a:off x="5791200" y="2514600"/>
            <a:ext cx="0" cy="2133600"/>
          </a:xfrm>
          <a:prstGeom prst="line">
            <a:avLst/>
          </a:prstGeom>
          <a:noFill/>
          <a:ln w="9525">
            <a:solidFill>
              <a:schemeClr val="tx1"/>
            </a:solidFill>
            <a:round/>
            <a:headEnd/>
            <a:tailEnd type="triangle" w="med" len="med"/>
          </a:ln>
          <a:effectLst/>
        </p:spPr>
        <p:txBody>
          <a:bodyPr/>
          <a:lstStyle/>
          <a:p>
            <a:endParaRPr lang="en-IN"/>
          </a:p>
        </p:txBody>
      </p:sp>
      <p:sp>
        <p:nvSpPr>
          <p:cNvPr id="18482" name="Line 50"/>
          <p:cNvSpPr>
            <a:spLocks noChangeShapeType="1"/>
          </p:cNvSpPr>
          <p:nvPr/>
        </p:nvSpPr>
        <p:spPr bwMode="auto">
          <a:xfrm>
            <a:off x="5791200" y="4648200"/>
            <a:ext cx="3962400" cy="0"/>
          </a:xfrm>
          <a:prstGeom prst="line">
            <a:avLst/>
          </a:prstGeom>
          <a:noFill/>
          <a:ln w="9525">
            <a:solidFill>
              <a:schemeClr val="tx1"/>
            </a:solidFill>
            <a:round/>
            <a:headEnd/>
            <a:tailEnd/>
          </a:ln>
          <a:effectLst/>
        </p:spPr>
        <p:txBody>
          <a:bodyPr/>
          <a:lstStyle/>
          <a:p>
            <a:endParaRPr lang="en-IN"/>
          </a:p>
        </p:txBody>
      </p:sp>
      <p:sp>
        <p:nvSpPr>
          <p:cNvPr id="18484" name="Line 52"/>
          <p:cNvSpPr>
            <a:spLocks noChangeShapeType="1"/>
          </p:cNvSpPr>
          <p:nvPr/>
        </p:nvSpPr>
        <p:spPr bwMode="auto">
          <a:xfrm>
            <a:off x="9753600" y="4648200"/>
            <a:ext cx="0" cy="381000"/>
          </a:xfrm>
          <a:prstGeom prst="line">
            <a:avLst/>
          </a:prstGeom>
          <a:noFill/>
          <a:ln w="9525">
            <a:solidFill>
              <a:schemeClr val="tx1"/>
            </a:solidFill>
            <a:round/>
            <a:headEnd/>
            <a:tailEnd/>
          </a:ln>
          <a:effectLst/>
        </p:spPr>
        <p:txBody>
          <a:bodyPr/>
          <a:lstStyle/>
          <a:p>
            <a:endParaRPr lang="en-IN"/>
          </a:p>
        </p:txBody>
      </p:sp>
      <p:sp>
        <p:nvSpPr>
          <p:cNvPr id="18485" name="Line 53"/>
          <p:cNvSpPr>
            <a:spLocks noChangeShapeType="1"/>
          </p:cNvSpPr>
          <p:nvPr/>
        </p:nvSpPr>
        <p:spPr bwMode="auto">
          <a:xfrm>
            <a:off x="7391400" y="4648200"/>
            <a:ext cx="0" cy="381000"/>
          </a:xfrm>
          <a:prstGeom prst="line">
            <a:avLst/>
          </a:prstGeom>
          <a:noFill/>
          <a:ln w="9525">
            <a:solidFill>
              <a:schemeClr val="tx1"/>
            </a:solidFill>
            <a:round/>
            <a:headEnd/>
            <a:tailEnd/>
          </a:ln>
          <a:effectLst/>
        </p:spPr>
        <p:txBody>
          <a:bodyPr/>
          <a:lstStyle/>
          <a:p>
            <a:endParaRPr lang="en-IN"/>
          </a:p>
        </p:txBody>
      </p:sp>
      <p:sp>
        <p:nvSpPr>
          <p:cNvPr id="18488" name="Line 56"/>
          <p:cNvSpPr>
            <a:spLocks noChangeShapeType="1"/>
          </p:cNvSpPr>
          <p:nvPr/>
        </p:nvSpPr>
        <p:spPr bwMode="auto">
          <a:xfrm flipV="1">
            <a:off x="7315200" y="5562600"/>
            <a:ext cx="0" cy="533400"/>
          </a:xfrm>
          <a:prstGeom prst="line">
            <a:avLst/>
          </a:prstGeom>
          <a:noFill/>
          <a:ln w="9525">
            <a:solidFill>
              <a:schemeClr val="tx1"/>
            </a:solidFill>
            <a:round/>
            <a:headEnd/>
            <a:tailEnd type="triangle" w="med" len="med"/>
          </a:ln>
          <a:effectLst/>
        </p:spPr>
        <p:txBody>
          <a:bodyPr/>
          <a:lstStyle/>
          <a:p>
            <a:endParaRPr lang="en-IN"/>
          </a:p>
        </p:txBody>
      </p:sp>
      <p:sp>
        <p:nvSpPr>
          <p:cNvPr id="18489" name="Line 57"/>
          <p:cNvSpPr>
            <a:spLocks noChangeShapeType="1"/>
          </p:cNvSpPr>
          <p:nvPr/>
        </p:nvSpPr>
        <p:spPr bwMode="auto">
          <a:xfrm flipV="1">
            <a:off x="9753600" y="5562600"/>
            <a:ext cx="0" cy="533400"/>
          </a:xfrm>
          <a:prstGeom prst="line">
            <a:avLst/>
          </a:prstGeom>
          <a:noFill/>
          <a:ln w="9525">
            <a:solidFill>
              <a:schemeClr val="tx1"/>
            </a:solidFill>
            <a:round/>
            <a:headEnd/>
            <a:tailEnd type="triangle" w="med" len="med"/>
          </a:ln>
          <a:effectLst/>
        </p:spPr>
        <p:txBody>
          <a:bodyPr/>
          <a:lstStyle/>
          <a:p>
            <a:endParaRPr lang="en-IN"/>
          </a:p>
        </p:txBody>
      </p:sp>
      <p:sp>
        <p:nvSpPr>
          <p:cNvPr id="18490" name="Line 58"/>
          <p:cNvSpPr>
            <a:spLocks noChangeShapeType="1"/>
          </p:cNvSpPr>
          <p:nvPr/>
        </p:nvSpPr>
        <p:spPr bwMode="auto">
          <a:xfrm>
            <a:off x="9753600" y="1143000"/>
            <a:ext cx="0" cy="685800"/>
          </a:xfrm>
          <a:prstGeom prst="line">
            <a:avLst/>
          </a:prstGeom>
          <a:noFill/>
          <a:ln w="9525">
            <a:solidFill>
              <a:schemeClr val="tx1"/>
            </a:solidFill>
            <a:round/>
            <a:headEnd/>
            <a:tailEnd/>
          </a:ln>
          <a:effectLst/>
        </p:spPr>
        <p:txBody>
          <a:bodyPr/>
          <a:lstStyle/>
          <a:p>
            <a:endParaRPr lang="en-IN"/>
          </a:p>
        </p:txBody>
      </p:sp>
      <p:sp>
        <p:nvSpPr>
          <p:cNvPr id="18491" name="Text Box 59"/>
          <p:cNvSpPr txBox="1">
            <a:spLocks noChangeArrowheads="1"/>
          </p:cNvSpPr>
          <p:nvPr/>
        </p:nvSpPr>
        <p:spPr bwMode="auto">
          <a:xfrm>
            <a:off x="9144000" y="3505201"/>
            <a:ext cx="1524000" cy="307777"/>
          </a:xfrm>
          <a:prstGeom prst="rect">
            <a:avLst/>
          </a:prstGeom>
          <a:noFill/>
          <a:ln w="9525">
            <a:noFill/>
            <a:miter lim="800000"/>
            <a:headEnd/>
            <a:tailEnd/>
          </a:ln>
          <a:effectLst/>
        </p:spPr>
        <p:txBody>
          <a:bodyPr wrap="square">
            <a:spAutoFit/>
          </a:bodyPr>
          <a:lstStyle/>
          <a:p>
            <a:pPr>
              <a:spcBef>
                <a:spcPct val="50000"/>
              </a:spcBef>
            </a:pPr>
            <a:r>
              <a:rPr lang="en-US" sz="1400" dirty="0">
                <a:latin typeface="Trebuchet MS" pitchFamily="34" charset="0"/>
              </a:rPr>
              <a:t>Abstract Class</a:t>
            </a:r>
            <a:endParaRPr lang="en-US" sz="1400" dirty="0">
              <a:latin typeface="Trebuchet MS" pitchFamily="34" charset="0"/>
            </a:endParaRPr>
          </a:p>
        </p:txBody>
      </p:sp>
      <p:sp>
        <p:nvSpPr>
          <p:cNvPr id="18492" name="Line 60"/>
          <p:cNvSpPr>
            <a:spLocks noChangeShapeType="1"/>
          </p:cNvSpPr>
          <p:nvPr/>
        </p:nvSpPr>
        <p:spPr bwMode="auto">
          <a:xfrm flipH="1">
            <a:off x="9525000" y="3276600"/>
            <a:ext cx="228600" cy="0"/>
          </a:xfrm>
          <a:prstGeom prst="line">
            <a:avLst/>
          </a:prstGeom>
          <a:noFill/>
          <a:ln w="9525">
            <a:solidFill>
              <a:schemeClr val="tx1"/>
            </a:solidFill>
            <a:round/>
            <a:headEnd/>
            <a:tailEnd type="triangle" w="med" len="med"/>
          </a:ln>
          <a:effectLst/>
        </p:spPr>
        <p:txBody>
          <a:bodyPr/>
          <a:lstStyle/>
          <a:p>
            <a:endParaRPr lang="en-IN"/>
          </a:p>
        </p:txBody>
      </p:sp>
      <p:sp>
        <p:nvSpPr>
          <p:cNvPr id="18493" name="Text Box 61"/>
          <p:cNvSpPr txBox="1">
            <a:spLocks noChangeArrowheads="1"/>
          </p:cNvSpPr>
          <p:nvPr/>
        </p:nvSpPr>
        <p:spPr bwMode="auto">
          <a:xfrm>
            <a:off x="4953000" y="3581400"/>
            <a:ext cx="1066800" cy="523220"/>
          </a:xfrm>
          <a:prstGeom prst="rect">
            <a:avLst/>
          </a:prstGeom>
          <a:noFill/>
          <a:ln w="9525">
            <a:noFill/>
            <a:miter lim="800000"/>
            <a:headEnd/>
            <a:tailEnd/>
          </a:ln>
          <a:effectLst/>
        </p:spPr>
        <p:txBody>
          <a:bodyPr wrap="square">
            <a:spAutoFit/>
          </a:bodyPr>
          <a:lstStyle/>
          <a:p>
            <a:pPr>
              <a:spcBef>
                <a:spcPct val="50000"/>
              </a:spcBef>
            </a:pPr>
            <a:r>
              <a:rPr lang="en-US" sz="1400" dirty="0">
                <a:latin typeface="Trebuchet MS" pitchFamily="34" charset="0"/>
              </a:rPr>
              <a:t>Abstract Class</a:t>
            </a:r>
          </a:p>
        </p:txBody>
      </p:sp>
      <p:sp>
        <p:nvSpPr>
          <p:cNvPr id="18499" name="Line 67"/>
          <p:cNvSpPr>
            <a:spLocks noChangeShapeType="1"/>
          </p:cNvSpPr>
          <p:nvPr/>
        </p:nvSpPr>
        <p:spPr bwMode="auto">
          <a:xfrm flipH="1" flipV="1">
            <a:off x="4953000" y="3505200"/>
            <a:ext cx="76200" cy="381000"/>
          </a:xfrm>
          <a:prstGeom prst="line">
            <a:avLst/>
          </a:prstGeom>
          <a:noFill/>
          <a:ln w="9525">
            <a:solidFill>
              <a:schemeClr val="tx1"/>
            </a:solidFill>
            <a:round/>
            <a:headEnd/>
            <a:tailEnd type="triangle" w="med" len="med"/>
          </a:ln>
          <a:effectLst/>
        </p:spPr>
        <p:txBody>
          <a:bodyPr/>
          <a:lstStyle/>
          <a:p>
            <a:endParaRPr lang="en-IN"/>
          </a:p>
        </p:txBody>
      </p:sp>
      <p:sp>
        <p:nvSpPr>
          <p:cNvPr id="18500" name="Text Box 68"/>
          <p:cNvSpPr txBox="1">
            <a:spLocks noChangeArrowheads="1"/>
          </p:cNvSpPr>
          <p:nvPr/>
        </p:nvSpPr>
        <p:spPr bwMode="auto">
          <a:xfrm>
            <a:off x="4191000" y="5029201"/>
            <a:ext cx="1981200" cy="307777"/>
          </a:xfrm>
          <a:prstGeom prst="rect">
            <a:avLst/>
          </a:prstGeom>
          <a:noFill/>
          <a:ln w="9525">
            <a:noFill/>
            <a:miter lim="800000"/>
            <a:headEnd/>
            <a:tailEnd/>
          </a:ln>
          <a:effectLst/>
        </p:spPr>
        <p:txBody>
          <a:bodyPr>
            <a:spAutoFit/>
          </a:bodyPr>
          <a:lstStyle/>
          <a:p>
            <a:pPr>
              <a:spcBef>
                <a:spcPct val="50000"/>
              </a:spcBef>
            </a:pPr>
            <a:r>
              <a:rPr lang="en-US" sz="1400" dirty="0">
                <a:latin typeface="Trebuchet MS" pitchFamily="34" charset="0"/>
              </a:rPr>
              <a:t>Abstract Class</a:t>
            </a:r>
          </a:p>
        </p:txBody>
      </p:sp>
      <p:sp>
        <p:nvSpPr>
          <p:cNvPr id="18501" name="Text Box 69"/>
          <p:cNvSpPr txBox="1">
            <a:spLocks noChangeArrowheads="1"/>
          </p:cNvSpPr>
          <p:nvPr/>
        </p:nvSpPr>
        <p:spPr bwMode="auto">
          <a:xfrm>
            <a:off x="7680326" y="4648201"/>
            <a:ext cx="1920875" cy="307777"/>
          </a:xfrm>
          <a:prstGeom prst="rect">
            <a:avLst/>
          </a:prstGeom>
          <a:noFill/>
          <a:ln w="9525">
            <a:noFill/>
            <a:miter lim="800000"/>
            <a:headEnd/>
            <a:tailEnd/>
          </a:ln>
          <a:effectLst/>
        </p:spPr>
        <p:txBody>
          <a:bodyPr>
            <a:spAutoFit/>
          </a:bodyPr>
          <a:lstStyle/>
          <a:p>
            <a:r>
              <a:rPr lang="en-US" sz="1400" dirty="0">
                <a:latin typeface="Trebuchet MS" pitchFamily="34" charset="0"/>
              </a:rPr>
              <a:t>Abstract Class</a:t>
            </a:r>
          </a:p>
        </p:txBody>
      </p:sp>
      <p:sp>
        <p:nvSpPr>
          <p:cNvPr id="18502" name="Line 70"/>
          <p:cNvSpPr>
            <a:spLocks noChangeShapeType="1"/>
          </p:cNvSpPr>
          <p:nvPr/>
        </p:nvSpPr>
        <p:spPr bwMode="auto">
          <a:xfrm>
            <a:off x="5562600" y="5181600"/>
            <a:ext cx="762000" cy="0"/>
          </a:xfrm>
          <a:prstGeom prst="line">
            <a:avLst/>
          </a:prstGeom>
          <a:noFill/>
          <a:ln w="9525">
            <a:solidFill>
              <a:schemeClr val="tx1"/>
            </a:solidFill>
            <a:round/>
            <a:headEnd/>
            <a:tailEnd type="triangle" w="med" len="med"/>
          </a:ln>
          <a:effectLst/>
        </p:spPr>
        <p:txBody>
          <a:bodyPr/>
          <a:lstStyle/>
          <a:p>
            <a:endParaRPr lang="en-IN"/>
          </a:p>
        </p:txBody>
      </p:sp>
      <p:sp>
        <p:nvSpPr>
          <p:cNvPr id="18503" name="Line 71"/>
          <p:cNvSpPr>
            <a:spLocks noChangeShapeType="1"/>
          </p:cNvSpPr>
          <p:nvPr/>
        </p:nvSpPr>
        <p:spPr bwMode="auto">
          <a:xfrm>
            <a:off x="9601200" y="4800600"/>
            <a:ext cx="0" cy="228600"/>
          </a:xfrm>
          <a:prstGeom prst="line">
            <a:avLst/>
          </a:prstGeom>
          <a:noFill/>
          <a:ln w="9525">
            <a:solidFill>
              <a:schemeClr val="tx1"/>
            </a:solidFill>
            <a:round/>
            <a:headEnd/>
            <a:tailEnd type="triangle" w="med" len="med"/>
          </a:ln>
          <a:effectLst/>
        </p:spPr>
        <p:txBody>
          <a:bodyPr/>
          <a:lstStyle/>
          <a:p>
            <a:endParaRPr lang="en-IN"/>
          </a:p>
        </p:txBody>
      </p:sp>
      <p:cxnSp>
        <p:nvCxnSpPr>
          <p:cNvPr id="51" name="Straight Connector 50"/>
          <p:cNvCxnSpPr>
            <a:stCxn id="18503" idx="0"/>
          </p:cNvCxnSpPr>
          <p:nvPr/>
        </p:nvCxnSpPr>
        <p:spPr>
          <a:xfrm rot="5400000">
            <a:off x="9220200" y="4419600"/>
            <a:ext cx="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itle 51"/>
          <p:cNvSpPr>
            <a:spLocks noGrp="1"/>
          </p:cNvSpPr>
          <p:nvPr>
            <p:ph type="title"/>
          </p:nvPr>
        </p:nvSpPr>
        <p:spPr>
          <a:xfrm>
            <a:off x="838200" y="365125"/>
            <a:ext cx="10324070" cy="559455"/>
          </a:xfrm>
        </p:spPr>
        <p:txBody>
          <a:bodyPr>
            <a:normAutofit fontScale="90000"/>
          </a:bodyPr>
          <a:lstStyle/>
          <a:p>
            <a:r>
              <a:rPr lang="en-US" dirty="0" smtClean="0"/>
              <a:t>.NET IO Class Hierarchy</a:t>
            </a:r>
            <a:endParaRPr lang="en-IN" dirty="0"/>
          </a:p>
        </p:txBody>
      </p:sp>
      <p:cxnSp>
        <p:nvCxnSpPr>
          <p:cNvPr id="54" name="Straight Connector 53"/>
          <p:cNvCxnSpPr>
            <a:stCxn id="18492" idx="0"/>
          </p:cNvCxnSpPr>
          <p:nvPr/>
        </p:nvCxnSpPr>
        <p:spPr>
          <a:xfrm rot="5400000">
            <a:off x="9601200" y="3429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350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sz="half" idx="1"/>
          </p:nvPr>
        </p:nvSpPr>
        <p:spPr>
          <a:xfrm>
            <a:off x="1981200" y="1295401"/>
            <a:ext cx="4038600" cy="4830763"/>
          </a:xfrm>
        </p:spPr>
        <p:txBody>
          <a:bodyPr>
            <a:normAutofit fontScale="77500" lnSpcReduction="20000"/>
          </a:bodyPr>
          <a:lstStyle/>
          <a:p>
            <a:r>
              <a:rPr lang="en-US" dirty="0"/>
              <a:t> A stream is an abstraction of a sequence of bytes, such as a file, an input/output device, an inter-process communication pipe, or a TCP/IP socket</a:t>
            </a:r>
            <a:r>
              <a:rPr lang="en-US" dirty="0" smtClean="0"/>
              <a:t>.</a:t>
            </a:r>
          </a:p>
          <a:p>
            <a:endParaRPr lang="en-US" dirty="0" smtClean="0"/>
          </a:p>
          <a:p>
            <a:r>
              <a:rPr lang="en-US" dirty="0"/>
              <a:t>Streams involve three fundamental operations</a:t>
            </a:r>
          </a:p>
          <a:p>
            <a:pPr lvl="1"/>
            <a:r>
              <a:rPr lang="en-US" dirty="0"/>
              <a:t>You can read from streams. </a:t>
            </a:r>
          </a:p>
          <a:p>
            <a:pPr lvl="1"/>
            <a:r>
              <a:rPr lang="en-US" dirty="0"/>
              <a:t>You can write to streams. </a:t>
            </a:r>
          </a:p>
          <a:p>
            <a:pPr lvl="1"/>
            <a:r>
              <a:rPr lang="en-US" dirty="0"/>
              <a:t>Streams can support seeking</a:t>
            </a:r>
            <a:endParaRPr lang="en-US" dirty="0" smtClean="0"/>
          </a:p>
          <a:p>
            <a:endParaRPr lang="en-US" dirty="0" smtClean="0"/>
          </a:p>
          <a:p>
            <a:r>
              <a:rPr lang="en-US" dirty="0" smtClean="0"/>
              <a:t>In .NET, </a:t>
            </a:r>
            <a:r>
              <a:rPr lang="en-US" b="1" dirty="0"/>
              <a:t>Stream</a:t>
            </a:r>
            <a:r>
              <a:rPr lang="en-US" dirty="0"/>
              <a:t> is the abstract base class of all streams</a:t>
            </a:r>
            <a:r>
              <a:rPr lang="en-US" dirty="0" smtClean="0"/>
              <a:t>.</a:t>
            </a:r>
          </a:p>
          <a:p>
            <a:pPr marL="225425" indent="0">
              <a:buNone/>
            </a:pPr>
            <a:r>
              <a:rPr lang="en-US" dirty="0" smtClean="0"/>
              <a:t>. </a:t>
            </a:r>
            <a:endParaRPr lang="en-US" dirty="0"/>
          </a:p>
        </p:txBody>
      </p:sp>
      <p:sp>
        <p:nvSpPr>
          <p:cNvPr id="4" name="Slide Number Placeholder 3"/>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4</a:t>
            </a:fld>
            <a:endParaRPr lang="en-US" dirty="0"/>
          </a:p>
        </p:txBody>
      </p:sp>
      <p:pic>
        <p:nvPicPr>
          <p:cNvPr id="8" name="Content Placeholder 7"/>
          <p:cNvPicPr>
            <a:picLocks noGrp="1" noChangeAspect="1"/>
          </p:cNvPicPr>
          <p:nvPr>
            <p:ph sz="half" idx="2"/>
          </p:nvPr>
        </p:nvPicPr>
        <p:blipFill>
          <a:blip r:embed="rId3"/>
          <a:stretch>
            <a:fillRect/>
          </a:stretch>
        </p:blipFill>
        <p:spPr>
          <a:xfrm>
            <a:off x="6825395" y="1594338"/>
            <a:ext cx="2647950" cy="1657350"/>
          </a:xfrm>
          <a:prstGeom prst="rect">
            <a:avLst/>
          </a:prstGeom>
        </p:spPr>
      </p:pic>
      <p:pic>
        <p:nvPicPr>
          <p:cNvPr id="9" name="Picture 8"/>
          <p:cNvPicPr>
            <a:picLocks noChangeAspect="1"/>
          </p:cNvPicPr>
          <p:nvPr/>
        </p:nvPicPr>
        <p:blipFill>
          <a:blip r:embed="rId4"/>
          <a:stretch>
            <a:fillRect/>
          </a:stretch>
        </p:blipFill>
        <p:spPr>
          <a:xfrm>
            <a:off x="6825396" y="3825264"/>
            <a:ext cx="3095625" cy="1695450"/>
          </a:xfrm>
          <a:prstGeom prst="rect">
            <a:avLst/>
          </a:prstGeom>
        </p:spPr>
      </p:pic>
      <p:sp>
        <p:nvSpPr>
          <p:cNvPr id="10" name="TextBox 9"/>
          <p:cNvSpPr txBox="1"/>
          <p:nvPr/>
        </p:nvSpPr>
        <p:spPr>
          <a:xfrm>
            <a:off x="6825396" y="3251689"/>
            <a:ext cx="3614005" cy="307777"/>
          </a:xfrm>
          <a:prstGeom prst="rect">
            <a:avLst/>
          </a:prstGeom>
          <a:solidFill>
            <a:schemeClr val="bg1">
              <a:lumMod val="85000"/>
            </a:schemeClr>
          </a:solidFill>
        </p:spPr>
        <p:txBody>
          <a:bodyPr wrap="square" rtlCol="0">
            <a:spAutoFit/>
          </a:bodyPr>
          <a:lstStyle/>
          <a:p>
            <a:r>
              <a:rPr lang="en-US" sz="1400" dirty="0">
                <a:solidFill>
                  <a:srgbClr val="4D4F53"/>
                </a:solidFill>
                <a:latin typeface="Arial" pitchFamily="34" charset="0"/>
                <a:cs typeface="Arial" pitchFamily="34" charset="0"/>
              </a:rPr>
              <a:t>Conceptual view of a stream</a:t>
            </a:r>
            <a:endParaRPr lang="en-US" sz="1400" dirty="0">
              <a:solidFill>
                <a:srgbClr val="4D4F53"/>
              </a:solidFill>
              <a:latin typeface="Arial" pitchFamily="34" charset="0"/>
              <a:cs typeface="Arial" pitchFamily="34" charset="0"/>
            </a:endParaRPr>
          </a:p>
        </p:txBody>
      </p:sp>
      <p:sp>
        <p:nvSpPr>
          <p:cNvPr id="11" name="TextBox 10"/>
          <p:cNvSpPr txBox="1"/>
          <p:nvPr/>
        </p:nvSpPr>
        <p:spPr>
          <a:xfrm>
            <a:off x="6825395" y="5630755"/>
            <a:ext cx="3614005" cy="307777"/>
          </a:xfrm>
          <a:prstGeom prst="rect">
            <a:avLst/>
          </a:prstGeom>
          <a:solidFill>
            <a:schemeClr val="bg1">
              <a:lumMod val="85000"/>
            </a:schemeClr>
          </a:solidFill>
        </p:spPr>
        <p:txBody>
          <a:bodyPr wrap="square" rtlCol="0">
            <a:spAutoFit/>
          </a:bodyPr>
          <a:lstStyle/>
          <a:p>
            <a:r>
              <a:rPr lang="en-US" sz="1400" dirty="0">
                <a:solidFill>
                  <a:srgbClr val="4D4F53"/>
                </a:solidFill>
                <a:latin typeface="Arial" pitchFamily="34" charset="0"/>
                <a:cs typeface="Arial" pitchFamily="34" charset="0"/>
              </a:rPr>
              <a:t>File input and output stream</a:t>
            </a:r>
            <a:endParaRPr lang="en-US" sz="1400" dirty="0">
              <a:solidFill>
                <a:srgbClr val="4D4F53"/>
              </a:solidFill>
              <a:latin typeface="Arial" pitchFamily="34" charset="0"/>
              <a:cs typeface="Arial" pitchFamily="34" charset="0"/>
            </a:endParaRPr>
          </a:p>
        </p:txBody>
      </p:sp>
    </p:spTree>
    <p:extLst>
      <p:ext uri="{BB962C8B-B14F-4D97-AF65-F5344CB8AC3E}">
        <p14:creationId xmlns:p14="http://schemas.microsoft.com/office/powerpoint/2010/main" val="4000740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457200"/>
          </a:xfrm>
        </p:spPr>
        <p:txBody>
          <a:bodyPr>
            <a:normAutofit fontScale="90000"/>
          </a:bodyPr>
          <a:lstStyle/>
          <a:p>
            <a:r>
              <a:rPr lang="en-US" dirty="0" smtClean="0"/>
              <a:t>Useful Methods of Stream class</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5</a:t>
            </a:fld>
            <a:endParaRPr lang="en-US" dirty="0"/>
          </a:p>
        </p:txBody>
      </p:sp>
      <p:graphicFrame>
        <p:nvGraphicFramePr>
          <p:cNvPr id="5" name="Table 4"/>
          <p:cNvGraphicFramePr>
            <a:graphicFrameLocks noGrp="1"/>
          </p:cNvGraphicFramePr>
          <p:nvPr>
            <p:extLst/>
          </p:nvPr>
        </p:nvGraphicFramePr>
        <p:xfrm>
          <a:off x="1948070" y="685800"/>
          <a:ext cx="8534400" cy="5674360"/>
        </p:xfrm>
        <a:graphic>
          <a:graphicData uri="http://schemas.openxmlformats.org/drawingml/2006/table">
            <a:tbl>
              <a:tblPr firstRow="1" bandRow="1">
                <a:tableStyleId>{5C22544A-7EE6-4342-B048-85BDC9FD1C3A}</a:tableStyleId>
              </a:tblPr>
              <a:tblGrid>
                <a:gridCol w="1219200"/>
                <a:gridCol w="7315200"/>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r>
              <a:tr h="370840">
                <a:tc>
                  <a:txBody>
                    <a:bodyPr/>
                    <a:lstStyle/>
                    <a:p>
                      <a:r>
                        <a:rPr lang="en-US" dirty="0" smtClean="0"/>
                        <a:t>Read</a:t>
                      </a:r>
                      <a:endParaRPr lang="en-US" dirty="0"/>
                    </a:p>
                  </a:txBody>
                  <a:tcPr/>
                </a:tc>
                <a:tc>
                  <a:txBody>
                    <a:bodyPr/>
                    <a:lstStyle/>
                    <a:p>
                      <a:r>
                        <a:rPr lang="en-US" sz="1800" b="0" i="0" kern="1200" dirty="0" smtClean="0">
                          <a:solidFill>
                            <a:schemeClr val="dk1"/>
                          </a:solidFill>
                          <a:effectLst/>
                          <a:latin typeface="+mn-lt"/>
                          <a:ea typeface="+mn-ea"/>
                          <a:cs typeface="+mn-cs"/>
                        </a:rPr>
                        <a:t>When overridden in a derived class, reads a sequence of bytes from the current stream and advances the position within the stream by the number of bytes read.</a:t>
                      </a:r>
                      <a:endParaRPr lang="en-US" dirty="0"/>
                    </a:p>
                  </a:txBody>
                  <a:tcPr/>
                </a:tc>
              </a:tr>
              <a:tr h="370840">
                <a:tc>
                  <a:txBody>
                    <a:bodyPr/>
                    <a:lstStyle/>
                    <a:p>
                      <a:r>
                        <a:rPr lang="en-US" dirty="0" smtClean="0"/>
                        <a:t>Seek</a:t>
                      </a:r>
                      <a:endParaRPr lang="en-US" dirty="0"/>
                    </a:p>
                  </a:txBody>
                  <a:tcPr/>
                </a:tc>
                <a:tc>
                  <a:txBody>
                    <a:bodyPr/>
                    <a:lstStyle/>
                    <a:p>
                      <a:r>
                        <a:rPr lang="en-US" sz="1800" b="0" i="0" kern="1200" dirty="0" smtClean="0">
                          <a:solidFill>
                            <a:schemeClr val="dk1"/>
                          </a:solidFill>
                          <a:effectLst/>
                          <a:latin typeface="+mn-lt"/>
                          <a:ea typeface="+mn-ea"/>
                          <a:cs typeface="+mn-cs"/>
                        </a:rPr>
                        <a:t>When overridden in a derived class, sets the position within the current stream.</a:t>
                      </a:r>
                      <a:endParaRPr lang="en-US" dirty="0"/>
                    </a:p>
                  </a:txBody>
                  <a:tcPr/>
                </a:tc>
              </a:tr>
              <a:tr h="370840">
                <a:tc>
                  <a:txBody>
                    <a:bodyPr/>
                    <a:lstStyle/>
                    <a:p>
                      <a:r>
                        <a:rPr lang="en-US" dirty="0" smtClean="0"/>
                        <a:t>Write</a:t>
                      </a:r>
                      <a:endParaRPr lang="en-US" dirty="0"/>
                    </a:p>
                  </a:txBody>
                  <a:tcPr/>
                </a:tc>
                <a:tc>
                  <a:txBody>
                    <a:bodyPr/>
                    <a:lstStyle/>
                    <a:p>
                      <a:r>
                        <a:rPr lang="en-US" sz="1800" b="0" i="0" kern="1200" dirty="0" smtClean="0">
                          <a:solidFill>
                            <a:schemeClr val="dk1"/>
                          </a:solidFill>
                          <a:effectLst/>
                          <a:latin typeface="+mn-lt"/>
                          <a:ea typeface="+mn-ea"/>
                          <a:cs typeface="+mn-cs"/>
                        </a:rPr>
                        <a:t>When overridden in a derived class, writes a sequence of bytes to the current stream and advances the current position within this stream by the number of bytes written.</a:t>
                      </a:r>
                      <a:endParaRPr lang="en-US" dirty="0"/>
                    </a:p>
                  </a:txBody>
                  <a:tcPr/>
                </a:tc>
              </a:tr>
              <a:tr h="370840">
                <a:tc>
                  <a:txBody>
                    <a:bodyPr/>
                    <a:lstStyle/>
                    <a:p>
                      <a:r>
                        <a:rPr lang="en-US" dirty="0" err="1" smtClean="0"/>
                        <a:t>WriteByte</a:t>
                      </a:r>
                      <a:endParaRPr lang="en-US" dirty="0"/>
                    </a:p>
                  </a:txBody>
                  <a:tcPr/>
                </a:tc>
                <a:tc>
                  <a:txBody>
                    <a:bodyPr/>
                    <a:lstStyle/>
                    <a:p>
                      <a:r>
                        <a:rPr lang="en-US" sz="1800" b="0" i="0" kern="1200" dirty="0" smtClean="0">
                          <a:solidFill>
                            <a:schemeClr val="dk1"/>
                          </a:solidFill>
                          <a:effectLst/>
                          <a:latin typeface="+mn-lt"/>
                          <a:ea typeface="+mn-ea"/>
                          <a:cs typeface="+mn-cs"/>
                        </a:rPr>
                        <a:t>Writes a byte to the current position in the stream and advances the position within the stream by one byte.</a:t>
                      </a:r>
                    </a:p>
                  </a:txBody>
                  <a:tcPr/>
                </a:tc>
              </a:tr>
              <a:tr h="370840">
                <a:tc>
                  <a:txBody>
                    <a:bodyPr/>
                    <a:lstStyle/>
                    <a:p>
                      <a:r>
                        <a:rPr lang="en-US" dirty="0" err="1" smtClean="0"/>
                        <a:t>ReadByte</a:t>
                      </a:r>
                      <a:endParaRPr lang="en-US" dirty="0"/>
                    </a:p>
                  </a:txBody>
                  <a:tcPr/>
                </a:tc>
                <a:tc>
                  <a:txBody>
                    <a:bodyPr/>
                    <a:lstStyle/>
                    <a:p>
                      <a:r>
                        <a:rPr lang="en-US" sz="1800" b="0" i="0" kern="1200" dirty="0" smtClean="0">
                          <a:solidFill>
                            <a:schemeClr val="dk1"/>
                          </a:solidFill>
                          <a:effectLst/>
                          <a:latin typeface="+mn-lt"/>
                          <a:ea typeface="+mn-ea"/>
                          <a:cs typeface="+mn-cs"/>
                        </a:rPr>
                        <a:t>Reads a byte from the stream and advances the position within the stream by one byte, or returns -1 if at the end of the stream</a:t>
                      </a:r>
                    </a:p>
                  </a:txBody>
                  <a:tcPr/>
                </a:tc>
              </a:tr>
              <a:tr h="370840">
                <a:tc>
                  <a:txBody>
                    <a:bodyPr/>
                    <a:lstStyle/>
                    <a:p>
                      <a:r>
                        <a:rPr lang="en-US" dirty="0" smtClean="0"/>
                        <a:t>Flush</a:t>
                      </a:r>
                      <a:endParaRPr lang="en-US" dirty="0"/>
                    </a:p>
                  </a:txBody>
                  <a:tcPr/>
                </a:tc>
                <a:tc>
                  <a:txBody>
                    <a:bodyPr/>
                    <a:lstStyle/>
                    <a:p>
                      <a:r>
                        <a:rPr lang="en-US" sz="1800" b="0" i="0" kern="1200" dirty="0" smtClean="0">
                          <a:solidFill>
                            <a:schemeClr val="dk1"/>
                          </a:solidFill>
                          <a:effectLst/>
                          <a:latin typeface="+mn-lt"/>
                          <a:ea typeface="+mn-ea"/>
                          <a:cs typeface="+mn-cs"/>
                        </a:rPr>
                        <a:t>When overridden in a derived class, clears all buffers for this stream and causes any buffered data to be written to the underlying device.</a:t>
                      </a:r>
                    </a:p>
                  </a:txBody>
                  <a:tcPr/>
                </a:tc>
              </a:tr>
              <a:tr h="370840">
                <a:tc>
                  <a:txBody>
                    <a:bodyPr/>
                    <a:lstStyle/>
                    <a:p>
                      <a:r>
                        <a:rPr lang="en-US" dirty="0" smtClean="0"/>
                        <a:t>Close</a:t>
                      </a:r>
                      <a:endParaRPr lang="en-US" dirty="0"/>
                    </a:p>
                  </a:txBody>
                  <a:tcPr/>
                </a:tc>
                <a:tc>
                  <a:txBody>
                    <a:bodyPr/>
                    <a:lstStyle/>
                    <a:p>
                      <a:r>
                        <a:rPr lang="en-US" sz="1800" b="0" i="0" kern="1200" dirty="0" smtClean="0">
                          <a:solidFill>
                            <a:schemeClr val="dk1"/>
                          </a:solidFill>
                          <a:effectLst/>
                          <a:latin typeface="+mn-lt"/>
                          <a:ea typeface="+mn-ea"/>
                          <a:cs typeface="+mn-cs"/>
                        </a:rPr>
                        <a:t>Closes the current stream and releases any resources (such as sockets and file handles) associated with the current stream. Instead of calling this method, ensure that the stream is properly disposed.</a:t>
                      </a:r>
                    </a:p>
                  </a:txBody>
                  <a:tcPr/>
                </a:tc>
              </a:tr>
            </a:tbl>
          </a:graphicData>
        </a:graphic>
      </p:graphicFrame>
    </p:spTree>
    <p:extLst>
      <p:ext uri="{BB962C8B-B14F-4D97-AF65-F5344CB8AC3E}">
        <p14:creationId xmlns:p14="http://schemas.microsoft.com/office/powerpoint/2010/main" val="2317921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properties of Stream class</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6</a:t>
            </a:fld>
            <a:endParaRPr lang="en-US" dirty="0"/>
          </a:p>
        </p:txBody>
      </p:sp>
      <p:graphicFrame>
        <p:nvGraphicFramePr>
          <p:cNvPr id="5" name="Table 4"/>
          <p:cNvGraphicFramePr>
            <a:graphicFrameLocks noGrp="1"/>
          </p:cNvGraphicFramePr>
          <p:nvPr>
            <p:extLst/>
          </p:nvPr>
        </p:nvGraphicFramePr>
        <p:xfrm>
          <a:off x="2209800" y="1397000"/>
          <a:ext cx="7848600" cy="3571240"/>
        </p:xfrm>
        <a:graphic>
          <a:graphicData uri="http://schemas.openxmlformats.org/drawingml/2006/table">
            <a:tbl>
              <a:tblPr firstRow="1" bandRow="1">
                <a:tableStyleId>{5C22544A-7EE6-4342-B048-85BDC9FD1C3A}</a:tableStyleId>
              </a:tblPr>
              <a:tblGrid>
                <a:gridCol w="1524000"/>
                <a:gridCol w="6324600"/>
              </a:tblGrid>
              <a:tr h="370840">
                <a:tc>
                  <a:txBody>
                    <a:bodyPr/>
                    <a:lstStyle/>
                    <a:p>
                      <a:r>
                        <a:rPr lang="en-US" dirty="0" smtClean="0"/>
                        <a:t>Property</a:t>
                      </a:r>
                      <a:endParaRPr lang="en-US" dirty="0"/>
                    </a:p>
                  </a:txBody>
                  <a:tcPr/>
                </a:tc>
                <a:tc>
                  <a:txBody>
                    <a:bodyPr/>
                    <a:lstStyle/>
                    <a:p>
                      <a:r>
                        <a:rPr lang="en-US" dirty="0" smtClean="0"/>
                        <a:t>Description</a:t>
                      </a:r>
                      <a:endParaRPr lang="en-US" dirty="0"/>
                    </a:p>
                  </a:txBody>
                  <a:tcPr/>
                </a:tc>
              </a:tr>
              <a:tr h="370840">
                <a:tc>
                  <a:txBody>
                    <a:bodyPr/>
                    <a:lstStyle/>
                    <a:p>
                      <a:r>
                        <a:rPr lang="en-US" dirty="0" smtClean="0"/>
                        <a:t>Length</a:t>
                      </a:r>
                      <a:endParaRPr lang="en-US" dirty="0"/>
                    </a:p>
                  </a:txBody>
                  <a:tcPr/>
                </a:tc>
                <a:tc>
                  <a:txBody>
                    <a:bodyPr/>
                    <a:lstStyle/>
                    <a:p>
                      <a:r>
                        <a:rPr lang="en-US" sz="1800" b="0" i="0" kern="1200" dirty="0" smtClean="0">
                          <a:solidFill>
                            <a:schemeClr val="dk1"/>
                          </a:solidFill>
                          <a:effectLst/>
                          <a:latin typeface="+mn-lt"/>
                          <a:ea typeface="+mn-ea"/>
                          <a:cs typeface="+mn-cs"/>
                        </a:rPr>
                        <a:t>When overridden in a derived class, gets the length in bytes of the stream.</a:t>
                      </a:r>
                      <a:endParaRPr lang="en-US" dirty="0"/>
                    </a:p>
                  </a:txBody>
                  <a:tcPr/>
                </a:tc>
              </a:tr>
              <a:tr h="370840">
                <a:tc>
                  <a:txBody>
                    <a:bodyPr/>
                    <a:lstStyle/>
                    <a:p>
                      <a:r>
                        <a:rPr lang="en-US" dirty="0" smtClean="0"/>
                        <a:t>Position</a:t>
                      </a:r>
                      <a:endParaRPr lang="en-US" dirty="0"/>
                    </a:p>
                  </a:txBody>
                  <a:tcPr/>
                </a:tc>
                <a:tc>
                  <a:txBody>
                    <a:bodyPr/>
                    <a:lstStyle/>
                    <a:p>
                      <a:r>
                        <a:rPr lang="en-US" sz="1800" b="0" i="0" kern="1200" dirty="0" smtClean="0">
                          <a:solidFill>
                            <a:schemeClr val="dk1"/>
                          </a:solidFill>
                          <a:effectLst/>
                          <a:latin typeface="+mn-lt"/>
                          <a:ea typeface="+mn-ea"/>
                          <a:cs typeface="+mn-cs"/>
                        </a:rPr>
                        <a:t>When overridden in a derived class, gets or sets the position within the current stream.</a:t>
                      </a:r>
                      <a:endParaRPr lang="en-US" dirty="0"/>
                    </a:p>
                  </a:txBody>
                  <a:tcPr/>
                </a:tc>
              </a:tr>
              <a:tr h="370840">
                <a:tc>
                  <a:txBody>
                    <a:bodyPr/>
                    <a:lstStyle/>
                    <a:p>
                      <a:r>
                        <a:rPr lang="en-US" dirty="0" err="1" smtClean="0"/>
                        <a:t>CanRead</a:t>
                      </a:r>
                      <a:endParaRPr lang="en-US" dirty="0"/>
                    </a:p>
                  </a:txBody>
                  <a:tcPr/>
                </a:tc>
                <a:tc>
                  <a:txBody>
                    <a:bodyPr/>
                    <a:lstStyle/>
                    <a:p>
                      <a:r>
                        <a:rPr lang="en-US" sz="1800" b="0" i="0" kern="1200" dirty="0" smtClean="0">
                          <a:solidFill>
                            <a:schemeClr val="dk1"/>
                          </a:solidFill>
                          <a:effectLst/>
                          <a:latin typeface="+mn-lt"/>
                          <a:ea typeface="+mn-ea"/>
                          <a:cs typeface="+mn-cs"/>
                        </a:rPr>
                        <a:t>When overridden in a derived class, gets a value indicating whether the current stream supports reading.</a:t>
                      </a:r>
                      <a:endParaRPr lang="en-US" dirty="0"/>
                    </a:p>
                  </a:txBody>
                  <a:tcPr/>
                </a:tc>
              </a:tr>
              <a:tr h="370840">
                <a:tc>
                  <a:txBody>
                    <a:bodyPr/>
                    <a:lstStyle/>
                    <a:p>
                      <a:r>
                        <a:rPr lang="en-US" dirty="0" err="1" smtClean="0"/>
                        <a:t>CanWrite</a:t>
                      </a:r>
                      <a:endParaRPr lang="en-US" dirty="0"/>
                    </a:p>
                  </a:txBody>
                  <a:tcPr/>
                </a:tc>
                <a:tc>
                  <a:txBody>
                    <a:bodyPr/>
                    <a:lstStyle/>
                    <a:p>
                      <a:r>
                        <a:rPr lang="en-US" sz="1800" b="0" i="0" kern="1200" dirty="0" smtClean="0">
                          <a:solidFill>
                            <a:schemeClr val="dk1"/>
                          </a:solidFill>
                          <a:effectLst/>
                          <a:latin typeface="+mn-lt"/>
                          <a:ea typeface="+mn-ea"/>
                          <a:cs typeface="+mn-cs"/>
                        </a:rPr>
                        <a:t>When overridden in a derived class, gets a value indicating whether the current stream supports writing.</a:t>
                      </a:r>
                      <a:endParaRPr lang="en-US" dirty="0"/>
                    </a:p>
                  </a:txBody>
                  <a:tcPr/>
                </a:tc>
              </a:tr>
              <a:tr h="370840">
                <a:tc>
                  <a:txBody>
                    <a:bodyPr/>
                    <a:lstStyle/>
                    <a:p>
                      <a:r>
                        <a:rPr lang="en-US" dirty="0" err="1" smtClean="0"/>
                        <a:t>CanSeek</a:t>
                      </a:r>
                      <a:endParaRPr lang="en-US" dirty="0"/>
                    </a:p>
                  </a:txBody>
                  <a:tcPr/>
                </a:tc>
                <a:tc>
                  <a:txBody>
                    <a:bodyPr/>
                    <a:lstStyle/>
                    <a:p>
                      <a:r>
                        <a:rPr lang="en-US" sz="1800" b="0" i="0" kern="1200" dirty="0" smtClean="0">
                          <a:solidFill>
                            <a:schemeClr val="dk1"/>
                          </a:solidFill>
                          <a:effectLst/>
                          <a:latin typeface="+mn-lt"/>
                          <a:ea typeface="+mn-ea"/>
                          <a:cs typeface="+mn-cs"/>
                        </a:rPr>
                        <a:t>When overridden in a derived class, gets a value indicating whether the current stream supports seeking.</a:t>
                      </a:r>
                      <a:endParaRPr lang="en-US" dirty="0"/>
                    </a:p>
                  </a:txBody>
                  <a:tcPr/>
                </a:tc>
              </a:tr>
            </a:tbl>
          </a:graphicData>
        </a:graphic>
      </p:graphicFrame>
    </p:spTree>
    <p:extLst>
      <p:ext uri="{BB962C8B-B14F-4D97-AF65-F5344CB8AC3E}">
        <p14:creationId xmlns:p14="http://schemas.microsoft.com/office/powerpoint/2010/main" val="1412319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FileStream</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7</a:t>
            </a:fld>
            <a:endParaRPr lang="en-US" dirty="0"/>
          </a:p>
        </p:txBody>
      </p:sp>
      <p:pic>
        <p:nvPicPr>
          <p:cNvPr id="5" name="Picture 4"/>
          <p:cNvPicPr>
            <a:picLocks noChangeAspect="1"/>
          </p:cNvPicPr>
          <p:nvPr/>
        </p:nvPicPr>
        <p:blipFill>
          <a:blip r:embed="rId3"/>
          <a:stretch>
            <a:fillRect/>
          </a:stretch>
        </p:blipFill>
        <p:spPr>
          <a:xfrm>
            <a:off x="5434012" y="704383"/>
            <a:ext cx="4133850" cy="1847850"/>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5434013" y="2552233"/>
            <a:ext cx="4133849" cy="3530060"/>
          </a:xfrm>
          <a:prstGeom prst="rect">
            <a:avLst/>
          </a:prstGeom>
          <a:ln>
            <a:solidFill>
              <a:schemeClr val="tx1"/>
            </a:solidFill>
          </a:ln>
        </p:spPr>
      </p:pic>
      <p:sp>
        <p:nvSpPr>
          <p:cNvPr id="7" name="Rectangle 6"/>
          <p:cNvSpPr/>
          <p:nvPr/>
        </p:nvSpPr>
        <p:spPr>
          <a:xfrm>
            <a:off x="2362200" y="1600200"/>
            <a:ext cx="2362200" cy="38100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FileStream Class:</a:t>
            </a:r>
          </a:p>
          <a:p>
            <a:r>
              <a:rPr lang="en-US" sz="2000" dirty="0"/>
              <a:t>Exposes </a:t>
            </a:r>
            <a:r>
              <a:rPr lang="en-US" sz="2000" dirty="0"/>
              <a:t>a </a:t>
            </a:r>
            <a:r>
              <a:rPr lang="en-US" sz="2000" b="1" dirty="0"/>
              <a:t>Stream</a:t>
            </a:r>
            <a:r>
              <a:rPr lang="en-US" sz="2000" dirty="0"/>
              <a:t> around a file, supporting both synchronous and asynchronous read and write operations.</a:t>
            </a:r>
            <a:endParaRPr lang="en-US" sz="2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42158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MemoryStream</a:t>
            </a:r>
            <a:endParaRPr lang="en-US" dirty="0"/>
          </a:p>
        </p:txBody>
      </p:sp>
      <p:sp>
        <p:nvSpPr>
          <p:cNvPr id="5" name="Content Placeholder 4"/>
          <p:cNvSpPr>
            <a:spLocks noGrp="1"/>
          </p:cNvSpPr>
          <p:nvPr>
            <p:ph sz="half" idx="1"/>
          </p:nvPr>
        </p:nvSpPr>
        <p:spPr>
          <a:xfrm>
            <a:off x="2895600" y="1425575"/>
            <a:ext cx="2286000" cy="4525963"/>
          </a:xfrm>
          <a:ln>
            <a:solidFill>
              <a:schemeClr val="tx1"/>
            </a:solidFill>
          </a:ln>
        </p:spPr>
        <p:txBody>
          <a:bodyPr>
            <a:normAutofit fontScale="92500" lnSpcReduction="20000"/>
          </a:bodyPr>
          <a:lstStyle/>
          <a:p>
            <a:r>
              <a:rPr lang="en-US" dirty="0"/>
              <a:t>Creates a stream whose backing store is memory</a:t>
            </a:r>
            <a:r>
              <a:rPr lang="en-US" dirty="0" smtClean="0"/>
              <a:t>.</a:t>
            </a:r>
          </a:p>
          <a:p>
            <a:r>
              <a:rPr lang="en-US" dirty="0"/>
              <a:t>Memory streams created with an unsigned byte array provide a non-resizable stream of the data.</a:t>
            </a:r>
          </a:p>
        </p:txBody>
      </p:sp>
      <p:pic>
        <p:nvPicPr>
          <p:cNvPr id="7" name="Content Placeholder 6"/>
          <p:cNvPicPr>
            <a:picLocks noGrp="1" noChangeAspect="1"/>
          </p:cNvPicPr>
          <p:nvPr>
            <p:ph sz="half" idx="2"/>
          </p:nvPr>
        </p:nvPicPr>
        <p:blipFill>
          <a:blip r:embed="rId3"/>
          <a:stretch>
            <a:fillRect/>
          </a:stretch>
        </p:blipFill>
        <p:spPr>
          <a:xfrm>
            <a:off x="5486400" y="838200"/>
            <a:ext cx="4114800" cy="5300432"/>
          </a:xfrm>
          <a:prstGeom prst="rect">
            <a:avLst/>
          </a:prstGeom>
          <a:ln>
            <a:solidFill>
              <a:schemeClr val="tx1"/>
            </a:solidFill>
          </a:ln>
        </p:spPr>
      </p:pic>
      <p:sp>
        <p:nvSpPr>
          <p:cNvPr id="4" name="Slide Number Placeholder 3"/>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8</a:t>
            </a:fld>
            <a:endParaRPr lang="en-US" dirty="0"/>
          </a:p>
        </p:txBody>
      </p:sp>
    </p:spTree>
    <p:extLst>
      <p:ext uri="{BB962C8B-B14F-4D97-AF65-F5344CB8AC3E}">
        <p14:creationId xmlns:p14="http://schemas.microsoft.com/office/powerpoint/2010/main" val="520136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BufferedStream</a:t>
            </a:r>
            <a:endParaRPr lang="en-US" dirty="0"/>
          </a:p>
        </p:txBody>
      </p:sp>
      <p:sp>
        <p:nvSpPr>
          <p:cNvPr id="3" name="Content Placeholder 2"/>
          <p:cNvSpPr>
            <a:spLocks noGrp="1"/>
          </p:cNvSpPr>
          <p:nvPr>
            <p:ph idx="1"/>
          </p:nvPr>
        </p:nvSpPr>
        <p:spPr>
          <a:ln>
            <a:solidFill>
              <a:schemeClr val="tx1"/>
            </a:solidFill>
          </a:ln>
        </p:spPr>
        <p:txBody>
          <a:bodyPr>
            <a:normAutofit/>
          </a:bodyPr>
          <a:lstStyle/>
          <a:p>
            <a:r>
              <a:rPr lang="en-US" dirty="0" smtClean="0"/>
              <a:t>A </a:t>
            </a:r>
            <a:r>
              <a:rPr lang="en-US" dirty="0"/>
              <a:t>buffer is a block of bytes in memory used to cache data, thereby reducing the number of calls to the operating system. </a:t>
            </a:r>
            <a:endParaRPr lang="en-US" dirty="0" smtClean="0"/>
          </a:p>
          <a:p>
            <a:r>
              <a:rPr lang="en-US" dirty="0" smtClean="0"/>
              <a:t>Buffers </a:t>
            </a:r>
            <a:r>
              <a:rPr lang="en-US" dirty="0"/>
              <a:t>improve read and write performance</a:t>
            </a:r>
            <a:r>
              <a:rPr lang="en-US" dirty="0" smtClean="0"/>
              <a:t>.</a:t>
            </a:r>
          </a:p>
          <a:p>
            <a:r>
              <a:rPr lang="en-US" dirty="0" smtClean="0"/>
              <a:t>A </a:t>
            </a:r>
            <a:r>
              <a:rPr lang="en-US" dirty="0"/>
              <a:t>buffer can be used for either reading or writing, but never both simultaneously. </a:t>
            </a:r>
            <a:endParaRPr lang="en-US" dirty="0" smtClean="0"/>
          </a:p>
          <a:p>
            <a:r>
              <a:rPr lang="en-US" dirty="0" err="1" smtClean="0"/>
              <a:t>BufferedStream</a:t>
            </a:r>
            <a:r>
              <a:rPr lang="en-US" dirty="0" smtClean="0"/>
              <a:t> class adds </a:t>
            </a:r>
            <a:r>
              <a:rPr lang="en-US" dirty="0"/>
              <a:t>a buffering layer to read and write operations on another stream. This class cannot be inherited.</a:t>
            </a:r>
          </a:p>
          <a:p>
            <a:r>
              <a:rPr lang="en-US" dirty="0" smtClean="0"/>
              <a:t>The</a:t>
            </a:r>
            <a:r>
              <a:rPr lang="en-US" dirty="0"/>
              <a:t> </a:t>
            </a:r>
            <a:r>
              <a:rPr lang="en-US" dirty="0">
                <a:hlinkClick r:id="rId3"/>
              </a:rPr>
              <a:t>Read</a:t>
            </a:r>
            <a:r>
              <a:rPr lang="en-US" dirty="0"/>
              <a:t> and </a:t>
            </a:r>
            <a:r>
              <a:rPr lang="en-US" dirty="0">
                <a:hlinkClick r:id="rId4"/>
              </a:rPr>
              <a:t>Write</a:t>
            </a:r>
            <a:r>
              <a:rPr lang="en-US" dirty="0"/>
              <a:t> methods of </a:t>
            </a:r>
            <a:r>
              <a:rPr lang="en-US" b="1" dirty="0" err="1"/>
              <a:t>BufferedStream</a:t>
            </a:r>
            <a:r>
              <a:rPr lang="en-US" dirty="0"/>
              <a:t> automatically maintain the buffer.</a:t>
            </a:r>
          </a:p>
        </p:txBody>
      </p:sp>
      <p:sp>
        <p:nvSpPr>
          <p:cNvPr id="5" name="Slide Number Placeholder 4"/>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9</a:t>
            </a:fld>
            <a:endParaRPr lang="en-US" dirty="0"/>
          </a:p>
        </p:txBody>
      </p:sp>
    </p:spTree>
    <p:extLst>
      <p:ext uri="{BB962C8B-B14F-4D97-AF65-F5344CB8AC3E}">
        <p14:creationId xmlns:p14="http://schemas.microsoft.com/office/powerpoint/2010/main" val="1094006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1104</Words>
  <Application>Microsoft Office PowerPoint</Application>
  <PresentationFormat>Widescreen</PresentationFormat>
  <Paragraphs>230</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Trebuchet MS</vt:lpstr>
      <vt:lpstr>Office Theme</vt:lpstr>
      <vt:lpstr>IO AND FILE HANDLING</vt:lpstr>
      <vt:lpstr>Objective</vt:lpstr>
      <vt:lpstr>.NET IO Class Hierarchy</vt:lpstr>
      <vt:lpstr>Streams</vt:lpstr>
      <vt:lpstr>Useful Methods of Stream class</vt:lpstr>
      <vt:lpstr>Useful properties of Stream class</vt:lpstr>
      <vt:lpstr>FileStream</vt:lpstr>
      <vt:lpstr>MemoryStream</vt:lpstr>
      <vt:lpstr>BufferedStream</vt:lpstr>
      <vt:lpstr>Directory</vt:lpstr>
      <vt:lpstr>DirectoryInfo</vt:lpstr>
      <vt:lpstr>File</vt:lpstr>
      <vt:lpstr>Path</vt:lpstr>
      <vt:lpstr>FileInfo</vt:lpstr>
      <vt:lpstr>Writing Stream of Data in a File: StreamWriter class</vt:lpstr>
      <vt:lpstr>Read from a File: StreamReader class</vt:lpstr>
      <vt:lpstr>BinaryWriter and BinaryReader</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 AND FILE HANDLING</dc:title>
  <dc:creator>Joydip Mondal</dc:creator>
  <cp:lastModifiedBy>Joydip Mondal</cp:lastModifiedBy>
  <cp:revision>6</cp:revision>
  <dcterms:created xsi:type="dcterms:W3CDTF">2016-01-15T11:12:13Z</dcterms:created>
  <dcterms:modified xsi:type="dcterms:W3CDTF">2016-01-15T11:13:41Z</dcterms:modified>
</cp:coreProperties>
</file>