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C1C0D-245B-4F4F-A77D-CD9271603C39}"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C71FB-F57C-4F61-8B63-F98C25753AC0}" type="slidenum">
              <a:rPr lang="en-US" smtClean="0"/>
              <a:t>‹#›</a:t>
            </a:fld>
            <a:endParaRPr lang="en-US"/>
          </a:p>
        </p:txBody>
      </p:sp>
    </p:spTree>
    <p:extLst>
      <p:ext uri="{BB962C8B-B14F-4D97-AF65-F5344CB8AC3E}">
        <p14:creationId xmlns:p14="http://schemas.microsoft.com/office/powerpoint/2010/main" val="352060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2876308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10</a:t>
            </a:fld>
            <a:endParaRPr lang="en-AU" dirty="0"/>
          </a:p>
        </p:txBody>
      </p:sp>
    </p:spTree>
    <p:extLst>
      <p:ext uri="{BB962C8B-B14F-4D97-AF65-F5344CB8AC3E}">
        <p14:creationId xmlns:p14="http://schemas.microsoft.com/office/powerpoint/2010/main" val="2146293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t>
            </a:r>
            <a:r>
              <a:rPr lang="en-US" sz="1200" kern="1200" baseline="0" dirty="0" smtClean="0">
                <a:solidFill>
                  <a:schemeClr val="tx1"/>
                </a:solidFill>
                <a:latin typeface="+mn-lt"/>
                <a:ea typeface="+mn-ea"/>
                <a:cs typeface="+mn-cs"/>
              </a:rPr>
              <a:t>If you open a .NET assembly using the dumpbin.exe utility (via a Visual Studio 2008 command prompt) and specify the /headers flag, you can view an assembly’s Win32 header information.</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11</a:t>
            </a:fld>
            <a:endParaRPr lang="en-AU" dirty="0"/>
          </a:p>
        </p:txBody>
      </p:sp>
    </p:spTree>
    <p:extLst>
      <p:ext uri="{BB962C8B-B14F-4D97-AF65-F5344CB8AC3E}">
        <p14:creationId xmlns:p14="http://schemas.microsoft.com/office/powerpoint/2010/main" val="3416928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z="1200" kern="1200" baseline="0" dirty="0" smtClean="0">
                <a:solidFill>
                  <a:schemeClr val="tx1"/>
                </a:solidFill>
                <a:latin typeface="+mn-lt"/>
                <a:ea typeface="+mn-ea"/>
                <a:cs typeface="+mn-cs"/>
              </a:rPr>
              <a:t>This header defines numerous flags that enable the runtime to understand the layout of the managed file. </a:t>
            </a:r>
          </a:p>
          <a:p>
            <a:pPr marL="228600" indent="-228600">
              <a:buAutoNum type="arabicPeriod"/>
            </a:pPr>
            <a:r>
              <a:rPr lang="en-US" sz="1200" kern="1200" baseline="0" dirty="0" smtClean="0">
                <a:solidFill>
                  <a:schemeClr val="tx1"/>
                </a:solidFill>
                <a:latin typeface="+mn-lt"/>
                <a:ea typeface="+mn-ea"/>
                <a:cs typeface="+mn-cs"/>
              </a:rPr>
              <a:t>For example, flags exist that identify the location of the metadata and resources within the file, the version of the runtime the</a:t>
            </a:r>
          </a:p>
          <a:p>
            <a:r>
              <a:rPr lang="en-US" sz="1200" kern="1200" baseline="0" dirty="0" smtClean="0">
                <a:solidFill>
                  <a:schemeClr val="tx1"/>
                </a:solidFill>
                <a:latin typeface="+mn-lt"/>
                <a:ea typeface="+mn-ea"/>
                <a:cs typeface="+mn-cs"/>
              </a:rPr>
              <a:t>assembly was built against, the value of the (optional) public key, and so forth.</a:t>
            </a:r>
          </a:p>
          <a:p>
            <a:r>
              <a:rPr lang="en-US" sz="1200" kern="1200" baseline="0" dirty="0" smtClean="0">
                <a:solidFill>
                  <a:schemeClr val="tx1"/>
                </a:solidFill>
                <a:latin typeface="+mn-lt"/>
                <a:ea typeface="+mn-ea"/>
                <a:cs typeface="+mn-cs"/>
              </a:rPr>
              <a:t>3. If you supply the /</a:t>
            </a:r>
            <a:r>
              <a:rPr lang="en-US" sz="1200" kern="1200" baseline="0" dirty="0" err="1" smtClean="0">
                <a:solidFill>
                  <a:schemeClr val="tx1"/>
                </a:solidFill>
                <a:latin typeface="+mn-lt"/>
                <a:ea typeface="+mn-ea"/>
                <a:cs typeface="+mn-cs"/>
              </a:rPr>
              <a:t>clrheader</a:t>
            </a:r>
            <a:r>
              <a:rPr lang="en-US" sz="1200" kern="1200" baseline="0" dirty="0" smtClean="0">
                <a:solidFill>
                  <a:schemeClr val="tx1"/>
                </a:solidFill>
                <a:latin typeface="+mn-lt"/>
                <a:ea typeface="+mn-ea"/>
                <a:cs typeface="+mn-cs"/>
              </a:rPr>
              <a:t> flag to dumpbin.exe, you are presented with the internal CLR header information for a given .NET assembly.</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12</a:t>
            </a:fld>
            <a:endParaRPr lang="en-AU" dirty="0"/>
          </a:p>
        </p:txBody>
      </p:sp>
    </p:spTree>
    <p:extLst>
      <p:ext uri="{BB962C8B-B14F-4D97-AF65-F5344CB8AC3E}">
        <p14:creationId xmlns:p14="http://schemas.microsoft.com/office/powerpoint/2010/main" val="845836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00" dirty="0" smtClean="0"/>
              <a:t>Advantages of an Assembly: </a:t>
            </a:r>
          </a:p>
          <a:p>
            <a:endParaRPr lang="en-US" sz="900" dirty="0" smtClean="0"/>
          </a:p>
          <a:p>
            <a:r>
              <a:rPr lang="en-US" sz="900" dirty="0" smtClean="0"/>
              <a:t>1. Assembly contains Microsoft intermediate language (MSIL) code in a portable executable (PE) file (i.e.,</a:t>
            </a:r>
            <a:r>
              <a:rPr lang="en-US" sz="900" baseline="0" dirty="0" smtClean="0"/>
              <a:t> .exe/.</a:t>
            </a:r>
            <a:r>
              <a:rPr lang="en-US" sz="900" baseline="0" dirty="0" err="1" smtClean="0"/>
              <a:t>dll</a:t>
            </a:r>
            <a:r>
              <a:rPr lang="en-US" sz="900" baseline="0" dirty="0" smtClean="0"/>
              <a:t> file)</a:t>
            </a:r>
            <a:r>
              <a:rPr lang="en-US" sz="900" dirty="0" smtClean="0"/>
              <a:t> common language runtime executes. </a:t>
            </a:r>
          </a:p>
          <a:p>
            <a:endParaRPr lang="en-US" sz="900" dirty="0" smtClean="0"/>
          </a:p>
          <a:p>
            <a:r>
              <a:rPr lang="en-US" sz="900" dirty="0" smtClean="0"/>
              <a:t>2. Assembly forms a security boundary since it is the unit at which permissions are requested and granted.</a:t>
            </a:r>
          </a:p>
          <a:p>
            <a:endParaRPr lang="en-US" sz="900" dirty="0" smtClean="0"/>
          </a:p>
          <a:p>
            <a:r>
              <a:rPr lang="en-US" sz="900" dirty="0" smtClean="0"/>
              <a:t>3. Every data type's identity includes the name of the assembly in which it resides. A data type (say,</a:t>
            </a:r>
            <a:r>
              <a:rPr lang="en-US" sz="900" baseline="0" dirty="0" smtClean="0"/>
              <a:t> a class)</a:t>
            </a:r>
            <a:r>
              <a:rPr lang="en-US" sz="900" dirty="0" smtClean="0"/>
              <a:t> called </a:t>
            </a:r>
            <a:r>
              <a:rPr lang="en-US" sz="900" dirty="0" err="1" smtClean="0"/>
              <a:t>MyClass</a:t>
            </a:r>
            <a:r>
              <a:rPr lang="en-US" sz="900" dirty="0" smtClean="0"/>
              <a:t> that is part of one assembly is not the same as a data type called </a:t>
            </a:r>
            <a:r>
              <a:rPr lang="en-US" sz="900" dirty="0" err="1" smtClean="0"/>
              <a:t>MyClass</a:t>
            </a:r>
            <a:r>
              <a:rPr lang="en-US" sz="900" dirty="0" smtClean="0"/>
              <a:t> that is part of another assembly.</a:t>
            </a:r>
          </a:p>
          <a:p>
            <a:endParaRPr lang="en-US" sz="900" dirty="0" smtClean="0"/>
          </a:p>
          <a:p>
            <a:r>
              <a:rPr lang="en-US" sz="900" dirty="0" smtClean="0"/>
              <a:t>4. The assembly's manifest contains assembly metadata that is used for resolving types and satisfying resource requests. It specifies the types and resources that are exposed outside the assembly. The manifest also includes information about other assemblies on which it depends.</a:t>
            </a:r>
          </a:p>
          <a:p>
            <a:endParaRPr lang="en-US" sz="900" dirty="0" smtClean="0"/>
          </a:p>
          <a:p>
            <a:r>
              <a:rPr lang="en-US" sz="900" dirty="0" smtClean="0"/>
              <a:t>5. The assembly is the smallest </a:t>
            </a:r>
            <a:r>
              <a:rPr lang="en-US" sz="900" dirty="0" err="1" smtClean="0"/>
              <a:t>versionable</a:t>
            </a:r>
            <a:r>
              <a:rPr lang="en-US" sz="900" dirty="0" smtClean="0"/>
              <a:t> unit in the common language runtime; all types and resources in the same assembly are versioned as a unit. The assembly's manifest describes the version dependencies you specify for any dependent assemblies.</a:t>
            </a:r>
          </a:p>
          <a:p>
            <a:endParaRPr lang="en-US" sz="900" dirty="0" smtClean="0"/>
          </a:p>
          <a:p>
            <a:r>
              <a:rPr lang="en-US" sz="900" dirty="0" smtClean="0"/>
              <a:t>6. When an application starts, only the assemblies that the application initially calls must be present. Other assemblies, such as localization resources or assemblies containing utility classes, can be retrieved on demand. This allows applications to be kept simple and thin when first downloaded.</a:t>
            </a:r>
          </a:p>
          <a:p>
            <a:endParaRPr lang="en-US" sz="9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900" dirty="0" smtClean="0"/>
              <a:t>7. Side-by-side execution is the ability to store and execute multiple versions of an application or component on the same computer. This means that you can have multiple versions of the runtime, and multiple versions of applications and components that use a version of the runtime, on the same computer at the same time. Side-by-side execution gives you more control over what versions of a component an application binds to, and more control over what version of the runtime an application uses.</a:t>
            </a:r>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13</a:t>
            </a:fld>
            <a:endParaRPr lang="en-AU" dirty="0"/>
          </a:p>
        </p:txBody>
      </p:sp>
    </p:spTree>
    <p:extLst>
      <p:ext uri="{BB962C8B-B14F-4D97-AF65-F5344CB8AC3E}">
        <p14:creationId xmlns:p14="http://schemas.microsoft.com/office/powerpoint/2010/main" val="327051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14</a:t>
            </a:fld>
            <a:endParaRPr lang="en-AU" dirty="0"/>
          </a:p>
        </p:txBody>
      </p:sp>
    </p:spTree>
    <p:extLst>
      <p:ext uri="{BB962C8B-B14F-4D97-AF65-F5344CB8AC3E}">
        <p14:creationId xmlns:p14="http://schemas.microsoft.com/office/powerpoint/2010/main" val="1355425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Open Visual Studio</a:t>
            </a:r>
            <a:r>
              <a:rPr lang="en-US" baseline="0" dirty="0" smtClean="0"/>
              <a:t> 2008 Command Prompt and then type </a:t>
            </a:r>
            <a:r>
              <a:rPr lang="en-US" baseline="0" dirty="0" err="1" smtClean="0"/>
              <a:t>ildasm</a:t>
            </a:r>
            <a:r>
              <a:rPr lang="en-US" baseline="0" dirty="0" smtClean="0"/>
              <a:t> in the console to run the tool.</a:t>
            </a:r>
          </a:p>
          <a:p>
            <a:pPr marL="228600" indent="-228600">
              <a:buAutoNum type="arabicPeriod"/>
            </a:pPr>
            <a:r>
              <a:rPr lang="en-US" baseline="0" dirty="0" smtClean="0"/>
              <a:t>Then from File menu, select Open submenu and select the file (.exe or .</a:t>
            </a:r>
            <a:r>
              <a:rPr lang="en-US" baseline="0" dirty="0" err="1" smtClean="0"/>
              <a:t>dll</a:t>
            </a:r>
            <a:r>
              <a:rPr lang="en-US" baseline="0" dirty="0" smtClean="0"/>
              <a:t>) that you want to open.</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15</a:t>
            </a:fld>
            <a:endParaRPr lang="en-AU" dirty="0"/>
          </a:p>
        </p:txBody>
      </p:sp>
    </p:spTree>
    <p:extLst>
      <p:ext uri="{BB962C8B-B14F-4D97-AF65-F5344CB8AC3E}">
        <p14:creationId xmlns:p14="http://schemas.microsoft.com/office/powerpoint/2010/main" val="2966436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16</a:t>
            </a:fld>
            <a:endParaRPr lang="en-AU" dirty="0"/>
          </a:p>
        </p:txBody>
      </p:sp>
    </p:spTree>
    <p:extLst>
      <p:ext uri="{BB962C8B-B14F-4D97-AF65-F5344CB8AC3E}">
        <p14:creationId xmlns:p14="http://schemas.microsoft.com/office/powerpoint/2010/main" val="388683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kern="1200" baseline="0" dirty="0" smtClean="0">
                <a:solidFill>
                  <a:schemeClr val="tx1"/>
                </a:solidFill>
                <a:latin typeface="+mn-lt"/>
                <a:ea typeface="+mn-ea"/>
                <a:cs typeface="+mn-cs"/>
              </a:rPr>
              <a:t>Type                                                   Use</a:t>
            </a:r>
          </a:p>
          <a:p>
            <a:r>
              <a:rPr lang="en-US" sz="1000" b="1" kern="1200" baseline="0" dirty="0" smtClean="0">
                <a:solidFill>
                  <a:schemeClr val="tx1"/>
                </a:solidFill>
                <a:latin typeface="+mn-lt"/>
                <a:ea typeface="+mn-ea"/>
                <a:cs typeface="+mn-cs"/>
              </a:rPr>
              <a:t>------------------------------------------------------------------------------------------------------------------------------------------------------</a:t>
            </a:r>
          </a:p>
          <a:p>
            <a:r>
              <a:rPr lang="en-US" sz="1000" kern="1200" baseline="0" dirty="0" smtClean="0">
                <a:solidFill>
                  <a:schemeClr val="tx1"/>
                </a:solidFill>
                <a:latin typeface="+mn-lt"/>
                <a:ea typeface="+mn-ea"/>
                <a:cs typeface="+mn-cs"/>
              </a:rPr>
              <a:t>Assembly                    This class contains a number of methods that allow you to load, </a:t>
            </a:r>
            <a:r>
              <a:rPr lang="en-US" sz="1000" kern="1200" baseline="0" dirty="0" err="1" smtClean="0">
                <a:solidFill>
                  <a:schemeClr val="tx1"/>
                </a:solidFill>
                <a:latin typeface="+mn-lt"/>
                <a:ea typeface="+mn-ea"/>
                <a:cs typeface="+mn-cs"/>
              </a:rPr>
              <a:t>investigate,and</a:t>
            </a:r>
            <a:r>
              <a:rPr lang="en-US" sz="1000" kern="1200" baseline="0" dirty="0" smtClean="0">
                <a:solidFill>
                  <a:schemeClr val="tx1"/>
                </a:solidFill>
                <a:latin typeface="+mn-lt"/>
                <a:ea typeface="+mn-ea"/>
                <a:cs typeface="+mn-cs"/>
              </a:rPr>
              <a:t> manipulate an assembly.</a:t>
            </a:r>
          </a:p>
          <a:p>
            <a:r>
              <a:rPr lang="en-US" sz="1000" kern="1200" baseline="0" dirty="0" err="1" smtClean="0">
                <a:solidFill>
                  <a:schemeClr val="tx1"/>
                </a:solidFill>
                <a:latin typeface="+mn-lt"/>
                <a:ea typeface="+mn-ea"/>
                <a:cs typeface="+mn-cs"/>
              </a:rPr>
              <a:t>AssemblyName</a:t>
            </a:r>
            <a:r>
              <a:rPr lang="en-US" sz="1000" kern="1200" baseline="0" dirty="0" smtClean="0">
                <a:solidFill>
                  <a:schemeClr val="tx1"/>
                </a:solidFill>
                <a:latin typeface="+mn-lt"/>
                <a:ea typeface="+mn-ea"/>
                <a:cs typeface="+mn-cs"/>
              </a:rPr>
              <a:t>            This class allows you to discover numerous details behind an assembly’s identity (version information, culture </a:t>
            </a:r>
          </a:p>
          <a:p>
            <a:r>
              <a:rPr lang="en-US" sz="1000" kern="1200" baseline="0" dirty="0" smtClean="0">
                <a:solidFill>
                  <a:schemeClr val="tx1"/>
                </a:solidFill>
                <a:latin typeface="+mn-lt"/>
                <a:ea typeface="+mn-ea"/>
                <a:cs typeface="+mn-cs"/>
              </a:rPr>
              <a:t>                                  information, and so forth).</a:t>
            </a:r>
          </a:p>
          <a:p>
            <a:r>
              <a:rPr lang="en-US" sz="1000" kern="1200" baseline="0" dirty="0" err="1" smtClean="0">
                <a:solidFill>
                  <a:schemeClr val="tx1"/>
                </a:solidFill>
                <a:latin typeface="+mn-lt"/>
                <a:ea typeface="+mn-ea"/>
                <a:cs typeface="+mn-cs"/>
              </a:rPr>
              <a:t>EventInfo</a:t>
            </a:r>
            <a:r>
              <a:rPr lang="en-US" sz="1000" kern="1200" baseline="0" dirty="0" smtClean="0">
                <a:solidFill>
                  <a:schemeClr val="tx1"/>
                </a:solidFill>
                <a:latin typeface="+mn-lt"/>
                <a:ea typeface="+mn-ea"/>
                <a:cs typeface="+mn-cs"/>
              </a:rPr>
              <a:t>                    This class holds information for a given event.</a:t>
            </a:r>
          </a:p>
          <a:p>
            <a:r>
              <a:rPr lang="en-US" sz="1000" kern="1200" baseline="0" dirty="0" err="1" smtClean="0">
                <a:solidFill>
                  <a:schemeClr val="tx1"/>
                </a:solidFill>
                <a:latin typeface="+mn-lt"/>
                <a:ea typeface="+mn-ea"/>
                <a:cs typeface="+mn-cs"/>
              </a:rPr>
              <a:t>FieldInfo</a:t>
            </a:r>
            <a:r>
              <a:rPr lang="en-US" sz="1000" kern="1200" baseline="0" dirty="0" smtClean="0">
                <a:solidFill>
                  <a:schemeClr val="tx1"/>
                </a:solidFill>
                <a:latin typeface="+mn-lt"/>
                <a:ea typeface="+mn-ea"/>
                <a:cs typeface="+mn-cs"/>
              </a:rPr>
              <a:t>                      This class holds information for a given field.</a:t>
            </a:r>
          </a:p>
          <a:p>
            <a:r>
              <a:rPr lang="en-US" sz="1000" kern="1200" baseline="0" dirty="0" err="1" smtClean="0">
                <a:solidFill>
                  <a:schemeClr val="tx1"/>
                </a:solidFill>
                <a:latin typeface="+mn-lt"/>
                <a:ea typeface="+mn-ea"/>
                <a:cs typeface="+mn-cs"/>
              </a:rPr>
              <a:t>MemberInfo</a:t>
            </a:r>
            <a:r>
              <a:rPr lang="en-US" sz="1000" kern="1200" baseline="0" dirty="0" smtClean="0">
                <a:solidFill>
                  <a:schemeClr val="tx1"/>
                </a:solidFill>
                <a:latin typeface="+mn-lt"/>
                <a:ea typeface="+mn-ea"/>
                <a:cs typeface="+mn-cs"/>
              </a:rPr>
              <a:t>                 This is the abstract base class that defines common behaviors for the </a:t>
            </a:r>
            <a:r>
              <a:rPr lang="en-US" sz="1000" kern="1200" baseline="0" dirty="0" err="1" smtClean="0">
                <a:solidFill>
                  <a:schemeClr val="tx1"/>
                </a:solidFill>
                <a:latin typeface="+mn-lt"/>
                <a:ea typeface="+mn-ea"/>
                <a:cs typeface="+mn-cs"/>
              </a:rPr>
              <a:t>EventInfo</a:t>
            </a:r>
            <a:r>
              <a:rPr lang="en-US" sz="1000" kern="1200" baseline="0" dirty="0" smtClean="0">
                <a:solidFill>
                  <a:schemeClr val="tx1"/>
                </a:solidFill>
                <a:latin typeface="+mn-lt"/>
                <a:ea typeface="+mn-ea"/>
                <a:cs typeface="+mn-cs"/>
              </a:rPr>
              <a:t>, </a:t>
            </a:r>
            <a:r>
              <a:rPr lang="en-US" sz="1000" kern="1200" baseline="0" dirty="0" err="1" smtClean="0">
                <a:solidFill>
                  <a:schemeClr val="tx1"/>
                </a:solidFill>
                <a:latin typeface="+mn-lt"/>
                <a:ea typeface="+mn-ea"/>
                <a:cs typeface="+mn-cs"/>
              </a:rPr>
              <a:t>FieldInfo</a:t>
            </a:r>
            <a:r>
              <a:rPr lang="en-US" sz="1000" kern="1200" baseline="0" dirty="0" smtClean="0">
                <a:solidFill>
                  <a:schemeClr val="tx1"/>
                </a:solidFill>
                <a:latin typeface="+mn-lt"/>
                <a:ea typeface="+mn-ea"/>
                <a:cs typeface="+mn-cs"/>
              </a:rPr>
              <a:t>, </a:t>
            </a:r>
            <a:r>
              <a:rPr lang="en-US" sz="1000" kern="1200" baseline="0" dirty="0" err="1" smtClean="0">
                <a:solidFill>
                  <a:schemeClr val="tx1"/>
                </a:solidFill>
                <a:latin typeface="+mn-lt"/>
                <a:ea typeface="+mn-ea"/>
                <a:cs typeface="+mn-cs"/>
              </a:rPr>
              <a:t>MethodInfo</a:t>
            </a:r>
            <a:r>
              <a:rPr lang="en-US" sz="1000" kern="1200" baseline="0" dirty="0" smtClean="0">
                <a:solidFill>
                  <a:schemeClr val="tx1"/>
                </a:solidFill>
                <a:latin typeface="+mn-lt"/>
                <a:ea typeface="+mn-ea"/>
                <a:cs typeface="+mn-cs"/>
              </a:rPr>
              <a:t>, and </a:t>
            </a:r>
            <a:r>
              <a:rPr lang="en-US" sz="1000" kern="1200" baseline="0" dirty="0" err="1" smtClean="0">
                <a:solidFill>
                  <a:schemeClr val="tx1"/>
                </a:solidFill>
                <a:latin typeface="+mn-lt"/>
                <a:ea typeface="+mn-ea"/>
                <a:cs typeface="+mn-cs"/>
              </a:rPr>
              <a:t>PropertyInfo</a:t>
            </a:r>
            <a:r>
              <a:rPr lang="en-US" sz="1000" kern="1200" baseline="0" dirty="0" smtClean="0">
                <a:solidFill>
                  <a:schemeClr val="tx1"/>
                </a:solidFill>
                <a:latin typeface="+mn-lt"/>
                <a:ea typeface="+mn-ea"/>
                <a:cs typeface="+mn-cs"/>
              </a:rPr>
              <a:t> </a:t>
            </a:r>
          </a:p>
          <a:p>
            <a:r>
              <a:rPr lang="en-US" sz="1000" kern="1200" baseline="0" dirty="0" smtClean="0">
                <a:solidFill>
                  <a:schemeClr val="tx1"/>
                </a:solidFill>
                <a:latin typeface="+mn-lt"/>
                <a:ea typeface="+mn-ea"/>
                <a:cs typeface="+mn-cs"/>
              </a:rPr>
              <a:t>                                   types.</a:t>
            </a:r>
          </a:p>
          <a:p>
            <a:r>
              <a:rPr lang="en-US" sz="1000" kern="1200" baseline="0" dirty="0" err="1" smtClean="0">
                <a:solidFill>
                  <a:schemeClr val="tx1"/>
                </a:solidFill>
                <a:latin typeface="+mn-lt"/>
                <a:ea typeface="+mn-ea"/>
                <a:cs typeface="+mn-cs"/>
              </a:rPr>
              <a:t>MethodInfo</a:t>
            </a:r>
            <a:r>
              <a:rPr lang="en-US" sz="1000" kern="1200" baseline="0" dirty="0" smtClean="0">
                <a:solidFill>
                  <a:schemeClr val="tx1"/>
                </a:solidFill>
                <a:latin typeface="+mn-lt"/>
                <a:ea typeface="+mn-ea"/>
                <a:cs typeface="+mn-cs"/>
              </a:rPr>
              <a:t>                   This class contains information for a given method.</a:t>
            </a:r>
          </a:p>
          <a:p>
            <a:r>
              <a:rPr lang="en-US" sz="1000" kern="1200" baseline="0" dirty="0" smtClean="0">
                <a:solidFill>
                  <a:schemeClr val="tx1"/>
                </a:solidFill>
                <a:latin typeface="+mn-lt"/>
                <a:ea typeface="+mn-ea"/>
                <a:cs typeface="+mn-cs"/>
              </a:rPr>
              <a:t>Module                         This class allows you to access a given module within a </a:t>
            </a:r>
            <a:r>
              <a:rPr lang="en-US" sz="1000" kern="1200" baseline="0" dirty="0" err="1" smtClean="0">
                <a:solidFill>
                  <a:schemeClr val="tx1"/>
                </a:solidFill>
                <a:latin typeface="+mn-lt"/>
                <a:ea typeface="+mn-ea"/>
                <a:cs typeface="+mn-cs"/>
              </a:rPr>
              <a:t>multifile</a:t>
            </a:r>
            <a:r>
              <a:rPr lang="en-US" sz="1000" kern="1200" baseline="0" dirty="0" smtClean="0">
                <a:solidFill>
                  <a:schemeClr val="tx1"/>
                </a:solidFill>
                <a:latin typeface="+mn-lt"/>
                <a:ea typeface="+mn-ea"/>
                <a:cs typeface="+mn-cs"/>
              </a:rPr>
              <a:t> assembly.</a:t>
            </a:r>
          </a:p>
          <a:p>
            <a:r>
              <a:rPr lang="en-US" sz="1000" kern="1200" baseline="0" dirty="0" err="1" smtClean="0">
                <a:solidFill>
                  <a:schemeClr val="tx1"/>
                </a:solidFill>
                <a:latin typeface="+mn-lt"/>
                <a:ea typeface="+mn-ea"/>
                <a:cs typeface="+mn-cs"/>
              </a:rPr>
              <a:t>ParameterInfo</a:t>
            </a:r>
            <a:r>
              <a:rPr lang="en-US" sz="1000" kern="1200" baseline="0" dirty="0" smtClean="0">
                <a:solidFill>
                  <a:schemeClr val="tx1"/>
                </a:solidFill>
                <a:latin typeface="+mn-lt"/>
                <a:ea typeface="+mn-ea"/>
                <a:cs typeface="+mn-cs"/>
              </a:rPr>
              <a:t>               This class holds information for a given parameter.</a:t>
            </a:r>
          </a:p>
          <a:p>
            <a:r>
              <a:rPr lang="en-US" sz="1000" kern="1200" baseline="0" dirty="0" err="1" smtClean="0">
                <a:solidFill>
                  <a:schemeClr val="tx1"/>
                </a:solidFill>
                <a:latin typeface="+mn-lt"/>
                <a:ea typeface="+mn-ea"/>
                <a:cs typeface="+mn-cs"/>
              </a:rPr>
              <a:t>PropertyInfo</a:t>
            </a:r>
            <a:r>
              <a:rPr lang="en-US" sz="1000" kern="1200" baseline="0" dirty="0" smtClean="0">
                <a:solidFill>
                  <a:schemeClr val="tx1"/>
                </a:solidFill>
                <a:latin typeface="+mn-lt"/>
                <a:ea typeface="+mn-ea"/>
                <a:cs typeface="+mn-cs"/>
              </a:rPr>
              <a:t>                  This class holds information for a given property.</a:t>
            </a:r>
            <a:endParaRPr lang="en-US" sz="1000"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17</a:t>
            </a:fld>
            <a:endParaRPr lang="en-AU" dirty="0"/>
          </a:p>
        </p:txBody>
      </p:sp>
    </p:spTree>
    <p:extLst>
      <p:ext uri="{BB962C8B-B14F-4D97-AF65-F5344CB8AC3E}">
        <p14:creationId xmlns:p14="http://schemas.microsoft.com/office/powerpoint/2010/main" val="341793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Sample code: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class</a:t>
            </a:r>
            <a:r>
              <a:rPr lang="en-US" sz="1200" b="1" kern="1200" dirty="0" smtClean="0">
                <a:solidFill>
                  <a:schemeClr val="tx1"/>
                </a:solidFill>
                <a:latin typeface="+mn-lt"/>
                <a:ea typeface="+mn-ea"/>
                <a:cs typeface="+mn-cs"/>
              </a:rPr>
              <a:t> Program</a:t>
            </a:r>
          </a:p>
          <a:p>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static void Main(string[] </a:t>
            </a:r>
            <a:r>
              <a:rPr lang="en-US" sz="1200" b="1" kern="1200" dirty="0" err="1" smtClean="0">
                <a:solidFill>
                  <a:schemeClr val="tx1"/>
                </a:solidFill>
                <a:latin typeface="+mn-lt"/>
                <a:ea typeface="+mn-ea"/>
                <a:cs typeface="+mn-cs"/>
              </a:rPr>
              <a:t>args</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//Loading private assembly</a:t>
            </a:r>
          </a:p>
          <a:p>
            <a:r>
              <a:rPr lang="en-US" sz="1200" b="1" kern="1200" dirty="0" smtClean="0">
                <a:solidFill>
                  <a:schemeClr val="tx1"/>
                </a:solidFill>
                <a:latin typeface="+mn-lt"/>
                <a:ea typeface="+mn-ea"/>
                <a:cs typeface="+mn-cs"/>
              </a:rPr>
              <a:t>            Assembly </a:t>
            </a:r>
            <a:r>
              <a:rPr lang="en-US" sz="1200" b="1" kern="1200" dirty="0" err="1" smtClean="0">
                <a:solidFill>
                  <a:schemeClr val="tx1"/>
                </a:solidFill>
                <a:latin typeface="+mn-lt"/>
                <a:ea typeface="+mn-ea"/>
                <a:cs typeface="+mn-cs"/>
              </a:rPr>
              <a:t>testasm</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Assembly.LoadFrom</a:t>
            </a:r>
            <a:r>
              <a:rPr lang="en-US" sz="1200" b="1" kern="1200" dirty="0" smtClean="0">
                <a:solidFill>
                  <a:schemeClr val="tx1"/>
                </a:solidFill>
                <a:latin typeface="+mn-lt"/>
                <a:ea typeface="+mn-ea"/>
                <a:cs typeface="+mn-cs"/>
              </a:rPr>
              <a:t>(@"D:\Dotnet\TestLib\TestLib\bin\Debug\TestLib.dll");</a:t>
            </a:r>
          </a:p>
          <a:p>
            <a:r>
              <a:rPr lang="en-US" sz="1200" b="1" kern="1200" dirty="0" smtClean="0">
                <a:solidFill>
                  <a:schemeClr val="tx1"/>
                </a:solidFill>
                <a:latin typeface="+mn-lt"/>
                <a:ea typeface="+mn-ea"/>
                <a:cs typeface="+mn-cs"/>
              </a:rPr>
              <a:t>            //Displaying Fully qualified name of the assembly, </a:t>
            </a:r>
            <a:r>
              <a:rPr lang="en-US" sz="1200" b="1" kern="1200" dirty="0" err="1" smtClean="0">
                <a:solidFill>
                  <a:schemeClr val="tx1"/>
                </a:solidFill>
                <a:latin typeface="+mn-lt"/>
                <a:ea typeface="+mn-ea"/>
                <a:cs typeface="+mn-cs"/>
              </a:rPr>
              <a:t>version,culture</a:t>
            </a:r>
            <a:r>
              <a:rPr lang="en-US" sz="1200" b="1" kern="1200" dirty="0" smtClean="0">
                <a:solidFill>
                  <a:schemeClr val="tx1"/>
                </a:solidFill>
                <a:latin typeface="+mn-lt"/>
                <a:ea typeface="+mn-ea"/>
                <a:cs typeface="+mn-cs"/>
              </a:rPr>
              <a:t> etc.</a:t>
            </a:r>
          </a:p>
          <a:p>
            <a:r>
              <a:rPr lang="it-IT" sz="1200" b="1" kern="1200" dirty="0" smtClean="0">
                <a:solidFill>
                  <a:schemeClr val="tx1"/>
                </a:solidFill>
                <a:latin typeface="+mn-lt"/>
                <a:ea typeface="+mn-ea"/>
                <a:cs typeface="+mn-cs"/>
              </a:rPr>
              <a:t>            Console.WriteLine("Assembly manifest Info:" + testasm.FullName);</a:t>
            </a:r>
          </a:p>
          <a:p>
            <a:r>
              <a:rPr lang="en-US" sz="1200" b="1" kern="1200" dirty="0" smtClean="0">
                <a:solidFill>
                  <a:schemeClr val="tx1"/>
                </a:solidFill>
                <a:latin typeface="+mn-lt"/>
                <a:ea typeface="+mn-ea"/>
                <a:cs typeface="+mn-cs"/>
              </a:rPr>
              <a:t>            //Extracting Information about data types</a:t>
            </a:r>
          </a:p>
          <a:p>
            <a:r>
              <a:rPr lang="en-US" sz="1200" b="1" kern="1200" dirty="0" smtClean="0">
                <a:solidFill>
                  <a:schemeClr val="tx1"/>
                </a:solidFill>
                <a:latin typeface="+mn-lt"/>
                <a:ea typeface="+mn-ea"/>
                <a:cs typeface="+mn-cs"/>
              </a:rPr>
              <a:t>            Type[] </a:t>
            </a:r>
            <a:r>
              <a:rPr lang="en-US" sz="1200" b="1" kern="1200" dirty="0" err="1" smtClean="0">
                <a:solidFill>
                  <a:schemeClr val="tx1"/>
                </a:solidFill>
                <a:latin typeface="+mn-lt"/>
                <a:ea typeface="+mn-ea"/>
                <a:cs typeface="+mn-cs"/>
              </a:rPr>
              <a:t>typearr</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testasm.GetTypes</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//Display Information </a:t>
            </a:r>
            <a:r>
              <a:rPr lang="en-US" sz="1200" b="1" kern="1200" dirty="0" err="1" smtClean="0">
                <a:solidFill>
                  <a:schemeClr val="tx1"/>
                </a:solidFill>
                <a:latin typeface="+mn-lt"/>
                <a:ea typeface="+mn-ea"/>
                <a:cs typeface="+mn-cs"/>
              </a:rPr>
              <a:t>aboutall</a:t>
            </a:r>
            <a:r>
              <a:rPr lang="en-US" sz="1200" b="1" kern="1200" dirty="0" smtClean="0">
                <a:solidFill>
                  <a:schemeClr val="tx1"/>
                </a:solidFill>
                <a:latin typeface="+mn-lt"/>
                <a:ea typeface="+mn-ea"/>
                <a:cs typeface="+mn-cs"/>
              </a:rPr>
              <a:t> data types</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foreach</a:t>
            </a:r>
            <a:r>
              <a:rPr lang="en-US" sz="1200" b="1" kern="1200" dirty="0" smtClean="0">
                <a:solidFill>
                  <a:schemeClr val="tx1"/>
                </a:solidFill>
                <a:latin typeface="+mn-lt"/>
                <a:ea typeface="+mn-ea"/>
                <a:cs typeface="+mn-cs"/>
              </a:rPr>
              <a:t> (Type single in </a:t>
            </a:r>
            <a:r>
              <a:rPr lang="en-US" sz="1200" b="1" kern="1200" dirty="0" err="1" smtClean="0">
                <a:solidFill>
                  <a:schemeClr val="tx1"/>
                </a:solidFill>
                <a:latin typeface="+mn-lt"/>
                <a:ea typeface="+mn-ea"/>
                <a:cs typeface="+mn-cs"/>
              </a:rPr>
              <a:t>typearr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Console.WriteLine</a:t>
            </a:r>
            <a:r>
              <a:rPr lang="en-US" sz="1200" b="1" kern="1200" dirty="0" smtClean="0">
                <a:solidFill>
                  <a:schemeClr val="tx1"/>
                </a:solidFill>
                <a:latin typeface="+mn-lt"/>
                <a:ea typeface="+mn-ea"/>
                <a:cs typeface="+mn-cs"/>
              </a:rPr>
              <a:t>("Name: "+</a:t>
            </a:r>
            <a:r>
              <a:rPr lang="en-US" sz="1200" b="1" kern="1200" dirty="0" err="1" smtClean="0">
                <a:solidFill>
                  <a:schemeClr val="tx1"/>
                </a:solidFill>
                <a:latin typeface="+mn-lt"/>
                <a:ea typeface="+mn-ea"/>
                <a:cs typeface="+mn-cs"/>
              </a:rPr>
              <a:t>single.Name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Console.WriteLine</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IsClass</a:t>
            </a:r>
            <a:r>
              <a:rPr lang="en-US" sz="1200" b="1" kern="1200" dirty="0" smtClean="0">
                <a:solidFill>
                  <a:schemeClr val="tx1"/>
                </a:solidFill>
                <a:latin typeface="+mn-lt"/>
                <a:ea typeface="+mn-ea"/>
                <a:cs typeface="+mn-cs"/>
              </a:rPr>
              <a:t>: " + </a:t>
            </a:r>
            <a:r>
              <a:rPr lang="en-US" sz="1200" b="1" kern="1200" dirty="0" err="1" smtClean="0">
                <a:solidFill>
                  <a:schemeClr val="tx1"/>
                </a:solidFill>
                <a:latin typeface="+mn-lt"/>
                <a:ea typeface="+mn-ea"/>
                <a:cs typeface="+mn-cs"/>
              </a:rPr>
              <a:t>single.IsClass</a:t>
            </a:r>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//Extracting Information about a particular data type</a:t>
            </a:r>
          </a:p>
          <a:p>
            <a:r>
              <a:rPr lang="en-US" sz="1200" b="1" kern="1200" dirty="0" smtClean="0">
                <a:solidFill>
                  <a:schemeClr val="tx1"/>
                </a:solidFill>
                <a:latin typeface="+mn-lt"/>
                <a:ea typeface="+mn-ea"/>
                <a:cs typeface="+mn-cs"/>
              </a:rPr>
              <a:t>           Type </a:t>
            </a:r>
            <a:r>
              <a:rPr lang="en-US" sz="1200" b="1" kern="1200" dirty="0" err="1" smtClean="0">
                <a:solidFill>
                  <a:schemeClr val="tx1"/>
                </a:solidFill>
                <a:latin typeface="+mn-lt"/>
                <a:ea typeface="+mn-ea"/>
                <a:cs typeface="+mn-cs"/>
              </a:rPr>
              <a:t>atype</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testasm.GetType</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TestLib.A</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//Extracting method information from A class</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MethodInfo</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allmethodsofa</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atype.GetMethods</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//Displaying Information of all methods</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foreach</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MethodInfo</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singlemethodinfo</a:t>
            </a:r>
            <a:r>
              <a:rPr lang="en-US" sz="1200" b="1" kern="1200" dirty="0" smtClean="0">
                <a:solidFill>
                  <a:schemeClr val="tx1"/>
                </a:solidFill>
                <a:latin typeface="+mn-lt"/>
                <a:ea typeface="+mn-ea"/>
                <a:cs typeface="+mn-cs"/>
              </a:rPr>
              <a:t> in </a:t>
            </a:r>
            <a:r>
              <a:rPr lang="en-US" sz="1200" b="1" kern="1200" dirty="0" err="1" smtClean="0">
                <a:solidFill>
                  <a:schemeClr val="tx1"/>
                </a:solidFill>
                <a:latin typeface="+mn-lt"/>
                <a:ea typeface="+mn-ea"/>
                <a:cs typeface="+mn-cs"/>
              </a:rPr>
              <a:t>allmethodsofa</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Console.WriteLine</a:t>
            </a:r>
            <a:r>
              <a:rPr lang="en-US" sz="1200" b="1" kern="1200" dirty="0" smtClean="0">
                <a:solidFill>
                  <a:schemeClr val="tx1"/>
                </a:solidFill>
                <a:latin typeface="+mn-lt"/>
                <a:ea typeface="+mn-ea"/>
                <a:cs typeface="+mn-cs"/>
              </a:rPr>
              <a:t>("Method Name: " + </a:t>
            </a:r>
            <a:r>
              <a:rPr lang="en-US" sz="1200" b="1" kern="1200" dirty="0" err="1" smtClean="0">
                <a:solidFill>
                  <a:schemeClr val="tx1"/>
                </a:solidFill>
                <a:latin typeface="+mn-lt"/>
                <a:ea typeface="+mn-ea"/>
                <a:cs typeface="+mn-cs"/>
              </a:rPr>
              <a:t>singlemethodinfo.Name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18</a:t>
            </a:fld>
            <a:endParaRPr lang="en-AU" dirty="0"/>
          </a:p>
        </p:txBody>
      </p:sp>
    </p:spTree>
    <p:extLst>
      <p:ext uri="{BB962C8B-B14F-4D97-AF65-F5344CB8AC3E}">
        <p14:creationId xmlns:p14="http://schemas.microsoft.com/office/powerpoint/2010/main" val="38836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19</a:t>
            </a:fld>
            <a:endParaRPr lang="en-AU" dirty="0"/>
          </a:p>
        </p:txBody>
      </p:sp>
    </p:spTree>
    <p:extLst>
      <p:ext uri="{BB962C8B-B14F-4D97-AF65-F5344CB8AC3E}">
        <p14:creationId xmlns:p14="http://schemas.microsoft.com/office/powerpoint/2010/main" val="252069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a:t>
            </a:fld>
            <a:endParaRPr lang="en-US"/>
          </a:p>
        </p:txBody>
      </p:sp>
    </p:spTree>
    <p:extLst>
      <p:ext uri="{BB962C8B-B14F-4D97-AF65-F5344CB8AC3E}">
        <p14:creationId xmlns:p14="http://schemas.microsoft.com/office/powerpoint/2010/main" val="1102270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Formally, a strong name is composed of a set of related data, much of which is specified using assembly-level attributes in </a:t>
            </a:r>
            <a:r>
              <a:rPr lang="en-US" sz="1200" kern="1200" baseline="0" dirty="0" err="1" smtClean="0">
                <a:solidFill>
                  <a:schemeClr val="tx1"/>
                </a:solidFill>
                <a:latin typeface="+mn-lt"/>
                <a:ea typeface="+mn-ea"/>
                <a:cs typeface="+mn-cs"/>
              </a:rPr>
              <a:t>AssemblyInfo.cs</a:t>
            </a:r>
            <a:r>
              <a:rPr lang="en-US" sz="1200" kern="1200" baseline="0" dirty="0" smtClean="0">
                <a:solidFill>
                  <a:schemeClr val="tx1"/>
                </a:solidFill>
                <a:latin typeface="+mn-lt"/>
                <a:ea typeface="+mn-ea"/>
                <a:cs typeface="+mn-cs"/>
              </a:rPr>
              <a:t> file:</a:t>
            </a:r>
          </a:p>
          <a:p>
            <a:r>
              <a:rPr lang="en-US" sz="1200" kern="1200" baseline="0" dirty="0" smtClean="0">
                <a:solidFill>
                  <a:schemeClr val="tx1"/>
                </a:solidFill>
                <a:latin typeface="+mn-lt"/>
                <a:ea typeface="+mn-ea"/>
                <a:cs typeface="+mn-cs"/>
              </a:rPr>
              <a:t>	• The friendly name of the assembly (which you recall is the name of the assembly minus the file extension, assigned using the [</a:t>
            </a:r>
            <a:r>
              <a:rPr lang="en-US" sz="1200" kern="1200" baseline="0" dirty="0" err="1" smtClean="0">
                <a:solidFill>
                  <a:schemeClr val="tx1"/>
                </a:solidFill>
                <a:latin typeface="+mn-lt"/>
                <a:ea typeface="+mn-ea"/>
                <a:cs typeface="+mn-cs"/>
              </a:rPr>
              <a:t>AssemblyTitle</a:t>
            </a:r>
            <a:r>
              <a:rPr lang="en-US" sz="1200" kern="1200" baseline="0" dirty="0" smtClean="0">
                <a:solidFill>
                  <a:schemeClr val="tx1"/>
                </a:solidFill>
                <a:latin typeface="+mn-lt"/>
                <a:ea typeface="+mn-ea"/>
                <a:cs typeface="+mn-cs"/>
              </a:rPr>
              <a:t>] attribute)</a:t>
            </a:r>
          </a:p>
          <a:p>
            <a:r>
              <a:rPr lang="en-US" sz="1200" kern="1200" baseline="0" dirty="0" smtClean="0">
                <a:solidFill>
                  <a:schemeClr val="tx1"/>
                </a:solidFill>
                <a:latin typeface="+mn-lt"/>
                <a:ea typeface="+mn-ea"/>
                <a:cs typeface="+mn-cs"/>
              </a:rPr>
              <a:t>	• The version number of the assembly (assigned using the [</a:t>
            </a:r>
            <a:r>
              <a:rPr lang="en-US" sz="1200" kern="1200" baseline="0" dirty="0" err="1" smtClean="0">
                <a:solidFill>
                  <a:schemeClr val="tx1"/>
                </a:solidFill>
                <a:latin typeface="+mn-lt"/>
                <a:ea typeface="+mn-ea"/>
                <a:cs typeface="+mn-cs"/>
              </a:rPr>
              <a:t>AssemblyVersion</a:t>
            </a:r>
            <a:r>
              <a:rPr lang="en-US" sz="1200" kern="1200" baseline="0" dirty="0" smtClean="0">
                <a:solidFill>
                  <a:schemeClr val="tx1"/>
                </a:solidFill>
                <a:latin typeface="+mn-lt"/>
                <a:ea typeface="+mn-ea"/>
                <a:cs typeface="+mn-cs"/>
              </a:rPr>
              <a:t>] attribute)</a:t>
            </a:r>
          </a:p>
          <a:p>
            <a:r>
              <a:rPr lang="en-US" sz="1200" kern="1200" baseline="0" dirty="0" smtClean="0">
                <a:solidFill>
                  <a:schemeClr val="tx1"/>
                </a:solidFill>
                <a:latin typeface="+mn-lt"/>
                <a:ea typeface="+mn-ea"/>
                <a:cs typeface="+mn-cs"/>
              </a:rPr>
              <a:t>	• The public key value (assigned using the [</a:t>
            </a:r>
            <a:r>
              <a:rPr lang="en-US" sz="1200" kern="1200" baseline="0" dirty="0" err="1" smtClean="0">
                <a:solidFill>
                  <a:schemeClr val="tx1"/>
                </a:solidFill>
                <a:latin typeface="+mn-lt"/>
                <a:ea typeface="+mn-ea"/>
                <a:cs typeface="+mn-cs"/>
              </a:rPr>
              <a:t>AssemblyKeyFile</a:t>
            </a:r>
            <a:r>
              <a:rPr lang="en-US" sz="1200" kern="1200" baseline="0" dirty="0" smtClean="0">
                <a:solidFill>
                  <a:schemeClr val="tx1"/>
                </a:solidFill>
                <a:latin typeface="+mn-lt"/>
                <a:ea typeface="+mn-ea"/>
                <a:cs typeface="+mn-cs"/>
              </a:rPr>
              <a:t>] attribute)</a:t>
            </a:r>
          </a:p>
          <a:p>
            <a:r>
              <a:rPr lang="en-US" sz="1200" kern="1200" baseline="0" dirty="0" smtClean="0">
                <a:solidFill>
                  <a:schemeClr val="tx1"/>
                </a:solidFill>
                <a:latin typeface="+mn-lt"/>
                <a:ea typeface="+mn-ea"/>
                <a:cs typeface="+mn-cs"/>
              </a:rPr>
              <a:t>	• An optional culture identity value for localization purposes (assigned using the [</a:t>
            </a:r>
            <a:r>
              <a:rPr lang="en-US" sz="1200" kern="1200" baseline="0" dirty="0" err="1" smtClean="0">
                <a:solidFill>
                  <a:schemeClr val="tx1"/>
                </a:solidFill>
                <a:latin typeface="+mn-lt"/>
                <a:ea typeface="+mn-ea"/>
                <a:cs typeface="+mn-cs"/>
              </a:rPr>
              <a:t>AssemblyCulture</a:t>
            </a:r>
            <a:r>
              <a:rPr lang="en-US" sz="1200" kern="1200" baseline="0" dirty="0" smtClean="0">
                <a:solidFill>
                  <a:schemeClr val="tx1"/>
                </a:solidFill>
                <a:latin typeface="+mn-lt"/>
                <a:ea typeface="+mn-ea"/>
                <a:cs typeface="+mn-cs"/>
              </a:rPr>
              <a:t>] attribute)</a:t>
            </a:r>
          </a:p>
          <a:p>
            <a:r>
              <a:rPr lang="en-US" sz="1200" i="0" kern="1200" baseline="0" dirty="0" smtClean="0">
                <a:solidFill>
                  <a:schemeClr val="tx1"/>
                </a:solidFill>
                <a:latin typeface="+mn-lt"/>
                <a:ea typeface="+mn-ea"/>
                <a:cs typeface="+mn-cs"/>
              </a:rPr>
              <a:t>	• An embedded digital signature created using a hash of the assembly’s contents and the private key value</a:t>
            </a:r>
          </a:p>
          <a:p>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Public/private key pair: Both of them are alphanumeric numbers (series of characters and digits), which can be generated using a tool, known as SN.EXE, supplied by .NET Framework. They are stored in a file with extension .</a:t>
            </a:r>
            <a:r>
              <a:rPr lang="en-US" sz="1200" i="0" kern="1200" baseline="0" dirty="0" err="1" smtClean="0">
                <a:solidFill>
                  <a:schemeClr val="tx1"/>
                </a:solidFill>
                <a:latin typeface="+mn-lt"/>
                <a:ea typeface="+mn-ea"/>
                <a:cs typeface="+mn-cs"/>
              </a:rPr>
              <a:t>snk</a:t>
            </a:r>
            <a:r>
              <a:rPr lang="en-US" sz="1200" i="0" kern="1200" baseline="0" dirty="0" smtClean="0">
                <a:solidFill>
                  <a:schemeClr val="tx1"/>
                </a:solidFill>
                <a:latin typeface="+mn-lt"/>
                <a:ea typeface="+mn-ea"/>
                <a:cs typeface="+mn-cs"/>
              </a:rPr>
              <a:t> (Strong Name Key).</a:t>
            </a:r>
          </a:p>
          <a:p>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Digital Signature: it is also a alphanumeric number. </a:t>
            </a:r>
            <a:endParaRPr lang="en-US" i="0"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20</a:t>
            </a:fld>
            <a:endParaRPr lang="en-AU" dirty="0"/>
          </a:p>
        </p:txBody>
      </p:sp>
    </p:spTree>
    <p:extLst>
      <p:ext uri="{BB962C8B-B14F-4D97-AF65-F5344CB8AC3E}">
        <p14:creationId xmlns:p14="http://schemas.microsoft.com/office/powerpoint/2010/main" val="3025283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Strong names guarantee name uniqueness by relying on unique key pairs. No one can generate the same assembly name that you can, because an assembly generated with one private key has a different name than an assembly generated with another private key.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Strong names protect the version lineage of an assembly. A strong name can ensure that no one can produce a subsequent version of your assembly. Users can be sure that a version of the assembly they are loading comes from the same publisher that created the version the application was built with.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strong name can ensure that no one can produce a subsequent version of your assembly. Users can be sure that a version of the assembly they are loading comes from the same publisher that created the version the application was built with.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21</a:t>
            </a:fld>
            <a:endParaRPr lang="en-AU" dirty="0"/>
          </a:p>
        </p:txBody>
      </p:sp>
    </p:spTree>
    <p:extLst>
      <p:ext uri="{BB962C8B-B14F-4D97-AF65-F5344CB8AC3E}">
        <p14:creationId xmlns:p14="http://schemas.microsoft.com/office/powerpoint/2010/main" val="4257386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Create Strong</a:t>
            </a:r>
            <a:r>
              <a:rPr lang="en-US" baseline="0" dirty="0" smtClean="0"/>
              <a:t> name Key: </a:t>
            </a:r>
          </a:p>
          <a:p>
            <a:pPr marL="685800" lvl="1" indent="-228600">
              <a:buNone/>
            </a:pPr>
            <a:r>
              <a:rPr lang="en-US" dirty="0" smtClean="0"/>
              <a:t>To provide a strong name for an assembly, first generate a public/private key pair, known as Strong</a:t>
            </a:r>
            <a:r>
              <a:rPr lang="en-US" baseline="0" dirty="0" smtClean="0"/>
              <a:t> Name Key</a:t>
            </a:r>
            <a:r>
              <a:rPr lang="en-US" dirty="0" smtClean="0"/>
              <a:t> using the .NET tool sn.exe.</a:t>
            </a:r>
            <a:r>
              <a:rPr lang="en-US" baseline="0" dirty="0" smtClean="0"/>
              <a:t> </a:t>
            </a:r>
          </a:p>
          <a:p>
            <a:r>
              <a:rPr lang="en-US" baseline="0" dirty="0" smtClean="0"/>
              <a:t>          </a:t>
            </a:r>
            <a:r>
              <a:rPr lang="en-US" dirty="0" smtClean="0"/>
              <a:t>The sn.exe utility generates a file (typically ending with the *.snk [Strong Name Key] file extension) that contains data for two distinct but mathematically related keys, the “public” key and the “private” key. </a:t>
            </a:r>
          </a:p>
          <a:p>
            <a:endParaRPr lang="en-US" dirty="0" smtClean="0"/>
          </a:p>
          <a:p>
            <a:r>
              <a:rPr lang="en-US" dirty="0" smtClean="0"/>
              <a:t>2. Sign</a:t>
            </a:r>
            <a:r>
              <a:rPr lang="en-US" baseline="0" dirty="0" smtClean="0"/>
              <a:t> the assembly: </a:t>
            </a:r>
          </a:p>
          <a:p>
            <a:r>
              <a:rPr lang="en-US" baseline="0" dirty="0" smtClean="0"/>
              <a:t>          </a:t>
            </a:r>
            <a:r>
              <a:rPr lang="en-US" dirty="0" smtClean="0"/>
              <a:t>Signing the assembly means creating a digital signature with the help of private key generated in the previous step and storing the digital signature in the CLR Header of the assembly.</a:t>
            </a:r>
          </a:p>
          <a:p>
            <a:r>
              <a:rPr lang="en-US" baseline="0" dirty="0" smtClean="0"/>
              <a:t>          </a:t>
            </a:r>
            <a:endParaRPr lang="en-US" dirty="0" smtClean="0"/>
          </a:p>
          <a:p>
            <a:r>
              <a:rPr lang="en-US" baseline="0" dirty="0" smtClean="0"/>
              <a:t>          </a:t>
            </a:r>
            <a:r>
              <a:rPr lang="en-US" dirty="0" smtClean="0"/>
              <a:t>It can be done in three ways…</a:t>
            </a:r>
          </a:p>
          <a:p>
            <a:r>
              <a:rPr lang="en-US" dirty="0" smtClean="0"/>
              <a:t>	a. Using</a:t>
            </a:r>
            <a:r>
              <a:rPr lang="en-US" baseline="0" dirty="0" smtClean="0"/>
              <a:t> /</a:t>
            </a:r>
            <a:r>
              <a:rPr lang="en-US" baseline="0" dirty="0" err="1" smtClean="0"/>
              <a:t>keyfile</a:t>
            </a:r>
            <a:r>
              <a:rPr lang="en-US" baseline="0" dirty="0" smtClean="0"/>
              <a:t> flag of </a:t>
            </a:r>
            <a:r>
              <a:rPr lang="en-US" baseline="0" dirty="0" err="1" smtClean="0"/>
              <a:t>csc</a:t>
            </a:r>
            <a:r>
              <a:rPr lang="en-US" baseline="0" dirty="0" smtClean="0"/>
              <a:t> compiler from Visual studio 2008 Command Prompt, while compiling the c# class file.</a:t>
            </a:r>
          </a:p>
          <a:p>
            <a:r>
              <a:rPr lang="en-US" baseline="0" dirty="0" smtClean="0"/>
              <a:t>	b. using [</a:t>
            </a:r>
            <a:r>
              <a:rPr lang="en-US" baseline="0" dirty="0" err="1" smtClean="0"/>
              <a:t>assembly:AssemblyKeyFile</a:t>
            </a:r>
            <a:r>
              <a:rPr lang="en-US" baseline="0" dirty="0" smtClean="0"/>
              <a:t>] attribute from </a:t>
            </a:r>
            <a:r>
              <a:rPr lang="en-US" baseline="0" dirty="0" err="1" smtClean="0"/>
              <a:t>AssemblyInfo.cs</a:t>
            </a:r>
            <a:r>
              <a:rPr lang="en-US" baseline="0" dirty="0" smtClean="0"/>
              <a:t> file of the C# project.</a:t>
            </a:r>
          </a:p>
          <a:p>
            <a:r>
              <a:rPr lang="en-US" baseline="0" dirty="0" smtClean="0"/>
              <a:t>	c. By </a:t>
            </a:r>
            <a:r>
              <a:rPr lang="en-US" baseline="0" dirty="0" err="1" smtClean="0"/>
              <a:t>usingSigning</a:t>
            </a:r>
            <a:r>
              <a:rPr lang="en-US" baseline="0" dirty="0" smtClean="0"/>
              <a:t> tab from Property page of the Project.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22</a:t>
            </a:fld>
            <a:endParaRPr lang="en-AU" dirty="0"/>
          </a:p>
        </p:txBody>
      </p:sp>
    </p:spTree>
    <p:extLst>
      <p:ext uri="{BB962C8B-B14F-4D97-AF65-F5344CB8AC3E}">
        <p14:creationId xmlns:p14="http://schemas.microsoft.com/office/powerpoint/2010/main" val="3675007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a strong name key file is attached with an assembly and the assembly is compiled, a very interesting but important sequence of events take place.</a:t>
            </a:r>
          </a:p>
          <a:p>
            <a:endParaRPr lang="en-US" baseline="0" dirty="0" smtClean="0"/>
          </a:p>
          <a:p>
            <a:pPr marL="228600" indent="-228600">
              <a:buAutoNum type="arabicPeriod"/>
            </a:pPr>
            <a:r>
              <a:rPr lang="en-US" baseline="0" dirty="0" smtClean="0"/>
              <a:t>First the public key from the strong name key file is recorded in the assembly manifest</a:t>
            </a:r>
          </a:p>
          <a:p>
            <a:pPr marL="228600" indent="-228600">
              <a:buAutoNum type="arabicPeriod"/>
            </a:pPr>
            <a:r>
              <a:rPr lang="en-US" baseline="0" dirty="0" smtClean="0"/>
              <a:t>Then, using a hash algorithm, a hash code is generated out of the whole assembly contents.</a:t>
            </a:r>
          </a:p>
          <a:p>
            <a:pPr marL="228600" indent="-228600">
              <a:buAutoNum type="arabicPeriod"/>
            </a:pPr>
            <a:r>
              <a:rPr lang="en-US" baseline="0" dirty="0" smtClean="0"/>
              <a:t>After that, the private key from the strong name key file is used to encrypt that hash code and as a result a digital signature is generated.</a:t>
            </a:r>
          </a:p>
          <a:p>
            <a:pPr marL="228600" indent="-228600">
              <a:buAutoNum type="arabicPeriod"/>
            </a:pPr>
            <a:r>
              <a:rPr lang="en-US" baseline="0" dirty="0" smtClean="0"/>
              <a:t>The Digital signature (an alphanumeric number, a sequence of digits and characters) is then placed inside the CLR Header value of the assembly.</a:t>
            </a:r>
          </a:p>
          <a:p>
            <a:pPr marL="228600" indent="-228600">
              <a:buAutoNum type="arabicPeriod"/>
            </a:pPr>
            <a:endParaRPr lang="en-US" baseline="0" dirty="0" smtClean="0"/>
          </a:p>
          <a:p>
            <a:r>
              <a:rPr lang="en-US" sz="1200" kern="1200" baseline="0" dirty="0" smtClean="0">
                <a:solidFill>
                  <a:schemeClr val="tx1"/>
                </a:solidFill>
                <a:latin typeface="+mn-lt"/>
                <a:ea typeface="+mn-ea"/>
                <a:cs typeface="+mn-cs"/>
              </a:rPr>
              <a:t>Understand that the actual </a:t>
            </a:r>
            <a:r>
              <a:rPr lang="en-US" sz="1200" i="0" kern="1200" baseline="0" dirty="0" smtClean="0">
                <a:solidFill>
                  <a:schemeClr val="tx1"/>
                </a:solidFill>
                <a:latin typeface="+mn-lt"/>
                <a:ea typeface="+mn-ea"/>
                <a:cs typeface="+mn-cs"/>
              </a:rPr>
              <a:t>private key data is not listed anywhere within the manifest, but is </a:t>
            </a:r>
            <a:r>
              <a:rPr lang="en-US" sz="1200" kern="1200" baseline="0" dirty="0" smtClean="0">
                <a:solidFill>
                  <a:schemeClr val="tx1"/>
                </a:solidFill>
                <a:latin typeface="+mn-lt"/>
                <a:ea typeface="+mn-ea"/>
                <a:cs typeface="+mn-cs"/>
              </a:rPr>
              <a:t>used only to digitally sign the contents of the assembly (in conjunction with the generated hash code). The whole idea of making use of public/private key data is to ensure that no two companies, departments, or individuals have the same identity in the .NET universe.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23</a:t>
            </a:fld>
            <a:endParaRPr lang="en-AU" dirty="0"/>
          </a:p>
        </p:txBody>
      </p:sp>
    </p:spTree>
    <p:extLst>
      <p:ext uri="{BB962C8B-B14F-4D97-AF65-F5344CB8AC3E}">
        <p14:creationId xmlns:p14="http://schemas.microsoft.com/office/powerpoint/2010/main" val="1990985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24</a:t>
            </a:fld>
            <a:endParaRPr lang="en-AU" dirty="0"/>
          </a:p>
        </p:txBody>
      </p:sp>
    </p:spTree>
    <p:extLst>
      <p:ext uri="{BB962C8B-B14F-4D97-AF65-F5344CB8AC3E}">
        <p14:creationId xmlns:p14="http://schemas.microsoft.com/office/powerpoint/2010/main" val="345711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a:t>
            </a:r>
            <a:r>
              <a:rPr lang="en-US" baseline="0" dirty="0" smtClean="0"/>
              <a:t> you are creating a Dynamic Link Library application (say, </a:t>
            </a:r>
            <a:r>
              <a:rPr lang="en-US" baseline="0" dirty="0" err="1" smtClean="0"/>
              <a:t>MyLibrary</a:t>
            </a:r>
            <a:r>
              <a:rPr lang="en-US" baseline="0" dirty="0" smtClean="0"/>
              <a:t>) using Class Library project template available in Visual Studio. The application contains a class (say, </a:t>
            </a:r>
            <a:r>
              <a:rPr lang="en-US" baseline="0" dirty="0" err="1" smtClean="0"/>
              <a:t>MyClass</a:t>
            </a:r>
            <a:r>
              <a:rPr lang="en-US" baseline="0" dirty="0" smtClean="0"/>
              <a:t>) and the class contains a simple method (say, method1). You compile the application. A output file MyLibrary.dll is generated and placed in the bin\debug folder of the current application directory. </a:t>
            </a:r>
          </a:p>
          <a:p>
            <a:endParaRPr lang="en-US" baseline="0" dirty="0" smtClean="0"/>
          </a:p>
          <a:p>
            <a:r>
              <a:rPr lang="en-US" baseline="0" dirty="0" smtClean="0"/>
              <a:t>Now, create an executable application (</a:t>
            </a:r>
            <a:r>
              <a:rPr lang="en-US" baseline="0" dirty="0" err="1" smtClean="0"/>
              <a:t>MyClient</a:t>
            </a:r>
            <a:r>
              <a:rPr lang="en-US" baseline="0" dirty="0" smtClean="0"/>
              <a:t>) using Console application project template available in Visual Studio. From, the executable, add a reference to the dynamic link library (MyLibrary.dll) created earlier.</a:t>
            </a:r>
          </a:p>
          <a:p>
            <a:endParaRPr lang="en-US" baseline="0" dirty="0" smtClean="0"/>
          </a:p>
          <a:p>
            <a:r>
              <a:rPr lang="en-US" baseline="0" dirty="0" smtClean="0"/>
              <a:t>Just the compile the executable. . A output file MyClient.exe is generated and placed in the bin\debug folder of the current application directory. Check the bin\debug folder of the executable application directory. You will find the copy of the MyLibrary.dll is also present besides the MyClient.exe file.</a:t>
            </a:r>
          </a:p>
          <a:p>
            <a:endParaRPr lang="en-US" baseline="0" dirty="0" smtClean="0"/>
          </a:p>
          <a:p>
            <a:r>
              <a:rPr lang="en-US" baseline="0" dirty="0" smtClean="0"/>
              <a:t>This MyLibrary.dll is private copy of the MyClient.exe. This copy of MyLibrary.dll will be solely used by the MyClient.exe. The MyLibrary.dll assembly is known as private assembly, since every referring executable application will make a private copy of the MyLibrary.dll and place it in their output directory.</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25</a:t>
            </a:fld>
            <a:endParaRPr lang="en-AU" dirty="0"/>
          </a:p>
        </p:txBody>
      </p:sp>
    </p:spTree>
    <p:extLst>
      <p:ext uri="{BB962C8B-B14F-4D97-AF65-F5344CB8AC3E}">
        <p14:creationId xmlns:p14="http://schemas.microsoft.com/office/powerpoint/2010/main" val="4015500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GAC is a machine-wide common</a:t>
            </a:r>
            <a:r>
              <a:rPr lang="en-US" baseline="0" dirty="0" smtClean="0"/>
              <a:t> location for dynamic link libraries</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26</a:t>
            </a:fld>
            <a:endParaRPr lang="en-AU" dirty="0"/>
          </a:p>
        </p:txBody>
      </p:sp>
    </p:spTree>
    <p:extLst>
      <p:ext uri="{BB962C8B-B14F-4D97-AF65-F5344CB8AC3E}">
        <p14:creationId xmlns:p14="http://schemas.microsoft.com/office/powerpoint/2010/main" val="3674707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assembly that is created in .NET is by default a private assembly. If you want to convert the private assembly into a Shared assembly, then the assembly has to be registered with GAC.</a:t>
            </a:r>
          </a:p>
          <a:p>
            <a:endParaRPr lang="en-US" baseline="0" dirty="0" smtClean="0"/>
          </a:p>
          <a:p>
            <a:r>
              <a:rPr lang="en-US" baseline="0" dirty="0" smtClean="0"/>
              <a:t>If you create any application in .NET (such as, Class Library using C# language using Visual Studio) and compile it using any .NET compiler (such as, C# compiler), then an output file with .</a:t>
            </a:r>
            <a:r>
              <a:rPr lang="en-US" baseline="0" dirty="0" err="1" smtClean="0"/>
              <a:t>dll</a:t>
            </a:r>
            <a:r>
              <a:rPr lang="en-US" baseline="0" dirty="0" smtClean="0"/>
              <a:t> extension will be created. This application could be located at anywhere in your system and the output file with .</a:t>
            </a:r>
            <a:r>
              <a:rPr lang="en-US" baseline="0" dirty="0" err="1" smtClean="0"/>
              <a:t>dll</a:t>
            </a:r>
            <a:r>
              <a:rPr lang="en-US" baseline="0" dirty="0" smtClean="0"/>
              <a:t> extension will be  stored in bin\debug folder in the application directory. This file with .</a:t>
            </a:r>
            <a:r>
              <a:rPr lang="en-US" baseline="0" dirty="0" err="1" smtClean="0"/>
              <a:t>dll</a:t>
            </a:r>
            <a:r>
              <a:rPr lang="en-US" baseline="0" dirty="0" smtClean="0"/>
              <a:t> extension is an assembly.</a:t>
            </a:r>
          </a:p>
          <a:p>
            <a:endParaRPr lang="en-US" baseline="0" dirty="0"/>
          </a:p>
          <a:p>
            <a:r>
              <a:rPr lang="en-US" baseline="0" dirty="0" smtClean="0"/>
              <a:t>This assembly is a private assembly, which can be registered with GAC. So, GAC is not the actual location of the assembly, but just a place where you can register that assembly, so that the private assembly can become a Shared assembly.</a:t>
            </a:r>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27</a:t>
            </a:fld>
            <a:endParaRPr lang="en-AU" dirty="0"/>
          </a:p>
        </p:txBody>
      </p:sp>
    </p:spTree>
    <p:extLst>
      <p:ext uri="{BB962C8B-B14F-4D97-AF65-F5344CB8AC3E}">
        <p14:creationId xmlns:p14="http://schemas.microsoft.com/office/powerpoint/2010/main" val="822751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28</a:t>
            </a:fld>
            <a:endParaRPr lang="en-AU" dirty="0"/>
          </a:p>
        </p:txBody>
      </p:sp>
    </p:spTree>
    <p:extLst>
      <p:ext uri="{BB962C8B-B14F-4D97-AF65-F5344CB8AC3E}">
        <p14:creationId xmlns:p14="http://schemas.microsoft.com/office/powerpoint/2010/main" val="3311032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29</a:t>
            </a:fld>
            <a:endParaRPr lang="en-AU" dirty="0"/>
          </a:p>
        </p:txBody>
      </p:sp>
    </p:spTree>
    <p:extLst>
      <p:ext uri="{BB962C8B-B14F-4D97-AF65-F5344CB8AC3E}">
        <p14:creationId xmlns:p14="http://schemas.microsoft.com/office/powerpoint/2010/main" val="3715531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PE32</a:t>
            </a:r>
            <a:r>
              <a:rPr lang="en-US" baseline="0" dirty="0" smtClean="0"/>
              <a:t> file: Portable-Executable file for 32-bit operating system.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PE64 file: Portable-Executable file for 64-bit operating system.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Any assembly is a standard PE32 or PE64 file.</a:t>
            </a:r>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a:t>
            </a:fld>
            <a:endParaRPr lang="en-AU" dirty="0"/>
          </a:p>
        </p:txBody>
      </p:sp>
    </p:spTree>
    <p:extLst>
      <p:ext uri="{BB962C8B-B14F-4D97-AF65-F5344CB8AC3E}">
        <p14:creationId xmlns:p14="http://schemas.microsoft.com/office/powerpoint/2010/main" val="614421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30</a:t>
            </a:fld>
            <a:endParaRPr lang="en-AU" dirty="0"/>
          </a:p>
        </p:txBody>
      </p:sp>
    </p:spTree>
    <p:extLst>
      <p:ext uri="{BB962C8B-B14F-4D97-AF65-F5344CB8AC3E}">
        <p14:creationId xmlns:p14="http://schemas.microsoft.com/office/powerpoint/2010/main" val="2300157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31</a:t>
            </a:fld>
            <a:endParaRPr lang="en-AU" dirty="0"/>
          </a:p>
        </p:txBody>
      </p:sp>
    </p:spTree>
    <p:extLst>
      <p:ext uri="{BB962C8B-B14F-4D97-AF65-F5344CB8AC3E}">
        <p14:creationId xmlns:p14="http://schemas.microsoft.com/office/powerpoint/2010/main" val="223609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1" indent="-228600" algn="l" defTabSz="914400" rtl="0" eaLnBrk="0" fontAlgn="base" latinLnBrk="0" hangingPunct="0">
              <a:lnSpc>
                <a:spcPct val="100000"/>
              </a:lnSpc>
              <a:spcBef>
                <a:spcPct val="30000"/>
              </a:spcBef>
              <a:spcAft>
                <a:spcPct val="0"/>
              </a:spcAft>
              <a:buClrTx/>
              <a:buSzTx/>
              <a:buFontTx/>
              <a:buAutoNum type="arabicPeriod"/>
              <a:tabLst/>
              <a:defRPr/>
            </a:pPr>
            <a:r>
              <a:rPr lang="en-US" dirty="0" smtClean="0"/>
              <a:t>The Assembly Manifest: It contains assembly metadata.</a:t>
            </a:r>
          </a:p>
          <a:p>
            <a:pPr marL="228600" marR="0" lvl="1" indent="-228600" algn="l" defTabSz="914400" rtl="0" eaLnBrk="0" fontAlgn="base" latinLnBrk="0" hangingPunct="0">
              <a:lnSpc>
                <a:spcPct val="100000"/>
              </a:lnSpc>
              <a:spcBef>
                <a:spcPct val="30000"/>
              </a:spcBef>
              <a:spcAft>
                <a:spcPct val="0"/>
              </a:spcAft>
              <a:buClrTx/>
              <a:buSzTx/>
              <a:buFontTx/>
              <a:buAutoNum type="arabicPeriod"/>
              <a:tabLst/>
              <a:defRPr/>
            </a:pPr>
            <a:r>
              <a:rPr lang="en-US" dirty="0" smtClean="0"/>
              <a:t>Type Metadata, which is nothing but detailed information about all the data types that you have used directly and indirectly in your application code.</a:t>
            </a:r>
          </a:p>
          <a:p>
            <a:pPr marL="228600" marR="0" lvl="1" indent="-228600" algn="l" defTabSz="914400" rtl="0" eaLnBrk="0" fontAlgn="base" latinLnBrk="0" hangingPunct="0">
              <a:lnSpc>
                <a:spcPct val="100000"/>
              </a:lnSpc>
              <a:spcBef>
                <a:spcPct val="30000"/>
              </a:spcBef>
              <a:spcAft>
                <a:spcPct val="0"/>
              </a:spcAft>
              <a:buClrTx/>
              <a:buSzTx/>
              <a:buFontTx/>
              <a:buAutoNum type="arabicPeriod"/>
              <a:tabLst/>
              <a:defRPr/>
            </a:pPr>
            <a:r>
              <a:rPr lang="en-US" dirty="0" smtClean="0"/>
              <a:t>Microsoft Intermediate Language (MSIL) code that implements the types.</a:t>
            </a:r>
          </a:p>
          <a:p>
            <a:pPr marL="228600" marR="0" lvl="1" indent="-228600" algn="l" defTabSz="914400" rtl="0" eaLnBrk="0" fontAlgn="base" latinLnBrk="0" hangingPunct="0">
              <a:lnSpc>
                <a:spcPct val="100000"/>
              </a:lnSpc>
              <a:spcBef>
                <a:spcPct val="30000"/>
              </a:spcBef>
              <a:spcAft>
                <a:spcPct val="0"/>
              </a:spcAft>
              <a:buClrTx/>
              <a:buSzTx/>
              <a:buFontTx/>
              <a:buAutoNum type="arabicPeriod"/>
              <a:tabLst/>
              <a:defRPr/>
            </a:pPr>
            <a:r>
              <a:rPr lang="en-US" dirty="0" smtClean="0"/>
              <a:t>Additionally every assembly contain two header values</a:t>
            </a:r>
          </a:p>
          <a:p>
            <a:pPr lvl="1"/>
            <a:r>
              <a:rPr lang="en-US" dirty="0" smtClean="0"/>
              <a:t>Win32 Header</a:t>
            </a:r>
          </a:p>
          <a:p>
            <a:pPr lvl="1"/>
            <a:r>
              <a:rPr lang="en-US" dirty="0" smtClean="0"/>
              <a:t>CLR Header</a:t>
            </a:r>
          </a:p>
          <a:p>
            <a:pPr marL="228600" marR="0" lvl="1" indent="-228600" algn="l" defTabSz="914400" rtl="0" eaLnBrk="0" fontAlgn="base" latinLnBrk="0" hangingPunct="0">
              <a:lnSpc>
                <a:spcPct val="100000"/>
              </a:lnSpc>
              <a:spcBef>
                <a:spcPct val="30000"/>
              </a:spcBef>
              <a:spcAft>
                <a:spcPct val="0"/>
              </a:spcAft>
              <a:buClrTx/>
              <a:buSzTx/>
              <a:buFontTx/>
              <a:buAutoNum type="arabicPeriod"/>
              <a:tabLst/>
              <a:defRPr/>
            </a:pPr>
            <a:endParaRPr lang="en-US" dirty="0" smtClean="0"/>
          </a:p>
          <a:p>
            <a:pPr marL="228600" marR="0" lvl="1" indent="-228600" algn="l" defTabSz="914400" rtl="0" eaLnBrk="0" fontAlgn="base" latinLnBrk="0" hangingPunct="0">
              <a:lnSpc>
                <a:spcPct val="100000"/>
              </a:lnSpc>
              <a:spcBef>
                <a:spcPct val="30000"/>
              </a:spcBef>
              <a:spcAft>
                <a:spcPct val="0"/>
              </a:spcAft>
              <a:buClrTx/>
              <a:buSzTx/>
              <a:buFontTx/>
              <a:buAutoNum type="arabicPeriod"/>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a:t>
            </a:fld>
            <a:endParaRPr lang="en-AU" dirty="0"/>
          </a:p>
        </p:txBody>
      </p:sp>
    </p:spTree>
    <p:extLst>
      <p:ext uri="{BB962C8B-B14F-4D97-AF65-F5344CB8AC3E}">
        <p14:creationId xmlns:p14="http://schemas.microsoft.com/office/powerpoint/2010/main" val="1227654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Public key:</a:t>
            </a:r>
            <a:r>
              <a:rPr lang="en-US" baseline="0" dirty="0" smtClean="0"/>
              <a:t> it is a cryptographic key used for Hashing technique (one of the security feature to secure any data). It is 64/128b bit alphanumeric key. It can be generated by SN.EXE tool in .NET. It is used in .NET framework to secure an assembly as well as to convert a private assembly into a shared assembly (will be discussed in next few slides).</a:t>
            </a:r>
          </a:p>
          <a:p>
            <a:endParaRPr lang="en-US" baseline="0" dirty="0" smtClean="0"/>
          </a:p>
          <a:p>
            <a:r>
              <a:rPr lang="en-US" baseline="0" dirty="0" smtClean="0"/>
              <a:t>Version No: Such as, 1.0.0.0  (Major-1, Minor-0, Build-0 and Revision-0 no)</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a:t>
            </a:fld>
            <a:endParaRPr lang="en-AU" dirty="0"/>
          </a:p>
        </p:txBody>
      </p:sp>
    </p:spTree>
    <p:extLst>
      <p:ext uri="{BB962C8B-B14F-4D97-AF65-F5344CB8AC3E}">
        <p14:creationId xmlns:p14="http://schemas.microsoft.com/office/powerpoint/2010/main" val="10710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Type Metadata includes….</a:t>
            </a:r>
          </a:p>
          <a:p>
            <a:pPr marL="685800" lvl="1" indent="-228600">
              <a:buAutoNum type="arabicPeriod"/>
            </a:pPr>
            <a:r>
              <a:rPr lang="en-US" dirty="0" smtClean="0"/>
              <a:t>All data types that you have used directly or indirectly (such as, you have inherited a class from another class which is not part of that application code, but part of some other assembly)</a:t>
            </a:r>
          </a:p>
          <a:p>
            <a:pPr marL="685800" lvl="1" indent="-228600">
              <a:buAutoNum type="arabicPeriod"/>
            </a:pPr>
            <a:r>
              <a:rPr lang="en-US" dirty="0" smtClean="0"/>
              <a:t>All members of every data types, such as methods, properties etc.</a:t>
            </a:r>
          </a:p>
          <a:p>
            <a:pPr marL="685800" lvl="1" indent="-228600">
              <a:buAutoNum type="arabicPeriod"/>
            </a:pPr>
            <a:r>
              <a:rPr lang="en-US" dirty="0" smtClean="0"/>
              <a:t>User strings (such as, you have used </a:t>
            </a:r>
            <a:r>
              <a:rPr lang="en-US" dirty="0" err="1" smtClean="0"/>
              <a:t>WriteLine</a:t>
            </a:r>
            <a:r>
              <a:rPr lang="en-US" dirty="0" smtClean="0"/>
              <a:t> method of Console class to print some string)</a:t>
            </a:r>
          </a:p>
          <a:p>
            <a:pPr marL="685800" lvl="1" indent="-228600">
              <a:buAutoNum type="arabicPeriod"/>
            </a:pPr>
            <a:r>
              <a:rPr lang="en-US" dirty="0" smtClean="0"/>
              <a:t>Also. small amount of information about the assembly ,too.</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a:t>
            </a:fld>
            <a:endParaRPr lang="en-AU" dirty="0"/>
          </a:p>
        </p:txBody>
      </p:sp>
    </p:spTree>
    <p:extLst>
      <p:ext uri="{BB962C8B-B14F-4D97-AF65-F5344CB8AC3E}">
        <p14:creationId xmlns:p14="http://schemas.microsoft.com/office/powerpoint/2010/main" val="462667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7</a:t>
            </a:fld>
            <a:endParaRPr lang="en-AU" dirty="0"/>
          </a:p>
        </p:txBody>
      </p:sp>
    </p:spTree>
    <p:extLst>
      <p:ext uri="{BB962C8B-B14F-4D97-AF65-F5344CB8AC3E}">
        <p14:creationId xmlns:p14="http://schemas.microsoft.com/office/powerpoint/2010/main" val="355435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8</a:t>
            </a:fld>
            <a:endParaRPr lang="en-AU" dirty="0"/>
          </a:p>
        </p:txBody>
      </p:sp>
    </p:spTree>
    <p:extLst>
      <p:ext uri="{BB962C8B-B14F-4D97-AF65-F5344CB8AC3E}">
        <p14:creationId xmlns:p14="http://schemas.microsoft.com/office/powerpoint/2010/main" val="2596423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This code is machine-independent set of instructions. That is why this code platform neutral.</a:t>
            </a:r>
          </a:p>
          <a:p>
            <a:pPr marL="228600" indent="-228600">
              <a:buNone/>
            </a:pPr>
            <a:endParaRPr lang="en-US" dirty="0" smtClean="0"/>
          </a:p>
          <a:p>
            <a:r>
              <a:rPr lang="en-US" dirty="0" smtClean="0"/>
              <a:t>2. You can deploy the assembly (PE file) in any machine and then using CLR, the IL code will be converted into Nativ</a:t>
            </a:r>
            <a:r>
              <a:rPr lang="en-US" baseline="0" dirty="0" smtClean="0"/>
              <a:t>e or</a:t>
            </a:r>
            <a:r>
              <a:rPr lang="en-US" dirty="0" smtClean="0"/>
              <a:t> machine level code,</a:t>
            </a:r>
            <a:r>
              <a:rPr lang="en-US" baseline="0" dirty="0" smtClean="0"/>
              <a:t> </a:t>
            </a:r>
            <a:r>
              <a:rPr lang="en-US" dirty="0" smtClean="0"/>
              <a:t>and then will be executed.</a:t>
            </a:r>
          </a:p>
          <a:p>
            <a:endParaRPr lang="en-US" dirty="0" smtClean="0"/>
          </a:p>
          <a:p>
            <a:r>
              <a:rPr lang="en-US" dirty="0" smtClean="0"/>
              <a:t>3. Every source code written into different .NET compatible language is converted into IL code first. That is why you can integrate module written in different languages so easily because all the source codes have been converted into IL code and actually the integration is taking place between IL codes. It provides respite to the problem of interoperability.</a:t>
            </a:r>
          </a:p>
          <a:p>
            <a:endParaRPr lang="en-US" dirty="0" smtClean="0"/>
          </a:p>
          <a:p>
            <a:endParaRPr lang="en-US" dirty="0" smtClean="0"/>
          </a:p>
          <a:p>
            <a:pPr>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9</a:t>
            </a:fld>
            <a:endParaRPr lang="en-AU" dirty="0"/>
          </a:p>
        </p:txBody>
      </p:sp>
    </p:spTree>
    <p:extLst>
      <p:ext uri="{BB962C8B-B14F-4D97-AF65-F5344CB8AC3E}">
        <p14:creationId xmlns:p14="http://schemas.microsoft.com/office/powerpoint/2010/main" val="235303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2CC3E7-EFD5-455B-ADF5-AA727574E0D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45164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CC3E7-EFD5-455B-ADF5-AA727574E0D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247161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CC3E7-EFD5-455B-ADF5-AA727574E0D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350636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CC3E7-EFD5-455B-ADF5-AA727574E0D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225295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CC3E7-EFD5-455B-ADF5-AA727574E0D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55176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2CC3E7-EFD5-455B-ADF5-AA727574E0DC}"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9009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2CC3E7-EFD5-455B-ADF5-AA727574E0DC}"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90460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2CC3E7-EFD5-455B-ADF5-AA727574E0DC}"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416469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CC3E7-EFD5-455B-ADF5-AA727574E0DC}"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340180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CC3E7-EFD5-455B-ADF5-AA727574E0DC}"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195318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CC3E7-EFD5-455B-ADF5-AA727574E0DC}"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2165E-E10D-426C-BF8B-5037536B9928}" type="slidenum">
              <a:rPr lang="en-US" smtClean="0"/>
              <a:t>‹#›</a:t>
            </a:fld>
            <a:endParaRPr lang="en-US"/>
          </a:p>
        </p:txBody>
      </p:sp>
    </p:spTree>
    <p:extLst>
      <p:ext uri="{BB962C8B-B14F-4D97-AF65-F5344CB8AC3E}">
        <p14:creationId xmlns:p14="http://schemas.microsoft.com/office/powerpoint/2010/main" val="307695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C3E7-EFD5-455B-ADF5-AA727574E0DC}" type="datetimeFigureOut">
              <a:rPr lang="en-US" smtClean="0"/>
              <a:t>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2165E-E10D-426C-BF8B-5037536B9928}" type="slidenum">
              <a:rPr lang="en-US" smtClean="0"/>
              <a:t>‹#›</a:t>
            </a:fld>
            <a:endParaRPr lang="en-US"/>
          </a:p>
        </p:txBody>
      </p:sp>
    </p:spTree>
    <p:extLst>
      <p:ext uri="{BB962C8B-B14F-4D97-AF65-F5344CB8AC3E}">
        <p14:creationId xmlns:p14="http://schemas.microsoft.com/office/powerpoint/2010/main" val="205828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fdhkd3a5.asp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msdn.microsoft.com/en-us/library/yf1d93sz(v=VS.71).asp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b="1" dirty="0"/>
              <a:t>Assemblies &amp; Reflection</a:t>
            </a:r>
            <a:endParaRPr lang="en-US" dirty="0"/>
          </a:p>
        </p:txBody>
      </p:sp>
    </p:spTree>
    <p:extLst>
      <p:ext uri="{BB962C8B-B14F-4D97-AF65-F5344CB8AC3E}">
        <p14:creationId xmlns:p14="http://schemas.microsoft.com/office/powerpoint/2010/main" val="3321229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It stores information about any image file, icon, audio file, video file, which are used by the assembly (application)</a:t>
            </a:r>
          </a:p>
          <a:p>
            <a:endParaRPr lang="en-US" dirty="0" smtClean="0"/>
          </a:p>
          <a:p>
            <a:r>
              <a:rPr lang="en-US" dirty="0" smtClean="0"/>
              <a:t>This is optional part of the assembly, i.e., if the application does not use those files, there will be no Resource segment in the assembly</a:t>
            </a:r>
          </a:p>
          <a:p>
            <a:pPr>
              <a:buNone/>
            </a:pPr>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457980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lnSpcReduction="10000"/>
          </a:bodyPr>
          <a:lstStyle/>
          <a:p>
            <a:r>
              <a:rPr lang="en-US" dirty="0" smtClean="0"/>
              <a:t>The Win32 file header establishes the fact that the assembly can be loaded and manipulated by the</a:t>
            </a:r>
          </a:p>
          <a:p>
            <a:r>
              <a:rPr lang="en-US" dirty="0" smtClean="0"/>
              <a:t>Windows family of operating systems. This header data also identifies the kind of application (console-</a:t>
            </a:r>
          </a:p>
          <a:p>
            <a:r>
              <a:rPr lang="en-US" dirty="0" smtClean="0"/>
              <a:t>based, GUI-based, or *.dll code library) to be hosted by the Windows operating system.</a:t>
            </a:r>
            <a:endParaRPr lang="en-US" dirty="0"/>
          </a:p>
        </p:txBody>
      </p:sp>
      <p:sp>
        <p:nvSpPr>
          <p:cNvPr id="3" name="Title 2"/>
          <p:cNvSpPr>
            <a:spLocks noGrp="1"/>
          </p:cNvSpPr>
          <p:nvPr>
            <p:ph type="title"/>
          </p:nvPr>
        </p:nvSpPr>
        <p:spPr/>
        <p:txBody>
          <a:bodyPr/>
          <a:lstStyle/>
          <a:p>
            <a:r>
              <a:rPr lang="en-US" dirty="0" smtClean="0"/>
              <a:t>Win32 Header</a:t>
            </a:r>
            <a:endParaRPr lang="en-US" dirty="0"/>
          </a:p>
        </p:txBody>
      </p:sp>
      <p:pic>
        <p:nvPicPr>
          <p:cNvPr id="5122" name="Picture 2"/>
          <p:cNvPicPr>
            <a:picLocks noGrp="1" noChangeAspect="1" noChangeArrowheads="1"/>
          </p:cNvPicPr>
          <p:nvPr>
            <p:ph sz="half" idx="2"/>
          </p:nvPr>
        </p:nvPicPr>
        <p:blipFill>
          <a:blip r:embed="rId3" cstate="print"/>
          <a:srcRect/>
          <a:stretch>
            <a:fillRect/>
          </a:stretch>
        </p:blipFill>
        <p:spPr bwMode="auto">
          <a:xfrm>
            <a:off x="6172200" y="2451220"/>
            <a:ext cx="4038600" cy="28239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417900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The CLR header is a block of data that all .NET files must support (and do support, courtesy of the C# compiler) in order to be hosted by the CLR.</a:t>
            </a:r>
            <a:endParaRPr lang="en-US" dirty="0"/>
          </a:p>
        </p:txBody>
      </p:sp>
      <p:sp>
        <p:nvSpPr>
          <p:cNvPr id="3" name="Title 2"/>
          <p:cNvSpPr>
            <a:spLocks noGrp="1"/>
          </p:cNvSpPr>
          <p:nvPr>
            <p:ph type="title"/>
          </p:nvPr>
        </p:nvSpPr>
        <p:spPr/>
        <p:txBody>
          <a:bodyPr/>
          <a:lstStyle/>
          <a:p>
            <a:r>
              <a:rPr lang="en-US" dirty="0" smtClean="0"/>
              <a:t>CLR Header</a:t>
            </a:r>
            <a:endParaRPr lang="en-US" dirty="0"/>
          </a:p>
        </p:txBody>
      </p:sp>
      <p:pic>
        <p:nvPicPr>
          <p:cNvPr id="4098" name="Picture 2"/>
          <p:cNvPicPr>
            <a:picLocks noGrp="1" noChangeAspect="1" noChangeArrowheads="1"/>
          </p:cNvPicPr>
          <p:nvPr>
            <p:ph sz="half" idx="2"/>
          </p:nvPr>
        </p:nvPicPr>
        <p:blipFill>
          <a:blip r:embed="rId3" cstate="print"/>
          <a:srcRect/>
          <a:stretch>
            <a:fillRect/>
          </a:stretch>
        </p:blipFill>
        <p:spPr bwMode="auto">
          <a:xfrm>
            <a:off x="6172200" y="2190662"/>
            <a:ext cx="4038600" cy="334504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212867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contains code (IL Code) that the common language runtime executes.</a:t>
            </a:r>
          </a:p>
          <a:p>
            <a:r>
              <a:rPr lang="en-US" dirty="0" smtClean="0"/>
              <a:t>It forms a security boundary.</a:t>
            </a:r>
          </a:p>
          <a:p>
            <a:r>
              <a:rPr lang="en-US" dirty="0" smtClean="0"/>
              <a:t>It forms a type boundary.</a:t>
            </a:r>
          </a:p>
          <a:p>
            <a:r>
              <a:rPr lang="en-US" dirty="0" smtClean="0"/>
              <a:t>It forms a reference scope boundary.</a:t>
            </a:r>
          </a:p>
          <a:p>
            <a:r>
              <a:rPr lang="en-US" dirty="0" smtClean="0"/>
              <a:t>It forms a version boundary.</a:t>
            </a:r>
          </a:p>
          <a:p>
            <a:r>
              <a:rPr lang="en-US" dirty="0" smtClean="0"/>
              <a:t>It forms a deployment unit.</a:t>
            </a:r>
          </a:p>
          <a:p>
            <a:r>
              <a:rPr lang="en-US" dirty="0" smtClean="0"/>
              <a:t>It is the unit at which side-by-side execution is supported.</a:t>
            </a:r>
            <a:endParaRPr lang="en-US" dirty="0"/>
          </a:p>
        </p:txBody>
      </p:sp>
      <p:sp>
        <p:nvSpPr>
          <p:cNvPr id="3" name="Title 2"/>
          <p:cNvSpPr>
            <a:spLocks noGrp="1"/>
          </p:cNvSpPr>
          <p:nvPr>
            <p:ph type="title"/>
          </p:nvPr>
        </p:nvSpPr>
        <p:spPr/>
        <p:txBody>
          <a:bodyPr/>
          <a:lstStyle/>
          <a:p>
            <a:r>
              <a:rPr lang="en-US" dirty="0" smtClean="0"/>
              <a:t>Advantages of Assembly</a:t>
            </a:r>
            <a:endParaRPr lang="en-US" dirty="0"/>
          </a:p>
        </p:txBody>
      </p:sp>
    </p:spTree>
    <p:extLst>
      <p:ext uri="{BB962C8B-B14F-4D97-AF65-F5344CB8AC3E}">
        <p14:creationId xmlns:p14="http://schemas.microsoft.com/office/powerpoint/2010/main" val="3389979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There are two techniques to view the contents of an assembly</a:t>
            </a:r>
          </a:p>
          <a:p>
            <a:pPr>
              <a:buNone/>
            </a:pPr>
            <a:endParaRPr lang="en-US" dirty="0" smtClean="0"/>
          </a:p>
          <a:p>
            <a:pPr lvl="1"/>
            <a:r>
              <a:rPr lang="en-US" dirty="0" smtClean="0"/>
              <a:t>To view an assembly’s contents you can use ILDASM tool</a:t>
            </a:r>
          </a:p>
          <a:p>
            <a:endParaRPr lang="en-US" dirty="0" smtClean="0"/>
          </a:p>
          <a:p>
            <a:pPr lvl="1"/>
            <a:r>
              <a:rPr lang="en-US" dirty="0" smtClean="0"/>
              <a:t>Also, you can use Reflection technique to programmatically extract or view all contents of an assembly.</a:t>
            </a:r>
            <a:endParaRPr lang="en-US" dirty="0"/>
          </a:p>
        </p:txBody>
      </p:sp>
      <p:sp>
        <p:nvSpPr>
          <p:cNvPr id="3" name="Title 2"/>
          <p:cNvSpPr>
            <a:spLocks noGrp="1"/>
          </p:cNvSpPr>
          <p:nvPr>
            <p:ph type="title"/>
          </p:nvPr>
        </p:nvSpPr>
        <p:spPr/>
        <p:txBody>
          <a:bodyPr/>
          <a:lstStyle/>
          <a:p>
            <a:r>
              <a:rPr lang="en-US" dirty="0" smtClean="0"/>
              <a:t>How to view contents of an Assembly</a:t>
            </a:r>
            <a:endParaRPr lang="en-US" dirty="0"/>
          </a:p>
        </p:txBody>
      </p:sp>
    </p:spTree>
    <p:extLst>
      <p:ext uri="{BB962C8B-B14F-4D97-AF65-F5344CB8AC3E}">
        <p14:creationId xmlns:p14="http://schemas.microsoft.com/office/powerpoint/2010/main" val="3950552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Contents of an assembly can be viewed using a tool, named ILDASM.EXE</a:t>
            </a:r>
          </a:p>
          <a:p>
            <a:pPr lvl="1"/>
            <a:r>
              <a:rPr lang="en-US" dirty="0" smtClean="0"/>
              <a:t>ILDASM stands for Intermediate Language </a:t>
            </a:r>
            <a:r>
              <a:rPr lang="en-US" dirty="0" err="1" smtClean="0"/>
              <a:t>Dis</a:t>
            </a:r>
            <a:r>
              <a:rPr lang="en-US" dirty="0" smtClean="0"/>
              <a:t>-Assembler</a:t>
            </a:r>
          </a:p>
          <a:p>
            <a:pPr lvl="1"/>
            <a:endParaRPr lang="en-US" dirty="0" smtClean="0"/>
          </a:p>
          <a:p>
            <a:r>
              <a:rPr lang="en-US" dirty="0" smtClean="0"/>
              <a:t>You can use this tool in two ways</a:t>
            </a:r>
          </a:p>
          <a:p>
            <a:pPr lvl="1"/>
            <a:r>
              <a:rPr lang="en-US" dirty="0" smtClean="0"/>
              <a:t>Use the tool from Visual Studio 2008 Command Prompt by typing proper command or by adding the tool first in Visual Studio Tools Menu and then use it.</a:t>
            </a:r>
          </a:p>
          <a:p>
            <a:pPr lvl="1"/>
            <a:r>
              <a:rPr lang="en-US" dirty="0" smtClean="0"/>
              <a:t>You can add this tool in Tools Menu in the Visual Studio.</a:t>
            </a:r>
          </a:p>
          <a:p>
            <a:pPr lvl="2"/>
            <a:r>
              <a:rPr lang="en-US" dirty="0" smtClean="0"/>
              <a:t>Location of the tool</a:t>
            </a:r>
          </a:p>
          <a:p>
            <a:pPr lvl="3"/>
            <a:r>
              <a:rPr lang="en-US" dirty="0" smtClean="0"/>
              <a:t>C:\Program Files\Microsoft SDKs\Windows\v6.0A\Bin </a:t>
            </a:r>
          </a:p>
          <a:p>
            <a:pPr lvl="3">
              <a:buNone/>
            </a:pPr>
            <a:endParaRPr lang="en-US" dirty="0" smtClean="0"/>
          </a:p>
          <a:p>
            <a:r>
              <a:rPr lang="en-US" dirty="0" smtClean="0"/>
              <a:t>You can open any PE (Portable Executable) file (with .exe/.</a:t>
            </a:r>
            <a:r>
              <a:rPr lang="en-US" dirty="0" err="1" smtClean="0"/>
              <a:t>dll</a:t>
            </a:r>
            <a:r>
              <a:rPr lang="en-US" dirty="0" smtClean="0"/>
              <a:t> extension) created using .NET Framework.</a:t>
            </a:r>
          </a:p>
          <a:p>
            <a:endParaRPr lang="en-US" dirty="0"/>
          </a:p>
        </p:txBody>
      </p:sp>
      <p:sp>
        <p:nvSpPr>
          <p:cNvPr id="3" name="Title 2"/>
          <p:cNvSpPr>
            <a:spLocks noGrp="1"/>
          </p:cNvSpPr>
          <p:nvPr>
            <p:ph type="title"/>
          </p:nvPr>
        </p:nvSpPr>
        <p:spPr/>
        <p:txBody>
          <a:bodyPr/>
          <a:lstStyle/>
          <a:p>
            <a:r>
              <a:rPr lang="en-US" dirty="0" smtClean="0"/>
              <a:t>ILDASM tool</a:t>
            </a:r>
            <a:endParaRPr lang="en-US" dirty="0"/>
          </a:p>
        </p:txBody>
      </p:sp>
    </p:spTree>
    <p:extLst>
      <p:ext uri="{BB962C8B-B14F-4D97-AF65-F5344CB8AC3E}">
        <p14:creationId xmlns:p14="http://schemas.microsoft.com/office/powerpoint/2010/main" val="1473525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Reflection is technique, using which we can discover the assembly contents (manifest data, type metadata etc.) during run-time.</a:t>
            </a:r>
          </a:p>
          <a:p>
            <a:r>
              <a:rPr lang="en-US" dirty="0" smtClean="0"/>
              <a:t>Since, this technique is used to discover data types used in an assembly during runtime, that is why reflection  is also known as Run-time Type Discovery.</a:t>
            </a:r>
          </a:p>
          <a:p>
            <a:r>
              <a:rPr lang="en-US" dirty="0" smtClean="0"/>
              <a:t>Using Reflection technique, by using metadata of any data type from other assembly an object of that type can be created during time. This technique is known Dynamic Object Creation.</a:t>
            </a:r>
          </a:p>
          <a:p>
            <a:r>
              <a:rPr lang="en-US" dirty="0" smtClean="0"/>
              <a:t>Using metadata of members of any data type we can invoke any method also. This technique is known as Dynamic Method Invocation.</a:t>
            </a:r>
          </a:p>
          <a:p>
            <a:endParaRPr lang="en-US" dirty="0"/>
          </a:p>
        </p:txBody>
      </p:sp>
      <p:sp>
        <p:nvSpPr>
          <p:cNvPr id="3" name="Title 2"/>
          <p:cNvSpPr>
            <a:spLocks noGrp="1"/>
          </p:cNvSpPr>
          <p:nvPr>
            <p:ph type="title"/>
          </p:nvPr>
        </p:nvSpPr>
        <p:spPr/>
        <p:txBody>
          <a:bodyPr/>
          <a:lstStyle/>
          <a:p>
            <a:r>
              <a:rPr lang="en-US" dirty="0" smtClean="0"/>
              <a:t>Reflection</a:t>
            </a:r>
            <a:endParaRPr lang="en-US" dirty="0"/>
          </a:p>
        </p:txBody>
      </p:sp>
    </p:spTree>
    <p:extLst>
      <p:ext uri="{BB962C8B-B14F-4D97-AF65-F5344CB8AC3E}">
        <p14:creationId xmlns:p14="http://schemas.microsoft.com/office/powerpoint/2010/main" val="306994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The necessary classes and other data types that are required to use Reflection technique are present in </a:t>
            </a:r>
            <a:r>
              <a:rPr lang="en-US" dirty="0" err="1" smtClean="0"/>
              <a:t>System.Reflection</a:t>
            </a:r>
            <a:r>
              <a:rPr lang="en-US" dirty="0" smtClean="0"/>
              <a:t> namespace.</a:t>
            </a:r>
          </a:p>
          <a:p>
            <a:endParaRPr lang="en-US" dirty="0" smtClean="0"/>
          </a:p>
          <a:p>
            <a:r>
              <a:rPr lang="en-US" dirty="0" smtClean="0"/>
              <a:t>Classes like Assembly, </a:t>
            </a:r>
            <a:r>
              <a:rPr lang="en-US" dirty="0" err="1" smtClean="0"/>
              <a:t>MemberInfo</a:t>
            </a:r>
            <a:r>
              <a:rPr lang="en-US" dirty="0" smtClean="0"/>
              <a:t>, </a:t>
            </a:r>
            <a:r>
              <a:rPr lang="en-US" dirty="0" err="1" smtClean="0"/>
              <a:t>FieldInfo,PropertyInfo</a:t>
            </a:r>
            <a:r>
              <a:rPr lang="en-US" dirty="0" smtClean="0"/>
              <a:t>, </a:t>
            </a:r>
            <a:r>
              <a:rPr lang="en-US" dirty="0" err="1" smtClean="0"/>
              <a:t>MethodInfo</a:t>
            </a:r>
            <a:r>
              <a:rPr lang="en-US" dirty="0" smtClean="0"/>
              <a:t> etc. are present in that namespace.</a:t>
            </a:r>
          </a:p>
          <a:p>
            <a:endParaRPr lang="en-US" dirty="0" smtClean="0"/>
          </a:p>
          <a:p>
            <a:r>
              <a:rPr lang="en-US" dirty="0" smtClean="0"/>
              <a:t>Type Class: This class is used to refer to metadata of any data type. This class is present in System namespace.</a:t>
            </a:r>
            <a:endParaRPr lang="en-US" dirty="0"/>
          </a:p>
        </p:txBody>
      </p:sp>
      <p:sp>
        <p:nvSpPr>
          <p:cNvPr id="3" name="Title 2"/>
          <p:cNvSpPr>
            <a:spLocks noGrp="1"/>
          </p:cNvSpPr>
          <p:nvPr>
            <p:ph type="title"/>
          </p:nvPr>
        </p:nvSpPr>
        <p:spPr/>
        <p:txBody>
          <a:bodyPr/>
          <a:lstStyle/>
          <a:p>
            <a:r>
              <a:rPr lang="en-US" dirty="0" smtClean="0"/>
              <a:t>Namespace and Types for Reflection</a:t>
            </a:r>
            <a:endParaRPr lang="en-US" dirty="0"/>
          </a:p>
        </p:txBody>
      </p:sp>
    </p:spTree>
    <p:extLst>
      <p:ext uri="{BB962C8B-B14F-4D97-AF65-F5344CB8AC3E}">
        <p14:creationId xmlns:p14="http://schemas.microsoft.com/office/powerpoint/2010/main" val="1832129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Load a private or shared assembly during runtime using Assembly Class’s </a:t>
            </a:r>
            <a:r>
              <a:rPr lang="en-US" dirty="0" err="1" smtClean="0"/>
              <a:t>LoadFrom</a:t>
            </a:r>
            <a:r>
              <a:rPr lang="en-US" dirty="0" smtClean="0"/>
              <a:t> or Load method, respectively. </a:t>
            </a:r>
          </a:p>
          <a:p>
            <a:endParaRPr lang="en-US" dirty="0" smtClean="0"/>
          </a:p>
          <a:p>
            <a:r>
              <a:rPr lang="en-US" dirty="0" smtClean="0"/>
              <a:t>2. Extract metadata of all types using Assembly class’s </a:t>
            </a:r>
            <a:r>
              <a:rPr lang="en-US" dirty="0" err="1" smtClean="0"/>
              <a:t>GetTypes</a:t>
            </a:r>
            <a:r>
              <a:rPr lang="en-US" dirty="0" smtClean="0"/>
              <a:t> method or single data type using </a:t>
            </a:r>
            <a:r>
              <a:rPr lang="en-US" dirty="0" err="1" smtClean="0"/>
              <a:t>GetType</a:t>
            </a:r>
            <a:r>
              <a:rPr lang="en-US" dirty="0" smtClean="0"/>
              <a:t> method.</a:t>
            </a:r>
          </a:p>
          <a:p>
            <a:endParaRPr lang="en-US" dirty="0" smtClean="0"/>
          </a:p>
          <a:p>
            <a:r>
              <a:rPr lang="en-US" dirty="0" smtClean="0"/>
              <a:t>3. Using Type class’s methods to extract metadata of each and every member of single or every data type.</a:t>
            </a:r>
          </a:p>
          <a:p>
            <a:endParaRPr lang="en-US" dirty="0"/>
          </a:p>
        </p:txBody>
      </p:sp>
      <p:sp>
        <p:nvSpPr>
          <p:cNvPr id="3" name="Title 2"/>
          <p:cNvSpPr>
            <a:spLocks noGrp="1"/>
          </p:cNvSpPr>
          <p:nvPr>
            <p:ph type="title"/>
          </p:nvPr>
        </p:nvSpPr>
        <p:spPr/>
        <p:txBody>
          <a:bodyPr/>
          <a:lstStyle/>
          <a:p>
            <a:r>
              <a:rPr lang="en-US" dirty="0" smtClean="0"/>
              <a:t>How to use Reflection to view assembly contents</a:t>
            </a:r>
            <a:endParaRPr lang="en-US" dirty="0"/>
          </a:p>
        </p:txBody>
      </p:sp>
    </p:spTree>
    <p:extLst>
      <p:ext uri="{BB962C8B-B14F-4D97-AF65-F5344CB8AC3E}">
        <p14:creationId xmlns:p14="http://schemas.microsoft.com/office/powerpoint/2010/main" val="21170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Runtime Type Discovery using Reflection</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795342" y="1319463"/>
            <a:ext cx="8415458" cy="43241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90673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Introducing </a:t>
            </a:r>
            <a:r>
              <a:rPr lang="en-US" dirty="0"/>
              <a:t>assemblies</a:t>
            </a:r>
          </a:p>
          <a:p>
            <a:r>
              <a:rPr lang="en-US" dirty="0" smtClean="0"/>
              <a:t>Assembly </a:t>
            </a:r>
            <a:r>
              <a:rPr lang="en-US" dirty="0"/>
              <a:t>metadata &amp; demo on ILDASM tool</a:t>
            </a:r>
          </a:p>
          <a:p>
            <a:r>
              <a:rPr lang="en-US" dirty="0" smtClean="0"/>
              <a:t>Shared </a:t>
            </a:r>
            <a:r>
              <a:rPr lang="en-US" dirty="0"/>
              <a:t>V/s private </a:t>
            </a:r>
            <a:r>
              <a:rPr lang="en-US" dirty="0" smtClean="0"/>
              <a:t>assemblies</a:t>
            </a:r>
          </a:p>
          <a:p>
            <a:r>
              <a:rPr lang="en-US" dirty="0" smtClean="0"/>
              <a:t>What </a:t>
            </a:r>
            <a:r>
              <a:rPr lang="en-US" dirty="0"/>
              <a:t>is strong name</a:t>
            </a:r>
          </a:p>
          <a:p>
            <a:r>
              <a:rPr lang="en-US" dirty="0" smtClean="0"/>
              <a:t>Installing </a:t>
            </a:r>
            <a:r>
              <a:rPr lang="en-US" dirty="0"/>
              <a:t>assembly in GAC, versioning and updating </a:t>
            </a:r>
            <a:r>
              <a:rPr lang="en-US" dirty="0" smtClean="0"/>
              <a:t>configuration file</a:t>
            </a:r>
          </a:p>
          <a:p>
            <a:r>
              <a:rPr lang="en-US" dirty="0" smtClean="0"/>
              <a:t>Understanding </a:t>
            </a:r>
            <a:r>
              <a:rPr lang="en-US" dirty="0"/>
              <a:t>reflection</a:t>
            </a:r>
          </a:p>
          <a:p>
            <a:r>
              <a:rPr lang="en-US" dirty="0" smtClean="0"/>
              <a:t>Reflection </a:t>
            </a:r>
            <a:r>
              <a:rPr lang="en-US" dirty="0"/>
              <a:t>classes</a:t>
            </a:r>
          </a:p>
          <a:p>
            <a:r>
              <a:rPr lang="en-US" dirty="0" smtClean="0"/>
              <a:t>Usage </a:t>
            </a:r>
            <a:r>
              <a:rPr lang="en-US" dirty="0"/>
              <a:t>of </a:t>
            </a:r>
            <a:r>
              <a:rPr lang="en-US" dirty="0" smtClean="0"/>
              <a:t>reflection</a:t>
            </a:r>
          </a:p>
          <a:p>
            <a:endParaRPr lang="en-US" dirty="0" smtClean="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a:t>
            </a:fld>
            <a:endParaRPr lang="en-US" dirty="0"/>
          </a:p>
        </p:txBody>
      </p:sp>
    </p:spTree>
    <p:extLst>
      <p:ext uri="{BB962C8B-B14F-4D97-AF65-F5344CB8AC3E}">
        <p14:creationId xmlns:p14="http://schemas.microsoft.com/office/powerpoint/2010/main" val="320730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A strong name consists of the assembly's identity </a:t>
            </a:r>
          </a:p>
          <a:p>
            <a:r>
              <a:rPr lang="en-US" dirty="0" smtClean="0"/>
              <a:t>Following four values/attributes of an assembly actually reflects the identity</a:t>
            </a:r>
          </a:p>
          <a:p>
            <a:pPr>
              <a:buNone/>
            </a:pPr>
            <a:endParaRPr lang="en-US" dirty="0" smtClean="0"/>
          </a:p>
          <a:p>
            <a:pPr lvl="1"/>
            <a:r>
              <a:rPr lang="en-US" dirty="0" smtClean="0"/>
              <a:t>Assembly Title (The simple text name of the assembly)</a:t>
            </a:r>
          </a:p>
          <a:p>
            <a:pPr lvl="1"/>
            <a:r>
              <a:rPr lang="en-US" dirty="0" smtClean="0"/>
              <a:t>Assembly Culture</a:t>
            </a:r>
          </a:p>
          <a:p>
            <a:pPr lvl="1"/>
            <a:r>
              <a:rPr lang="en-US" dirty="0" smtClean="0"/>
              <a:t>Assembly Version Number</a:t>
            </a:r>
          </a:p>
          <a:p>
            <a:pPr lvl="1"/>
            <a:r>
              <a:rPr lang="en-US" dirty="0" smtClean="0"/>
              <a:t>Digital signature, generated with the help of Public/Private key pair.</a:t>
            </a:r>
          </a:p>
          <a:p>
            <a:pPr lvl="1"/>
            <a:endParaRPr lang="en-US" dirty="0" smtClean="0"/>
          </a:p>
          <a:p>
            <a:r>
              <a:rPr lang="en-US" dirty="0" smtClean="0"/>
              <a:t>A Strong Named assembly is the one whose identity consists of all these above mentioned attributes.</a:t>
            </a:r>
          </a:p>
          <a:p>
            <a:r>
              <a:rPr lang="en-US" dirty="0" smtClean="0"/>
              <a:t>An assembly with Strong Name is eligible to be registered with the GAC (Global Assembly Cache- a machine wide cache for assemblies).</a:t>
            </a:r>
          </a:p>
          <a:p>
            <a:pPr lvl="1">
              <a:buNone/>
            </a:pPr>
            <a:endParaRPr lang="en-US" dirty="0" smtClean="0"/>
          </a:p>
          <a:p>
            <a:pPr lvl="1">
              <a:buNone/>
            </a:pPr>
            <a:endParaRPr lang="en-US" dirty="0" smtClean="0"/>
          </a:p>
          <a:p>
            <a:pPr lvl="1"/>
            <a:endParaRPr lang="en-US" dirty="0"/>
          </a:p>
        </p:txBody>
      </p:sp>
      <p:sp>
        <p:nvSpPr>
          <p:cNvPr id="3" name="Title 2"/>
          <p:cNvSpPr>
            <a:spLocks noGrp="1"/>
          </p:cNvSpPr>
          <p:nvPr>
            <p:ph type="title"/>
          </p:nvPr>
        </p:nvSpPr>
        <p:spPr/>
        <p:txBody>
          <a:bodyPr/>
          <a:lstStyle/>
          <a:p>
            <a:r>
              <a:rPr lang="en-US" dirty="0" smtClean="0"/>
              <a:t>Strong Name and Strong Named Assembly</a:t>
            </a:r>
            <a:endParaRPr lang="en-US" dirty="0"/>
          </a:p>
        </p:txBody>
      </p:sp>
    </p:spTree>
    <p:extLst>
      <p:ext uri="{BB962C8B-B14F-4D97-AF65-F5344CB8AC3E}">
        <p14:creationId xmlns:p14="http://schemas.microsoft.com/office/powerpoint/2010/main" val="869440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Strong names guarantee name uniqueness by relying on unique key pairs.</a:t>
            </a:r>
          </a:p>
          <a:p>
            <a:r>
              <a:rPr lang="en-US" dirty="0" smtClean="0"/>
              <a:t>Strong names provide a strong integrity check.</a:t>
            </a:r>
          </a:p>
          <a:p>
            <a:r>
              <a:rPr lang="en-US" dirty="0" smtClean="0"/>
              <a:t>A strong name can ensure that no one can produce a subsequent version of your assembly.</a:t>
            </a:r>
            <a:endParaRPr lang="en-US" dirty="0"/>
          </a:p>
        </p:txBody>
      </p:sp>
      <p:sp>
        <p:nvSpPr>
          <p:cNvPr id="3" name="Title 2"/>
          <p:cNvSpPr>
            <a:spLocks noGrp="1"/>
          </p:cNvSpPr>
          <p:nvPr>
            <p:ph type="title"/>
          </p:nvPr>
        </p:nvSpPr>
        <p:spPr/>
        <p:txBody>
          <a:bodyPr/>
          <a:lstStyle/>
          <a:p>
            <a:r>
              <a:rPr lang="en-US" dirty="0" smtClean="0"/>
              <a:t>Advantages of Strong-Name</a:t>
            </a:r>
            <a:endParaRPr lang="en-US" dirty="0"/>
          </a:p>
        </p:txBody>
      </p:sp>
    </p:spTree>
    <p:extLst>
      <p:ext uri="{BB962C8B-B14F-4D97-AF65-F5344CB8AC3E}">
        <p14:creationId xmlns:p14="http://schemas.microsoft.com/office/powerpoint/2010/main" val="537709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smtClean="0"/>
          </a:p>
          <a:p>
            <a:endParaRPr lang="en-US" dirty="0" smtClean="0"/>
          </a:p>
          <a:p>
            <a:r>
              <a:rPr lang="en-US" dirty="0" smtClean="0"/>
              <a:t>Create public/private key pair, known as Strong name Key, using SN.EXE tool and put the key pair in a file with .</a:t>
            </a:r>
            <a:r>
              <a:rPr lang="en-US" dirty="0" err="1" smtClean="0"/>
              <a:t>snk</a:t>
            </a:r>
            <a:r>
              <a:rPr lang="en-US" dirty="0" smtClean="0"/>
              <a:t> extension.</a:t>
            </a:r>
          </a:p>
          <a:p>
            <a:endParaRPr lang="en-US" dirty="0" smtClean="0"/>
          </a:p>
          <a:p>
            <a:r>
              <a:rPr lang="en-US" dirty="0" smtClean="0"/>
              <a:t>Sign the private assembly with that file containing strong name key. </a:t>
            </a:r>
          </a:p>
          <a:p>
            <a:endParaRPr lang="en-US" dirty="0" smtClean="0"/>
          </a:p>
          <a:p>
            <a:r>
              <a:rPr lang="en-US" dirty="0" smtClean="0"/>
              <a:t>SN tool can be used for some other purposes also, such as viewing public key from assembly. Use the following command to do that</a:t>
            </a:r>
          </a:p>
          <a:p>
            <a:pPr lvl="1"/>
            <a:r>
              <a:rPr lang="en-US" b="1" dirty="0" err="1" smtClean="0"/>
              <a:t>Sn</a:t>
            </a:r>
            <a:r>
              <a:rPr lang="en-US" b="1" dirty="0" smtClean="0"/>
              <a:t> –</a:t>
            </a:r>
            <a:r>
              <a:rPr lang="en-US" b="1" dirty="0" err="1" smtClean="0"/>
              <a:t>Tp</a:t>
            </a:r>
            <a:r>
              <a:rPr lang="en-US" b="1" dirty="0" smtClean="0"/>
              <a:t> &lt;</a:t>
            </a:r>
            <a:r>
              <a:rPr lang="en-US" b="1" dirty="0" err="1" smtClean="0"/>
              <a:t>assemblyfile</a:t>
            </a:r>
            <a:r>
              <a:rPr lang="en-US" b="1" dirty="0" smtClean="0"/>
              <a:t>&gt;</a:t>
            </a:r>
            <a:endParaRPr lang="en-US" b="1" dirty="0"/>
          </a:p>
        </p:txBody>
      </p:sp>
      <p:sp>
        <p:nvSpPr>
          <p:cNvPr id="3" name="Title 2"/>
          <p:cNvSpPr>
            <a:spLocks noGrp="1"/>
          </p:cNvSpPr>
          <p:nvPr>
            <p:ph type="title"/>
          </p:nvPr>
        </p:nvSpPr>
        <p:spPr/>
        <p:txBody>
          <a:bodyPr/>
          <a:lstStyle/>
          <a:p>
            <a:r>
              <a:rPr lang="en-US" dirty="0" smtClean="0"/>
              <a:t>How to create a Strong Name for an Assembly?</a:t>
            </a:r>
            <a:endParaRPr lang="en-US" dirty="0"/>
          </a:p>
        </p:txBody>
      </p:sp>
    </p:spTree>
    <p:extLst>
      <p:ext uri="{BB962C8B-B14F-4D97-AF65-F5344CB8AC3E}">
        <p14:creationId xmlns:p14="http://schemas.microsoft.com/office/powerpoint/2010/main" val="3052045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76201"/>
            <a:ext cx="8077200" cy="546657"/>
          </a:xfrm>
        </p:spPr>
        <p:txBody>
          <a:bodyPr>
            <a:normAutofit fontScale="90000"/>
          </a:bodyPr>
          <a:lstStyle/>
          <a:p>
            <a:r>
              <a:rPr lang="en-US" dirty="0" smtClean="0"/>
              <a:t>What happens when you create a strong name?</a:t>
            </a:r>
            <a:endParaRPr lang="en-US" dirty="0"/>
          </a:p>
        </p:txBody>
      </p:sp>
      <p:sp>
        <p:nvSpPr>
          <p:cNvPr id="5" name="Rectangle 6"/>
          <p:cNvSpPr>
            <a:spLocks noChangeArrowheads="1"/>
          </p:cNvSpPr>
          <p:nvPr/>
        </p:nvSpPr>
        <p:spPr bwMode="auto">
          <a:xfrm>
            <a:off x="1752600" y="990600"/>
            <a:ext cx="3733800" cy="53340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 name="Rectangle 5"/>
          <p:cNvSpPr/>
          <p:nvPr/>
        </p:nvSpPr>
        <p:spPr>
          <a:xfrm>
            <a:off x="1981201" y="1143000"/>
            <a:ext cx="33363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Assembly </a:t>
            </a:r>
            <a:r>
              <a:rPr lang="en-US" b="1" dirty="0"/>
              <a:t>Manifest (with  public key)</a:t>
            </a:r>
            <a:endParaRPr lang="en-US" b="1" dirty="0"/>
          </a:p>
        </p:txBody>
      </p:sp>
      <p:sp>
        <p:nvSpPr>
          <p:cNvPr id="7" name="Rectangle 6"/>
          <p:cNvSpPr/>
          <p:nvPr/>
        </p:nvSpPr>
        <p:spPr>
          <a:xfrm>
            <a:off x="1981201" y="2057400"/>
            <a:ext cx="33363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Type Metadata</a:t>
            </a:r>
          </a:p>
        </p:txBody>
      </p:sp>
      <p:sp>
        <p:nvSpPr>
          <p:cNvPr id="8" name="Rectangle 7"/>
          <p:cNvSpPr/>
          <p:nvPr/>
        </p:nvSpPr>
        <p:spPr>
          <a:xfrm>
            <a:off x="1981201" y="2971800"/>
            <a:ext cx="33363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Resource Files</a:t>
            </a:r>
          </a:p>
        </p:txBody>
      </p:sp>
      <p:sp>
        <p:nvSpPr>
          <p:cNvPr id="9" name="Rectangle 8"/>
          <p:cNvSpPr/>
          <p:nvPr/>
        </p:nvSpPr>
        <p:spPr>
          <a:xfrm>
            <a:off x="1981201" y="3886200"/>
            <a:ext cx="333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IL Code</a:t>
            </a:r>
          </a:p>
        </p:txBody>
      </p:sp>
      <p:sp>
        <p:nvSpPr>
          <p:cNvPr id="10" name="Rectangle 9"/>
          <p:cNvSpPr/>
          <p:nvPr/>
        </p:nvSpPr>
        <p:spPr>
          <a:xfrm>
            <a:off x="1981201" y="4724400"/>
            <a:ext cx="333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Win32 Header</a:t>
            </a:r>
          </a:p>
        </p:txBody>
      </p:sp>
      <p:sp>
        <p:nvSpPr>
          <p:cNvPr id="11" name="Rectangle 10"/>
          <p:cNvSpPr/>
          <p:nvPr/>
        </p:nvSpPr>
        <p:spPr>
          <a:xfrm>
            <a:off x="1981201" y="5562600"/>
            <a:ext cx="333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CLR </a:t>
            </a:r>
            <a:r>
              <a:rPr lang="en-US" b="1" dirty="0"/>
              <a:t>Header (with Digital Signature data)</a:t>
            </a:r>
            <a:endParaRPr lang="en-US" b="1" dirty="0"/>
          </a:p>
        </p:txBody>
      </p:sp>
      <p:sp>
        <p:nvSpPr>
          <p:cNvPr id="12" name="Rectangle 11"/>
          <p:cNvSpPr/>
          <p:nvPr/>
        </p:nvSpPr>
        <p:spPr>
          <a:xfrm>
            <a:off x="6019800" y="1143000"/>
            <a:ext cx="3048000" cy="609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 + private key</a:t>
            </a:r>
            <a:endParaRPr lang="en-US" dirty="0"/>
          </a:p>
        </p:txBody>
      </p:sp>
      <p:sp>
        <p:nvSpPr>
          <p:cNvPr id="13" name="TextBox 12"/>
          <p:cNvSpPr txBox="1"/>
          <p:nvPr/>
        </p:nvSpPr>
        <p:spPr>
          <a:xfrm>
            <a:off x="5943600" y="685800"/>
            <a:ext cx="3124200" cy="381000"/>
          </a:xfrm>
          <a:prstGeom prst="rect">
            <a:avLst/>
          </a:prstGeom>
          <a:noFill/>
        </p:spPr>
        <p:txBody>
          <a:bodyPr wrap="square" rtlCol="0">
            <a:spAutoFit/>
          </a:bodyPr>
          <a:lstStyle/>
          <a:p>
            <a:r>
              <a:rPr lang="en-US" dirty="0"/>
              <a:t>Strong Name Key File</a:t>
            </a:r>
            <a:endParaRPr lang="en-US" dirty="0"/>
          </a:p>
        </p:txBody>
      </p:sp>
      <p:cxnSp>
        <p:nvCxnSpPr>
          <p:cNvPr id="15" name="Straight Arrow Connector 14"/>
          <p:cNvCxnSpPr>
            <a:stCxn id="12" idx="1"/>
          </p:cNvCxnSpPr>
          <p:nvPr/>
        </p:nvCxnSpPr>
        <p:spPr>
          <a:xfrm rot="10800000">
            <a:off x="5562600" y="14478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ight Brace 17"/>
          <p:cNvSpPr/>
          <p:nvPr/>
        </p:nvSpPr>
        <p:spPr>
          <a:xfrm>
            <a:off x="5562600" y="1066800"/>
            <a:ext cx="457200" cy="525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6400800" y="3352800"/>
            <a:ext cx="21336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Code</a:t>
            </a:r>
            <a:endParaRPr lang="en-US" dirty="0"/>
          </a:p>
        </p:txBody>
      </p:sp>
      <p:cxnSp>
        <p:nvCxnSpPr>
          <p:cNvPr id="21" name="Straight Arrow Connector 20"/>
          <p:cNvCxnSpPr>
            <a:stCxn id="19" idx="2"/>
          </p:cNvCxnSpPr>
          <p:nvPr/>
        </p:nvCxnSpPr>
        <p:spPr>
          <a:xfrm rot="5400000">
            <a:off x="7200900" y="45339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77000" y="4876800"/>
            <a:ext cx="2133600" cy="1143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endParaRPr lang="en-US" dirty="0"/>
          </a:p>
        </p:txBody>
      </p:sp>
      <p:cxnSp>
        <p:nvCxnSpPr>
          <p:cNvPr id="24" name="Straight Connector 23"/>
          <p:cNvCxnSpPr/>
          <p:nvPr/>
        </p:nvCxnSpPr>
        <p:spPr>
          <a:xfrm rot="16200000" flipH="1">
            <a:off x="7391400" y="2514600"/>
            <a:ext cx="28194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7467600" y="4495800"/>
            <a:ext cx="1905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72400" y="4495800"/>
            <a:ext cx="2895600" cy="369332"/>
          </a:xfrm>
          <a:prstGeom prst="rect">
            <a:avLst/>
          </a:prstGeom>
          <a:noFill/>
        </p:spPr>
        <p:txBody>
          <a:bodyPr wrap="square" rtlCol="0">
            <a:spAutoFit/>
          </a:bodyPr>
          <a:lstStyle/>
          <a:p>
            <a:r>
              <a:rPr lang="en-US" dirty="0"/>
              <a:t>Encryption of Hash Code</a:t>
            </a:r>
            <a:endParaRPr lang="en-US" dirty="0"/>
          </a:p>
        </p:txBody>
      </p:sp>
      <p:cxnSp>
        <p:nvCxnSpPr>
          <p:cNvPr id="31" name="Straight Arrow Connector 30"/>
          <p:cNvCxnSpPr>
            <a:stCxn id="22" idx="1"/>
          </p:cNvCxnSpPr>
          <p:nvPr/>
        </p:nvCxnSpPr>
        <p:spPr>
          <a:xfrm rot="10800000" flipV="1">
            <a:off x="4876800" y="5448300"/>
            <a:ext cx="1600200"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943600" y="1905000"/>
            <a:ext cx="457200" cy="457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41" name="Oval 40"/>
          <p:cNvSpPr/>
          <p:nvPr/>
        </p:nvSpPr>
        <p:spPr>
          <a:xfrm>
            <a:off x="5943600" y="2819400"/>
            <a:ext cx="457200" cy="457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cxnSp>
        <p:nvCxnSpPr>
          <p:cNvPr id="43" name="Straight Arrow Connector 42"/>
          <p:cNvCxnSpPr>
            <a:stCxn id="18" idx="1"/>
          </p:cNvCxnSpPr>
          <p:nvPr/>
        </p:nvCxnSpPr>
        <p:spPr>
          <a:xfrm rot="10800000" flipH="1" flipV="1">
            <a:off x="6019800" y="3695700"/>
            <a:ext cx="8382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1"/>
          </p:cNvCxnSpPr>
          <p:nvPr/>
        </p:nvCxnSpPr>
        <p:spPr>
          <a:xfrm rot="16200000" flipV="1">
            <a:off x="5676902" y="1638301"/>
            <a:ext cx="295555" cy="3717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1" idx="4"/>
          </p:cNvCxnSpPr>
          <p:nvPr/>
        </p:nvCxnSpPr>
        <p:spPr>
          <a:xfrm rot="5400000">
            <a:off x="5943600" y="35052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flipV="1">
            <a:off x="4572000" y="1447800"/>
            <a:ext cx="19050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9372600" y="3352800"/>
            <a:ext cx="457200" cy="457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57" name="Oval 56"/>
          <p:cNvSpPr/>
          <p:nvPr/>
        </p:nvSpPr>
        <p:spPr>
          <a:xfrm>
            <a:off x="5943600" y="5867400"/>
            <a:ext cx="457200" cy="457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cxnSp>
        <p:nvCxnSpPr>
          <p:cNvPr id="59" name="Straight Arrow Connector 58"/>
          <p:cNvCxnSpPr>
            <a:stCxn id="56" idx="3"/>
          </p:cNvCxnSpPr>
          <p:nvPr/>
        </p:nvCxnSpPr>
        <p:spPr>
          <a:xfrm rot="5400000">
            <a:off x="9182102" y="3704946"/>
            <a:ext cx="219355" cy="295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0"/>
          </p:cNvCxnSpPr>
          <p:nvPr/>
        </p:nvCxnSpPr>
        <p:spPr>
          <a:xfrm rot="16200000" flipV="1">
            <a:off x="5981700" y="5676900"/>
            <a:ext cx="304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992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r>
              <a:rPr lang="en-US" dirty="0" smtClean="0"/>
              <a:t>There are two types of assemblies. They are….</a:t>
            </a:r>
          </a:p>
          <a:p>
            <a:pPr>
              <a:buNone/>
            </a:pPr>
            <a:endParaRPr lang="en-US" dirty="0" smtClean="0"/>
          </a:p>
          <a:p>
            <a:pPr lvl="1"/>
            <a:r>
              <a:rPr lang="en-US" dirty="0" smtClean="0"/>
              <a:t>Private assembly</a:t>
            </a:r>
          </a:p>
          <a:p>
            <a:pPr lvl="1"/>
            <a:r>
              <a:rPr lang="en-US" dirty="0" smtClean="0"/>
              <a:t>Shared assembly</a:t>
            </a:r>
          </a:p>
          <a:p>
            <a:pPr>
              <a:buNone/>
            </a:pPr>
            <a:r>
              <a:rPr lang="en-US" dirty="0" smtClean="0"/>
              <a:t>	</a:t>
            </a:r>
            <a:endParaRPr lang="en-US" dirty="0"/>
          </a:p>
        </p:txBody>
      </p:sp>
      <p:sp>
        <p:nvSpPr>
          <p:cNvPr id="3" name="Title 2"/>
          <p:cNvSpPr>
            <a:spLocks noGrp="1"/>
          </p:cNvSpPr>
          <p:nvPr>
            <p:ph type="title"/>
          </p:nvPr>
        </p:nvSpPr>
        <p:spPr/>
        <p:txBody>
          <a:bodyPr/>
          <a:lstStyle/>
          <a:p>
            <a:r>
              <a:rPr lang="en-US" dirty="0" smtClean="0"/>
              <a:t>Different Types of Assembly</a:t>
            </a:r>
            <a:endParaRPr lang="en-US" dirty="0"/>
          </a:p>
        </p:txBody>
      </p:sp>
    </p:spTree>
    <p:extLst>
      <p:ext uri="{BB962C8B-B14F-4D97-AF65-F5344CB8AC3E}">
        <p14:creationId xmlns:p14="http://schemas.microsoft.com/office/powerpoint/2010/main" val="4010025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private assembly is an assembly that is deployed with an application and is available for the exclusive use of that application.</a:t>
            </a:r>
          </a:p>
          <a:p>
            <a:r>
              <a:rPr lang="en-US" dirty="0" smtClean="0"/>
              <a:t>That is, other applications do not share the private assembly.</a:t>
            </a:r>
          </a:p>
          <a:p>
            <a:r>
              <a:rPr lang="en-US" dirty="0" smtClean="0"/>
              <a:t>A private assembly is an assembly which is not registered with GAC.</a:t>
            </a:r>
          </a:p>
          <a:p>
            <a:r>
              <a:rPr lang="en-US" dirty="0" smtClean="0"/>
              <a:t>Each and every referring application will make a private copy of the private assembly and place it in their output directory (i.e., bin\debug folder)</a:t>
            </a:r>
          </a:p>
          <a:p>
            <a:endParaRPr lang="en-US" dirty="0"/>
          </a:p>
        </p:txBody>
      </p:sp>
      <p:sp>
        <p:nvSpPr>
          <p:cNvPr id="3" name="Title 2"/>
          <p:cNvSpPr>
            <a:spLocks noGrp="1"/>
          </p:cNvSpPr>
          <p:nvPr>
            <p:ph type="title"/>
          </p:nvPr>
        </p:nvSpPr>
        <p:spPr/>
        <p:txBody>
          <a:bodyPr/>
          <a:lstStyle/>
          <a:p>
            <a:r>
              <a:rPr lang="en-US" dirty="0" smtClean="0"/>
              <a:t>Private Assembly</a:t>
            </a:r>
            <a:endParaRPr lang="en-US" dirty="0"/>
          </a:p>
        </p:txBody>
      </p:sp>
    </p:spTree>
    <p:extLst>
      <p:ext uri="{BB962C8B-B14F-4D97-AF65-F5344CB8AC3E}">
        <p14:creationId xmlns:p14="http://schemas.microsoft.com/office/powerpoint/2010/main" val="1787997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Unlike private assembly, shared assembly is the one which is available for use by multiple applications on the computer.</a:t>
            </a:r>
          </a:p>
          <a:p>
            <a:r>
              <a:rPr lang="en-US" dirty="0" smtClean="0"/>
              <a:t>A Shared assembly is an assembly which is registered with GAC (Global Assembly cache)</a:t>
            </a:r>
          </a:p>
          <a:p>
            <a:r>
              <a:rPr lang="en-US" dirty="0" smtClean="0"/>
              <a:t>The referring applications do not make any private copy of the shared assembly, rather they load the shared assembly from the GAC.</a:t>
            </a:r>
          </a:p>
          <a:p>
            <a:r>
              <a:rPr lang="en-US" dirty="0" smtClean="0"/>
              <a:t>Each and every shared assembly is also strongly named assembly.</a:t>
            </a:r>
          </a:p>
          <a:p>
            <a:endParaRPr lang="en-US" dirty="0"/>
          </a:p>
        </p:txBody>
      </p:sp>
      <p:sp>
        <p:nvSpPr>
          <p:cNvPr id="3" name="Title 2"/>
          <p:cNvSpPr>
            <a:spLocks noGrp="1"/>
          </p:cNvSpPr>
          <p:nvPr>
            <p:ph type="title"/>
          </p:nvPr>
        </p:nvSpPr>
        <p:spPr/>
        <p:txBody>
          <a:bodyPr/>
          <a:lstStyle/>
          <a:p>
            <a:r>
              <a:rPr lang="en-US" dirty="0" smtClean="0"/>
              <a:t>Shared Assembly</a:t>
            </a:r>
            <a:endParaRPr lang="en-US" dirty="0"/>
          </a:p>
        </p:txBody>
      </p:sp>
    </p:spTree>
    <p:extLst>
      <p:ext uri="{BB962C8B-B14F-4D97-AF65-F5344CB8AC3E}">
        <p14:creationId xmlns:p14="http://schemas.microsoft.com/office/powerpoint/2010/main" val="1997310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GAC?</a:t>
            </a:r>
          </a:p>
          <a:p>
            <a:pPr lvl="1"/>
            <a:r>
              <a:rPr lang="en-US" dirty="0" smtClean="0"/>
              <a:t>The global assembly cache stores assemblies specifically designated to be shared by several applications on the computer.</a:t>
            </a:r>
          </a:p>
          <a:p>
            <a:pPr lvl="1"/>
            <a:r>
              <a:rPr lang="en-US" dirty="0" smtClean="0"/>
              <a:t>It is just a friendly name used for a directory</a:t>
            </a:r>
          </a:p>
          <a:p>
            <a:pPr lvl="1"/>
            <a:r>
              <a:rPr lang="en-US" dirty="0" smtClean="0"/>
              <a:t>A directory where .NET assemblies can be registered</a:t>
            </a:r>
          </a:p>
          <a:p>
            <a:pPr lvl="1"/>
            <a:r>
              <a:rPr lang="en-US" dirty="0" smtClean="0"/>
              <a:t>Location of this directory: C:\Windows\assembly</a:t>
            </a:r>
          </a:p>
          <a:p>
            <a:pPr lvl="1"/>
            <a:r>
              <a:rPr lang="en-US" dirty="0" smtClean="0"/>
              <a:t>It is not the physical location of the assembly</a:t>
            </a:r>
          </a:p>
          <a:p>
            <a:pPr lvl="1"/>
            <a:r>
              <a:rPr lang="en-US" dirty="0" smtClean="0"/>
              <a:t>It acts like a registry for .NET assemblies</a:t>
            </a:r>
          </a:p>
          <a:p>
            <a:pPr lvl="1"/>
            <a:r>
              <a:rPr lang="en-US" dirty="0" smtClean="0"/>
              <a:t>Any assembly to be registered with GAC has to be a Strongly-named</a:t>
            </a:r>
          </a:p>
          <a:p>
            <a:pPr lvl="1"/>
            <a:r>
              <a:rPr lang="en-US" dirty="0" smtClean="0"/>
              <a:t>The assembly registered with GAC will be known as Shared Assembly</a:t>
            </a:r>
          </a:p>
          <a:p>
            <a:pPr lvl="1"/>
            <a:endParaRPr lang="en-US" dirty="0" smtClean="0"/>
          </a:p>
          <a:p>
            <a:pPr lvl="1"/>
            <a:endParaRPr lang="en-US" dirty="0"/>
          </a:p>
        </p:txBody>
      </p:sp>
      <p:sp>
        <p:nvSpPr>
          <p:cNvPr id="2" name="Title 1"/>
          <p:cNvSpPr>
            <a:spLocks noGrp="1"/>
          </p:cNvSpPr>
          <p:nvPr>
            <p:ph type="title"/>
          </p:nvPr>
        </p:nvSpPr>
        <p:spPr/>
        <p:txBody>
          <a:bodyPr/>
          <a:lstStyle/>
          <a:p>
            <a:r>
              <a:rPr lang="en-US" dirty="0" smtClean="0"/>
              <a:t>GAC (Global Assembly Cache)</a:t>
            </a:r>
            <a:endParaRPr lang="en-US" dirty="0"/>
          </a:p>
        </p:txBody>
      </p:sp>
    </p:spTree>
    <p:extLst>
      <p:ext uri="{BB962C8B-B14F-4D97-AF65-F5344CB8AC3E}">
        <p14:creationId xmlns:p14="http://schemas.microsoft.com/office/powerpoint/2010/main" val="3555369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GAC-The GUI</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38401" y="1319214"/>
            <a:ext cx="7010399" cy="477678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481782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convert a private assembly into a shared assembly you need to follow a series of steps. They are</a:t>
            </a:r>
          </a:p>
          <a:p>
            <a:endParaRPr lang="en-US" dirty="0" smtClean="0"/>
          </a:p>
          <a:p>
            <a:pPr lvl="1"/>
            <a:r>
              <a:rPr lang="en-US" dirty="0" smtClean="0"/>
              <a:t>Convert the private assembly into a Strong-Named assembly by creating a Strong Name and signing the private assembly with that. </a:t>
            </a:r>
          </a:p>
          <a:p>
            <a:pPr lvl="1"/>
            <a:endParaRPr lang="en-US" dirty="0" smtClean="0"/>
          </a:p>
          <a:p>
            <a:pPr lvl="1"/>
            <a:r>
              <a:rPr lang="en-US" dirty="0" smtClean="0"/>
              <a:t>Convert the Strong-Named private assembly into  shared assembly by registering the strong-named assembly into GAC</a:t>
            </a:r>
            <a:endParaRPr lang="en-US" dirty="0"/>
          </a:p>
        </p:txBody>
      </p:sp>
      <p:sp>
        <p:nvSpPr>
          <p:cNvPr id="2" name="Title 1"/>
          <p:cNvSpPr>
            <a:spLocks noGrp="1"/>
          </p:cNvSpPr>
          <p:nvPr>
            <p:ph type="title"/>
          </p:nvPr>
        </p:nvSpPr>
        <p:spPr/>
        <p:txBody>
          <a:bodyPr/>
          <a:lstStyle/>
          <a:p>
            <a:r>
              <a:rPr lang="en-US" dirty="0" smtClean="0"/>
              <a:t>Convert Private Assembly into Shared Assembly</a:t>
            </a:r>
            <a:endParaRPr lang="en-US" dirty="0"/>
          </a:p>
        </p:txBody>
      </p:sp>
    </p:spTree>
    <p:extLst>
      <p:ext uri="{BB962C8B-B14F-4D97-AF65-F5344CB8AC3E}">
        <p14:creationId xmlns:p14="http://schemas.microsoft.com/office/powerpoint/2010/main" val="1558359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1295401"/>
            <a:ext cx="4038600" cy="4830763"/>
          </a:xfrm>
        </p:spPr>
        <p:txBody>
          <a:bodyPr>
            <a:normAutofit fontScale="85000" lnSpcReduction="20000"/>
          </a:bodyPr>
          <a:lstStyle/>
          <a:p>
            <a:r>
              <a:rPr lang="en-US" dirty="0" smtClean="0"/>
              <a:t>An assembly is a logical and functional unit of deployment , version control, reuse, activation scoping, and security permissions.</a:t>
            </a:r>
          </a:p>
          <a:p>
            <a:endParaRPr lang="en-US" dirty="0" smtClean="0"/>
          </a:p>
          <a:p>
            <a:r>
              <a:rPr lang="en-US" dirty="0" smtClean="0"/>
              <a:t>An assembly is simply a Portable Executable (PE) file, with either .exe or .</a:t>
            </a:r>
            <a:r>
              <a:rPr lang="en-US" dirty="0" err="1" smtClean="0"/>
              <a:t>dll</a:t>
            </a:r>
            <a:r>
              <a:rPr lang="en-US" dirty="0" smtClean="0"/>
              <a:t> extension, generated as a result of compilation of any .NET application.</a:t>
            </a:r>
          </a:p>
          <a:p>
            <a:endParaRPr lang="en-US" dirty="0" smtClean="0"/>
          </a:p>
          <a:p>
            <a:r>
              <a:rPr lang="en-US" dirty="0" smtClean="0"/>
              <a:t>Depending on O/S either it is PE32 or PE64 file.</a:t>
            </a:r>
          </a:p>
          <a:p>
            <a:pPr>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Assembly</a:t>
            </a:r>
            <a:endParaRPr lang="en-US" dirty="0"/>
          </a:p>
        </p:txBody>
      </p:sp>
      <p:pic>
        <p:nvPicPr>
          <p:cNvPr id="1026" name="Picture 2"/>
          <p:cNvPicPr>
            <a:picLocks noGrp="1" noChangeAspect="1" noChangeArrowheads="1"/>
          </p:cNvPicPr>
          <p:nvPr>
            <p:ph sz="half" idx="2"/>
          </p:nvPr>
        </p:nvPicPr>
        <p:blipFill>
          <a:blip r:embed="rId3" cstate="print"/>
          <a:srcRect/>
          <a:stretch>
            <a:fillRect/>
          </a:stretch>
        </p:blipFill>
        <p:spPr bwMode="auto">
          <a:xfrm>
            <a:off x="6172200" y="2819401"/>
            <a:ext cx="4174298" cy="202183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229600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GACUTIL Tool stands for Global Assembly Cache Utility Tool</a:t>
            </a:r>
          </a:p>
          <a:p>
            <a:r>
              <a:rPr lang="en-US" dirty="0" smtClean="0"/>
              <a:t>GACUTIL tool is used to register a strongly named private assembly into GAC.</a:t>
            </a:r>
          </a:p>
          <a:p>
            <a:r>
              <a:rPr lang="en-US" dirty="0" smtClean="0"/>
              <a:t>Use ‘-I’ command to install the assembly into GAC.</a:t>
            </a:r>
          </a:p>
          <a:p>
            <a:r>
              <a:rPr lang="en-US" dirty="0" smtClean="0"/>
              <a:t>Additionally, you can use ‘-u’ to uninstall any shared assembly from GAC and ‘-l’ to view list of all shared assemblies installed in GAC.</a:t>
            </a:r>
            <a:endParaRPr lang="en-US" dirty="0"/>
          </a:p>
        </p:txBody>
      </p:sp>
      <p:sp>
        <p:nvSpPr>
          <p:cNvPr id="3" name="Title 2"/>
          <p:cNvSpPr>
            <a:spLocks noGrp="1"/>
          </p:cNvSpPr>
          <p:nvPr>
            <p:ph type="title"/>
          </p:nvPr>
        </p:nvSpPr>
        <p:spPr/>
        <p:txBody>
          <a:bodyPr/>
          <a:lstStyle/>
          <a:p>
            <a:r>
              <a:rPr lang="en-US" dirty="0" smtClean="0"/>
              <a:t>GACUTIL tool</a:t>
            </a:r>
            <a:endParaRPr lang="en-US" dirty="0"/>
          </a:p>
        </p:txBody>
      </p:sp>
    </p:spTree>
    <p:extLst>
      <p:ext uri="{BB962C8B-B14F-4D97-AF65-F5344CB8AC3E}">
        <p14:creationId xmlns:p14="http://schemas.microsoft.com/office/powerpoint/2010/main" val="1610308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53064" y="1020762"/>
            <a:ext cx="8229600" cy="4999038"/>
          </a:xfrm>
        </p:spPr>
        <p:txBody>
          <a:bodyPr>
            <a:normAutofit/>
          </a:bodyPr>
          <a:lstStyle/>
          <a:p>
            <a:r>
              <a:rPr lang="en-US" dirty="0" smtClean="0"/>
              <a:t>For </a:t>
            </a:r>
            <a:r>
              <a:rPr lang="en-US" dirty="0"/>
              <a:t>further details on side-by-side execution please refer this link</a:t>
            </a:r>
          </a:p>
          <a:p>
            <a:pPr lvl="1"/>
            <a:r>
              <a:rPr lang="en-US" dirty="0">
                <a:hlinkClick r:id="rId3"/>
              </a:rPr>
              <a:t>http://msdn.microsoft.com/en-us/library/fdhkd3a5.aspx</a:t>
            </a:r>
            <a:r>
              <a:rPr lang="en-US" dirty="0"/>
              <a:t> </a:t>
            </a:r>
          </a:p>
          <a:p>
            <a:r>
              <a:rPr lang="en-US" dirty="0"/>
              <a:t>For further details on GAC, visit the following link</a:t>
            </a:r>
          </a:p>
          <a:p>
            <a:pPr lvl="1"/>
            <a:r>
              <a:rPr lang="en-US" dirty="0">
                <a:hlinkClick r:id="rId4"/>
              </a:rPr>
              <a:t>http://msdn.microsoft.com/en-us/library/yf1d93sz(v=VS.71).aspx</a:t>
            </a:r>
            <a:r>
              <a:rPr lang="en-US" dirty="0"/>
              <a:t> </a:t>
            </a:r>
          </a:p>
          <a:p>
            <a:pPr lvl="1"/>
            <a:endParaRPr lang="en-US" dirty="0" smtClean="0"/>
          </a:p>
          <a:p>
            <a:endParaRPr lang="en-US" dirty="0" smtClean="0"/>
          </a:p>
        </p:txBody>
      </p:sp>
      <p:sp>
        <p:nvSpPr>
          <p:cNvPr id="3" name="Title 2"/>
          <p:cNvSpPr>
            <a:spLocks noGrp="1"/>
          </p:cNvSpPr>
          <p:nvPr>
            <p:ph type="title"/>
          </p:nvPr>
        </p:nvSpPr>
        <p:spPr>
          <a:xfrm>
            <a:off x="838200" y="365125"/>
            <a:ext cx="10447638" cy="771697"/>
          </a:xfrm>
        </p:spPr>
        <p:txBody>
          <a:bodyPr/>
          <a:lstStyle/>
          <a:p>
            <a:r>
              <a:rPr lang="en-US" dirty="0" smtClean="0"/>
              <a:t>Reference</a:t>
            </a:r>
            <a:endParaRPr lang="en-US" dirty="0"/>
          </a:p>
        </p:txBody>
      </p:sp>
    </p:spTree>
    <p:extLst>
      <p:ext uri="{BB962C8B-B14F-4D97-AF65-F5344CB8AC3E}">
        <p14:creationId xmlns:p14="http://schemas.microsoft.com/office/powerpoint/2010/main" val="2414110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1295401"/>
            <a:ext cx="4038600" cy="4830763"/>
          </a:xfrm>
        </p:spPr>
        <p:txBody>
          <a:bodyPr>
            <a:normAutofit fontScale="85000" lnSpcReduction="10000"/>
          </a:bodyPr>
          <a:lstStyle/>
          <a:p>
            <a:r>
              <a:rPr lang="en-US" dirty="0" smtClean="0"/>
              <a:t>In general, an assembly can consist of four elements</a:t>
            </a:r>
          </a:p>
          <a:p>
            <a:pPr lvl="1"/>
            <a:r>
              <a:rPr lang="en-US" dirty="0" smtClean="0"/>
              <a:t>The Assembly Manifest</a:t>
            </a:r>
          </a:p>
          <a:p>
            <a:pPr lvl="1"/>
            <a:r>
              <a:rPr lang="en-US" dirty="0" smtClean="0"/>
              <a:t>Type Metadata</a:t>
            </a:r>
          </a:p>
          <a:p>
            <a:pPr lvl="1"/>
            <a:r>
              <a:rPr lang="en-US" dirty="0" smtClean="0"/>
              <a:t>Microsoft Intermediate Language (MSIL) code</a:t>
            </a:r>
          </a:p>
          <a:p>
            <a:pPr lvl="1"/>
            <a:r>
              <a:rPr lang="en-US" dirty="0" smtClean="0"/>
              <a:t>A set of resources.</a:t>
            </a:r>
          </a:p>
          <a:p>
            <a:pPr lvl="1"/>
            <a:endParaRPr lang="en-US" dirty="0" smtClean="0"/>
          </a:p>
          <a:p>
            <a:r>
              <a:rPr lang="en-US" dirty="0" smtClean="0"/>
              <a:t>Additionally every assembly contain two header values</a:t>
            </a:r>
          </a:p>
          <a:p>
            <a:pPr lvl="1"/>
            <a:r>
              <a:rPr lang="en-US" dirty="0" smtClean="0"/>
              <a:t>Win32 Header</a:t>
            </a:r>
          </a:p>
          <a:p>
            <a:pPr lvl="1"/>
            <a:r>
              <a:rPr lang="en-US" dirty="0" smtClean="0"/>
              <a:t>CLR Header</a:t>
            </a:r>
          </a:p>
          <a:p>
            <a:pPr lvl="1"/>
            <a:endParaRPr lang="en-US" dirty="0" smtClean="0"/>
          </a:p>
          <a:p>
            <a:r>
              <a:rPr lang="en-US" dirty="0" smtClean="0"/>
              <a:t>All the contents are stored in a PE file (.exe or .</a:t>
            </a:r>
            <a:r>
              <a:rPr lang="en-US" dirty="0" err="1" smtClean="0"/>
              <a:t>dll</a:t>
            </a:r>
            <a:r>
              <a:rPr lang="en-US" dirty="0" smtClean="0"/>
              <a:t>)</a:t>
            </a:r>
          </a:p>
          <a:p>
            <a:endParaRPr lang="en-US" dirty="0"/>
          </a:p>
        </p:txBody>
      </p:sp>
      <p:sp>
        <p:nvSpPr>
          <p:cNvPr id="3" name="Title 2"/>
          <p:cNvSpPr>
            <a:spLocks noGrp="1"/>
          </p:cNvSpPr>
          <p:nvPr>
            <p:ph type="title"/>
          </p:nvPr>
        </p:nvSpPr>
        <p:spPr/>
        <p:txBody>
          <a:bodyPr/>
          <a:lstStyle/>
          <a:p>
            <a:r>
              <a:rPr lang="en-US" dirty="0" smtClean="0"/>
              <a:t>Contents of an Assembly</a:t>
            </a:r>
            <a:endParaRPr lang="en-US" dirty="0"/>
          </a:p>
        </p:txBody>
      </p:sp>
      <p:sp>
        <p:nvSpPr>
          <p:cNvPr id="8" name="Content Placeholder 7"/>
          <p:cNvSpPr>
            <a:spLocks noGrp="1"/>
          </p:cNvSpPr>
          <p:nvPr>
            <p:ph sz="half" idx="2"/>
          </p:nvPr>
        </p:nvSpPr>
        <p:spPr/>
        <p:txBody>
          <a:bodyPr>
            <a:normAutofit fontScale="85000" lnSpcReduction="10000"/>
          </a:bodyPr>
          <a:lstStyle/>
          <a:p>
            <a:endParaRPr lang="en-US" dirty="0"/>
          </a:p>
        </p:txBody>
      </p:sp>
      <p:sp>
        <p:nvSpPr>
          <p:cNvPr id="9" name="Rectangle 6"/>
          <p:cNvSpPr>
            <a:spLocks noChangeArrowheads="1"/>
          </p:cNvSpPr>
          <p:nvPr/>
        </p:nvSpPr>
        <p:spPr bwMode="auto">
          <a:xfrm>
            <a:off x="5791200" y="1219200"/>
            <a:ext cx="4572000" cy="53340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0" name="Rectangle 9"/>
          <p:cNvSpPr/>
          <p:nvPr/>
        </p:nvSpPr>
        <p:spPr>
          <a:xfrm>
            <a:off x="6324601" y="1371600"/>
            <a:ext cx="33363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Assembly Manifest</a:t>
            </a:r>
          </a:p>
        </p:txBody>
      </p:sp>
      <p:sp>
        <p:nvSpPr>
          <p:cNvPr id="11" name="Rectangle 10"/>
          <p:cNvSpPr/>
          <p:nvPr/>
        </p:nvSpPr>
        <p:spPr>
          <a:xfrm>
            <a:off x="6324601" y="2286000"/>
            <a:ext cx="33363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Type Metadata</a:t>
            </a:r>
          </a:p>
        </p:txBody>
      </p:sp>
      <p:sp>
        <p:nvSpPr>
          <p:cNvPr id="12" name="Rectangle 11"/>
          <p:cNvSpPr/>
          <p:nvPr/>
        </p:nvSpPr>
        <p:spPr>
          <a:xfrm>
            <a:off x="6324601" y="3200400"/>
            <a:ext cx="33363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Resource Files</a:t>
            </a:r>
          </a:p>
        </p:txBody>
      </p:sp>
      <p:sp>
        <p:nvSpPr>
          <p:cNvPr id="13" name="Rectangle 12"/>
          <p:cNvSpPr/>
          <p:nvPr/>
        </p:nvSpPr>
        <p:spPr>
          <a:xfrm>
            <a:off x="6324601" y="4114800"/>
            <a:ext cx="333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IL Code</a:t>
            </a:r>
          </a:p>
        </p:txBody>
      </p:sp>
      <p:sp>
        <p:nvSpPr>
          <p:cNvPr id="14" name="Rectangle 13"/>
          <p:cNvSpPr/>
          <p:nvPr/>
        </p:nvSpPr>
        <p:spPr>
          <a:xfrm>
            <a:off x="6324601" y="4953000"/>
            <a:ext cx="333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Win32 Header</a:t>
            </a:r>
          </a:p>
        </p:txBody>
      </p:sp>
      <p:sp>
        <p:nvSpPr>
          <p:cNvPr id="15" name="Rectangle 14"/>
          <p:cNvSpPr/>
          <p:nvPr/>
        </p:nvSpPr>
        <p:spPr>
          <a:xfrm>
            <a:off x="6324601" y="5791200"/>
            <a:ext cx="333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CLR Header</a:t>
            </a:r>
          </a:p>
        </p:txBody>
      </p:sp>
    </p:spTree>
    <p:extLst>
      <p:ext uri="{BB962C8B-B14F-4D97-AF65-F5344CB8AC3E}">
        <p14:creationId xmlns:p14="http://schemas.microsoft.com/office/powerpoint/2010/main" val="1421310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lnSpcReduction="10000"/>
          </a:bodyPr>
          <a:lstStyle/>
          <a:p>
            <a:r>
              <a:rPr lang="en-US" dirty="0" smtClean="0"/>
              <a:t>It is one part of assembly, which is present in the PE File.</a:t>
            </a:r>
          </a:p>
          <a:p>
            <a:r>
              <a:rPr lang="en-US" dirty="0" smtClean="0"/>
              <a:t>It contains general information about an assembly, which includes</a:t>
            </a:r>
          </a:p>
          <a:p>
            <a:r>
              <a:rPr lang="en-US" dirty="0" smtClean="0"/>
              <a:t>Version no of assembly</a:t>
            </a:r>
          </a:p>
          <a:p>
            <a:r>
              <a:rPr lang="en-US" dirty="0" smtClean="0"/>
              <a:t>Extension of assembly (.</a:t>
            </a:r>
            <a:r>
              <a:rPr lang="en-US" dirty="0" err="1" smtClean="0"/>
              <a:t>dll</a:t>
            </a:r>
            <a:r>
              <a:rPr lang="en-US" dirty="0" smtClean="0"/>
              <a:t> or .exe)</a:t>
            </a:r>
          </a:p>
          <a:p>
            <a:r>
              <a:rPr lang="en-US" dirty="0" smtClean="0"/>
              <a:t>References to other assemblies</a:t>
            </a:r>
          </a:p>
          <a:p>
            <a:r>
              <a:rPr lang="en-US" dirty="0" smtClean="0"/>
              <a:t>Public key  etc.</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Assembly Manifest/Metadata</a:t>
            </a:r>
            <a:endParaRPr lang="en-US" dirty="0"/>
          </a:p>
        </p:txBody>
      </p:sp>
      <p:pic>
        <p:nvPicPr>
          <p:cNvPr id="6150" name="Picture 6"/>
          <p:cNvPicPr>
            <a:picLocks noGrp="1" noChangeAspect="1" noChangeArrowheads="1"/>
          </p:cNvPicPr>
          <p:nvPr>
            <p:ph sz="half" idx="2"/>
          </p:nvPr>
        </p:nvPicPr>
        <p:blipFill>
          <a:blip r:embed="rId3" cstate="print"/>
          <a:srcRect/>
          <a:stretch>
            <a:fillRect/>
          </a:stretch>
        </p:blipFill>
        <p:spPr bwMode="auto">
          <a:xfrm>
            <a:off x="6172200" y="1752600"/>
            <a:ext cx="4038600" cy="43434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320064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It is one part of that PE file.</a:t>
            </a:r>
          </a:p>
          <a:p>
            <a:endParaRPr lang="en-US" dirty="0" smtClean="0"/>
          </a:p>
          <a:p>
            <a:r>
              <a:rPr lang="en-US" dirty="0" smtClean="0"/>
              <a:t>It includes detailed information of</a:t>
            </a:r>
          </a:p>
          <a:p>
            <a:pPr lvl="1"/>
            <a:r>
              <a:rPr lang="en-US" dirty="0" smtClean="0"/>
              <a:t>All data types declared in the code</a:t>
            </a:r>
          </a:p>
          <a:p>
            <a:pPr lvl="1"/>
            <a:r>
              <a:rPr lang="en-US" dirty="0" smtClean="0"/>
              <a:t>Members of those data types even</a:t>
            </a:r>
          </a:p>
          <a:p>
            <a:pPr lvl="1"/>
            <a:r>
              <a:rPr lang="en-US" dirty="0" smtClean="0"/>
              <a:t>User strings</a:t>
            </a:r>
          </a:p>
          <a:p>
            <a:pPr lvl="1"/>
            <a:r>
              <a:rPr lang="en-US" dirty="0" smtClean="0"/>
              <a:t>Also, small detail of assembly</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Type Metadata</a:t>
            </a:r>
            <a:endParaRPr lang="en-US" dirty="0"/>
          </a:p>
        </p:txBody>
      </p:sp>
      <p:pic>
        <p:nvPicPr>
          <p:cNvPr id="8194" name="Picture 2"/>
          <p:cNvPicPr>
            <a:picLocks noGrp="1" noChangeAspect="1" noChangeArrowheads="1"/>
          </p:cNvPicPr>
          <p:nvPr>
            <p:ph sz="half" idx="2"/>
          </p:nvPr>
        </p:nvPicPr>
        <p:blipFill>
          <a:blip r:embed="rId3" cstate="print"/>
          <a:srcRect/>
          <a:stretch>
            <a:fillRect/>
          </a:stretch>
        </p:blipFill>
        <p:spPr bwMode="auto">
          <a:xfrm>
            <a:off x="6248400" y="2133601"/>
            <a:ext cx="4038600" cy="271901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13609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a:bodyPr>
          <a:lstStyle/>
          <a:p>
            <a:r>
              <a:rPr lang="en-US" dirty="0" smtClean="0"/>
              <a:t>IL (Intermediate Language) is assembly-level language.</a:t>
            </a:r>
          </a:p>
          <a:p>
            <a:r>
              <a:rPr lang="en-US" dirty="0" smtClean="0"/>
              <a:t>Also, known as MSIL (Microsoft Intermediate Language) or CIL (Common Intermediate Language)</a:t>
            </a:r>
          </a:p>
          <a:p>
            <a:r>
              <a:rPr lang="en-US" dirty="0" smtClean="0"/>
              <a:t>The application source code is compiled into IL code when the source code is compiled by corresponding language compiler and placed in one part of the PE file (the output file).</a:t>
            </a:r>
          </a:p>
        </p:txBody>
      </p:sp>
      <p:sp>
        <p:nvSpPr>
          <p:cNvPr id="3" name="Title 2"/>
          <p:cNvSpPr>
            <a:spLocks noGrp="1"/>
          </p:cNvSpPr>
          <p:nvPr>
            <p:ph type="title"/>
          </p:nvPr>
        </p:nvSpPr>
        <p:spPr/>
        <p:txBody>
          <a:bodyPr/>
          <a:lstStyle/>
          <a:p>
            <a:r>
              <a:rPr lang="en-US" dirty="0" smtClean="0"/>
              <a:t>Microsoft Intermediate Language (MSIL) Code</a:t>
            </a:r>
            <a:endParaRPr lang="en-US" dirty="0"/>
          </a:p>
        </p:txBody>
      </p:sp>
      <p:pic>
        <p:nvPicPr>
          <p:cNvPr id="7170" name="Picture 2"/>
          <p:cNvPicPr>
            <a:picLocks noGrp="1" noChangeAspect="1" noChangeArrowheads="1"/>
          </p:cNvPicPr>
          <p:nvPr>
            <p:ph sz="half" idx="2"/>
          </p:nvPr>
        </p:nvPicPr>
        <p:blipFill>
          <a:blip r:embed="rId3" cstate="print"/>
          <a:srcRect/>
          <a:stretch>
            <a:fillRect/>
          </a:stretch>
        </p:blipFill>
        <p:spPr bwMode="auto">
          <a:xfrm>
            <a:off x="6172200" y="2362200"/>
            <a:ext cx="4267200" cy="2514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36323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sz="half" idx="1"/>
          </p:nvPr>
        </p:nvSpPr>
        <p:spPr/>
        <p:txBody>
          <a:bodyPr>
            <a:normAutofit/>
          </a:bodyPr>
          <a:lstStyle/>
          <a:p>
            <a:r>
              <a:rPr lang="en-US" sz="1600" dirty="0"/>
              <a:t>Stack based, CPU independent set of instructions that can be efficiently converted to a native code.</a:t>
            </a:r>
          </a:p>
          <a:p>
            <a:r>
              <a:rPr lang="en-US" sz="1600" dirty="0"/>
              <a:t>All the codes are first converted into MSIL code</a:t>
            </a:r>
          </a:p>
          <a:p>
            <a:r>
              <a:rPr lang="en-US" sz="1600" dirty="0"/>
              <a:t>Designed to generate to produce optimized native code at reasonable speed and efficiency</a:t>
            </a:r>
          </a:p>
          <a:p>
            <a:r>
              <a:rPr lang="en-US" sz="1600" dirty="0"/>
              <a:t>Designed to generate type-safe code, but also allows the codes that are not type-safe</a:t>
            </a:r>
          </a:p>
          <a:p>
            <a:r>
              <a:rPr lang="en-US" sz="1600" dirty="0"/>
              <a:t>Also called managed code, because CLR manages everything starting from cross-language integration, cross-language exception handling, enhanced security, versioning and deployment support etc.</a:t>
            </a:r>
          </a:p>
          <a:p>
            <a:endParaRPr lang="en-US" dirty="0"/>
          </a:p>
        </p:txBody>
      </p:sp>
      <p:sp>
        <p:nvSpPr>
          <p:cNvPr id="43010" name="Rectangle 2"/>
          <p:cNvSpPr>
            <a:spLocks noGrp="1" noChangeArrowheads="1"/>
          </p:cNvSpPr>
          <p:nvPr>
            <p:ph type="title"/>
          </p:nvPr>
        </p:nvSpPr>
        <p:spPr/>
        <p:txBody>
          <a:bodyPr/>
          <a:lstStyle/>
          <a:p>
            <a:r>
              <a:rPr lang="en-US" dirty="0" smtClean="0"/>
              <a:t>Microsoft Intermediate Language (MSIL) Code</a:t>
            </a:r>
            <a:endParaRPr lang="en-US" dirty="0"/>
          </a:p>
        </p:txBody>
      </p:sp>
      <p:pic>
        <p:nvPicPr>
          <p:cNvPr id="13" name="Picture 3"/>
          <p:cNvPicPr>
            <a:picLocks noGrp="1" noChangeAspect="1" noChangeArrowheads="1"/>
          </p:cNvPicPr>
          <p:nvPr>
            <p:ph sz="half" idx="2"/>
          </p:nvPr>
        </p:nvPicPr>
        <p:blipFill>
          <a:blip r:embed="rId3" cstate="print"/>
          <a:srcRect/>
          <a:stretch>
            <a:fillRect/>
          </a:stretch>
        </p:blipFill>
        <p:spPr bwMode="auto">
          <a:xfrm>
            <a:off x="6272213" y="2591595"/>
            <a:ext cx="3838575" cy="254317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40309354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20000"/>
          </a:bodyPr>
          <a:lstStyle/>
          <a:p>
            <a:r>
              <a:rPr lang="en-US" dirty="0" smtClean="0"/>
              <a:t>It helps in interoperability</a:t>
            </a:r>
          </a:p>
          <a:p>
            <a:r>
              <a:rPr lang="en-US" dirty="0" smtClean="0"/>
              <a:t>It provides platform independency/neutrality</a:t>
            </a:r>
          </a:p>
          <a:p>
            <a:r>
              <a:rPr lang="en-US" dirty="0" smtClean="0"/>
              <a:t>It uses CTS data types. That means different data types of different languages will be converted into same data type. As for example, ‘</a:t>
            </a:r>
            <a:r>
              <a:rPr lang="en-US" dirty="0" err="1" smtClean="0"/>
              <a:t>int</a:t>
            </a:r>
            <a:r>
              <a:rPr lang="en-US" dirty="0" smtClean="0"/>
              <a:t>’ data type of C# and ‘Integer’ data type of VB.NET, both of them will be converted into CTS data type ‘Int32. This conversion helps to avoid memory allocation problem for CLR.</a:t>
            </a:r>
          </a:p>
          <a:p>
            <a:endParaRPr lang="en-US" dirty="0" smtClean="0"/>
          </a:p>
        </p:txBody>
      </p:sp>
      <p:sp>
        <p:nvSpPr>
          <p:cNvPr id="4" name="Title 3"/>
          <p:cNvSpPr>
            <a:spLocks noGrp="1"/>
          </p:cNvSpPr>
          <p:nvPr>
            <p:ph type="title"/>
          </p:nvPr>
        </p:nvSpPr>
        <p:spPr/>
        <p:txBody>
          <a:bodyPr/>
          <a:lstStyle/>
          <a:p>
            <a:r>
              <a:rPr lang="en-US" dirty="0" smtClean="0"/>
              <a:t>Main Advantages of IL Code</a:t>
            </a:r>
            <a:endParaRPr lang="en-US" dirty="0"/>
          </a:p>
        </p:txBody>
      </p:sp>
      <p:pic>
        <p:nvPicPr>
          <p:cNvPr id="6" name="Content Placeholder 9" descr="untitled4.bmp"/>
          <p:cNvPicPr>
            <a:picLocks noGrp="1" noChangeAspect="1"/>
          </p:cNvPicPr>
          <p:nvPr>
            <p:ph sz="half" idx="2"/>
          </p:nvPr>
        </p:nvPicPr>
        <p:blipFill>
          <a:blip r:embed="rId3" cstate="print"/>
          <a:stretch>
            <a:fillRect/>
          </a:stretch>
        </p:blipFill>
        <p:spPr>
          <a:xfrm>
            <a:off x="6148370" y="2362200"/>
            <a:ext cx="4271451" cy="2819400"/>
          </a:xfrm>
          <a:ln>
            <a:solidFill>
              <a:schemeClr val="tx1"/>
            </a:solidFill>
          </a:ln>
        </p:spPr>
      </p:pic>
    </p:spTree>
    <p:extLst>
      <p:ext uri="{BB962C8B-B14F-4D97-AF65-F5344CB8AC3E}">
        <p14:creationId xmlns:p14="http://schemas.microsoft.com/office/powerpoint/2010/main" val="24252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3900</Words>
  <Application>Microsoft Office PowerPoint</Application>
  <PresentationFormat>Widescreen</PresentationFormat>
  <Paragraphs>379</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Assemblies &amp; Reflection</vt:lpstr>
      <vt:lpstr>Objectives</vt:lpstr>
      <vt:lpstr>Assembly</vt:lpstr>
      <vt:lpstr>Contents of an Assembly</vt:lpstr>
      <vt:lpstr>Assembly Manifest/Metadata</vt:lpstr>
      <vt:lpstr>Type Metadata</vt:lpstr>
      <vt:lpstr>Microsoft Intermediate Language (MSIL) Code</vt:lpstr>
      <vt:lpstr>Microsoft Intermediate Language (MSIL) Code</vt:lpstr>
      <vt:lpstr>Main Advantages of IL Code</vt:lpstr>
      <vt:lpstr>Resources</vt:lpstr>
      <vt:lpstr>Win32 Header</vt:lpstr>
      <vt:lpstr>CLR Header</vt:lpstr>
      <vt:lpstr>Advantages of Assembly</vt:lpstr>
      <vt:lpstr>How to view contents of an Assembly</vt:lpstr>
      <vt:lpstr>ILDASM tool</vt:lpstr>
      <vt:lpstr>Reflection</vt:lpstr>
      <vt:lpstr>Namespace and Types for Reflection</vt:lpstr>
      <vt:lpstr>How to use Reflection to view assembly contents</vt:lpstr>
      <vt:lpstr>Runtime Type Discovery using Reflection</vt:lpstr>
      <vt:lpstr>Strong Name and Strong Named Assembly</vt:lpstr>
      <vt:lpstr>Advantages of Strong-Name</vt:lpstr>
      <vt:lpstr>How to create a Strong Name for an Assembly?</vt:lpstr>
      <vt:lpstr>What happens when you create a strong name?</vt:lpstr>
      <vt:lpstr>Different Types of Assembly</vt:lpstr>
      <vt:lpstr>Private Assembly</vt:lpstr>
      <vt:lpstr>Shared Assembly</vt:lpstr>
      <vt:lpstr>GAC (Global Assembly Cache)</vt:lpstr>
      <vt:lpstr>GAC-The GUI</vt:lpstr>
      <vt:lpstr>Convert Private Assembly into Shared Assembly</vt:lpstr>
      <vt:lpstr>GACUTIL tool</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Assemblies &amp; Reflection</dc:title>
  <dc:creator>Joydip Mondal</dc:creator>
  <cp:lastModifiedBy>Joydip Mondal</cp:lastModifiedBy>
  <cp:revision>1</cp:revision>
  <dcterms:created xsi:type="dcterms:W3CDTF">2016-01-15T11:23:12Z</dcterms:created>
  <dcterms:modified xsi:type="dcterms:W3CDTF">2016-01-15T11:23:45Z</dcterms:modified>
</cp:coreProperties>
</file>