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6952B-0077-4A65-AE65-379B4313A906}" type="datetimeFigureOut">
              <a:rPr lang="en-US" smtClean="0"/>
              <a:t>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81909-3745-447A-85CC-BE86E2076CC5}" type="slidenum">
              <a:rPr lang="en-US" smtClean="0"/>
              <a:t>‹#›</a:t>
            </a:fld>
            <a:endParaRPr lang="en-US"/>
          </a:p>
        </p:txBody>
      </p:sp>
    </p:spTree>
    <p:extLst>
      <p:ext uri="{BB962C8B-B14F-4D97-AF65-F5344CB8AC3E}">
        <p14:creationId xmlns:p14="http://schemas.microsoft.com/office/powerpoint/2010/main" val="338240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124850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p:txBody>
          <a:bodyPr wrap="square" numCol="1" anchor="t" anchorCtr="0" compatLnSpc="1">
            <a:prstTxWarp prst="textNoShape">
              <a:avLst/>
            </a:prstTxWarp>
            <a:normAutofit fontScale="85000" lnSpcReduction="20000"/>
          </a:bodyPr>
          <a:lstStyle/>
          <a:p>
            <a:pPr>
              <a:defRPr/>
            </a:pPr>
            <a:r>
              <a:rPr lang="en-US" b="1" dirty="0" smtClean="0"/>
              <a:t>Thread Life Cycle:</a:t>
            </a:r>
          </a:p>
          <a:p>
            <a:pPr>
              <a:defRPr/>
            </a:pPr>
            <a:r>
              <a:rPr lang="en-US" dirty="0" smtClean="0"/>
              <a:t>As mentioned earlier, thread is a part of a program. It is part of an execution of an entire application.  Each application runs on a main thread called the primary thread. Thread is actually a part of a process. </a:t>
            </a:r>
          </a:p>
          <a:p>
            <a:pPr>
              <a:defRPr/>
            </a:pPr>
            <a:r>
              <a:rPr lang="en-US" dirty="0" smtClean="0"/>
              <a:t>In .NET application, each process has multiple AppDomains. Application runs in the AppDomain. A thread can be a part of these applications.</a:t>
            </a:r>
          </a:p>
          <a:p>
            <a:pPr>
              <a:defRPr/>
            </a:pPr>
            <a:endParaRPr lang="en-US" dirty="0" smtClean="0"/>
          </a:p>
          <a:p>
            <a:pPr>
              <a:defRPr/>
            </a:pPr>
            <a:r>
              <a:rPr lang="en-US" dirty="0" smtClean="0"/>
              <a:t>Threads are called light weight processes because they run in the context of the application and take advantage of the resources for the particular application. There can be multiple such threads executing in an application.  When one thread is in running state, other threads wait in a queue. OS decides the time slice for a thread and interrupts  it at regular intervals. These intervals are in milliseconds. </a:t>
            </a:r>
          </a:p>
          <a:p>
            <a:pPr>
              <a:defRPr/>
            </a:pPr>
            <a:endParaRPr lang="en-US" dirty="0" smtClean="0"/>
          </a:p>
          <a:p>
            <a:pPr>
              <a:defRPr/>
            </a:pPr>
            <a:r>
              <a:rPr lang="en-US" dirty="0" smtClean="0"/>
              <a:t>Every thread has a life cycle. It is shown above in the diagram.</a:t>
            </a:r>
          </a:p>
          <a:p>
            <a:pPr marL="228600" indent="-228600">
              <a:buFontTx/>
              <a:buAutoNum type="arabicPeriod"/>
              <a:defRPr/>
            </a:pPr>
            <a:r>
              <a:rPr lang="en-US" dirty="0" smtClean="0"/>
              <a:t>When a thread is created, it is said to be in </a:t>
            </a:r>
            <a:r>
              <a:rPr lang="en-US" b="1" dirty="0" smtClean="0"/>
              <a:t>born</a:t>
            </a:r>
            <a:r>
              <a:rPr lang="en-US" dirty="0" smtClean="0"/>
              <a:t> state.</a:t>
            </a:r>
          </a:p>
          <a:p>
            <a:pPr marL="228600" indent="-228600">
              <a:buFontTx/>
              <a:buAutoNum type="arabicPeriod"/>
              <a:defRPr/>
            </a:pPr>
            <a:r>
              <a:rPr lang="en-US" dirty="0" smtClean="0"/>
              <a:t>When this thread is added in a queue schedule of CPU, it is said </a:t>
            </a:r>
            <a:r>
              <a:rPr lang="en-US" b="1" dirty="0" smtClean="0"/>
              <a:t>ready to run </a:t>
            </a:r>
            <a:r>
              <a:rPr lang="en-US" dirty="0" smtClean="0"/>
              <a:t>state.</a:t>
            </a:r>
          </a:p>
          <a:p>
            <a:pPr marL="228600" indent="-228600">
              <a:buFontTx/>
              <a:buAutoNum type="arabicPeriod"/>
              <a:defRPr/>
            </a:pPr>
            <a:r>
              <a:rPr lang="en-US" dirty="0" smtClean="0"/>
              <a:t>When the thread is started using </a:t>
            </a:r>
            <a:r>
              <a:rPr lang="en-US" i="1" dirty="0" smtClean="0"/>
              <a:t>Start() </a:t>
            </a:r>
            <a:r>
              <a:rPr lang="en-US" dirty="0" smtClean="0"/>
              <a:t>method explicitly, it enters the </a:t>
            </a:r>
            <a:r>
              <a:rPr lang="en-US" b="1" dirty="0" smtClean="0"/>
              <a:t>running</a:t>
            </a:r>
            <a:r>
              <a:rPr lang="en-US" dirty="0" smtClean="0"/>
              <a:t> state.</a:t>
            </a:r>
          </a:p>
          <a:p>
            <a:pPr marL="228600" indent="-228600">
              <a:buFontTx/>
              <a:buAutoNum type="arabicPeriod"/>
              <a:defRPr/>
            </a:pPr>
            <a:r>
              <a:rPr lang="en-US" dirty="0" smtClean="0"/>
              <a:t>A  running thread enters the </a:t>
            </a:r>
            <a:r>
              <a:rPr lang="en-US" b="1" dirty="0" smtClean="0"/>
              <a:t>sleep</a:t>
            </a:r>
            <a:r>
              <a:rPr lang="en-US" dirty="0" smtClean="0"/>
              <a:t> state for specific time interval. When the time elapses, thread is said to be awake again. Sleeping thread does not need processor time.</a:t>
            </a:r>
          </a:p>
          <a:p>
            <a:pPr marL="228600" indent="-228600">
              <a:buFontTx/>
              <a:buAutoNum type="arabicPeriod"/>
              <a:defRPr/>
            </a:pPr>
            <a:r>
              <a:rPr lang="en-US" dirty="0" smtClean="0"/>
              <a:t>The thread goes in </a:t>
            </a:r>
            <a:r>
              <a:rPr lang="en-US" b="1" dirty="0" smtClean="0"/>
              <a:t>waiting</a:t>
            </a:r>
            <a:r>
              <a:rPr lang="en-US" dirty="0" smtClean="0"/>
              <a:t> state when it waits for other thread. The other thread performs its task. First thread resumes its task when the other thread notifies it.</a:t>
            </a:r>
          </a:p>
          <a:p>
            <a:pPr marL="228600" indent="-228600">
              <a:buFontTx/>
              <a:buAutoNum type="arabicPeriod"/>
              <a:defRPr/>
            </a:pPr>
            <a:r>
              <a:rPr lang="en-US" dirty="0" smtClean="0"/>
              <a:t>A thread can enter </a:t>
            </a:r>
            <a:r>
              <a:rPr lang="en-US" b="1" dirty="0" smtClean="0"/>
              <a:t>blocked</a:t>
            </a:r>
            <a:r>
              <a:rPr lang="en-US" dirty="0" smtClean="0"/>
              <a:t> state when it waits for a resource, it cannot access. That resource is used by other thread. When the other thread completed accessing it, the first thread resumes running state.</a:t>
            </a:r>
          </a:p>
          <a:p>
            <a:pPr marL="228600" indent="-228600">
              <a:buFontTx/>
              <a:buAutoNum type="arabicPeriod"/>
              <a:defRPr/>
            </a:pPr>
            <a:r>
              <a:rPr lang="en-US" dirty="0" smtClean="0"/>
              <a:t>A thread can enter into suspended state when the execution is paused when a high priority thread starts executing. The it can resume from where it left execution.</a:t>
            </a:r>
          </a:p>
          <a:p>
            <a:pPr marL="228600" indent="-228600">
              <a:buFontTx/>
              <a:buAutoNum type="arabicPeriod"/>
              <a:defRPr/>
            </a:pPr>
            <a:r>
              <a:rPr lang="en-US" dirty="0" smtClean="0"/>
              <a:t>A thread is said to be </a:t>
            </a:r>
            <a:r>
              <a:rPr lang="en-US" b="1" dirty="0" smtClean="0"/>
              <a:t>dead</a:t>
            </a:r>
            <a:r>
              <a:rPr lang="en-US" dirty="0" smtClean="0"/>
              <a:t> when it completes the task or if it is aborted due to any error condition.</a:t>
            </a:r>
          </a:p>
          <a:p>
            <a:pPr>
              <a:defRPr/>
            </a:pPr>
            <a:endParaRPr lang="en-US" dirty="0" smtClean="0"/>
          </a:p>
        </p:txBody>
      </p:sp>
      <p:sp>
        <p:nvSpPr>
          <p:cNvPr id="4" name="Slide Number Placeholder 3"/>
          <p:cNvSpPr>
            <a:spLocks noGrp="1"/>
          </p:cNvSpPr>
          <p:nvPr>
            <p:ph type="sldNum" sz="quarter" idx="5"/>
          </p:nvPr>
        </p:nvSpPr>
        <p:spPr/>
        <p:txBody>
          <a:bodyPr/>
          <a:lstStyle/>
          <a:p>
            <a:pPr>
              <a:defRPr/>
            </a:pPr>
            <a:fld id="{CD9B62C9-BE4D-4F1B-A3B1-4A170271273E}" type="slidenum">
              <a:rPr lang="en-AU" smtClean="0"/>
              <a:pPr>
                <a:defRPr/>
              </a:pPr>
              <a:t>15</a:t>
            </a:fld>
            <a:endParaRPr lang="en-AU" dirty="0"/>
          </a:p>
        </p:txBody>
      </p:sp>
    </p:spTree>
    <p:extLst>
      <p:ext uri="{BB962C8B-B14F-4D97-AF65-F5344CB8AC3E}">
        <p14:creationId xmlns:p14="http://schemas.microsoft.com/office/powerpoint/2010/main" val="3852512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a:defRPr/>
            </a:pPr>
            <a:r>
              <a:rPr lang="en-US" b="1" i="1" dirty="0" smtClean="0"/>
              <a:t>Thread</a:t>
            </a:r>
            <a:r>
              <a:rPr lang="en-US" b="1" dirty="0" smtClean="0"/>
              <a:t>  class:</a:t>
            </a:r>
            <a:endParaRPr lang="en-US" dirty="0" smtClean="0"/>
          </a:p>
          <a:p>
            <a:pPr>
              <a:defRPr/>
            </a:pPr>
            <a:r>
              <a:rPr lang="en-US" i="1" dirty="0" smtClean="0"/>
              <a:t>System.Threading  </a:t>
            </a:r>
            <a:r>
              <a:rPr lang="en-US" dirty="0" smtClean="0"/>
              <a:t>namespace provides a set of classes and other types like </a:t>
            </a:r>
            <a:r>
              <a:rPr lang="en-US" i="1" dirty="0" smtClean="0"/>
              <a:t>Thread</a:t>
            </a:r>
            <a:r>
              <a:rPr lang="en-US" dirty="0" smtClean="0"/>
              <a:t> class, </a:t>
            </a:r>
            <a:r>
              <a:rPr lang="en-US" i="1" dirty="0" smtClean="0"/>
              <a:t>ThreadStart</a:t>
            </a:r>
            <a:r>
              <a:rPr lang="en-US" dirty="0" smtClean="0"/>
              <a:t> delegate, </a:t>
            </a:r>
            <a:r>
              <a:rPr lang="en-US" i="1" dirty="0" smtClean="0"/>
              <a:t>Monitor</a:t>
            </a:r>
            <a:r>
              <a:rPr lang="en-US" dirty="0" smtClean="0"/>
              <a:t> class, </a:t>
            </a:r>
            <a:r>
              <a:rPr lang="en-US" i="1" dirty="0" smtClean="0"/>
              <a:t>Interlocked</a:t>
            </a:r>
            <a:r>
              <a:rPr lang="en-US" dirty="0" smtClean="0"/>
              <a:t> class, etc. that support in creating multithreaded applications.</a:t>
            </a:r>
          </a:p>
          <a:p>
            <a:pPr>
              <a:defRPr/>
            </a:pPr>
            <a:r>
              <a:rPr lang="en-US" dirty="0" smtClean="0"/>
              <a:t>Thread class helps to create a thread and control it. It provides a number of methods and properties that help to handle threads while using it in an application. </a:t>
            </a:r>
          </a:p>
          <a:p>
            <a:pPr marL="228600" indent="-228600">
              <a:defRPr/>
            </a:pPr>
            <a:r>
              <a:rPr lang="en-US" dirty="0" smtClean="0"/>
              <a:t>Threads can enter into sleep state for specified time interval if </a:t>
            </a:r>
            <a:r>
              <a:rPr lang="en-US" i="1" dirty="0" smtClean="0"/>
              <a:t>Sleep()</a:t>
            </a:r>
            <a:r>
              <a:rPr lang="en-US" dirty="0" smtClean="0"/>
              <a:t> method is used. </a:t>
            </a:r>
          </a:p>
          <a:p>
            <a:pPr>
              <a:defRPr/>
            </a:pPr>
            <a:r>
              <a:rPr lang="en-US" dirty="0" smtClean="0"/>
              <a:t>Thread execution has to stop, so that all the other threads can finish their execution and the modules which are dependent on these threads can start their execution. To make this possible threading provides a solution, by having the </a:t>
            </a:r>
            <a:r>
              <a:rPr lang="en-US" i="1" dirty="0" smtClean="0"/>
              <a:t>Join() </a:t>
            </a:r>
            <a:r>
              <a:rPr lang="en-US" dirty="0" smtClean="0"/>
              <a:t> feature. </a:t>
            </a:r>
          </a:p>
          <a:p>
            <a:pPr marL="228600" indent="-228600">
              <a:buFontTx/>
              <a:buAutoNum type="arabicPeriod"/>
              <a:defRPr/>
            </a:pPr>
            <a:endParaRPr lang="en-US" dirty="0" smtClean="0"/>
          </a:p>
          <a:p>
            <a:pPr>
              <a:defRPr/>
            </a:pPr>
            <a:r>
              <a:rPr lang="en-US" dirty="0" smtClean="0"/>
              <a:t>Sometimes multiple threads can run in an application. Some of the threads have the responsibility of performing high priority tasks while some may perform low priority tasks. For example, interaction with the user interface should have high priority  than any other thread in an application. Other threads continue to run as per the time slice given by the OS. When the user interacts with the UI, it gets priority over other threads and it handles the event.</a:t>
            </a:r>
          </a:p>
          <a:p>
            <a:pPr>
              <a:defRPr/>
            </a:pPr>
            <a:endParaRPr lang="en-US" dirty="0" smtClean="0"/>
          </a:p>
          <a:p>
            <a:pPr>
              <a:defRPr/>
            </a:pPr>
            <a:r>
              <a:rPr lang="en-US" i="1" dirty="0" smtClean="0"/>
              <a:t>Thread </a:t>
            </a:r>
            <a:r>
              <a:rPr lang="en-US" i="1" dirty="0" err="1" smtClean="0"/>
              <a:t>userThread</a:t>
            </a:r>
            <a:r>
              <a:rPr lang="en-US" i="1" dirty="0" smtClean="0"/>
              <a:t> = new Thread(new ThreadStart(</a:t>
            </a:r>
            <a:r>
              <a:rPr lang="en-US" i="1" dirty="0" err="1" smtClean="0"/>
              <a:t>SomeMethod</a:t>
            </a:r>
            <a:r>
              <a:rPr lang="en-US" i="1" dirty="0" smtClean="0"/>
              <a:t>);</a:t>
            </a:r>
          </a:p>
          <a:p>
            <a:pPr>
              <a:defRPr/>
            </a:pPr>
            <a:r>
              <a:rPr lang="en-US" i="1" dirty="0" err="1" smtClean="0"/>
              <a:t>userThread.Priority</a:t>
            </a:r>
            <a:r>
              <a:rPr lang="en-US" i="1" dirty="0" smtClean="0"/>
              <a:t> = </a:t>
            </a:r>
            <a:r>
              <a:rPr lang="en-US" i="1" dirty="0" err="1" smtClean="0"/>
              <a:t>ThreadPriority.Highest</a:t>
            </a:r>
            <a:r>
              <a:rPr lang="en-US" i="1" dirty="0" smtClean="0"/>
              <a:t>;</a:t>
            </a:r>
            <a:endParaRPr lang="en-US" dirty="0" smtClean="0"/>
          </a:p>
          <a:p>
            <a:pPr>
              <a:defRPr/>
            </a:pPr>
            <a:r>
              <a:rPr lang="en-US" i="1" dirty="0" smtClean="0"/>
              <a:t>ThreadPriority</a:t>
            </a:r>
            <a:r>
              <a:rPr lang="en-US" dirty="0" smtClean="0"/>
              <a:t> is an enumeration with values like </a:t>
            </a:r>
            <a:r>
              <a:rPr lang="en-US" i="1" dirty="0" smtClean="0"/>
              <a:t>Highest</a:t>
            </a:r>
            <a:r>
              <a:rPr lang="en-US" dirty="0" smtClean="0"/>
              <a:t>, </a:t>
            </a:r>
            <a:r>
              <a:rPr lang="en-US" i="1" dirty="0" err="1" smtClean="0"/>
              <a:t>AboveNormal</a:t>
            </a:r>
            <a:r>
              <a:rPr lang="en-US" dirty="0" smtClean="0"/>
              <a:t>, </a:t>
            </a:r>
            <a:r>
              <a:rPr lang="en-US" i="1" dirty="0" smtClean="0"/>
              <a:t>Normal</a:t>
            </a:r>
            <a:r>
              <a:rPr lang="en-US" dirty="0" smtClean="0"/>
              <a:t>, </a:t>
            </a:r>
            <a:r>
              <a:rPr lang="en-US" i="1" dirty="0" err="1" smtClean="0"/>
              <a:t>BelowNormal</a:t>
            </a:r>
            <a:r>
              <a:rPr lang="en-US" dirty="0" smtClean="0"/>
              <a:t> and </a:t>
            </a:r>
            <a:r>
              <a:rPr lang="en-US" i="1" dirty="0" smtClean="0"/>
              <a:t>Lowest</a:t>
            </a:r>
            <a:r>
              <a:rPr lang="en-US" dirty="0" smtClean="0"/>
              <a:t>.</a:t>
            </a:r>
          </a:p>
          <a:p>
            <a:pPr>
              <a:defRPr/>
            </a:pPr>
            <a:endParaRPr lang="en-US" dirty="0" smtClean="0"/>
          </a:p>
          <a:p>
            <a:pPr>
              <a:defRPr/>
            </a:pPr>
            <a:r>
              <a:rPr lang="en-US" dirty="0" smtClean="0"/>
              <a:t>Simple steps of writing multithreaded application:</a:t>
            </a:r>
          </a:p>
          <a:p>
            <a:pPr marL="228600" indent="-228600">
              <a:buFontTx/>
              <a:buAutoNum type="arabicPeriod"/>
              <a:defRPr/>
            </a:pPr>
            <a:r>
              <a:rPr lang="en-US" dirty="0" smtClean="0"/>
              <a:t>Break up the application into individual tasks</a:t>
            </a:r>
          </a:p>
          <a:p>
            <a:pPr marL="228600" indent="-228600">
              <a:buFontTx/>
              <a:buAutoNum type="arabicPeriod"/>
              <a:defRPr/>
            </a:pPr>
            <a:r>
              <a:rPr lang="en-US" dirty="0" smtClean="0"/>
              <a:t>List the flow of execution of these tasks</a:t>
            </a:r>
          </a:p>
          <a:p>
            <a:pPr marL="228600" indent="-228600">
              <a:buFontTx/>
              <a:buAutoNum type="arabicPeriod"/>
              <a:defRPr/>
            </a:pPr>
            <a:r>
              <a:rPr lang="en-US" dirty="0" smtClean="0"/>
              <a:t>Find out which tasks would take more CPU time</a:t>
            </a:r>
          </a:p>
          <a:p>
            <a:pPr marL="228600" indent="-228600">
              <a:buFontTx/>
              <a:buAutoNum type="arabicPeriod"/>
              <a:defRPr/>
            </a:pPr>
            <a:r>
              <a:rPr lang="en-US" dirty="0" smtClean="0"/>
              <a:t>Find out tasks which can execute independently</a:t>
            </a:r>
          </a:p>
          <a:p>
            <a:pPr marL="228600" indent="-228600">
              <a:buFontTx/>
              <a:buAutoNum type="arabicPeriod"/>
              <a:defRPr/>
            </a:pPr>
            <a:r>
              <a:rPr lang="en-US" dirty="0" smtClean="0"/>
              <a:t>Find out tasks that are dependent on each other and the data they share</a:t>
            </a:r>
          </a:p>
          <a:p>
            <a:pPr marL="228600" indent="-228600">
              <a:buFontTx/>
              <a:buAutoNum type="arabicPeriod"/>
              <a:defRPr/>
            </a:pPr>
            <a:r>
              <a:rPr lang="en-US" dirty="0" smtClean="0"/>
              <a:t>Assign thread to each task identified</a:t>
            </a:r>
          </a:p>
          <a:p>
            <a:pPr marL="228600" indent="-228600">
              <a:buFontTx/>
              <a:buAutoNum type="arabicPeriod"/>
              <a:defRPr/>
            </a:pPr>
            <a:r>
              <a:rPr lang="en-US" dirty="0" smtClean="0"/>
              <a:t>Start the thread</a:t>
            </a:r>
            <a:endParaRPr lang="en-US" dirty="0"/>
          </a:p>
        </p:txBody>
      </p:sp>
      <p:sp>
        <p:nvSpPr>
          <p:cNvPr id="4" name="Slide Number Placeholder 3"/>
          <p:cNvSpPr>
            <a:spLocks noGrp="1"/>
          </p:cNvSpPr>
          <p:nvPr>
            <p:ph type="sldNum" sz="quarter" idx="5"/>
          </p:nvPr>
        </p:nvSpPr>
        <p:spPr/>
        <p:txBody>
          <a:bodyPr/>
          <a:lstStyle/>
          <a:p>
            <a:pPr>
              <a:defRPr/>
            </a:pPr>
            <a:fld id="{AAC265E2-1D2D-4B57-A37C-6DD13025675F}" type="slidenum">
              <a:rPr lang="en-AU" smtClean="0"/>
              <a:pPr>
                <a:defRPr/>
              </a:pPr>
              <a:t>16</a:t>
            </a:fld>
            <a:endParaRPr lang="en-AU" dirty="0"/>
          </a:p>
        </p:txBody>
      </p:sp>
    </p:spTree>
    <p:extLst>
      <p:ext uri="{BB962C8B-B14F-4D97-AF65-F5344CB8AC3E}">
        <p14:creationId xmlns:p14="http://schemas.microsoft.com/office/powerpoint/2010/main" val="2198215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a simple example mentioned above, Employee class is assumed to be present. This class has two data members – first name and last name. It has a parameterized constructor for initializing the data members. Two methods – </a:t>
            </a:r>
            <a:r>
              <a:rPr lang="en-US" i="1" smtClean="0"/>
              <a:t>PrintFirstName() </a:t>
            </a:r>
            <a:r>
              <a:rPr lang="en-US" smtClean="0"/>
              <a:t>and </a:t>
            </a:r>
            <a:r>
              <a:rPr lang="en-US" i="1" smtClean="0"/>
              <a:t>PrintLastName() </a:t>
            </a:r>
            <a:r>
              <a:rPr lang="en-US" smtClean="0"/>
              <a:t>are present.</a:t>
            </a:r>
          </a:p>
          <a:p>
            <a:endParaRPr lang="en-US" smtClean="0"/>
          </a:p>
          <a:p>
            <a:r>
              <a:rPr lang="en-US" smtClean="0"/>
              <a:t>Two threads are created. To instantiate a thread, </a:t>
            </a:r>
            <a:r>
              <a:rPr lang="en-US" i="1" smtClean="0"/>
              <a:t>ThreadStart</a:t>
            </a:r>
            <a:r>
              <a:rPr lang="en-US" smtClean="0"/>
              <a:t> delegate is required. The methods that executes on a thread is represented by </a:t>
            </a:r>
            <a:r>
              <a:rPr lang="en-US" i="1" smtClean="0"/>
              <a:t>ThreadStart</a:t>
            </a:r>
            <a:r>
              <a:rPr lang="en-US" smtClean="0"/>
              <a:t> delegate. The method is not called till the </a:t>
            </a:r>
            <a:r>
              <a:rPr lang="en-US" i="1" smtClean="0"/>
              <a:t>Start()  </a:t>
            </a:r>
            <a:r>
              <a:rPr lang="en-US" smtClean="0"/>
              <a:t>method is called. Even static method can also be used if required.</a:t>
            </a:r>
          </a:p>
          <a:p>
            <a:endParaRPr lang="en-US" smtClean="0"/>
          </a:p>
          <a:p>
            <a:r>
              <a:rPr lang="en-US" smtClean="0"/>
              <a:t>The output obtained when the two threads start executing is unpredicted. The output depends on the scheduling algorithm of the operating system. The threads start executing asynchronously when </a:t>
            </a:r>
            <a:r>
              <a:rPr lang="en-US" i="1" smtClean="0"/>
              <a:t>Start()</a:t>
            </a:r>
            <a:r>
              <a:rPr lang="en-US" smtClean="0"/>
              <a:t> method is called.</a:t>
            </a:r>
          </a:p>
          <a:p>
            <a:endParaRPr lang="en-US" smtClean="0"/>
          </a:p>
        </p:txBody>
      </p:sp>
      <p:sp>
        <p:nvSpPr>
          <p:cNvPr id="4" name="Slide Number Placeholder 3"/>
          <p:cNvSpPr>
            <a:spLocks noGrp="1"/>
          </p:cNvSpPr>
          <p:nvPr>
            <p:ph type="sldNum" sz="quarter" idx="5"/>
          </p:nvPr>
        </p:nvSpPr>
        <p:spPr/>
        <p:txBody>
          <a:bodyPr/>
          <a:lstStyle/>
          <a:p>
            <a:pPr>
              <a:defRPr/>
            </a:pPr>
            <a:fld id="{2B9E66A8-499B-443E-B566-0DDFF3474FF3}" type="slidenum">
              <a:rPr lang="en-AU" smtClean="0"/>
              <a:pPr>
                <a:defRPr/>
              </a:pPr>
              <a:t>17</a:t>
            </a:fld>
            <a:endParaRPr lang="en-AU" dirty="0"/>
          </a:p>
        </p:txBody>
      </p:sp>
    </p:spTree>
    <p:extLst>
      <p:ext uri="{BB962C8B-B14F-4D97-AF65-F5344CB8AC3E}">
        <p14:creationId xmlns:p14="http://schemas.microsoft.com/office/powerpoint/2010/main" val="163103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b="1" dirty="0" smtClean="0"/>
              <a:t>Foreground and background Threads</a:t>
            </a:r>
          </a:p>
          <a:p>
            <a:endParaRPr lang="en-US" b="1" dirty="0" smtClean="0"/>
          </a:p>
          <a:p>
            <a:r>
              <a:rPr lang="en-US" dirty="0" smtClean="0"/>
              <a:t>Threads can either run as foreground or background thread. By default every created via </a:t>
            </a:r>
            <a:r>
              <a:rPr lang="en-US" i="1" dirty="0" err="1" smtClean="0"/>
              <a:t>thread.Start</a:t>
            </a:r>
            <a:r>
              <a:rPr lang="en-US" i="1" dirty="0" smtClean="0"/>
              <a:t> () </a:t>
            </a:r>
            <a:r>
              <a:rPr lang="en-US" dirty="0" smtClean="0"/>
              <a:t>method, is a foreground thread. The foreground thread always keep the application in running state. When the foreground thread stops, the background thread stops immediately. But there is no exception thrown due to this abrupt termination of background thread in this way.</a:t>
            </a:r>
          </a:p>
          <a:p>
            <a:endParaRPr lang="en-US" dirty="0" smtClean="0"/>
          </a:p>
          <a:p>
            <a:r>
              <a:rPr lang="en-US" dirty="0" smtClean="0"/>
              <a:t>If there are no threads created, the application runs on a single thread. Such an application is called as thread-safe application. But if there is a large amount of data retrieval in such an application, then the application becomes unresponsive till the data retrieval is complete. In such a case, data retrieval can be put as a background thread while the user can still work with the application.</a:t>
            </a:r>
          </a:p>
          <a:p>
            <a:endParaRPr lang="en-US" dirty="0" smtClean="0"/>
          </a:p>
          <a:p>
            <a:r>
              <a:rPr lang="en-US" dirty="0" smtClean="0"/>
              <a:t>In a normal case, an application runs on a single thread.</a:t>
            </a:r>
          </a:p>
          <a:p>
            <a:endParaRPr lang="en-US" dirty="0" smtClean="0"/>
          </a:p>
          <a:p>
            <a:r>
              <a:rPr lang="en-US" dirty="0" smtClean="0"/>
              <a:t>By default the thread is a foreground thread. </a:t>
            </a:r>
            <a:r>
              <a:rPr lang="en-US" i="1" dirty="0" err="1" smtClean="0"/>
              <a:t>IsBackground</a:t>
            </a:r>
            <a:r>
              <a:rPr lang="en-US" dirty="0" smtClean="0"/>
              <a:t> property is used to set it as background thread.</a:t>
            </a:r>
          </a:p>
          <a:p>
            <a:endParaRPr lang="en-US" dirty="0" smtClean="0"/>
          </a:p>
          <a:p>
            <a:r>
              <a:rPr lang="en-US" i="1" dirty="0" smtClean="0"/>
              <a:t>Thread </a:t>
            </a:r>
            <a:r>
              <a:rPr lang="en-US" i="1" dirty="0" err="1" smtClean="0"/>
              <a:t>userThread</a:t>
            </a:r>
            <a:r>
              <a:rPr lang="en-US" i="1" dirty="0" smtClean="0"/>
              <a:t> = new Thread(new </a:t>
            </a:r>
            <a:r>
              <a:rPr lang="en-US" i="1" dirty="0" err="1" smtClean="0"/>
              <a:t>ThreadStart</a:t>
            </a:r>
            <a:r>
              <a:rPr lang="en-US" i="1" dirty="0" smtClean="0"/>
              <a:t>(</a:t>
            </a:r>
            <a:r>
              <a:rPr lang="en-US" i="1" dirty="0" err="1" smtClean="0"/>
              <a:t>SomeMethod</a:t>
            </a:r>
            <a:r>
              <a:rPr lang="en-US" i="1" dirty="0" smtClean="0"/>
              <a:t>);</a:t>
            </a:r>
          </a:p>
          <a:p>
            <a:r>
              <a:rPr lang="en-US" b="1" i="1" dirty="0" err="1" smtClean="0"/>
              <a:t>userThread.IsBackground</a:t>
            </a:r>
            <a:r>
              <a:rPr lang="en-US" b="1" i="1" dirty="0" smtClean="0"/>
              <a:t> = true;</a:t>
            </a:r>
            <a:endParaRPr lang="en-US" dirty="0" smtClean="0"/>
          </a:p>
        </p:txBody>
      </p:sp>
      <p:sp>
        <p:nvSpPr>
          <p:cNvPr id="4" name="Slide Number Placeholder 3"/>
          <p:cNvSpPr>
            <a:spLocks noGrp="1"/>
          </p:cNvSpPr>
          <p:nvPr>
            <p:ph type="sldNum" sz="quarter" idx="5"/>
          </p:nvPr>
        </p:nvSpPr>
        <p:spPr/>
        <p:txBody>
          <a:bodyPr/>
          <a:lstStyle/>
          <a:p>
            <a:pPr>
              <a:defRPr/>
            </a:pPr>
            <a:fld id="{FCC22F6C-C4FB-404B-98EF-187D4896E9FF}" type="slidenum">
              <a:rPr lang="en-AU" smtClean="0"/>
              <a:pPr>
                <a:defRPr/>
              </a:pPr>
              <a:t>18</a:t>
            </a:fld>
            <a:endParaRPr lang="en-AU" dirty="0"/>
          </a:p>
        </p:txBody>
      </p:sp>
    </p:spTree>
    <p:extLst>
      <p:ext uri="{BB962C8B-B14F-4D97-AF65-F5344CB8AC3E}">
        <p14:creationId xmlns:p14="http://schemas.microsoft.com/office/powerpoint/2010/main" val="328300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 the simple example shown on the slide, code written in box I and II call the same method “</a:t>
            </a:r>
            <a:r>
              <a:rPr lang="en-US" i="1" smtClean="0"/>
              <a:t>TaskOnThread”. </a:t>
            </a:r>
          </a:p>
          <a:p>
            <a:endParaRPr lang="en-US" i="1" smtClean="0"/>
          </a:p>
          <a:p>
            <a:r>
              <a:rPr lang="en-US" smtClean="0"/>
              <a:t>But in first case, the thread is made as background thread. If the output is observed, task on the background is not completed once the foreground thread terminates. </a:t>
            </a:r>
          </a:p>
          <a:p>
            <a:endParaRPr lang="en-US" smtClean="0"/>
          </a:p>
          <a:p>
            <a:r>
              <a:rPr lang="en-US" smtClean="0"/>
              <a:t>In the second case, the thread is a foreground thread. The task is completed on the foreground thread.</a:t>
            </a:r>
          </a:p>
          <a:p>
            <a:endParaRPr lang="en-US" smtClean="0"/>
          </a:p>
          <a:p>
            <a:r>
              <a:rPr lang="en-US" smtClean="0"/>
              <a:t>Foreground thread complete execution and keeps the application in running state.</a:t>
            </a:r>
          </a:p>
        </p:txBody>
      </p:sp>
      <p:sp>
        <p:nvSpPr>
          <p:cNvPr id="4" name="Slide Number Placeholder 3"/>
          <p:cNvSpPr>
            <a:spLocks noGrp="1"/>
          </p:cNvSpPr>
          <p:nvPr>
            <p:ph type="sldNum" sz="quarter" idx="5"/>
          </p:nvPr>
        </p:nvSpPr>
        <p:spPr/>
        <p:txBody>
          <a:bodyPr/>
          <a:lstStyle/>
          <a:p>
            <a:pPr>
              <a:defRPr/>
            </a:pPr>
            <a:fld id="{1B72067D-154A-4DF9-A208-159936BDF043}" type="slidenum">
              <a:rPr lang="en-AU" smtClean="0"/>
              <a:pPr>
                <a:defRPr/>
              </a:pPr>
              <a:t>19</a:t>
            </a:fld>
            <a:endParaRPr lang="en-AU" dirty="0"/>
          </a:p>
        </p:txBody>
      </p:sp>
    </p:spTree>
    <p:extLst>
      <p:ext uri="{BB962C8B-B14F-4D97-AF65-F5344CB8AC3E}">
        <p14:creationId xmlns:p14="http://schemas.microsoft.com/office/powerpoint/2010/main" val="3479350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b="1" dirty="0" smtClean="0"/>
              <a:t>Why Synchronization?</a:t>
            </a:r>
          </a:p>
          <a:p>
            <a:pPr>
              <a:defRPr/>
            </a:pPr>
            <a:endParaRPr lang="en-US" b="1" dirty="0" smtClean="0"/>
          </a:p>
          <a:p>
            <a:pPr>
              <a:defRPr/>
            </a:pPr>
            <a:r>
              <a:rPr lang="en-US" dirty="0" smtClean="0"/>
              <a:t>When threads perform individual specific task and do not share any data, application execute smoothly. But when two or more threads share same data, then the application shows inconsistent behavior. To avoid this, the threads sharing the same data need to be synchronized.</a:t>
            </a:r>
          </a:p>
          <a:p>
            <a:pPr>
              <a:defRPr/>
            </a:pPr>
            <a:endParaRPr lang="en-US" dirty="0" smtClean="0"/>
          </a:p>
          <a:p>
            <a:pPr>
              <a:defRPr/>
            </a:pPr>
            <a:r>
              <a:rPr lang="en-US" dirty="0" smtClean="0"/>
              <a:t>Consider an example in which  a variable named “count” is incremented in a method. This incrementation though appears to be a single step but requires many CPU instructions – getting the value of count from the memory, adding 1 to it and then assigning it back to the same memory location. If one thread is trying to update the value of count and at the same time, time slice is given to other thread as per the scheduling algorithm, then the state of the variable goes in the inconsistent state. This condition is called race condition. </a:t>
            </a:r>
          </a:p>
          <a:p>
            <a:pPr>
              <a:defRPr/>
            </a:pPr>
            <a:endParaRPr lang="en-US" dirty="0" smtClean="0"/>
          </a:p>
          <a:p>
            <a:pPr>
              <a:defRPr/>
            </a:pPr>
            <a:r>
              <a:rPr lang="en-US" dirty="0" smtClean="0"/>
              <a:t>In yet another case, there may be a condition when each thread tries to lock a resource which the other thread has already locked;  neither thread can make any progress. This situation is called a deadlock condition.</a:t>
            </a:r>
          </a:p>
          <a:p>
            <a:pPr>
              <a:defRPr/>
            </a:pPr>
            <a:endParaRPr lang="en-US" dirty="0" smtClean="0"/>
          </a:p>
          <a:p>
            <a:pPr>
              <a:defRPr/>
            </a:pPr>
            <a:r>
              <a:rPr lang="en-US" dirty="0" smtClean="0"/>
              <a:t>In short, asynchronous access to the shared data may give inconsistent or undesired results. To avoid this problem, controlled access to the threads need to be given. There are various synchronization techniques</a:t>
            </a:r>
          </a:p>
          <a:p>
            <a:pPr>
              <a:defRPr/>
            </a:pPr>
            <a:endParaRPr lang="en-US" dirty="0"/>
          </a:p>
        </p:txBody>
      </p:sp>
      <p:sp>
        <p:nvSpPr>
          <p:cNvPr id="4" name="Slide Number Placeholder 3"/>
          <p:cNvSpPr>
            <a:spLocks noGrp="1"/>
          </p:cNvSpPr>
          <p:nvPr>
            <p:ph type="sldNum" sz="quarter" idx="5"/>
          </p:nvPr>
        </p:nvSpPr>
        <p:spPr/>
        <p:txBody>
          <a:bodyPr/>
          <a:lstStyle/>
          <a:p>
            <a:pPr>
              <a:defRPr/>
            </a:pPr>
            <a:fld id="{3D9911E5-B0BE-4227-9DA9-3B419F94EE25}" type="slidenum">
              <a:rPr lang="en-AU" smtClean="0"/>
              <a:pPr>
                <a:defRPr/>
              </a:pPr>
              <a:t>20</a:t>
            </a:fld>
            <a:endParaRPr lang="en-AU" dirty="0"/>
          </a:p>
        </p:txBody>
      </p:sp>
    </p:spTree>
    <p:extLst>
      <p:ext uri="{BB962C8B-B14F-4D97-AF65-F5344CB8AC3E}">
        <p14:creationId xmlns:p14="http://schemas.microsoft.com/office/powerpoint/2010/main" val="214925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p:txBody>
          <a:bodyPr wrap="square" numCol="1" anchor="t" anchorCtr="0" compatLnSpc="1">
            <a:prstTxWarp prst="textNoShape">
              <a:avLst/>
            </a:prstTxWarp>
            <a:normAutofit fontScale="55000" lnSpcReduction="20000"/>
          </a:bodyPr>
          <a:lstStyle/>
          <a:p>
            <a:pPr>
              <a:defRPr/>
            </a:pPr>
            <a:r>
              <a:rPr lang="en-US" b="1" dirty="0" smtClean="0"/>
              <a:t>Thread Synchronization Techniques:</a:t>
            </a:r>
            <a:endParaRPr lang="en-US" dirty="0" smtClean="0"/>
          </a:p>
          <a:p>
            <a:pPr marL="228600" indent="-228600">
              <a:defRPr/>
            </a:pPr>
            <a:r>
              <a:rPr lang="en-US" dirty="0" smtClean="0"/>
              <a:t>1. Synchronization context – It is done by applying </a:t>
            </a:r>
            <a:r>
              <a:rPr lang="en-US" i="1" dirty="0" smtClean="0"/>
              <a:t>[Synchronization]</a:t>
            </a:r>
            <a:r>
              <a:rPr lang="en-US" dirty="0" smtClean="0"/>
              <a:t> attribute on a class. All objects created will be automatically synchronized. No code is written explicitly for synchronization. To use this attribute, </a:t>
            </a:r>
            <a:r>
              <a:rPr lang="en-US" i="1" dirty="0" smtClean="0"/>
              <a:t>System.Runtime.Remoting.Contexts  </a:t>
            </a:r>
            <a:r>
              <a:rPr lang="en-US" dirty="0" smtClean="0"/>
              <a:t>namespace should be included.</a:t>
            </a:r>
          </a:p>
          <a:p>
            <a:pPr marL="228600" indent="-228600">
              <a:defRPr/>
            </a:pPr>
            <a:r>
              <a:rPr lang="en-US" dirty="0" smtClean="0"/>
              <a:t>	</a:t>
            </a:r>
            <a:r>
              <a:rPr lang="en-US" i="1" dirty="0" smtClean="0"/>
              <a:t>[Synchronization]</a:t>
            </a:r>
          </a:p>
          <a:p>
            <a:pPr marL="228600" indent="-228600">
              <a:defRPr/>
            </a:pPr>
            <a:r>
              <a:rPr lang="en-US" i="1" dirty="0" smtClean="0"/>
              <a:t>	class Resource</a:t>
            </a:r>
          </a:p>
          <a:p>
            <a:pPr marL="228600" indent="-228600">
              <a:defRPr/>
            </a:pPr>
            <a:r>
              <a:rPr lang="en-US" i="1" dirty="0" smtClean="0"/>
              <a:t>	{</a:t>
            </a:r>
          </a:p>
          <a:p>
            <a:pPr marL="228600" indent="-228600">
              <a:defRPr/>
            </a:pPr>
            <a:r>
              <a:rPr lang="en-US" i="1" dirty="0" smtClean="0"/>
              <a:t>	     //  data members</a:t>
            </a:r>
          </a:p>
          <a:p>
            <a:pPr marL="228600" indent="-228600">
              <a:defRPr/>
            </a:pPr>
            <a:r>
              <a:rPr lang="en-US" i="1" dirty="0" smtClean="0"/>
              <a:t>	     // methods – static or non static</a:t>
            </a:r>
          </a:p>
          <a:p>
            <a:pPr marL="228600" indent="-228600">
              <a:defRPr/>
            </a:pPr>
            <a:r>
              <a:rPr lang="en-US" i="1" dirty="0" smtClean="0"/>
              <a:t>	}</a:t>
            </a:r>
          </a:p>
          <a:p>
            <a:pPr marL="228600" indent="-228600">
              <a:defRPr/>
            </a:pPr>
            <a:r>
              <a:rPr lang="en-US" dirty="0" smtClean="0"/>
              <a:t>The only problem  is that if a particular method is not using thread sensitive data, it too is locked for synchronization purpose.</a:t>
            </a:r>
          </a:p>
          <a:p>
            <a:pPr marL="228600" indent="-228600">
              <a:defRPr/>
            </a:pPr>
            <a:endParaRPr lang="en-US" i="1" dirty="0" smtClean="0"/>
          </a:p>
          <a:p>
            <a:pPr>
              <a:defRPr/>
            </a:pPr>
            <a:r>
              <a:rPr lang="en-US" dirty="0" smtClean="0"/>
              <a:t>2. Synchronized Code Regions –  Access to a block of a code can be restricted by using Monitor class. This restricted  code is called as critical region. Different methods of the </a:t>
            </a:r>
            <a:r>
              <a:rPr lang="en-US" i="1" dirty="0" smtClean="0"/>
              <a:t>Monitor</a:t>
            </a:r>
            <a:r>
              <a:rPr lang="en-US" dirty="0" smtClean="0"/>
              <a:t> class like </a:t>
            </a:r>
            <a:r>
              <a:rPr lang="en-US" i="1" dirty="0" smtClean="0"/>
              <a:t>Enter()</a:t>
            </a:r>
            <a:r>
              <a:rPr lang="en-US" dirty="0" smtClean="0"/>
              <a:t>, </a:t>
            </a:r>
            <a:r>
              <a:rPr lang="en-US" i="1" dirty="0" smtClean="0"/>
              <a:t>Exit()</a:t>
            </a:r>
            <a:r>
              <a:rPr lang="en-US" dirty="0" smtClean="0"/>
              <a:t>, etc. help in synchronization.</a:t>
            </a:r>
          </a:p>
          <a:p>
            <a:pPr>
              <a:defRPr/>
            </a:pPr>
            <a:r>
              <a:rPr lang="en-US" dirty="0" smtClean="0"/>
              <a:t>(covered in the next slide in detail)</a:t>
            </a:r>
          </a:p>
          <a:p>
            <a:pPr marL="228600" indent="-228600">
              <a:defRPr/>
            </a:pPr>
            <a:r>
              <a:rPr lang="en-US" dirty="0" smtClean="0"/>
              <a:t>3. Using </a:t>
            </a:r>
            <a:r>
              <a:rPr lang="en-US" i="1" dirty="0" smtClean="0"/>
              <a:t>lock</a:t>
            </a:r>
            <a:r>
              <a:rPr lang="en-US" dirty="0" smtClean="0"/>
              <a:t> keyword – it helps to synchronize a set of statements that need to be synchronized between the threads.</a:t>
            </a:r>
          </a:p>
          <a:p>
            <a:pPr marL="228600" indent="-228600">
              <a:defRPr/>
            </a:pPr>
            <a:r>
              <a:rPr lang="en-US" dirty="0" smtClean="0"/>
              <a:t>	</a:t>
            </a:r>
            <a:r>
              <a:rPr lang="en-US" i="1" dirty="0" smtClean="0"/>
              <a:t>public void </a:t>
            </a:r>
            <a:r>
              <a:rPr lang="en-US" i="1" dirty="0" err="1" smtClean="0"/>
              <a:t>SomeMethod</a:t>
            </a:r>
            <a:r>
              <a:rPr lang="en-US" i="1" dirty="0" smtClean="0"/>
              <a:t>()</a:t>
            </a:r>
          </a:p>
          <a:p>
            <a:pPr marL="228600" indent="-228600">
              <a:defRPr/>
            </a:pPr>
            <a:r>
              <a:rPr lang="en-US" i="1" dirty="0" smtClean="0"/>
              <a:t>	{</a:t>
            </a:r>
          </a:p>
          <a:p>
            <a:pPr marL="228600" indent="-228600">
              <a:defRPr/>
            </a:pPr>
            <a:r>
              <a:rPr lang="en-US" i="1" dirty="0" smtClean="0"/>
              <a:t>	     lock(this)</a:t>
            </a:r>
          </a:p>
          <a:p>
            <a:pPr marL="228600" indent="-228600">
              <a:defRPr/>
            </a:pPr>
            <a:r>
              <a:rPr lang="en-US" i="1" dirty="0" smtClean="0"/>
              <a:t>	    {</a:t>
            </a:r>
          </a:p>
          <a:p>
            <a:pPr marL="228600" indent="-228600">
              <a:defRPr/>
            </a:pPr>
            <a:r>
              <a:rPr lang="en-US" i="1" dirty="0" smtClean="0"/>
              <a:t>		// write the code that needs synchronization. Code is thread safe</a:t>
            </a:r>
          </a:p>
          <a:p>
            <a:pPr marL="228600" indent="-228600">
              <a:defRPr/>
            </a:pPr>
            <a:r>
              <a:rPr lang="en-US" i="1" dirty="0" smtClean="0"/>
              <a:t>	     }</a:t>
            </a:r>
          </a:p>
          <a:p>
            <a:pPr marL="228600" indent="-228600">
              <a:defRPr/>
            </a:pPr>
            <a:r>
              <a:rPr lang="en-US" i="1" dirty="0" smtClean="0"/>
              <a:t>	}</a:t>
            </a:r>
          </a:p>
          <a:p>
            <a:pPr marL="228600" indent="-228600">
              <a:buAutoNum type="arabicPeriod" startAt="4"/>
              <a:defRPr/>
            </a:pPr>
            <a:r>
              <a:rPr lang="en-US" dirty="0" smtClean="0"/>
              <a:t>Manual Synchronization – A variable shared by multiple threads can be synchronized manually by using </a:t>
            </a:r>
            <a:r>
              <a:rPr lang="en-US" i="1" dirty="0" smtClean="0"/>
              <a:t>Interlocked</a:t>
            </a:r>
            <a:r>
              <a:rPr lang="en-US" dirty="0" smtClean="0"/>
              <a:t> class. Methods like </a:t>
            </a:r>
            <a:r>
              <a:rPr lang="en-US" i="1" dirty="0" smtClean="0"/>
              <a:t>Increment(), Decrement() </a:t>
            </a:r>
            <a:r>
              <a:rPr lang="en-US" dirty="0" smtClean="0"/>
              <a:t>help to avoid race condition described earlier</a:t>
            </a:r>
          </a:p>
          <a:p>
            <a:pPr marL="228600" indent="-228600">
              <a:buNone/>
              <a:defRPr/>
            </a:pPr>
            <a:r>
              <a:rPr lang="en-US" dirty="0" smtClean="0"/>
              <a:t>	</a:t>
            </a:r>
            <a:r>
              <a:rPr lang="en-US" i="1" dirty="0" smtClean="0"/>
              <a:t>class Student</a:t>
            </a:r>
          </a:p>
          <a:p>
            <a:pPr marL="228600" indent="-228600">
              <a:defRPr/>
            </a:pPr>
            <a:r>
              <a:rPr lang="en-US" i="1" dirty="0" smtClean="0"/>
              <a:t>	{</a:t>
            </a:r>
          </a:p>
          <a:p>
            <a:pPr marL="228600" indent="-228600">
              <a:defRPr/>
            </a:pPr>
            <a:r>
              <a:rPr lang="en-US" i="1" dirty="0" smtClean="0"/>
              <a:t>	    static int count;</a:t>
            </a:r>
          </a:p>
          <a:p>
            <a:pPr marL="228600" indent="-228600">
              <a:defRPr/>
            </a:pPr>
            <a:r>
              <a:rPr lang="en-US" i="1" dirty="0" smtClean="0"/>
              <a:t>	    Student()</a:t>
            </a:r>
          </a:p>
          <a:p>
            <a:pPr marL="228600" indent="-228600">
              <a:defRPr/>
            </a:pPr>
            <a:r>
              <a:rPr lang="en-US" i="1" dirty="0" smtClean="0"/>
              <a:t>	    {</a:t>
            </a:r>
          </a:p>
          <a:p>
            <a:pPr marL="228600" indent="-228600">
              <a:defRPr/>
            </a:pPr>
            <a:r>
              <a:rPr lang="en-US" i="1" dirty="0" smtClean="0"/>
              <a:t>		Interlocked.Increment(ref count); // synchronizes the variable</a:t>
            </a:r>
          </a:p>
          <a:p>
            <a:pPr marL="228600" indent="-228600">
              <a:defRPr/>
            </a:pPr>
            <a:r>
              <a:rPr lang="en-US" i="1" dirty="0" smtClean="0"/>
              <a:t>	    }</a:t>
            </a:r>
          </a:p>
          <a:p>
            <a:pPr marL="228600" indent="-228600">
              <a:defRPr/>
            </a:pPr>
            <a:r>
              <a:rPr lang="en-US" i="1" dirty="0" smtClean="0"/>
              <a:t>	}</a:t>
            </a:r>
          </a:p>
          <a:p>
            <a:pPr>
              <a:defRPr/>
            </a:pPr>
            <a:endParaRPr lang="en-US" dirty="0" smtClean="0"/>
          </a:p>
          <a:p>
            <a:pPr>
              <a:defRPr/>
            </a:pPr>
            <a:r>
              <a:rPr lang="en-US" dirty="0" smtClean="0"/>
              <a:t>5. Inter-process synchronization – </a:t>
            </a:r>
            <a:r>
              <a:rPr lang="en-US" i="1" dirty="0" smtClean="0"/>
              <a:t>Mutex</a:t>
            </a:r>
            <a:r>
              <a:rPr lang="en-US" dirty="0" smtClean="0"/>
              <a:t> class is used for inter-process synchronization. It helps to acquire exclusive lock on a resource for a single thread.</a:t>
            </a:r>
          </a:p>
          <a:p>
            <a:pPr>
              <a:defRPr/>
            </a:pPr>
            <a:r>
              <a:rPr lang="en-US" dirty="0" smtClean="0"/>
              <a:t>6. </a:t>
            </a:r>
            <a:r>
              <a:rPr lang="en-US" i="1" dirty="0" smtClean="0"/>
              <a:t>MethodImplAttribute – </a:t>
            </a:r>
            <a:r>
              <a:rPr lang="en-US" dirty="0" smtClean="0"/>
              <a:t>It helps to synchronize an entire method in a single command. </a:t>
            </a:r>
            <a:r>
              <a:rPr lang="en-US" i="1" dirty="0" err="1" smtClean="0"/>
              <a:t>System.Runtime.CompilerServices</a:t>
            </a:r>
            <a:r>
              <a:rPr lang="en-US" i="1" dirty="0" smtClean="0"/>
              <a:t>  </a:t>
            </a:r>
            <a:r>
              <a:rPr lang="en-US" dirty="0" smtClean="0"/>
              <a:t>should be included.</a:t>
            </a:r>
          </a:p>
          <a:p>
            <a:pPr>
              <a:defRPr/>
            </a:pPr>
            <a:endParaRPr lang="en-US" dirty="0" smtClean="0"/>
          </a:p>
          <a:p>
            <a:pPr>
              <a:defRPr/>
            </a:pPr>
            <a:endParaRPr lang="en-US" dirty="0" smtClean="0"/>
          </a:p>
          <a:p>
            <a:pPr>
              <a:defRPr/>
            </a:pPr>
            <a:endParaRPr lang="en-US" dirty="0" smtClean="0"/>
          </a:p>
        </p:txBody>
      </p:sp>
      <p:sp>
        <p:nvSpPr>
          <p:cNvPr id="4" name="Slide Number Placeholder 3"/>
          <p:cNvSpPr>
            <a:spLocks noGrp="1"/>
          </p:cNvSpPr>
          <p:nvPr>
            <p:ph type="sldNum" sz="quarter" idx="5"/>
          </p:nvPr>
        </p:nvSpPr>
        <p:spPr/>
        <p:txBody>
          <a:bodyPr/>
          <a:lstStyle/>
          <a:p>
            <a:pPr>
              <a:defRPr/>
            </a:pPr>
            <a:fld id="{9B22F119-B972-4EF1-88B9-0CD491D9B639}" type="slidenum">
              <a:rPr lang="en-AU" smtClean="0"/>
              <a:pPr>
                <a:defRPr/>
              </a:pPr>
              <a:t>21</a:t>
            </a:fld>
            <a:endParaRPr lang="en-AU" dirty="0"/>
          </a:p>
        </p:txBody>
      </p:sp>
    </p:spTree>
    <p:extLst>
      <p:ext uri="{BB962C8B-B14F-4D97-AF65-F5344CB8AC3E}">
        <p14:creationId xmlns:p14="http://schemas.microsoft.com/office/powerpoint/2010/main" val="2528650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r>
              <a:rPr lang="en-US" sz="1200" b="1" dirty="0" smtClean="0"/>
              <a:t>Monitor class:</a:t>
            </a:r>
            <a:endParaRPr lang="en-US" sz="1200" dirty="0" smtClean="0"/>
          </a:p>
          <a:p>
            <a:r>
              <a:rPr lang="en-US" sz="1200" dirty="0" smtClean="0"/>
              <a:t>Monitor class provides a mechanism that synchronizes access to the objects. It is similar to working to </a:t>
            </a:r>
            <a:r>
              <a:rPr lang="en-US" sz="1200" i="1" dirty="0" smtClean="0"/>
              <a:t>lock</a:t>
            </a:r>
            <a:r>
              <a:rPr lang="en-US" sz="1200" dirty="0" smtClean="0"/>
              <a:t> keyword.  This class helps to control lock on a particular object for a particular section of code. This is called critical section. The advantage of using this method is that only a small portion of code which needs to be thread safe is locked. </a:t>
            </a:r>
          </a:p>
          <a:p>
            <a:endParaRPr lang="en-US" sz="1200" dirty="0" smtClean="0"/>
          </a:p>
          <a:p>
            <a:r>
              <a:rPr lang="en-US" sz="1200" dirty="0" smtClean="0"/>
              <a:t>Monitor class cannot be instantiated. It has methods that ensure the synchronization of an object for a particular section of code.</a:t>
            </a:r>
          </a:p>
          <a:p>
            <a:pPr marL="800100" lvl="1" indent="-342900">
              <a:buFont typeface="Calibri" pitchFamily="34" charset="0"/>
              <a:buAutoNum type="arabicPeriod"/>
            </a:pPr>
            <a:r>
              <a:rPr lang="en-US" sz="1200" i="1" dirty="0" smtClean="0"/>
              <a:t>Enter() , </a:t>
            </a:r>
            <a:r>
              <a:rPr lang="en-US" sz="1200" i="1" dirty="0" err="1" smtClean="0"/>
              <a:t>TryEnter</a:t>
            </a:r>
            <a:r>
              <a:rPr lang="en-US" sz="1200" i="1" dirty="0" smtClean="0"/>
              <a:t>()</a:t>
            </a:r>
          </a:p>
          <a:p>
            <a:pPr marL="800100" lvl="1" indent="-342900">
              <a:buFont typeface="Calibri" pitchFamily="34" charset="0"/>
              <a:buAutoNum type="arabicPeriod"/>
            </a:pPr>
            <a:r>
              <a:rPr lang="en-US" sz="1200" i="1" dirty="0" smtClean="0"/>
              <a:t>Wait()</a:t>
            </a:r>
          </a:p>
          <a:p>
            <a:pPr marL="800100" lvl="1" indent="-342900">
              <a:buFont typeface="Calibri" pitchFamily="34" charset="0"/>
              <a:buAutoNum type="arabicPeriod"/>
            </a:pPr>
            <a:r>
              <a:rPr lang="en-US" sz="1200" i="1" dirty="0" smtClean="0"/>
              <a:t>Pulse(), </a:t>
            </a:r>
            <a:r>
              <a:rPr lang="en-US" sz="1200" i="1" dirty="0" err="1" smtClean="0"/>
              <a:t>PulseAll</a:t>
            </a:r>
            <a:r>
              <a:rPr lang="en-US" sz="1200" i="1" dirty="0" smtClean="0"/>
              <a:t>()</a:t>
            </a:r>
          </a:p>
          <a:p>
            <a:pPr marL="800100" lvl="1" indent="-342900">
              <a:buFont typeface="Calibri" pitchFamily="34" charset="0"/>
              <a:buAutoNum type="arabicPeriod"/>
            </a:pPr>
            <a:r>
              <a:rPr lang="en-US" sz="1200" i="1" dirty="0" smtClean="0"/>
              <a:t>Exit()</a:t>
            </a:r>
            <a:endParaRPr lang="en-US" sz="1200" dirty="0" smtClean="0"/>
          </a:p>
          <a:p>
            <a:endParaRPr lang="en-US" sz="1200" dirty="0" smtClean="0"/>
          </a:p>
          <a:p>
            <a:r>
              <a:rPr lang="en-US" sz="1200" i="1" dirty="0" smtClean="0"/>
              <a:t>Enter() </a:t>
            </a:r>
            <a:r>
              <a:rPr lang="en-US" sz="1200" dirty="0" smtClean="0"/>
              <a:t>method is a point for beginning of the critical section whereas </a:t>
            </a:r>
            <a:r>
              <a:rPr lang="en-US" sz="1200" i="1" dirty="0" smtClean="0"/>
              <a:t>Exit() </a:t>
            </a:r>
            <a:r>
              <a:rPr lang="en-US" sz="1200" dirty="0" smtClean="0"/>
              <a:t>method is the point indicating the end of the critical section and to release the lock. If there are multiple code statements, this method ensure that only one thread can execute the code with the locked object. Other thread has to wait in this case. The code in the critical section should be placed in the </a:t>
            </a:r>
            <a:r>
              <a:rPr lang="en-US" sz="1200" i="1" dirty="0" smtClean="0"/>
              <a:t>try</a:t>
            </a:r>
            <a:r>
              <a:rPr lang="en-US" sz="1200" dirty="0" smtClean="0"/>
              <a:t> block and </a:t>
            </a:r>
            <a:r>
              <a:rPr lang="en-US" sz="1200" i="1" dirty="0" smtClean="0"/>
              <a:t>Exit()</a:t>
            </a:r>
            <a:r>
              <a:rPr lang="en-US" sz="1200" dirty="0" smtClean="0"/>
              <a:t> method should be placed in the </a:t>
            </a:r>
            <a:r>
              <a:rPr lang="en-US" sz="1200" i="1" dirty="0" smtClean="0"/>
              <a:t>finally</a:t>
            </a:r>
            <a:r>
              <a:rPr lang="en-US" sz="1200" dirty="0" smtClean="0"/>
              <a:t> block. When used with instance methods, current object invoking the method acquires the lock. In case of static methods, type of the object is used as a parameter to acquire the lock.</a:t>
            </a:r>
          </a:p>
          <a:p>
            <a:endParaRPr lang="en-US" sz="1200" dirty="0" smtClean="0"/>
          </a:p>
          <a:p>
            <a:r>
              <a:rPr lang="en-US" sz="1200" i="1" dirty="0" err="1" smtClean="0"/>
              <a:t>TryEnter</a:t>
            </a:r>
            <a:r>
              <a:rPr lang="en-US" sz="1200" i="1" dirty="0" smtClean="0"/>
              <a:t>() </a:t>
            </a:r>
            <a:r>
              <a:rPr lang="en-US" sz="1200" dirty="0" smtClean="0"/>
              <a:t>method tries to acquire an exclusive lock on the specified object. As the name suggests it tries to acquire the lock. If the thread cannot enter without blocking, the method returns false and this thread does not enter the critical section. This avoids the deadlock situation.</a:t>
            </a:r>
          </a:p>
          <a:p>
            <a:endParaRPr lang="en-US" sz="1200" dirty="0" smtClean="0"/>
          </a:p>
          <a:p>
            <a:r>
              <a:rPr lang="en-US" sz="1200" i="1" dirty="0" smtClean="0"/>
              <a:t>Wait() </a:t>
            </a:r>
            <a:r>
              <a:rPr lang="en-US" sz="1200" dirty="0" smtClean="0"/>
              <a:t>method is used to release the lock on the current object. This object can be used by another thread. It blocks the current thread. The current thread goes in the waiting queue until it re-acquires the lock. This is needed when some change in the state of the object is required as a result of operations performed by other thread. Now the other thread acquires an exclusive lock.</a:t>
            </a:r>
          </a:p>
          <a:p>
            <a:endParaRPr lang="en-US" sz="1200" dirty="0" smtClean="0"/>
          </a:p>
          <a:p>
            <a:r>
              <a:rPr lang="en-US" sz="1200" dirty="0" smtClean="0"/>
              <a:t>The thread that has now entered in the waiting queue remains there till it gets the signal from the </a:t>
            </a:r>
            <a:r>
              <a:rPr lang="en-US" sz="1200" i="1" dirty="0" smtClean="0"/>
              <a:t>Pulse() </a:t>
            </a:r>
            <a:r>
              <a:rPr lang="en-US" sz="1200" dirty="0" smtClean="0"/>
              <a:t>or </a:t>
            </a:r>
            <a:r>
              <a:rPr lang="en-US" sz="1200" i="1" dirty="0" err="1" smtClean="0"/>
              <a:t>PulseAll</a:t>
            </a:r>
            <a:r>
              <a:rPr lang="en-US" sz="1200" i="1" dirty="0" smtClean="0"/>
              <a:t>() </a:t>
            </a:r>
            <a:r>
              <a:rPr lang="en-US" sz="1200" dirty="0" smtClean="0"/>
              <a:t>method. </a:t>
            </a:r>
            <a:r>
              <a:rPr lang="en-US" sz="1200" i="1" dirty="0" smtClean="0"/>
              <a:t>Pulse() </a:t>
            </a:r>
            <a:r>
              <a:rPr lang="en-US" sz="1200" dirty="0" smtClean="0"/>
              <a:t>method is called then only the last thread in the waiting queue is affected. </a:t>
            </a:r>
            <a:r>
              <a:rPr lang="en-US" sz="1200" i="1" dirty="0" err="1" smtClean="0"/>
              <a:t>PulseAll</a:t>
            </a:r>
            <a:r>
              <a:rPr lang="en-US" sz="1200" i="1" dirty="0" smtClean="0"/>
              <a:t>() </a:t>
            </a:r>
            <a:r>
              <a:rPr lang="en-US" sz="1200" dirty="0" smtClean="0"/>
              <a:t>affects all the threads in the waiting queue. The thread that gets the signal from the Pulse() method now enters the ready queue and re-acquires the lock.</a:t>
            </a:r>
          </a:p>
          <a:p>
            <a:endParaRPr lang="en-US" sz="1200" dirty="0" smtClean="0"/>
          </a:p>
          <a:p>
            <a:endParaRPr lang="en-US" sz="1200" dirty="0" smtClean="0"/>
          </a:p>
        </p:txBody>
      </p:sp>
      <p:sp>
        <p:nvSpPr>
          <p:cNvPr id="4" name="Slide Number Placeholder 3"/>
          <p:cNvSpPr>
            <a:spLocks noGrp="1"/>
          </p:cNvSpPr>
          <p:nvPr>
            <p:ph type="sldNum" sz="quarter" idx="5"/>
          </p:nvPr>
        </p:nvSpPr>
        <p:spPr/>
        <p:txBody>
          <a:bodyPr/>
          <a:lstStyle/>
          <a:p>
            <a:pPr>
              <a:defRPr/>
            </a:pPr>
            <a:fld id="{FDDE5A4B-41FC-40F9-B337-7F1157605D0D}" type="slidenum">
              <a:rPr lang="en-AU" smtClean="0"/>
              <a:pPr>
                <a:defRPr/>
              </a:pPr>
              <a:t>22</a:t>
            </a:fld>
            <a:endParaRPr lang="en-AU" dirty="0"/>
          </a:p>
        </p:txBody>
      </p:sp>
    </p:spTree>
    <p:extLst>
      <p:ext uri="{BB962C8B-B14F-4D97-AF65-F5344CB8AC3E}">
        <p14:creationId xmlns:p14="http://schemas.microsoft.com/office/powerpoint/2010/main" val="1154801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normAutofit fontScale="32500" lnSpcReduction="20000"/>
          </a:bodyPr>
          <a:lstStyle/>
          <a:p>
            <a:r>
              <a:rPr lang="en-US" b="1" dirty="0" smtClean="0"/>
              <a:t>Explanation of the example:</a:t>
            </a:r>
            <a:endParaRPr lang="en-US" dirty="0" smtClean="0"/>
          </a:p>
          <a:p>
            <a:r>
              <a:rPr lang="en-US" i="1" dirty="0" err="1" smtClean="0"/>
              <a:t>sharedObject</a:t>
            </a:r>
            <a:r>
              <a:rPr lang="en-US" dirty="0" smtClean="0"/>
              <a:t> is an object of </a:t>
            </a:r>
            <a:r>
              <a:rPr lang="en-US" i="1" dirty="0" err="1" smtClean="0"/>
              <a:t>MyStringClass</a:t>
            </a:r>
            <a:r>
              <a:rPr lang="en-US" dirty="0" smtClean="0"/>
              <a:t> that is shared by three threads. The three threads call the method Run(). This method in turn calls the actual method called </a:t>
            </a:r>
            <a:r>
              <a:rPr lang="en-US" dirty="0" err="1" smtClean="0"/>
              <a:t>PrintString</a:t>
            </a:r>
            <a:r>
              <a:rPr lang="en-US" dirty="0" smtClean="0"/>
              <a:t>() using the shared object. Since the three threads try to manipulate the same </a:t>
            </a:r>
            <a:r>
              <a:rPr lang="en-US" i="1" dirty="0" err="1" smtClean="0"/>
              <a:t>sharedObject</a:t>
            </a:r>
            <a:r>
              <a:rPr lang="en-US" dirty="0" smtClean="0"/>
              <a:t>, the output obtained is inconsistent if synchronization is not used. This inconsistency is due to the time slicing given to the threads as per the scheduling algorithm of the OS. </a:t>
            </a:r>
          </a:p>
          <a:p>
            <a:r>
              <a:rPr lang="en-US" dirty="0" smtClean="0"/>
              <a:t>Hence methods of </a:t>
            </a:r>
            <a:r>
              <a:rPr lang="en-US" i="1" dirty="0" smtClean="0"/>
              <a:t>Monitor</a:t>
            </a:r>
            <a:r>
              <a:rPr lang="en-US" dirty="0" smtClean="0"/>
              <a:t> class are used to synchronize the output. The block between </a:t>
            </a:r>
            <a:r>
              <a:rPr lang="en-US" i="1" dirty="0" smtClean="0"/>
              <a:t>Enter() </a:t>
            </a:r>
            <a:r>
              <a:rPr lang="en-US" dirty="0" smtClean="0"/>
              <a:t>and </a:t>
            </a:r>
            <a:r>
              <a:rPr lang="en-US" i="1" dirty="0" smtClean="0"/>
              <a:t>Exit() </a:t>
            </a:r>
            <a:r>
              <a:rPr lang="en-US" dirty="0" smtClean="0"/>
              <a:t>methods requires synchronized access to shared object. This prevents other thread from accessing the object.</a:t>
            </a:r>
          </a:p>
          <a:p>
            <a:r>
              <a:rPr lang="en-US" b="1" dirty="0" smtClean="0"/>
              <a:t>Complete code</a:t>
            </a:r>
          </a:p>
          <a:p>
            <a:r>
              <a:rPr lang="en-US" i="1" dirty="0" smtClean="0"/>
              <a:t>class Program</a:t>
            </a:r>
          </a:p>
          <a:p>
            <a:r>
              <a:rPr lang="en-US" i="1" dirty="0" smtClean="0"/>
              <a:t>    {</a:t>
            </a:r>
          </a:p>
          <a:p>
            <a:r>
              <a:rPr lang="en-US" i="1" dirty="0" smtClean="0"/>
              <a:t>        static void Main(string[] </a:t>
            </a:r>
            <a:r>
              <a:rPr lang="en-US" i="1" dirty="0" err="1" smtClean="0"/>
              <a:t>args</a:t>
            </a:r>
            <a:r>
              <a:rPr lang="en-US" i="1" dirty="0" smtClean="0"/>
              <a:t>)</a:t>
            </a:r>
          </a:p>
          <a:p>
            <a:r>
              <a:rPr lang="en-US" i="1" dirty="0" smtClean="0"/>
              <a:t>        {</a:t>
            </a:r>
          </a:p>
          <a:p>
            <a:r>
              <a:rPr lang="en-US" i="1" dirty="0" smtClean="0"/>
              <a:t>            </a:t>
            </a:r>
            <a:r>
              <a:rPr lang="en-US" i="1" dirty="0" err="1" smtClean="0"/>
              <a:t>MyStringClass</a:t>
            </a:r>
            <a:r>
              <a:rPr lang="en-US" i="1" dirty="0" smtClean="0"/>
              <a:t> </a:t>
            </a:r>
            <a:r>
              <a:rPr lang="en-US" i="1" dirty="0" err="1" smtClean="0"/>
              <a:t>sharedObject</a:t>
            </a:r>
            <a:r>
              <a:rPr lang="en-US" i="1" dirty="0" smtClean="0"/>
              <a:t> = new </a:t>
            </a:r>
            <a:r>
              <a:rPr lang="en-US" i="1" dirty="0" err="1" smtClean="0"/>
              <a:t>MyStringClass</a:t>
            </a:r>
            <a:r>
              <a:rPr lang="en-US" i="1" dirty="0" smtClean="0"/>
              <a:t>();            </a:t>
            </a:r>
          </a:p>
          <a:p>
            <a:r>
              <a:rPr lang="en-US" i="1" dirty="0" smtClean="0"/>
              <a:t>	// shared object used by three threads</a:t>
            </a:r>
          </a:p>
          <a:p>
            <a:r>
              <a:rPr lang="en-US" i="1" dirty="0" smtClean="0"/>
              <a:t>            </a:t>
            </a:r>
            <a:r>
              <a:rPr lang="en-US" i="1" dirty="0" err="1" smtClean="0"/>
              <a:t>CustomThread</a:t>
            </a:r>
            <a:r>
              <a:rPr lang="en-US" i="1" dirty="0" smtClean="0"/>
              <a:t> first = new </a:t>
            </a:r>
            <a:r>
              <a:rPr lang="en-US" i="1" dirty="0" err="1" smtClean="0"/>
              <a:t>CustomThread</a:t>
            </a:r>
            <a:r>
              <a:rPr lang="en-US" i="1" dirty="0" smtClean="0"/>
              <a:t>(</a:t>
            </a:r>
            <a:r>
              <a:rPr lang="en-US" i="1" dirty="0" err="1" smtClean="0"/>
              <a:t>sharedObject</a:t>
            </a:r>
            <a:r>
              <a:rPr lang="en-US" i="1" dirty="0" smtClean="0"/>
              <a:t>, "one");</a:t>
            </a:r>
          </a:p>
          <a:p>
            <a:r>
              <a:rPr lang="en-US" i="1" dirty="0" smtClean="0"/>
              <a:t>            </a:t>
            </a:r>
            <a:r>
              <a:rPr lang="en-US" i="1" dirty="0" err="1" smtClean="0"/>
              <a:t>CustomThread</a:t>
            </a:r>
            <a:r>
              <a:rPr lang="en-US" i="1" dirty="0" smtClean="0"/>
              <a:t> second = new </a:t>
            </a:r>
            <a:r>
              <a:rPr lang="en-US" i="1" dirty="0" err="1" smtClean="0"/>
              <a:t>CustomThread</a:t>
            </a:r>
            <a:r>
              <a:rPr lang="en-US" i="1" dirty="0" smtClean="0"/>
              <a:t>(</a:t>
            </a:r>
            <a:r>
              <a:rPr lang="en-US" i="1" dirty="0" err="1" smtClean="0"/>
              <a:t>sharedObject</a:t>
            </a:r>
            <a:r>
              <a:rPr lang="en-US" i="1" dirty="0" smtClean="0"/>
              <a:t>, "two");</a:t>
            </a:r>
          </a:p>
          <a:p>
            <a:r>
              <a:rPr lang="en-US" i="1" dirty="0" smtClean="0"/>
              <a:t>            </a:t>
            </a:r>
            <a:r>
              <a:rPr lang="en-US" i="1" dirty="0" err="1" smtClean="0"/>
              <a:t>CustomThread</a:t>
            </a:r>
            <a:r>
              <a:rPr lang="en-US" i="1" dirty="0" smtClean="0"/>
              <a:t> third = new </a:t>
            </a:r>
            <a:r>
              <a:rPr lang="en-US" i="1" dirty="0" err="1" smtClean="0"/>
              <a:t>CustomThread</a:t>
            </a:r>
            <a:r>
              <a:rPr lang="en-US" i="1" dirty="0" smtClean="0"/>
              <a:t>(</a:t>
            </a:r>
            <a:r>
              <a:rPr lang="en-US" i="1" dirty="0" err="1" smtClean="0"/>
              <a:t>sharedObject</a:t>
            </a:r>
            <a:r>
              <a:rPr lang="en-US" i="1" dirty="0" smtClean="0"/>
              <a:t>, "three");</a:t>
            </a:r>
          </a:p>
          <a:p>
            <a:r>
              <a:rPr lang="en-US" i="1" baseline="0" dirty="0" smtClean="0"/>
              <a:t>             </a:t>
            </a:r>
            <a:r>
              <a:rPr lang="en-US" i="1" dirty="0" smtClean="0"/>
              <a:t>Thread thread1 = new Thread(new </a:t>
            </a:r>
            <a:r>
              <a:rPr lang="en-US" i="1" dirty="0" err="1" smtClean="0"/>
              <a:t>ThreadStart</a:t>
            </a:r>
            <a:r>
              <a:rPr lang="en-US" i="1" dirty="0" smtClean="0"/>
              <a:t>(</a:t>
            </a:r>
            <a:r>
              <a:rPr lang="en-US" i="1" dirty="0" err="1" smtClean="0"/>
              <a:t>first.Run</a:t>
            </a:r>
            <a:r>
              <a:rPr lang="en-US" i="1" dirty="0" smtClean="0"/>
              <a:t>));</a:t>
            </a:r>
          </a:p>
          <a:p>
            <a:r>
              <a:rPr lang="en-US" i="1" dirty="0" smtClean="0"/>
              <a:t>            Thread thread2 = new Thread(new </a:t>
            </a:r>
            <a:r>
              <a:rPr lang="en-US" i="1" dirty="0" err="1" smtClean="0"/>
              <a:t>ThreadStart</a:t>
            </a:r>
            <a:r>
              <a:rPr lang="en-US" i="1" dirty="0" smtClean="0"/>
              <a:t>(</a:t>
            </a:r>
            <a:r>
              <a:rPr lang="en-US" i="1" dirty="0" err="1" smtClean="0"/>
              <a:t>second.Run</a:t>
            </a:r>
            <a:r>
              <a:rPr lang="en-US" i="1" dirty="0" smtClean="0"/>
              <a:t>));</a:t>
            </a:r>
          </a:p>
          <a:p>
            <a:r>
              <a:rPr lang="en-US" i="1" dirty="0" smtClean="0"/>
              <a:t>            Thread thread3 = new Thread(new </a:t>
            </a:r>
            <a:r>
              <a:rPr lang="en-US" i="1" dirty="0" err="1" smtClean="0"/>
              <a:t>ThreadStart</a:t>
            </a:r>
            <a:r>
              <a:rPr lang="en-US" i="1" dirty="0" smtClean="0"/>
              <a:t>(</a:t>
            </a:r>
            <a:r>
              <a:rPr lang="en-US" i="1" dirty="0" err="1" smtClean="0"/>
              <a:t>third.Run</a:t>
            </a:r>
            <a:r>
              <a:rPr lang="en-US" i="1" dirty="0" smtClean="0"/>
              <a:t>));</a:t>
            </a:r>
          </a:p>
          <a:p>
            <a:r>
              <a:rPr lang="en-US" i="1" baseline="0" dirty="0" smtClean="0"/>
              <a:t>             </a:t>
            </a:r>
            <a:r>
              <a:rPr lang="en-US" i="1" dirty="0" smtClean="0"/>
              <a:t>try</a:t>
            </a:r>
          </a:p>
          <a:p>
            <a:r>
              <a:rPr lang="en-US" i="1" dirty="0" smtClean="0"/>
              <a:t>            {</a:t>
            </a:r>
          </a:p>
          <a:p>
            <a:r>
              <a:rPr lang="en-US" i="1" dirty="0" smtClean="0"/>
              <a:t>                thread1.Start();thread2.Start();thread3.Start();thread1.Join();thread2.Join();thread3.Join();</a:t>
            </a:r>
          </a:p>
          <a:p>
            <a:r>
              <a:rPr lang="en-US" i="1" dirty="0" smtClean="0"/>
              <a:t>            }</a:t>
            </a:r>
          </a:p>
          <a:p>
            <a:r>
              <a:rPr lang="en-US" i="1" dirty="0" smtClean="0"/>
              <a:t>            catch (Exception ex)</a:t>
            </a:r>
          </a:p>
          <a:p>
            <a:r>
              <a:rPr lang="en-US" i="1" dirty="0" smtClean="0"/>
              <a:t>            {</a:t>
            </a:r>
          </a:p>
          <a:p>
            <a:r>
              <a:rPr lang="en-US" i="1" dirty="0" smtClean="0"/>
              <a:t>                </a:t>
            </a:r>
            <a:r>
              <a:rPr lang="en-US" i="1" dirty="0" err="1" smtClean="0"/>
              <a:t>Console.WriteLine</a:t>
            </a:r>
            <a:r>
              <a:rPr lang="en-US" i="1" dirty="0" smtClean="0"/>
              <a:t>("Some problem...");</a:t>
            </a:r>
          </a:p>
          <a:p>
            <a:r>
              <a:rPr lang="en-US" i="1" dirty="0" smtClean="0"/>
              <a:t>            }</a:t>
            </a:r>
          </a:p>
          <a:p>
            <a:r>
              <a:rPr lang="en-US" i="1" dirty="0" smtClean="0"/>
              <a:t>        }</a:t>
            </a:r>
          </a:p>
          <a:p>
            <a:r>
              <a:rPr lang="en-US" i="1" dirty="0" smtClean="0"/>
              <a:t>    }</a:t>
            </a:r>
          </a:p>
          <a:p>
            <a:r>
              <a:rPr lang="en-US" i="1" dirty="0" smtClean="0"/>
              <a:t>    class </a:t>
            </a:r>
            <a:r>
              <a:rPr lang="en-US" i="1" dirty="0" err="1" smtClean="0"/>
              <a:t>CustomThread</a:t>
            </a:r>
            <a:endParaRPr lang="en-US" i="1" dirty="0" smtClean="0"/>
          </a:p>
          <a:p>
            <a:r>
              <a:rPr lang="en-US" i="1" dirty="0" smtClean="0"/>
              <a:t>    {</a:t>
            </a:r>
          </a:p>
          <a:p>
            <a:r>
              <a:rPr lang="en-US" i="1" dirty="0" smtClean="0"/>
              <a:t>        </a:t>
            </a:r>
            <a:r>
              <a:rPr lang="en-US" i="1" dirty="0" err="1" smtClean="0"/>
              <a:t>MyStringClass</a:t>
            </a:r>
            <a:r>
              <a:rPr lang="en-US" i="1" dirty="0" smtClean="0"/>
              <a:t> _shared; // shared object’s reference</a:t>
            </a:r>
          </a:p>
          <a:p>
            <a:r>
              <a:rPr lang="en-US" i="1" dirty="0" smtClean="0"/>
              <a:t>        string </a:t>
            </a:r>
            <a:r>
              <a:rPr lang="en-US" i="1" dirty="0" err="1" smtClean="0"/>
              <a:t>myString</a:t>
            </a:r>
            <a:r>
              <a:rPr lang="en-US" i="1" dirty="0" smtClean="0"/>
              <a:t>;</a:t>
            </a:r>
          </a:p>
          <a:p>
            <a:r>
              <a:rPr lang="en-US" i="1" dirty="0" smtClean="0"/>
              <a:t>        public </a:t>
            </a:r>
            <a:r>
              <a:rPr lang="en-US" i="1" dirty="0" err="1" smtClean="0"/>
              <a:t>CustomThread</a:t>
            </a:r>
            <a:r>
              <a:rPr lang="en-US" i="1" dirty="0" smtClean="0"/>
              <a:t>(</a:t>
            </a:r>
            <a:r>
              <a:rPr lang="en-US" i="1" dirty="0" err="1" smtClean="0"/>
              <a:t>MyStringClass</a:t>
            </a:r>
            <a:r>
              <a:rPr lang="en-US" i="1" dirty="0" smtClean="0"/>
              <a:t> shared, string </a:t>
            </a:r>
            <a:r>
              <a:rPr lang="en-US" i="1" dirty="0" err="1" smtClean="0"/>
              <a:t>str</a:t>
            </a:r>
            <a:r>
              <a:rPr lang="en-US" i="1" dirty="0" smtClean="0"/>
              <a:t>)</a:t>
            </a:r>
          </a:p>
          <a:p>
            <a:r>
              <a:rPr lang="en-US" i="1" dirty="0" smtClean="0"/>
              <a:t>        {</a:t>
            </a:r>
          </a:p>
          <a:p>
            <a:r>
              <a:rPr lang="en-US" i="1" dirty="0" smtClean="0"/>
              <a:t>            </a:t>
            </a:r>
            <a:r>
              <a:rPr lang="en-US" i="1" dirty="0" err="1" smtClean="0"/>
              <a:t>this._shared</a:t>
            </a:r>
            <a:r>
              <a:rPr lang="en-US" i="1" dirty="0" smtClean="0"/>
              <a:t> = shared;</a:t>
            </a:r>
          </a:p>
          <a:p>
            <a:r>
              <a:rPr lang="en-US" i="1" dirty="0" smtClean="0"/>
              <a:t>            </a:t>
            </a:r>
            <a:r>
              <a:rPr lang="en-US" i="1" dirty="0" err="1" smtClean="0"/>
              <a:t>this.myString</a:t>
            </a:r>
            <a:r>
              <a:rPr lang="en-US" i="1" dirty="0" smtClean="0"/>
              <a:t> = </a:t>
            </a:r>
            <a:r>
              <a:rPr lang="en-US" i="1" dirty="0" err="1" smtClean="0"/>
              <a:t>str</a:t>
            </a:r>
            <a:r>
              <a:rPr lang="en-US" i="1" dirty="0" smtClean="0"/>
              <a:t>;         </a:t>
            </a:r>
          </a:p>
          <a:p>
            <a:r>
              <a:rPr lang="en-US" i="1" dirty="0" smtClean="0"/>
              <a:t>        }</a:t>
            </a:r>
          </a:p>
          <a:p>
            <a:r>
              <a:rPr lang="en-US" i="1" dirty="0" smtClean="0"/>
              <a:t>        public void Run()</a:t>
            </a:r>
          </a:p>
          <a:p>
            <a:r>
              <a:rPr lang="en-US" i="1" dirty="0" smtClean="0"/>
              <a:t>        {</a:t>
            </a:r>
          </a:p>
          <a:p>
            <a:r>
              <a:rPr lang="en-US" i="1" dirty="0" smtClean="0"/>
              <a:t>            </a:t>
            </a:r>
            <a:r>
              <a:rPr lang="en-US" i="1" dirty="0" err="1" smtClean="0"/>
              <a:t>Monitor.Enter</a:t>
            </a:r>
            <a:r>
              <a:rPr lang="en-US" i="1" dirty="0" smtClean="0"/>
              <a:t>(_shared);	// lock for a particular region of code</a:t>
            </a:r>
          </a:p>
          <a:p>
            <a:r>
              <a:rPr lang="en-US" i="1" dirty="0" smtClean="0"/>
              <a:t>            try</a:t>
            </a:r>
          </a:p>
          <a:p>
            <a:r>
              <a:rPr lang="en-US" i="1" dirty="0" smtClean="0"/>
              <a:t>            {</a:t>
            </a:r>
          </a:p>
          <a:p>
            <a:r>
              <a:rPr lang="en-US" i="1" dirty="0" smtClean="0"/>
              <a:t>                _</a:t>
            </a:r>
            <a:r>
              <a:rPr lang="en-US" i="1" dirty="0" err="1" smtClean="0"/>
              <a:t>shared.PrintString</a:t>
            </a:r>
            <a:r>
              <a:rPr lang="en-US" i="1" dirty="0" smtClean="0"/>
              <a:t>(</a:t>
            </a:r>
            <a:r>
              <a:rPr lang="en-US" i="1" dirty="0" err="1" smtClean="0"/>
              <a:t>myString</a:t>
            </a:r>
            <a:r>
              <a:rPr lang="en-US" i="1" dirty="0" smtClean="0"/>
              <a:t>);</a:t>
            </a:r>
          </a:p>
          <a:p>
            <a:r>
              <a:rPr lang="en-US" i="1" dirty="0" smtClean="0"/>
              <a:t>            }</a:t>
            </a:r>
          </a:p>
          <a:p>
            <a:r>
              <a:rPr lang="en-US" i="1" dirty="0" smtClean="0"/>
              <a:t>            catch (Exception ex)</a:t>
            </a:r>
          </a:p>
          <a:p>
            <a:r>
              <a:rPr lang="en-US" i="1" dirty="0" smtClean="0"/>
              <a:t>            {</a:t>
            </a:r>
          </a:p>
          <a:p>
            <a:r>
              <a:rPr lang="en-US" i="1" dirty="0" smtClean="0"/>
              <a:t>                </a:t>
            </a:r>
            <a:r>
              <a:rPr lang="en-US" i="1" dirty="0" err="1" smtClean="0"/>
              <a:t>Console.WriteLine</a:t>
            </a:r>
            <a:r>
              <a:rPr lang="en-US" i="1" dirty="0" smtClean="0"/>
              <a:t>(</a:t>
            </a:r>
            <a:r>
              <a:rPr lang="en-US" i="1" dirty="0" err="1" smtClean="0"/>
              <a:t>ex.Message</a:t>
            </a:r>
            <a:r>
              <a:rPr lang="en-US" i="1" dirty="0" smtClean="0"/>
              <a:t>);</a:t>
            </a:r>
          </a:p>
          <a:p>
            <a:r>
              <a:rPr lang="en-US" i="1" dirty="0" smtClean="0"/>
              <a:t>            }</a:t>
            </a:r>
          </a:p>
          <a:p>
            <a:r>
              <a:rPr lang="en-US" i="1" dirty="0" smtClean="0"/>
              <a:t>           </a:t>
            </a:r>
            <a:r>
              <a:rPr lang="en-US" i="1" dirty="0" err="1" smtClean="0"/>
              <a:t>Monitor.Exit</a:t>
            </a:r>
            <a:r>
              <a:rPr lang="en-US" i="1" dirty="0" smtClean="0"/>
              <a:t>(_shared);</a:t>
            </a:r>
          </a:p>
          <a:p>
            <a:r>
              <a:rPr lang="en-US" i="1" dirty="0" smtClean="0"/>
              <a:t>        }</a:t>
            </a:r>
          </a:p>
          <a:p>
            <a:r>
              <a:rPr lang="en-US" i="1" smtClean="0"/>
              <a:t>    }</a:t>
            </a:r>
            <a:endParaRPr lang="en-US" i="1" dirty="0" smtClean="0"/>
          </a:p>
          <a:p>
            <a:r>
              <a:rPr lang="en-US" i="1" dirty="0" smtClean="0"/>
              <a:t> class </a:t>
            </a:r>
            <a:r>
              <a:rPr lang="en-US" i="1" dirty="0" err="1" smtClean="0"/>
              <a:t>MyStringClass</a:t>
            </a:r>
            <a:endParaRPr lang="en-US" i="1" dirty="0" smtClean="0"/>
          </a:p>
          <a:p>
            <a:r>
              <a:rPr lang="en-US" i="1" dirty="0" smtClean="0"/>
              <a:t>    {        </a:t>
            </a:r>
          </a:p>
          <a:p>
            <a:r>
              <a:rPr lang="en-US" i="1" dirty="0" smtClean="0"/>
              <a:t>           public void </a:t>
            </a:r>
            <a:r>
              <a:rPr lang="en-US" i="1" dirty="0" err="1" smtClean="0"/>
              <a:t>PrintString</a:t>
            </a:r>
            <a:r>
              <a:rPr lang="en-US" i="1" dirty="0" smtClean="0"/>
              <a:t>(string </a:t>
            </a:r>
            <a:r>
              <a:rPr lang="en-US" i="1" dirty="0" err="1" smtClean="0"/>
              <a:t>myString</a:t>
            </a:r>
            <a:r>
              <a:rPr lang="en-US" i="1" dirty="0" smtClean="0"/>
              <a:t>)</a:t>
            </a:r>
          </a:p>
          <a:p>
            <a:r>
              <a:rPr lang="en-US" i="1" dirty="0" smtClean="0"/>
              <a:t>            {</a:t>
            </a:r>
          </a:p>
          <a:p>
            <a:r>
              <a:rPr lang="en-US" i="1" dirty="0" smtClean="0"/>
              <a:t>                </a:t>
            </a:r>
            <a:r>
              <a:rPr lang="en-US" i="1" dirty="0" err="1" smtClean="0"/>
              <a:t>Console.WriteLine</a:t>
            </a:r>
            <a:r>
              <a:rPr lang="en-US" i="1" dirty="0" smtClean="0"/>
              <a:t>("Starting " + </a:t>
            </a:r>
            <a:r>
              <a:rPr lang="en-US" i="1" dirty="0" err="1" smtClean="0"/>
              <a:t>myString</a:t>
            </a:r>
            <a:r>
              <a:rPr lang="en-US" i="1" dirty="0" smtClean="0"/>
              <a:t>);</a:t>
            </a:r>
          </a:p>
          <a:p>
            <a:r>
              <a:rPr lang="en-US" i="1" dirty="0" smtClean="0"/>
              <a:t>                try</a:t>
            </a:r>
          </a:p>
          <a:p>
            <a:r>
              <a:rPr lang="en-US" i="1" dirty="0" smtClean="0"/>
              <a:t>                {</a:t>
            </a:r>
          </a:p>
          <a:p>
            <a:r>
              <a:rPr lang="en-US" i="1" dirty="0" smtClean="0"/>
              <a:t>                    Random rd = new Random(); // class to generate random numbers</a:t>
            </a:r>
          </a:p>
          <a:p>
            <a:r>
              <a:rPr lang="en-US" i="1" dirty="0" smtClean="0"/>
              <a:t>                    </a:t>
            </a:r>
            <a:r>
              <a:rPr lang="en-US" i="1" dirty="0" err="1" smtClean="0"/>
              <a:t>Thread.Sleep</a:t>
            </a:r>
            <a:r>
              <a:rPr lang="en-US" i="1" dirty="0" smtClean="0"/>
              <a:t>(1000 * </a:t>
            </a:r>
            <a:r>
              <a:rPr lang="en-US" i="1" dirty="0" err="1" smtClean="0"/>
              <a:t>rd.Next</a:t>
            </a:r>
            <a:r>
              <a:rPr lang="en-US" i="1" dirty="0" smtClean="0"/>
              <a:t>(5));</a:t>
            </a:r>
          </a:p>
          <a:p>
            <a:r>
              <a:rPr lang="en-US" i="1" dirty="0" smtClean="0"/>
              <a:t>                }</a:t>
            </a:r>
          </a:p>
          <a:p>
            <a:r>
              <a:rPr lang="en-US" i="1" dirty="0" smtClean="0"/>
              <a:t>                catch (Exception ex)</a:t>
            </a:r>
          </a:p>
          <a:p>
            <a:r>
              <a:rPr lang="en-US" i="1" dirty="0" smtClean="0"/>
              <a:t>                {</a:t>
            </a:r>
          </a:p>
          <a:p>
            <a:r>
              <a:rPr lang="en-US" i="1" dirty="0" smtClean="0"/>
              <a:t>                    </a:t>
            </a:r>
            <a:r>
              <a:rPr lang="en-US" i="1" dirty="0" err="1" smtClean="0"/>
              <a:t>Console.WriteLine</a:t>
            </a:r>
            <a:r>
              <a:rPr lang="en-US" i="1" dirty="0" smtClean="0"/>
              <a:t>(</a:t>
            </a:r>
            <a:r>
              <a:rPr lang="en-US" i="1" dirty="0" err="1" smtClean="0"/>
              <a:t>ex.Message</a:t>
            </a:r>
            <a:r>
              <a:rPr lang="en-US" i="1" dirty="0" smtClean="0"/>
              <a:t>);</a:t>
            </a:r>
          </a:p>
          <a:p>
            <a:r>
              <a:rPr lang="en-US" i="1" dirty="0" smtClean="0"/>
              <a:t>                }</a:t>
            </a:r>
          </a:p>
          <a:p>
            <a:r>
              <a:rPr lang="en-US" i="1" dirty="0" smtClean="0"/>
              <a:t>            }        </a:t>
            </a:r>
          </a:p>
          <a:p>
            <a:r>
              <a:rPr lang="en-US" i="1" dirty="0" smtClean="0"/>
              <a:t>    }</a:t>
            </a:r>
            <a:endParaRPr lang="en-US" dirty="0" smtClean="0"/>
          </a:p>
        </p:txBody>
      </p:sp>
      <p:sp>
        <p:nvSpPr>
          <p:cNvPr id="4" name="Slide Number Placeholder 3"/>
          <p:cNvSpPr>
            <a:spLocks noGrp="1"/>
          </p:cNvSpPr>
          <p:nvPr>
            <p:ph type="sldNum" sz="quarter" idx="5"/>
          </p:nvPr>
        </p:nvSpPr>
        <p:spPr/>
        <p:txBody>
          <a:bodyPr/>
          <a:lstStyle/>
          <a:p>
            <a:pPr>
              <a:defRPr/>
            </a:pPr>
            <a:fld id="{D3DB8746-ACF9-4369-9A86-6BC3C13FF694}" type="slidenum">
              <a:rPr lang="en-AU" smtClean="0"/>
              <a:pPr>
                <a:defRPr/>
              </a:pPr>
              <a:t>23</a:t>
            </a:fld>
            <a:endParaRPr lang="en-AU" dirty="0"/>
          </a:p>
        </p:txBody>
      </p:sp>
    </p:spTree>
    <p:extLst>
      <p:ext uri="{BB962C8B-B14F-4D97-AF65-F5344CB8AC3E}">
        <p14:creationId xmlns:p14="http://schemas.microsoft.com/office/powerpoint/2010/main" val="1471774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US" i="1" dirty="0" smtClean="0"/>
              <a:t>lock</a:t>
            </a:r>
            <a:r>
              <a:rPr lang="en-US" dirty="0" smtClean="0"/>
              <a:t>  keyword locks a particular object for a particular section of code. The other thread has to wait till the first thread releases the lock on the particular section. </a:t>
            </a:r>
          </a:p>
          <a:p>
            <a:pPr>
              <a:defRPr/>
            </a:pPr>
            <a:r>
              <a:rPr lang="en-US" dirty="0" smtClean="0"/>
              <a:t>Under the hoods, </a:t>
            </a:r>
            <a:r>
              <a:rPr lang="en-US" i="1" dirty="0" smtClean="0"/>
              <a:t>lock</a:t>
            </a:r>
            <a:r>
              <a:rPr lang="en-US" dirty="0" smtClean="0"/>
              <a:t> calls the </a:t>
            </a:r>
            <a:r>
              <a:rPr lang="en-US" i="1" dirty="0" smtClean="0"/>
              <a:t>Enter</a:t>
            </a:r>
            <a:r>
              <a:rPr lang="en-US" dirty="0" smtClean="0"/>
              <a:t> method at the start of the block and calls </a:t>
            </a:r>
            <a:r>
              <a:rPr lang="en-US" i="1" dirty="0" smtClean="0"/>
              <a:t>End</a:t>
            </a:r>
            <a:r>
              <a:rPr lang="en-US" dirty="0" smtClean="0"/>
              <a:t>  method at the end of the block.</a:t>
            </a:r>
          </a:p>
          <a:p>
            <a:pPr>
              <a:defRPr/>
            </a:pPr>
            <a:endParaRPr lang="en-US" dirty="0" smtClean="0"/>
          </a:p>
          <a:p>
            <a:pPr>
              <a:defRPr/>
            </a:pPr>
            <a:r>
              <a:rPr lang="en-US" i="1" dirty="0" smtClean="0"/>
              <a:t>lock</a:t>
            </a:r>
            <a:r>
              <a:rPr lang="en-US" dirty="0" smtClean="0"/>
              <a:t>  statement should not be used with public types or current objects. </a:t>
            </a:r>
            <a:r>
              <a:rPr lang="en-US" i="1" dirty="0" smtClean="0"/>
              <a:t>lock(this)  </a:t>
            </a:r>
            <a:r>
              <a:rPr lang="en-US" dirty="0" smtClean="0"/>
              <a:t>can be problematic if the current object can be accessed publicly. Locking a private or protected object is safe.</a:t>
            </a:r>
          </a:p>
          <a:p>
            <a:pPr>
              <a:defRPr/>
            </a:pPr>
            <a:endParaRPr lang="en-US" dirty="0" smtClean="0"/>
          </a:p>
          <a:p>
            <a:pPr>
              <a:defRPr/>
            </a:pPr>
            <a:r>
              <a:rPr lang="en-US" dirty="0" smtClean="0"/>
              <a:t>In case of </a:t>
            </a:r>
            <a:r>
              <a:rPr lang="en-US" i="1" dirty="0" smtClean="0"/>
              <a:t>Monitor</a:t>
            </a:r>
            <a:r>
              <a:rPr lang="en-US" dirty="0" smtClean="0"/>
              <a:t> class, </a:t>
            </a:r>
            <a:r>
              <a:rPr lang="en-US" i="1" dirty="0" smtClean="0"/>
              <a:t>Exit()  </a:t>
            </a:r>
            <a:r>
              <a:rPr lang="en-US" dirty="0" smtClean="0"/>
              <a:t>method has to be explicitly called to release the lock. But in case of lock statement, it is automatically ensured that </a:t>
            </a:r>
            <a:r>
              <a:rPr lang="en-US" i="1" dirty="0" smtClean="0"/>
              <a:t>Monitor.Exit()  </a:t>
            </a:r>
            <a:r>
              <a:rPr lang="en-US" dirty="0" smtClean="0"/>
              <a:t>method is called. </a:t>
            </a:r>
          </a:p>
          <a:p>
            <a:pPr>
              <a:defRPr/>
            </a:pPr>
            <a:endParaRPr lang="en-US" dirty="0" smtClean="0"/>
          </a:p>
          <a:p>
            <a:pPr>
              <a:defRPr/>
            </a:pPr>
            <a:r>
              <a:rPr lang="en-US" dirty="0" smtClean="0"/>
              <a:t>In the code snippet mentioned on the above, </a:t>
            </a:r>
            <a:r>
              <a:rPr lang="en-US" i="1" dirty="0" smtClean="0"/>
              <a:t>lock</a:t>
            </a:r>
            <a:r>
              <a:rPr lang="en-US" dirty="0" smtClean="0"/>
              <a:t> statement locks a particular object for one thread. Other thread cannot access a particular section of code till the lock is released by the first thread.</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a:p>
        </p:txBody>
      </p:sp>
      <p:sp>
        <p:nvSpPr>
          <p:cNvPr id="4" name="Slide Number Placeholder 3"/>
          <p:cNvSpPr>
            <a:spLocks noGrp="1"/>
          </p:cNvSpPr>
          <p:nvPr>
            <p:ph type="sldNum" sz="quarter" idx="5"/>
          </p:nvPr>
        </p:nvSpPr>
        <p:spPr/>
        <p:txBody>
          <a:bodyPr/>
          <a:lstStyle/>
          <a:p>
            <a:pPr>
              <a:defRPr/>
            </a:pPr>
            <a:fld id="{E475EFCE-27DA-441B-85F3-5986940BC641}" type="slidenum">
              <a:rPr lang="en-AU" smtClean="0"/>
              <a:pPr>
                <a:defRPr/>
              </a:pPr>
              <a:t>24</a:t>
            </a:fld>
            <a:endParaRPr lang="en-AU" dirty="0"/>
          </a:p>
        </p:txBody>
      </p:sp>
    </p:spTree>
    <p:extLst>
      <p:ext uri="{BB962C8B-B14F-4D97-AF65-F5344CB8AC3E}">
        <p14:creationId xmlns:p14="http://schemas.microsoft.com/office/powerpoint/2010/main" val="384717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D4E5C67-AE55-4DCA-AD77-FEA2DA597D9B}" type="slidenum">
              <a:rPr lang="en-AU" smtClean="0"/>
              <a:pPr>
                <a:defRPr/>
              </a:pPr>
              <a:t>2</a:t>
            </a:fld>
            <a:endParaRPr lang="en-AU" dirty="0"/>
          </a:p>
        </p:txBody>
      </p:sp>
    </p:spTree>
    <p:extLst>
      <p:ext uri="{BB962C8B-B14F-4D97-AF65-F5344CB8AC3E}">
        <p14:creationId xmlns:p14="http://schemas.microsoft.com/office/powerpoint/2010/main" val="395577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dirty="0" smtClean="0"/>
              <a:t>Inter-process synchronization</a:t>
            </a:r>
          </a:p>
          <a:p>
            <a:pPr>
              <a:defRPr/>
            </a:pPr>
            <a:endParaRPr lang="en-US" dirty="0" smtClean="0"/>
          </a:p>
          <a:p>
            <a:pPr>
              <a:defRPr/>
            </a:pPr>
            <a:r>
              <a:rPr lang="en-US" i="1" dirty="0" smtClean="0"/>
              <a:t>Mutex</a:t>
            </a:r>
            <a:r>
              <a:rPr lang="en-US" dirty="0" smtClean="0"/>
              <a:t> class is used mainly for inter-process synchronization.  It helps to give exclusive access to a shared resource to only one thread at a time. If a particular thread acquires a mutex, the second thread in queue is suspended till the first thread releases the mutex. </a:t>
            </a:r>
          </a:p>
          <a:p>
            <a:pPr>
              <a:defRPr/>
            </a:pPr>
            <a:endParaRPr lang="en-US" dirty="0" smtClean="0"/>
          </a:p>
          <a:p>
            <a:pPr>
              <a:defRPr/>
            </a:pPr>
            <a:r>
              <a:rPr lang="en-US" dirty="0" smtClean="0"/>
              <a:t>If several threads share access to a database, the threads can use a mutex object so that only one thread can write to the database at a time.</a:t>
            </a:r>
          </a:p>
          <a:p>
            <a:pPr>
              <a:defRPr/>
            </a:pPr>
            <a:endParaRPr lang="en-US" dirty="0" smtClean="0"/>
          </a:p>
          <a:p>
            <a:pPr>
              <a:defRPr/>
            </a:pPr>
            <a:r>
              <a:rPr lang="en-US" dirty="0" smtClean="0"/>
              <a:t>Mutex are of two types:</a:t>
            </a:r>
          </a:p>
          <a:p>
            <a:pPr marL="228600" indent="-228600">
              <a:buFontTx/>
              <a:buAutoNum type="arabicPeriod"/>
              <a:defRPr/>
            </a:pPr>
            <a:r>
              <a:rPr lang="en-US" dirty="0" smtClean="0"/>
              <a:t>Local or unnamed mutex – It exists only within the same process. Any thread having reference to the mutex object within the process, can acquire the mutex. It is used to synchronize the tasks within the process.</a:t>
            </a:r>
          </a:p>
          <a:p>
            <a:pPr marL="228600" indent="-228600">
              <a:buFontTx/>
              <a:buAutoNum type="arabicPeriod"/>
              <a:defRPr/>
            </a:pPr>
            <a:r>
              <a:rPr lang="en-US" dirty="0" smtClean="0"/>
              <a:t>System or named mutex – It is a system wide mutex and can be visible by all processes of an OS. System mutex can be created using one of the parameterized constructor of the Mutex class (discussed in the next slide).</a:t>
            </a:r>
          </a:p>
          <a:p>
            <a:pPr marL="228600" indent="-228600">
              <a:buFontTx/>
              <a:buAutoNum type="arabicPeriod"/>
              <a:defRPr/>
            </a:pPr>
            <a:endParaRPr lang="en-US" dirty="0" smtClean="0"/>
          </a:p>
          <a:p>
            <a:pPr marL="228600" indent="-228600">
              <a:defRPr/>
            </a:pPr>
            <a:r>
              <a:rPr lang="en-US" dirty="0" smtClean="0"/>
              <a:t>Any thread with a handle to a mutex object can use one of the wait functions (provided by </a:t>
            </a:r>
            <a:r>
              <a:rPr lang="en-US" i="1" dirty="0" smtClean="0"/>
              <a:t>Mutex</a:t>
            </a:r>
            <a:r>
              <a:rPr lang="en-US" dirty="0" smtClean="0"/>
              <a:t> class) to request ownership of the mutex object. Other threads wait. If more than one thread is waiting on a mutex, a waiting thread is selected, </a:t>
            </a:r>
            <a:r>
              <a:rPr lang="en-US" b="1" dirty="0" smtClean="0"/>
              <a:t>not</a:t>
            </a:r>
            <a:r>
              <a:rPr lang="en-US" dirty="0" smtClean="0"/>
              <a:t> on First In First Out (FIFO) basis. The thread acquiring the mutex releases it . If a thread terminates ownership to the mutex before releasing it, then the mutex is said to be abandoned mutex.</a:t>
            </a:r>
          </a:p>
          <a:p>
            <a:pPr marL="228600" indent="-228600">
              <a:defRPr/>
            </a:pPr>
            <a:endParaRPr lang="en-US" dirty="0" smtClean="0"/>
          </a:p>
          <a:p>
            <a:pPr marL="228600" indent="-228600">
              <a:defRPr/>
            </a:pPr>
            <a:endParaRPr lang="en-US" dirty="0" smtClean="0"/>
          </a:p>
          <a:p>
            <a:pPr>
              <a:defRPr/>
            </a:pPr>
            <a:endParaRPr lang="en-US" dirty="0" smtClean="0"/>
          </a:p>
          <a:p>
            <a:pPr>
              <a:defRPr/>
            </a:pPr>
            <a:endParaRPr lang="en-US" dirty="0"/>
          </a:p>
        </p:txBody>
      </p:sp>
      <p:sp>
        <p:nvSpPr>
          <p:cNvPr id="4" name="Slide Number Placeholder 3"/>
          <p:cNvSpPr>
            <a:spLocks noGrp="1"/>
          </p:cNvSpPr>
          <p:nvPr>
            <p:ph type="sldNum" sz="quarter" idx="5"/>
          </p:nvPr>
        </p:nvSpPr>
        <p:spPr/>
        <p:txBody>
          <a:bodyPr/>
          <a:lstStyle/>
          <a:p>
            <a:pPr>
              <a:defRPr/>
            </a:pPr>
            <a:fld id="{01EF8698-EFE0-4481-AFF5-D4A9031522EE}" type="slidenum">
              <a:rPr lang="en-AU" smtClean="0"/>
              <a:pPr>
                <a:defRPr/>
              </a:pPr>
              <a:t>25</a:t>
            </a:fld>
            <a:endParaRPr lang="en-AU" dirty="0"/>
          </a:p>
        </p:txBody>
      </p:sp>
    </p:spTree>
    <p:extLst>
      <p:ext uri="{BB962C8B-B14F-4D97-AF65-F5344CB8AC3E}">
        <p14:creationId xmlns:p14="http://schemas.microsoft.com/office/powerpoint/2010/main" val="3401014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defRPr/>
            </a:pPr>
            <a:r>
              <a:rPr lang="en-US" dirty="0" smtClean="0"/>
              <a:t>The code snippet I mentioned on the slide has an unnamed mutex. The method </a:t>
            </a:r>
            <a:r>
              <a:rPr lang="en-US" i="1" dirty="0" smtClean="0"/>
              <a:t>WriteToFile()  </a:t>
            </a:r>
            <a:r>
              <a:rPr lang="en-US" dirty="0" smtClean="0"/>
              <a:t>will have code to write to a file. If this method is called by three different threads, writing concurrently to a file is not possible. So synchronization is necessary. Mutex class can be used. </a:t>
            </a:r>
            <a:r>
              <a:rPr lang="en-US" i="1" dirty="0" smtClean="0"/>
              <a:t>WaitOne()</a:t>
            </a:r>
            <a:r>
              <a:rPr lang="en-US" dirty="0" smtClean="0"/>
              <a:t> method is called by a particular thread to request ownership. The call blocks till the mutex is available. </a:t>
            </a:r>
            <a:r>
              <a:rPr lang="en-US" i="1" dirty="0" err="1" smtClean="0"/>
              <a:t>ReleaseMutex</a:t>
            </a:r>
            <a:r>
              <a:rPr lang="en-US" i="1" dirty="0" smtClean="0"/>
              <a:t>() </a:t>
            </a:r>
            <a:r>
              <a:rPr lang="en-US" dirty="0" smtClean="0"/>
              <a:t>method is used to release the mutex. Mutex can be released by the thread that owns it. </a:t>
            </a:r>
            <a:endParaRPr lang="en-US" i="1" dirty="0" smtClean="0"/>
          </a:p>
          <a:p>
            <a:pPr>
              <a:defRPr/>
            </a:pPr>
            <a:endParaRPr lang="en-US" dirty="0" smtClean="0"/>
          </a:p>
          <a:p>
            <a:pPr>
              <a:defRPr/>
            </a:pPr>
            <a:endParaRPr lang="en-US" dirty="0" smtClean="0"/>
          </a:p>
          <a:p>
            <a:pPr>
              <a:defRPr/>
            </a:pPr>
            <a:r>
              <a:rPr lang="en-US" dirty="0" smtClean="0"/>
              <a:t>In the code snippet II mentioned on the slide, Mutex is acquired by the thread running for Main() method. This code snippet ensures only one instance of the application can be executed at a time.</a:t>
            </a:r>
          </a:p>
          <a:p>
            <a:pPr marL="228600" indent="-228600">
              <a:buFontTx/>
              <a:buAutoNum type="arabicPeriod"/>
              <a:defRPr/>
            </a:pPr>
            <a:r>
              <a:rPr lang="en-US" dirty="0" smtClean="0"/>
              <a:t>A boolean variable by name “</a:t>
            </a:r>
            <a:r>
              <a:rPr lang="en-US" i="1" dirty="0" smtClean="0"/>
              <a:t>appInstance</a:t>
            </a:r>
            <a:r>
              <a:rPr lang="en-US" dirty="0" smtClean="0"/>
              <a:t>” is created. </a:t>
            </a:r>
          </a:p>
          <a:p>
            <a:pPr marL="228600" indent="-228600">
              <a:buFontTx/>
              <a:buAutoNum type="arabicPeriod"/>
              <a:defRPr/>
            </a:pPr>
            <a:r>
              <a:rPr lang="en-US" dirty="0" smtClean="0"/>
              <a:t>An object of class </a:t>
            </a:r>
            <a:r>
              <a:rPr lang="en-US" i="1" dirty="0" smtClean="0"/>
              <a:t>Mutex</a:t>
            </a:r>
            <a:r>
              <a:rPr lang="en-US" dirty="0" smtClean="0"/>
              <a:t> is created. The parameterized constructor used in the snippet takes three parameters.</a:t>
            </a:r>
          </a:p>
          <a:p>
            <a:pPr marL="685800" lvl="1" indent="-228600">
              <a:buFont typeface="+mj-lt"/>
              <a:buAutoNum type="alphaLcPeriod"/>
              <a:defRPr/>
            </a:pPr>
            <a:r>
              <a:rPr lang="en-US" dirty="0" smtClean="0"/>
              <a:t>First parameter is passes as </a:t>
            </a:r>
            <a:r>
              <a:rPr lang="en-US" i="1" dirty="0" smtClean="0"/>
              <a:t>true</a:t>
            </a:r>
            <a:r>
              <a:rPr lang="en-US" dirty="0" smtClean="0"/>
              <a:t> to indicate that the calling thread should get ownership of the named mutex created as a result of the call. </a:t>
            </a:r>
          </a:p>
          <a:p>
            <a:pPr marL="685800" lvl="1" indent="-228600">
              <a:buFont typeface="+mj-lt"/>
              <a:buAutoNum type="alphaLcPeriod"/>
              <a:defRPr/>
            </a:pPr>
            <a:r>
              <a:rPr lang="en-US" dirty="0" smtClean="0"/>
              <a:t>Second parameter is the name of the mutex. If the value is null, then it is unnamed mutex.</a:t>
            </a:r>
          </a:p>
          <a:p>
            <a:pPr marL="685800" lvl="1" indent="-228600">
              <a:buFont typeface="+mj-lt"/>
              <a:buAutoNum type="alphaLcPeriod"/>
              <a:defRPr/>
            </a:pPr>
            <a:r>
              <a:rPr lang="en-US" dirty="0" smtClean="0"/>
              <a:t>Third parameter is passed uninitialized, so </a:t>
            </a:r>
            <a:r>
              <a:rPr lang="en-US" i="1" dirty="0" smtClean="0"/>
              <a:t>out</a:t>
            </a:r>
            <a:r>
              <a:rPr lang="en-US" dirty="0" smtClean="0"/>
              <a:t> keyword is used. When the method returns, this parameter has the value </a:t>
            </a:r>
            <a:r>
              <a:rPr lang="en-US" i="1" dirty="0" smtClean="0"/>
              <a:t>true </a:t>
            </a:r>
            <a:r>
              <a:rPr lang="en-US" dirty="0" smtClean="0"/>
              <a:t>if the mutex is a local mutex(no name to the mutex given as in case of intra process synchronization). The value is </a:t>
            </a:r>
            <a:r>
              <a:rPr lang="en-US" i="1" dirty="0" smtClean="0"/>
              <a:t>false</a:t>
            </a:r>
            <a:r>
              <a:rPr lang="en-US" dirty="0" smtClean="0"/>
              <a:t> if the specified named mutex already exists.</a:t>
            </a:r>
          </a:p>
          <a:p>
            <a:pPr marL="685800" lvl="1" indent="-228600">
              <a:buFont typeface="+mj-lt"/>
              <a:buAutoNum type="alphaLcPeriod"/>
              <a:defRPr/>
            </a:pPr>
            <a:endParaRPr lang="en-US" dirty="0" smtClean="0"/>
          </a:p>
          <a:p>
            <a:pPr marL="228600" indent="-228600">
              <a:buFont typeface="+mj-lt"/>
              <a:buNone/>
              <a:defRPr/>
            </a:pPr>
            <a:r>
              <a:rPr lang="en-US" dirty="0" smtClean="0"/>
              <a:t>If name is not null as in the code snippet above, first parameter is </a:t>
            </a:r>
            <a:r>
              <a:rPr lang="en-US" i="1" dirty="0" smtClean="0"/>
              <a:t>true</a:t>
            </a:r>
            <a:r>
              <a:rPr lang="en-US" dirty="0" smtClean="0"/>
              <a:t>, the calling thread owns the named mutex only if appInstance is </a:t>
            </a:r>
            <a:r>
              <a:rPr lang="en-US" i="1" dirty="0" smtClean="0"/>
              <a:t>true</a:t>
            </a:r>
            <a:r>
              <a:rPr lang="en-US" dirty="0" smtClean="0"/>
              <a:t> after the call. </a:t>
            </a:r>
          </a:p>
          <a:p>
            <a:pPr marL="228600" indent="-228600">
              <a:buFont typeface="+mj-lt"/>
              <a:buNone/>
              <a:defRPr/>
            </a:pPr>
            <a:endParaRPr lang="en-US" i="1" dirty="0" smtClean="0"/>
          </a:p>
          <a:p>
            <a:pPr>
              <a:defRPr/>
            </a:pPr>
            <a:endParaRPr lang="en-US" dirty="0" smtClean="0"/>
          </a:p>
          <a:p>
            <a:pPr>
              <a:defRPr/>
            </a:pPr>
            <a:endParaRPr lang="en-US" dirty="0"/>
          </a:p>
        </p:txBody>
      </p:sp>
      <p:sp>
        <p:nvSpPr>
          <p:cNvPr id="4" name="Slide Number Placeholder 3"/>
          <p:cNvSpPr>
            <a:spLocks noGrp="1"/>
          </p:cNvSpPr>
          <p:nvPr>
            <p:ph type="sldNum" sz="quarter" idx="5"/>
          </p:nvPr>
        </p:nvSpPr>
        <p:spPr/>
        <p:txBody>
          <a:bodyPr/>
          <a:lstStyle/>
          <a:p>
            <a:pPr>
              <a:defRPr/>
            </a:pPr>
            <a:fld id="{2E196381-FC93-4406-8792-A731376577FC}" type="slidenum">
              <a:rPr lang="en-AU" smtClean="0"/>
              <a:pPr>
                <a:defRPr/>
              </a:pPr>
              <a:t>26</a:t>
            </a:fld>
            <a:endParaRPr lang="en-AU" dirty="0"/>
          </a:p>
        </p:txBody>
      </p:sp>
    </p:spTree>
    <p:extLst>
      <p:ext uri="{BB962C8B-B14F-4D97-AF65-F5344CB8AC3E}">
        <p14:creationId xmlns:p14="http://schemas.microsoft.com/office/powerpoint/2010/main" val="286088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27</a:t>
            </a:fld>
            <a:endParaRPr lang="en-AU" dirty="0"/>
          </a:p>
        </p:txBody>
      </p:sp>
    </p:spTree>
    <p:extLst>
      <p:ext uri="{BB962C8B-B14F-4D97-AF65-F5344CB8AC3E}">
        <p14:creationId xmlns:p14="http://schemas.microsoft.com/office/powerpoint/2010/main" val="161127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3</a:t>
            </a:fld>
            <a:endParaRPr lang="en-US"/>
          </a:p>
        </p:txBody>
      </p:sp>
    </p:spTree>
    <p:extLst>
      <p:ext uri="{BB962C8B-B14F-4D97-AF65-F5344CB8AC3E}">
        <p14:creationId xmlns:p14="http://schemas.microsoft.com/office/powerpoint/2010/main" val="1789949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The programmer has no control over when the destructor is called because this is determined by the garbage collector. The garbage collector checks for objects that are no longer being used by the application. If it considers an object eligible for destruction, it calls the destructor (if any) and reclaims the memory used to store the object. Destructors are also called when the program exits.</a:t>
            </a:r>
          </a:p>
          <a:p>
            <a:r>
              <a:rPr lang="en-US" sz="1200" b="0" i="0" kern="1200" dirty="0" smtClean="0">
                <a:solidFill>
                  <a:schemeClr val="tx1"/>
                </a:solidFill>
                <a:effectLst/>
                <a:latin typeface="+mn-lt"/>
                <a:ea typeface="+mn-ea"/>
                <a:cs typeface="+mn-cs"/>
              </a:rPr>
              <a:t>It is possible to force garbage collection by calling </a:t>
            </a:r>
            <a:r>
              <a:rPr lang="en-US" sz="1200" b="1" i="0" u="none" strike="noStrike" kern="1200" dirty="0" smtClean="0">
                <a:solidFill>
                  <a:schemeClr val="tx1"/>
                </a:solidFill>
                <a:effectLst/>
                <a:latin typeface="+mn-lt"/>
                <a:ea typeface="+mn-ea"/>
                <a:cs typeface="+mn-cs"/>
              </a:rPr>
              <a:t>Collect</a:t>
            </a:r>
            <a:r>
              <a:rPr lang="en-US" sz="1200" b="0" i="0" kern="1200" dirty="0" smtClean="0">
                <a:solidFill>
                  <a:schemeClr val="tx1"/>
                </a:solidFill>
                <a:effectLst/>
                <a:latin typeface="+mn-lt"/>
                <a:ea typeface="+mn-ea"/>
                <a:cs typeface="+mn-cs"/>
              </a:rPr>
              <a:t>, but most of the time, this should be avoided because it may create performance issues.</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5</a:t>
            </a:fld>
            <a:endParaRPr lang="en-US"/>
          </a:p>
        </p:txBody>
      </p:sp>
    </p:spTree>
    <p:extLst>
      <p:ext uri="{BB962C8B-B14F-4D97-AF65-F5344CB8AC3E}">
        <p14:creationId xmlns:p14="http://schemas.microsoft.com/office/powerpoint/2010/main" val="64043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r>
              <a:rPr lang="en-US" sz="1200" b="0" i="0" kern="1200" dirty="0" smtClean="0">
                <a:solidFill>
                  <a:schemeClr val="tx1"/>
                </a:solidFill>
                <a:effectLst/>
                <a:latin typeface="+mn-lt"/>
                <a:ea typeface="+mn-ea"/>
                <a:cs typeface="+mn-cs"/>
              </a:rPr>
              <a:t>Here the overload of Dispose(</a:t>
            </a:r>
            <a:r>
              <a:rPr lang="en-US" sz="1200" b="0" i="0" kern="1200" dirty="0" err="1" smtClean="0">
                <a:solidFill>
                  <a:schemeClr val="tx1"/>
                </a:solidFill>
                <a:effectLst/>
                <a:latin typeface="+mn-lt"/>
                <a:ea typeface="+mn-ea"/>
                <a:cs typeface="+mn-cs"/>
              </a:rPr>
              <a:t>bool</a:t>
            </a:r>
            <a:r>
              <a:rPr lang="en-US" sz="1200" b="0" i="0" kern="1200" dirty="0" smtClean="0">
                <a:solidFill>
                  <a:schemeClr val="tx1"/>
                </a:solidFill>
                <a:effectLst/>
                <a:latin typeface="+mn-lt"/>
                <a:ea typeface="+mn-ea"/>
                <a:cs typeface="+mn-cs"/>
              </a:rPr>
              <a:t>) does the cleaning up, and all the cleaning up code is written only in this method. This method is called by both the </a:t>
            </a:r>
            <a:r>
              <a:rPr lang="en-US" sz="1200" b="1" i="0" kern="1200" dirty="0" smtClean="0">
                <a:solidFill>
                  <a:schemeClr val="tx1"/>
                </a:solidFill>
                <a:effectLst/>
                <a:latin typeface="+mn-lt"/>
                <a:ea typeface="+mn-ea"/>
                <a:cs typeface="+mn-cs"/>
              </a:rPr>
              <a:t>destructor</a:t>
            </a:r>
            <a:r>
              <a:rPr lang="en-US" sz="1200" b="0" i="0" kern="1200" dirty="0" smtClean="0">
                <a:solidFill>
                  <a:schemeClr val="tx1"/>
                </a:solidFill>
                <a:effectLst/>
                <a:latin typeface="+mn-lt"/>
                <a:ea typeface="+mn-ea"/>
                <a:cs typeface="+mn-cs"/>
              </a:rPr>
              <a:t> and the IDisposable.Dispose(). We should take care that the Dispose(</a:t>
            </a:r>
            <a:r>
              <a:rPr lang="en-US" sz="1200" b="0" i="0" kern="1200" dirty="0" err="1" smtClean="0">
                <a:solidFill>
                  <a:schemeClr val="tx1"/>
                </a:solidFill>
                <a:effectLst/>
                <a:latin typeface="+mn-lt"/>
                <a:ea typeface="+mn-ea"/>
                <a:cs typeface="+mn-cs"/>
              </a:rPr>
              <a:t>bool</a:t>
            </a:r>
            <a:r>
              <a:rPr lang="en-US" sz="1200" b="0" i="0" kern="1200" dirty="0" smtClean="0">
                <a:solidFill>
                  <a:schemeClr val="tx1"/>
                </a:solidFill>
                <a:effectLst/>
                <a:latin typeface="+mn-lt"/>
                <a:ea typeface="+mn-ea"/>
                <a:cs typeface="+mn-cs"/>
              </a:rPr>
              <a:t>) is not called from any where else except from the IDisposable.Dispose() and the </a:t>
            </a:r>
            <a:r>
              <a:rPr lang="en-US" sz="1200" b="1" i="0" kern="1200" dirty="0" smtClean="0">
                <a:solidFill>
                  <a:schemeClr val="tx1"/>
                </a:solidFill>
                <a:effectLst/>
                <a:latin typeface="+mn-lt"/>
                <a:ea typeface="+mn-ea"/>
                <a:cs typeface="+mn-cs"/>
              </a:rPr>
              <a:t>destructor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When a client calls IDisposable.Dispose(), then the client deliberately wants to clean up the managed and unmanaged resource, and so the cleaning up is done. One thing you must have noticed is that we called </a:t>
            </a:r>
            <a:r>
              <a:rPr lang="en-US" sz="1200" b="0" i="0" kern="1200" dirty="0" err="1" smtClean="0">
                <a:solidFill>
                  <a:schemeClr val="tx1"/>
                </a:solidFill>
                <a:effectLst/>
                <a:latin typeface="+mn-lt"/>
                <a:ea typeface="+mn-ea"/>
                <a:cs typeface="+mn-cs"/>
              </a:rPr>
              <a:t>GC.SupressFinalize</a:t>
            </a:r>
            <a:r>
              <a:rPr lang="en-US" sz="1200" b="0" i="0" kern="1200" dirty="0" smtClean="0">
                <a:solidFill>
                  <a:schemeClr val="tx1"/>
                </a:solidFill>
                <a:effectLst/>
                <a:latin typeface="+mn-lt"/>
                <a:ea typeface="+mn-ea"/>
                <a:cs typeface="+mn-cs"/>
              </a:rPr>
              <a:t>(this) immediately after we cleaned up the resource. This method tells the Garbage Collector that there is no need to call its </a:t>
            </a:r>
            <a:r>
              <a:rPr lang="en-US" sz="1200" b="1" i="0" kern="1200" dirty="0" smtClean="0">
                <a:solidFill>
                  <a:schemeClr val="tx1"/>
                </a:solidFill>
                <a:effectLst/>
                <a:latin typeface="+mn-lt"/>
                <a:ea typeface="+mn-ea"/>
                <a:cs typeface="+mn-cs"/>
              </a:rPr>
              <a:t>destructor</a:t>
            </a:r>
            <a:r>
              <a:rPr lang="en-US" sz="1200" b="0" i="0" kern="1200" dirty="0" smtClean="0">
                <a:solidFill>
                  <a:schemeClr val="tx1"/>
                </a:solidFill>
                <a:effectLst/>
                <a:latin typeface="+mn-lt"/>
                <a:ea typeface="+mn-ea"/>
                <a:cs typeface="+mn-cs"/>
              </a:rPr>
              <a:t> because we have already done the clean up.</a:t>
            </a:r>
          </a:p>
          <a:p>
            <a:r>
              <a:rPr lang="en-US" sz="1200" b="0" i="0" kern="1200" dirty="0" smtClean="0">
                <a:solidFill>
                  <a:schemeClr val="tx1"/>
                </a:solidFill>
                <a:effectLst/>
                <a:latin typeface="+mn-lt"/>
                <a:ea typeface="+mn-ea"/>
                <a:cs typeface="+mn-cs"/>
              </a:rPr>
              <a:t>Notice that in the above example, the </a:t>
            </a:r>
            <a:r>
              <a:rPr lang="en-US" sz="1200" b="1" i="0" kern="1200" dirty="0" smtClean="0">
                <a:solidFill>
                  <a:schemeClr val="tx1"/>
                </a:solidFill>
                <a:effectLst/>
                <a:latin typeface="+mn-lt"/>
                <a:ea typeface="+mn-ea"/>
                <a:cs typeface="+mn-cs"/>
              </a:rPr>
              <a:t>destructor</a:t>
            </a:r>
            <a:r>
              <a:rPr lang="en-US" sz="1200" b="0" i="0" kern="1200" dirty="0" smtClean="0">
                <a:solidFill>
                  <a:schemeClr val="tx1"/>
                </a:solidFill>
                <a:effectLst/>
                <a:latin typeface="+mn-lt"/>
                <a:ea typeface="+mn-ea"/>
                <a:cs typeface="+mn-cs"/>
              </a:rPr>
              <a:t> calls the Dispose with parameter as false. Here, we are ensuring that the Garbage collector collects the managed resources. We only do the cleaning up of unmanaged resource.</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8</a:t>
            </a:fld>
            <a:endParaRPr lang="en-US"/>
          </a:p>
        </p:txBody>
      </p:sp>
    </p:spTree>
    <p:extLst>
      <p:ext uri="{BB962C8B-B14F-4D97-AF65-F5344CB8AC3E}">
        <p14:creationId xmlns:p14="http://schemas.microsoft.com/office/powerpoint/2010/main" val="57989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Although the </a:t>
            </a:r>
            <a:r>
              <a:rPr lang="en-US" sz="1200" b="0" i="0" u="none" strike="noStrike" kern="1200" dirty="0" smtClean="0">
                <a:solidFill>
                  <a:schemeClr val="tx1"/>
                </a:solidFill>
                <a:effectLst/>
                <a:latin typeface="+mn-lt"/>
                <a:ea typeface="+mn-ea"/>
                <a:cs typeface="+mn-cs"/>
              </a:rPr>
              <a:t>StreamReader</a:t>
            </a:r>
            <a:r>
              <a:rPr lang="en-US" sz="1200" b="0" i="0" kern="1200" dirty="0" smtClean="0">
                <a:solidFill>
                  <a:schemeClr val="tx1"/>
                </a:solidFill>
                <a:effectLst/>
                <a:latin typeface="+mn-lt"/>
                <a:ea typeface="+mn-ea"/>
                <a:cs typeface="+mn-cs"/>
              </a:rPr>
              <a:t> class implements the </a:t>
            </a:r>
            <a:r>
              <a:rPr lang="en-US" sz="1200" b="0" i="0" u="none" strike="noStrike" kern="1200" dirty="0" smtClean="0">
                <a:solidFill>
                  <a:schemeClr val="tx1"/>
                </a:solidFill>
                <a:effectLst/>
                <a:latin typeface="+mn-lt"/>
                <a:ea typeface="+mn-ea"/>
                <a:cs typeface="+mn-cs"/>
              </a:rPr>
              <a:t>IDisposable</a:t>
            </a:r>
            <a:r>
              <a:rPr lang="en-US" sz="1200" b="0" i="0" kern="1200" dirty="0" smtClean="0">
                <a:solidFill>
                  <a:schemeClr val="tx1"/>
                </a:solidFill>
                <a:effectLst/>
                <a:latin typeface="+mn-lt"/>
                <a:ea typeface="+mn-ea"/>
                <a:cs typeface="+mn-cs"/>
              </a:rPr>
              <a:t> interface, which indicates that it uses an unmanaged resource, the example doesn't explicitly call the </a:t>
            </a:r>
            <a:r>
              <a:rPr lang="en-US" sz="1200" b="0" i="0" u="none" strike="noStrike" kern="1200" dirty="0" err="1" smtClean="0">
                <a:solidFill>
                  <a:schemeClr val="tx1"/>
                </a:solidFill>
                <a:effectLst/>
                <a:latin typeface="+mn-lt"/>
                <a:ea typeface="+mn-ea"/>
                <a:cs typeface="+mn-cs"/>
              </a:rPr>
              <a:t>StreamReadr.Dispose</a:t>
            </a:r>
            <a:r>
              <a:rPr lang="en-US" sz="1200" b="0" i="0" kern="1200" dirty="0" smtClean="0">
                <a:solidFill>
                  <a:schemeClr val="tx1"/>
                </a:solidFill>
                <a:effectLst/>
                <a:latin typeface="+mn-lt"/>
                <a:ea typeface="+mn-ea"/>
                <a:cs typeface="+mn-cs"/>
              </a:rPr>
              <a:t> method. When the C# compiler encounters the </a:t>
            </a:r>
            <a:r>
              <a:rPr lang="en-US" sz="1200" b="1" i="0" kern="1200" dirty="0" smtClean="0">
                <a:solidFill>
                  <a:schemeClr val="tx1"/>
                </a:solidFill>
                <a:effectLst/>
                <a:latin typeface="+mn-lt"/>
                <a:ea typeface="+mn-ea"/>
                <a:cs typeface="+mn-cs"/>
              </a:rPr>
              <a:t>using</a:t>
            </a:r>
            <a:r>
              <a:rPr lang="en-US" sz="1200" b="0" i="0" kern="1200" dirty="0" smtClean="0">
                <a:solidFill>
                  <a:schemeClr val="tx1"/>
                </a:solidFill>
                <a:effectLst/>
                <a:latin typeface="+mn-lt"/>
                <a:ea typeface="+mn-ea"/>
                <a:cs typeface="+mn-cs"/>
              </a:rPr>
              <a:t> statement, it emits intermediate language (IL) that is equivalent to the code that explicitly contains a </a:t>
            </a:r>
            <a:r>
              <a:rPr lang="en-US" sz="1200" b="1" i="0" kern="1200" dirty="0" smtClean="0">
                <a:solidFill>
                  <a:schemeClr val="tx1"/>
                </a:solidFill>
                <a:effectLst/>
                <a:latin typeface="+mn-lt"/>
                <a:ea typeface="+mn-ea"/>
                <a:cs typeface="+mn-cs"/>
              </a:rPr>
              <a:t>try</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finally</a:t>
            </a:r>
            <a:r>
              <a:rPr lang="en-US" sz="1200" b="0" i="0" kern="1200" dirty="0" smtClean="0">
                <a:solidFill>
                  <a:schemeClr val="tx1"/>
                </a:solidFill>
                <a:effectLst/>
                <a:latin typeface="+mn-lt"/>
                <a:ea typeface="+mn-ea"/>
                <a:cs typeface="+mn-cs"/>
              </a:rPr>
              <a:t> block.</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11</a:t>
            </a:fld>
            <a:endParaRPr lang="en-US"/>
          </a:p>
        </p:txBody>
      </p:sp>
    </p:spTree>
    <p:extLst>
      <p:ext uri="{BB962C8B-B14F-4D97-AF65-F5344CB8AC3E}">
        <p14:creationId xmlns:p14="http://schemas.microsoft.com/office/powerpoint/2010/main" val="266855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lvl="1"/>
            <a:r>
              <a:rPr lang="en-US" b="1" dirty="0" smtClean="0"/>
              <a:t>Multitasking</a:t>
            </a:r>
          </a:p>
          <a:p>
            <a:pPr lvl="1"/>
            <a:endParaRPr lang="en-US" b="1" dirty="0" smtClean="0"/>
          </a:p>
          <a:p>
            <a:pPr lvl="1"/>
            <a:r>
              <a:rPr lang="en-US" dirty="0" smtClean="0"/>
              <a:t>Every application or a program executes in its own address space or also called process. Multiple such applications can run in their own processes. For example, MS Word is used for creating a document and </a:t>
            </a:r>
            <a:r>
              <a:rPr lang="en-US" dirty="0" err="1" smtClean="0"/>
              <a:t>WinAmp</a:t>
            </a:r>
            <a:r>
              <a:rPr lang="en-US" dirty="0" smtClean="0"/>
              <a:t> is used for listening to songs. A user can use both the tools at the same time. </a:t>
            </a:r>
          </a:p>
          <a:p>
            <a:pPr lvl="1"/>
            <a:endParaRPr lang="en-US" dirty="0" smtClean="0"/>
          </a:p>
          <a:p>
            <a:pPr lvl="1"/>
            <a:r>
              <a:rPr lang="en-US" dirty="0" smtClean="0"/>
              <a:t>A processor can execute applications in multiple processes concurrently. This ability to execute different applications or tasks by the processor is called multitasking. It is the scheduling algorithm of the Operating System (OS) that decides this execution. </a:t>
            </a:r>
          </a:p>
          <a:p>
            <a:pPr lvl="1"/>
            <a:endParaRPr lang="en-US" dirty="0" smtClean="0"/>
          </a:p>
          <a:p>
            <a:pPr lvl="1"/>
            <a:r>
              <a:rPr lang="en-US" dirty="0" smtClean="0"/>
              <a:t>This scheduling algorithm is based on the concept of time slicing. Every task is given a particular time slice. After the given time slice is over, OS switches to the other task for a given time slice. This switching is so fast that the user has an illusion that two tasks are executing concurrently.</a:t>
            </a:r>
          </a:p>
          <a:p>
            <a:pPr lvl="1"/>
            <a:endParaRPr lang="en-US" dirty="0" smtClean="0"/>
          </a:p>
          <a:p>
            <a:pPr lvl="1"/>
            <a:r>
              <a:rPr lang="en-US" dirty="0" smtClean="0"/>
              <a:t>Operating system needs to know the point from which it has to continue the task during the switch. Every process has its own data. OS should also store data temporarily before switching to another task. This is known as context. Thus OS stores the context and when it revisits the task as per the scheduling algorithm, it uses this information to start the execution from the point it left last. As the context too would require some memory, context switch can be considered to be resource heavy.</a:t>
            </a:r>
          </a:p>
        </p:txBody>
      </p:sp>
      <p:sp>
        <p:nvSpPr>
          <p:cNvPr id="4" name="Slide Number Placeholder 3"/>
          <p:cNvSpPr>
            <a:spLocks noGrp="1"/>
          </p:cNvSpPr>
          <p:nvPr>
            <p:ph type="sldNum" sz="quarter" idx="5"/>
          </p:nvPr>
        </p:nvSpPr>
        <p:spPr/>
        <p:txBody>
          <a:bodyPr/>
          <a:lstStyle/>
          <a:p>
            <a:pPr>
              <a:defRPr/>
            </a:pPr>
            <a:fld id="{2F26FA10-5CDA-470C-9D69-62A874EDBC10}" type="slidenum">
              <a:rPr lang="en-AU" smtClean="0"/>
              <a:pPr>
                <a:defRPr/>
              </a:pPr>
              <a:t>12</a:t>
            </a:fld>
            <a:endParaRPr lang="en-AU" dirty="0"/>
          </a:p>
        </p:txBody>
      </p:sp>
    </p:spTree>
    <p:extLst>
      <p:ext uri="{BB962C8B-B14F-4D97-AF65-F5344CB8AC3E}">
        <p14:creationId xmlns:p14="http://schemas.microsoft.com/office/powerpoint/2010/main" val="109602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13</a:t>
            </a:fld>
            <a:endParaRPr lang="en-US"/>
          </a:p>
        </p:txBody>
      </p:sp>
    </p:spTree>
    <p:extLst>
      <p:ext uri="{BB962C8B-B14F-4D97-AF65-F5344CB8AC3E}">
        <p14:creationId xmlns:p14="http://schemas.microsoft.com/office/powerpoint/2010/main" val="332986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p:txBody>
          <a:bodyPr wrap="square" numCol="1" anchor="t" anchorCtr="0" compatLnSpc="1">
            <a:prstTxWarp prst="textNoShape">
              <a:avLst/>
            </a:prstTxWarp>
            <a:normAutofit fontScale="85000" lnSpcReduction="10000"/>
          </a:bodyPr>
          <a:lstStyle/>
          <a:p>
            <a:pPr marL="0" lvl="1">
              <a:defRPr/>
            </a:pPr>
            <a:r>
              <a:rPr lang="en-US" sz="1100" b="1" dirty="0" smtClean="0"/>
              <a:t>What is multithreading?</a:t>
            </a:r>
          </a:p>
          <a:p>
            <a:pPr marL="0" lvl="1">
              <a:defRPr/>
            </a:pPr>
            <a:r>
              <a:rPr lang="en-US" sz="1100" dirty="0" smtClean="0"/>
              <a:t>CPU has to wait till the time slice of a task is complete. The idea is to utilize the idle time of CPU by going one level below multitasking – multithreading.</a:t>
            </a:r>
          </a:p>
          <a:p>
            <a:pPr marL="0" lvl="1">
              <a:defRPr/>
            </a:pPr>
            <a:r>
              <a:rPr lang="en-US" sz="1100" dirty="0" smtClean="0"/>
              <a:t>Consider an example of MS Word. When a user is editing a document, concurrently spell check runs to check the spelling. User feels that both the tasks execute concurrently. Both the tasks editing as well as checking spelling are parts of the same application.</a:t>
            </a:r>
          </a:p>
          <a:p>
            <a:pPr marL="0" lvl="1">
              <a:defRPr/>
            </a:pPr>
            <a:endParaRPr lang="en-US" sz="1100" dirty="0" smtClean="0"/>
          </a:p>
          <a:p>
            <a:pPr marL="0" lvl="1">
              <a:defRPr/>
            </a:pPr>
            <a:r>
              <a:rPr lang="en-US" sz="1100" dirty="0" smtClean="0"/>
              <a:t>The ability of OS to run different parts of the same program or application concurrently is called multithreading. Each part of the program is called a “thread”. Each thread has a separate path of execution. In .NET, process is further divided into AppDomains (Application Domains). They can be considered as light weight sub-processes. Every application runs in a separate AppDomain. Multiple threads can be a part of single application.</a:t>
            </a:r>
          </a:p>
          <a:p>
            <a:pPr marL="0" lvl="1">
              <a:defRPr/>
            </a:pPr>
            <a:r>
              <a:rPr lang="en-US" sz="1100" dirty="0" smtClean="0"/>
              <a:t>Note:  CLR loads managed code in an application context of a process called Application Domain or AppDomain. AppDomain is a part of the process. It provides isolation and security boundary for execution.</a:t>
            </a:r>
          </a:p>
          <a:p>
            <a:pPr marL="0" lvl="1">
              <a:defRPr/>
            </a:pPr>
            <a:endParaRPr lang="en-US" sz="1100" dirty="0" smtClean="0"/>
          </a:p>
          <a:p>
            <a:pPr marL="0" lvl="1">
              <a:defRPr/>
            </a:pPr>
            <a:r>
              <a:rPr lang="en-US" sz="1100" b="1" dirty="0" smtClean="0"/>
              <a:t>When can we write multithreaded applications?</a:t>
            </a:r>
          </a:p>
          <a:p>
            <a:pPr marL="228600" lvl="1" indent="-228600">
              <a:buFontTx/>
              <a:buAutoNum type="arabicPeriod"/>
              <a:defRPr/>
            </a:pPr>
            <a:r>
              <a:rPr lang="en-US" sz="1100" dirty="0" smtClean="0"/>
              <a:t>Multithreaded applications can be written when the user needs to interact with the user interface while huge amount of data is being retrieved from some server. </a:t>
            </a:r>
          </a:p>
          <a:p>
            <a:pPr marL="228600" lvl="1" indent="-228600">
              <a:buFontTx/>
              <a:buAutoNum type="arabicPeriod"/>
              <a:defRPr/>
            </a:pPr>
            <a:r>
              <a:rPr lang="en-US" sz="1100" dirty="0" smtClean="0"/>
              <a:t>They can also be used when different tasks in an application have different priority and high priority tasks need to be executed before low priority ones. </a:t>
            </a:r>
          </a:p>
          <a:p>
            <a:pPr marL="228600" lvl="1" indent="-228600">
              <a:buFontTx/>
              <a:buAutoNum type="arabicPeriod"/>
              <a:defRPr/>
            </a:pPr>
            <a:r>
              <a:rPr lang="en-US" sz="1100" dirty="0" smtClean="0"/>
              <a:t>Also sometimes high precision calculations can be put on a separate thread till other tasks are being done. </a:t>
            </a:r>
          </a:p>
          <a:p>
            <a:pPr marL="228600" lvl="1" indent="-228600">
              <a:buFontTx/>
              <a:buAutoNum type="arabicPeriod"/>
              <a:defRPr/>
            </a:pPr>
            <a:r>
              <a:rPr lang="en-US" sz="1100" dirty="0" smtClean="0"/>
              <a:t>Asynchronous programming can be coupled with web services to call web services asynchronously.</a:t>
            </a:r>
          </a:p>
          <a:p>
            <a:pPr marL="0" lvl="1">
              <a:defRPr/>
            </a:pPr>
            <a:endParaRPr lang="en-US" sz="1100" dirty="0" smtClean="0"/>
          </a:p>
          <a:p>
            <a:pPr marL="0" lvl="1">
              <a:defRPr/>
            </a:pPr>
            <a:r>
              <a:rPr lang="en-US" sz="1100" dirty="0" smtClean="0"/>
              <a:t>Though writing multithreaded applications help in utilizing the idle time of CPU, there is lot of performance issue if there are many threads in the application. Switching between multiple threads takes time and also to save the context of these threads is an overhead. Also controlling the code execution of multiple threads is a complicated task on the part of the developer.</a:t>
            </a:r>
            <a:endParaRPr lang="en-US" dirty="0" smtClean="0"/>
          </a:p>
        </p:txBody>
      </p:sp>
      <p:sp>
        <p:nvSpPr>
          <p:cNvPr id="4" name="Slide Number Placeholder 3"/>
          <p:cNvSpPr>
            <a:spLocks noGrp="1"/>
          </p:cNvSpPr>
          <p:nvPr>
            <p:ph type="sldNum" sz="quarter" idx="5"/>
          </p:nvPr>
        </p:nvSpPr>
        <p:spPr/>
        <p:txBody>
          <a:bodyPr/>
          <a:lstStyle/>
          <a:p>
            <a:pPr>
              <a:defRPr/>
            </a:pPr>
            <a:fld id="{B69ED8CC-FA6D-4CAD-847C-6DF90ED01CFD}" type="slidenum">
              <a:rPr lang="en-AU" smtClean="0"/>
              <a:pPr>
                <a:defRPr/>
              </a:pPr>
              <a:t>14</a:t>
            </a:fld>
            <a:endParaRPr lang="en-AU" dirty="0"/>
          </a:p>
        </p:txBody>
      </p:sp>
    </p:spTree>
    <p:extLst>
      <p:ext uri="{BB962C8B-B14F-4D97-AF65-F5344CB8AC3E}">
        <p14:creationId xmlns:p14="http://schemas.microsoft.com/office/powerpoint/2010/main" val="2173956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A47F9D-5136-44A4-9220-0E5AD09DDD7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48841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47F9D-5136-44A4-9220-0E5AD09DDD7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290480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47F9D-5136-44A4-9220-0E5AD09DDD7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422730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47F9D-5136-44A4-9220-0E5AD09DDD7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197435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47F9D-5136-44A4-9220-0E5AD09DDD74}"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413462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A47F9D-5136-44A4-9220-0E5AD09DDD74}"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168674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A47F9D-5136-44A4-9220-0E5AD09DDD74}"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63379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47F9D-5136-44A4-9220-0E5AD09DDD74}"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122850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47F9D-5136-44A4-9220-0E5AD09DDD74}" type="datetimeFigureOut">
              <a:rPr lang="en-US" smtClean="0"/>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316534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47F9D-5136-44A4-9220-0E5AD09DDD74}"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364299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47F9D-5136-44A4-9220-0E5AD09DDD74}"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871A1-160E-4B71-AEFE-B27C0D1C825B}" type="slidenum">
              <a:rPr lang="en-US" smtClean="0"/>
              <a:t>‹#›</a:t>
            </a:fld>
            <a:endParaRPr lang="en-US"/>
          </a:p>
        </p:txBody>
      </p:sp>
    </p:spTree>
    <p:extLst>
      <p:ext uri="{BB962C8B-B14F-4D97-AF65-F5344CB8AC3E}">
        <p14:creationId xmlns:p14="http://schemas.microsoft.com/office/powerpoint/2010/main" val="38489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47F9D-5136-44A4-9220-0E5AD09DDD74}" type="datetimeFigureOut">
              <a:rPr lang="en-US" smtClean="0"/>
              <a:t>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871A1-160E-4B71-AEFE-B27C0D1C825B}" type="slidenum">
              <a:rPr lang="en-US" smtClean="0"/>
              <a:t>‹#›</a:t>
            </a:fld>
            <a:endParaRPr lang="en-US"/>
          </a:p>
        </p:txBody>
      </p:sp>
    </p:spTree>
    <p:extLst>
      <p:ext uri="{BB962C8B-B14F-4D97-AF65-F5344CB8AC3E}">
        <p14:creationId xmlns:p14="http://schemas.microsoft.com/office/powerpoint/2010/main" val="131532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msdn.microsoft.com/en-us/library/aa720724(v=vs.71).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sdn.microsoft.com/en-us/library/system.threading.thread.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msdn.microsoft.com/en-us/library/h339syd0.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en-us/library/ms178104.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5kehkcz.asp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msdn.microsoft.com/en-us/library/system.threading.mutex.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hyperlink" Target="http://www.codeproject.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msdn.microsoft.com/en-us/librar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 AND THREADING</a:t>
            </a:r>
            <a:endParaRPr lang="en-US" dirty="0"/>
          </a:p>
        </p:txBody>
      </p:sp>
    </p:spTree>
    <p:extLst>
      <p:ext uri="{BB962C8B-B14F-4D97-AF65-F5344CB8AC3E}">
        <p14:creationId xmlns:p14="http://schemas.microsoft.com/office/powerpoint/2010/main" val="1435461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‘using’ Statement</a:t>
            </a:r>
            <a:endParaRPr lang="en-US" dirty="0"/>
          </a:p>
        </p:txBody>
      </p:sp>
      <p:sp>
        <p:nvSpPr>
          <p:cNvPr id="3" name="Content Placeholder 2"/>
          <p:cNvSpPr>
            <a:spLocks noGrp="1"/>
          </p:cNvSpPr>
          <p:nvPr>
            <p:ph idx="1"/>
          </p:nvPr>
        </p:nvSpPr>
        <p:spPr/>
        <p:txBody>
          <a:bodyPr/>
          <a:lstStyle/>
          <a:p>
            <a:r>
              <a:rPr lang="en-US" dirty="0"/>
              <a:t>The </a:t>
            </a:r>
            <a:r>
              <a:rPr lang="en-US" b="1" dirty="0"/>
              <a:t>using</a:t>
            </a:r>
            <a:r>
              <a:rPr lang="en-US" dirty="0"/>
              <a:t> statement in </a:t>
            </a:r>
            <a:r>
              <a:rPr lang="en-US" dirty="0" smtClean="0"/>
              <a:t>C simplify </a:t>
            </a:r>
            <a:r>
              <a:rPr lang="en-US" dirty="0"/>
              <a:t>the code that you must write to create and clean up an object. </a:t>
            </a:r>
            <a:endParaRPr lang="en-US" dirty="0" smtClean="0"/>
          </a:p>
          <a:p>
            <a:r>
              <a:rPr lang="en-US" dirty="0" smtClean="0"/>
              <a:t>The</a:t>
            </a:r>
            <a:r>
              <a:rPr lang="en-US" dirty="0"/>
              <a:t> </a:t>
            </a:r>
            <a:r>
              <a:rPr lang="en-US" b="1" dirty="0" smtClean="0"/>
              <a:t>using </a:t>
            </a:r>
            <a:r>
              <a:rPr lang="en-US" dirty="0" smtClean="0"/>
              <a:t>statement </a:t>
            </a:r>
            <a:r>
              <a:rPr lang="en-US" dirty="0"/>
              <a:t>obtains one or more resources, executes the statements that you specify, and automatically disposes of the object. </a:t>
            </a:r>
            <a:endParaRPr lang="en-US" dirty="0" smtClean="0"/>
          </a:p>
          <a:p>
            <a:r>
              <a:rPr lang="en-US" dirty="0" smtClean="0"/>
              <a:t>However</a:t>
            </a:r>
            <a:r>
              <a:rPr lang="en-US" dirty="0"/>
              <a:t>, the </a:t>
            </a:r>
            <a:r>
              <a:rPr lang="en-US" b="1" dirty="0"/>
              <a:t>using</a:t>
            </a:r>
            <a:r>
              <a:rPr lang="en-US" dirty="0"/>
              <a:t> statement is useful only for objects that are used within the scope of the method in which they are constructed.</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10</a:t>
            </a:fld>
            <a:endParaRPr lang="en-US" dirty="0"/>
          </a:p>
        </p:txBody>
      </p:sp>
    </p:spTree>
    <p:extLst>
      <p:ext uri="{BB962C8B-B14F-4D97-AF65-F5344CB8AC3E}">
        <p14:creationId xmlns:p14="http://schemas.microsoft.com/office/powerpoint/2010/main" val="92244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p:cNvPicPr>
            <a:picLocks noGrp="1" noChangeAspect="1"/>
          </p:cNvPicPr>
          <p:nvPr>
            <p:ph idx="1"/>
          </p:nvPr>
        </p:nvPicPr>
        <p:blipFill>
          <a:blip r:embed="rId3"/>
          <a:stretch>
            <a:fillRect/>
          </a:stretch>
        </p:blipFill>
        <p:spPr>
          <a:xfrm>
            <a:off x="2895600" y="1640272"/>
            <a:ext cx="5657850" cy="3598479"/>
          </a:xfrm>
          <a:prstGeom prst="rect">
            <a:avLst/>
          </a:prstGeom>
          <a:ln>
            <a:solidFill>
              <a:schemeClr val="tx1"/>
            </a:solidFill>
          </a:ln>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11</a:t>
            </a:fld>
            <a:endParaRPr lang="en-US" dirty="0"/>
          </a:p>
        </p:txBody>
      </p:sp>
    </p:spTree>
    <p:extLst>
      <p:ext uri="{BB962C8B-B14F-4D97-AF65-F5344CB8AC3E}">
        <p14:creationId xmlns:p14="http://schemas.microsoft.com/office/powerpoint/2010/main" val="237685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1981200" y="1295400"/>
            <a:ext cx="8229600" cy="4724400"/>
          </a:xfrm>
        </p:spPr>
        <p:txBody>
          <a:bodyPr>
            <a:normAutofit fontScale="92500" lnSpcReduction="20000"/>
          </a:bodyPr>
          <a:lstStyle/>
          <a:p>
            <a:pPr eaLnBrk="1" hangingPunct="1"/>
            <a:r>
              <a:rPr lang="en-US" smtClean="0"/>
              <a:t>Every application executes in its own address space or process.</a:t>
            </a:r>
          </a:p>
          <a:p>
            <a:pPr lvl="1" eaLnBrk="1" hangingPunct="1"/>
            <a:r>
              <a:rPr lang="en-US" sz="1800"/>
              <a:t>E.g. MS Word (Creating a document) or WinAmp (listening songs)</a:t>
            </a:r>
          </a:p>
          <a:p>
            <a:pPr eaLnBrk="1" hangingPunct="1"/>
            <a:r>
              <a:rPr lang="en-US" smtClean="0"/>
              <a:t>A processor can execute applications in multiple processes concurrently.</a:t>
            </a:r>
          </a:p>
          <a:p>
            <a:pPr lvl="1" eaLnBrk="1" hangingPunct="1"/>
            <a:r>
              <a:rPr lang="en-US" sz="1800"/>
              <a:t>Ability to execute different applications or tasks by the processor is called multitasking</a:t>
            </a:r>
          </a:p>
          <a:p>
            <a:pPr lvl="2" eaLnBrk="1" hangingPunct="1"/>
            <a:r>
              <a:rPr lang="en-US" smtClean="0"/>
              <a:t>The scheduling algorithm of the operating system decides it</a:t>
            </a:r>
          </a:p>
          <a:p>
            <a:pPr lvl="3" eaLnBrk="1" hangingPunct="1"/>
            <a:r>
              <a:rPr lang="en-US" smtClean="0"/>
              <a:t>Based on time slicing – pre-emptive</a:t>
            </a:r>
          </a:p>
          <a:p>
            <a:pPr eaLnBrk="1" hangingPunct="1"/>
            <a:r>
              <a:rPr lang="en-US" smtClean="0"/>
              <a:t>Creating a document in MS Word and listening to a song in WinAmp can be done concurrently</a:t>
            </a:r>
          </a:p>
          <a:p>
            <a:pPr eaLnBrk="1" hangingPunct="1"/>
            <a:r>
              <a:rPr lang="en-US" smtClean="0"/>
              <a:t>Operating System switches between the applications running in different processes</a:t>
            </a:r>
          </a:p>
          <a:p>
            <a:pPr lvl="1" eaLnBrk="1" hangingPunct="1"/>
            <a:r>
              <a:rPr lang="en-US" sz="1800"/>
              <a:t>Each process has its own data which needs to be stored temporarily before switching to other process. This is called context.</a:t>
            </a:r>
          </a:p>
          <a:p>
            <a:pPr lvl="1" eaLnBrk="1" hangingPunct="1"/>
            <a:r>
              <a:rPr lang="en-US" sz="1800"/>
              <a:t>Context switch is resource heavy </a:t>
            </a:r>
          </a:p>
          <a:p>
            <a:pPr lvl="1" eaLnBrk="1" hangingPunct="1"/>
            <a:endParaRPr lang="en-US" sz="1800"/>
          </a:p>
          <a:p>
            <a:pPr lvl="1" eaLnBrk="1" hangingPunct="1"/>
            <a:endParaRPr lang="en-US" sz="1800"/>
          </a:p>
          <a:p>
            <a:pPr lvl="1" eaLnBrk="1" hangingPunct="1"/>
            <a:endParaRPr lang="en-US" sz="1800"/>
          </a:p>
          <a:p>
            <a:pPr eaLnBrk="1" hangingPunct="1"/>
            <a:endParaRPr lang="en-US" smtClean="0"/>
          </a:p>
        </p:txBody>
      </p:sp>
      <p:sp>
        <p:nvSpPr>
          <p:cNvPr id="10243" name="Title 1"/>
          <p:cNvSpPr>
            <a:spLocks noGrp="1"/>
          </p:cNvSpPr>
          <p:nvPr>
            <p:ph type="title"/>
          </p:nvPr>
        </p:nvSpPr>
        <p:spPr>
          <a:xfrm>
            <a:off x="1887538" y="301626"/>
            <a:ext cx="6781800" cy="417513"/>
          </a:xfrm>
        </p:spPr>
        <p:txBody>
          <a:bodyPr>
            <a:normAutofit fontScale="90000"/>
          </a:bodyPr>
          <a:lstStyle/>
          <a:p>
            <a:pPr eaLnBrk="1" hangingPunct="1"/>
            <a:r>
              <a:rPr lang="en-US" smtClean="0"/>
              <a:t>Multitasking</a:t>
            </a:r>
          </a:p>
        </p:txBody>
      </p:sp>
    </p:spTree>
    <p:extLst>
      <p:ext uri="{BB962C8B-B14F-4D97-AF65-F5344CB8AC3E}">
        <p14:creationId xmlns:p14="http://schemas.microsoft.com/office/powerpoint/2010/main" val="436635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9792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3"/>
          <p:cNvSpPr>
            <a:spLocks noGrp="1"/>
          </p:cNvSpPr>
          <p:nvPr>
            <p:ph idx="1"/>
          </p:nvPr>
        </p:nvSpPr>
        <p:spPr>
          <a:xfrm>
            <a:off x="1981200" y="1447800"/>
            <a:ext cx="8229600" cy="4724400"/>
          </a:xfrm>
        </p:spPr>
        <p:txBody>
          <a:bodyPr/>
          <a:lstStyle/>
          <a:p>
            <a:pPr eaLnBrk="1" hangingPunct="1"/>
            <a:r>
              <a:rPr lang="en-US" smtClean="0"/>
              <a:t>CPU is idle between the context switch</a:t>
            </a:r>
          </a:p>
          <a:p>
            <a:pPr eaLnBrk="1" hangingPunct="1"/>
            <a:r>
              <a:rPr lang="en-US" smtClean="0"/>
              <a:t>Consider a scenario of a single application - MS Word</a:t>
            </a:r>
          </a:p>
          <a:p>
            <a:pPr lvl="1" eaLnBrk="1" hangingPunct="1"/>
            <a:r>
              <a:rPr lang="en-US" sz="1800"/>
              <a:t>Spell check, grammar check runs while the editing is being done.</a:t>
            </a:r>
          </a:p>
          <a:p>
            <a:pPr eaLnBrk="1" hangingPunct="1"/>
            <a:r>
              <a:rPr lang="en-US" smtClean="0"/>
              <a:t>Ability of OS to run different parts of the same program or application concurrently is called </a:t>
            </a:r>
            <a:r>
              <a:rPr lang="en-US" smtClean="0">
                <a:hlinkClick r:id="rId3"/>
              </a:rPr>
              <a:t>multithreading</a:t>
            </a:r>
            <a:r>
              <a:rPr lang="en-US" smtClean="0"/>
              <a:t>.</a:t>
            </a:r>
          </a:p>
          <a:p>
            <a:pPr lvl="1" eaLnBrk="1" hangingPunct="1"/>
            <a:r>
              <a:rPr lang="en-US" sz="1800"/>
              <a:t>Each part of the program is called “Thread”.</a:t>
            </a:r>
          </a:p>
          <a:p>
            <a:pPr lvl="1" eaLnBrk="1" hangingPunct="1"/>
            <a:r>
              <a:rPr lang="en-US" sz="1800"/>
              <a:t>Thread can execute separate tasks independently with each task not dependent on other.</a:t>
            </a:r>
          </a:p>
          <a:p>
            <a:pPr lvl="1" eaLnBrk="1" hangingPunct="1"/>
            <a:r>
              <a:rPr lang="en-US" sz="1800"/>
              <a:t>Two or more threads in an application can share some data. </a:t>
            </a:r>
          </a:p>
          <a:p>
            <a:pPr lvl="2" eaLnBrk="1" hangingPunct="1"/>
            <a:r>
              <a:rPr lang="en-US" smtClean="0"/>
              <a:t>Synchronization of threads is required in such a scenario as each thread can change the shared data.</a:t>
            </a:r>
          </a:p>
          <a:p>
            <a:pPr eaLnBrk="1" hangingPunct="1"/>
            <a:endParaRPr lang="en-US" smtClean="0"/>
          </a:p>
        </p:txBody>
      </p:sp>
      <p:sp>
        <p:nvSpPr>
          <p:cNvPr id="11267" name="Title 1"/>
          <p:cNvSpPr>
            <a:spLocks noGrp="1"/>
          </p:cNvSpPr>
          <p:nvPr>
            <p:ph type="title"/>
          </p:nvPr>
        </p:nvSpPr>
        <p:spPr>
          <a:xfrm>
            <a:off x="1887538" y="301626"/>
            <a:ext cx="6781800" cy="417513"/>
          </a:xfrm>
        </p:spPr>
        <p:txBody>
          <a:bodyPr>
            <a:normAutofit fontScale="90000"/>
          </a:bodyPr>
          <a:lstStyle/>
          <a:p>
            <a:pPr eaLnBrk="1" hangingPunct="1"/>
            <a:r>
              <a:rPr lang="en-US" smtClean="0"/>
              <a:t>Multithreading</a:t>
            </a:r>
          </a:p>
        </p:txBody>
      </p:sp>
    </p:spTree>
    <p:extLst>
      <p:ext uri="{BB962C8B-B14F-4D97-AF65-F5344CB8AC3E}">
        <p14:creationId xmlns:p14="http://schemas.microsoft.com/office/powerpoint/2010/main" val="1979556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a:xfrm>
            <a:off x="1905000" y="1143000"/>
            <a:ext cx="8305800" cy="762000"/>
          </a:xfrm>
        </p:spPr>
        <p:txBody>
          <a:bodyPr>
            <a:normAutofit fontScale="92500" lnSpcReduction="10000"/>
          </a:bodyPr>
          <a:lstStyle/>
          <a:p>
            <a:pPr eaLnBrk="1" hangingPunct="1"/>
            <a:r>
              <a:rPr lang="en-US" smtClean="0"/>
              <a:t>Thread is a part of execution of an application. It has a life-cycle.</a:t>
            </a:r>
          </a:p>
        </p:txBody>
      </p:sp>
      <p:sp>
        <p:nvSpPr>
          <p:cNvPr id="12291" name="Title 2"/>
          <p:cNvSpPr>
            <a:spLocks noGrp="1"/>
          </p:cNvSpPr>
          <p:nvPr>
            <p:ph type="title"/>
          </p:nvPr>
        </p:nvSpPr>
        <p:spPr>
          <a:xfrm>
            <a:off x="1981200" y="228600"/>
            <a:ext cx="8229600" cy="533400"/>
          </a:xfrm>
        </p:spPr>
        <p:txBody>
          <a:bodyPr>
            <a:normAutofit fontScale="90000"/>
          </a:bodyPr>
          <a:lstStyle/>
          <a:p>
            <a:pPr eaLnBrk="1" hangingPunct="1"/>
            <a:r>
              <a:rPr lang="en-US" smtClean="0"/>
              <a:t>Thread Life Cycle</a:t>
            </a:r>
          </a:p>
        </p:txBody>
      </p:sp>
      <p:grpSp>
        <p:nvGrpSpPr>
          <p:cNvPr id="12292" name="Group 3"/>
          <p:cNvGrpSpPr>
            <a:grpSpLocks/>
          </p:cNvGrpSpPr>
          <p:nvPr/>
        </p:nvGrpSpPr>
        <p:grpSpPr bwMode="auto">
          <a:xfrm>
            <a:off x="2843214" y="1828800"/>
            <a:ext cx="6224587" cy="4343400"/>
            <a:chOff x="633364" y="1066799"/>
            <a:chExt cx="6834236" cy="5105401"/>
          </a:xfrm>
        </p:grpSpPr>
        <p:sp>
          <p:nvSpPr>
            <p:cNvPr id="5" name="Rounded Rectangle 4"/>
            <p:cNvSpPr/>
            <p:nvPr/>
          </p:nvSpPr>
          <p:spPr>
            <a:xfrm>
              <a:off x="3810822" y="1066799"/>
              <a:ext cx="1295037" cy="533679"/>
            </a:xfrm>
            <a:prstGeom prst="roundRect">
              <a:avLst>
                <a:gd name="adj" fmla="val 422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born</a:t>
              </a:r>
            </a:p>
          </p:txBody>
        </p:sp>
        <p:grpSp>
          <p:nvGrpSpPr>
            <p:cNvPr id="12294" name="Group 174"/>
            <p:cNvGrpSpPr>
              <a:grpSpLocks/>
            </p:cNvGrpSpPr>
            <p:nvPr/>
          </p:nvGrpSpPr>
          <p:grpSpPr bwMode="auto">
            <a:xfrm>
              <a:off x="633364" y="1600995"/>
              <a:ext cx="6834236" cy="4571205"/>
              <a:chOff x="633364" y="1600994"/>
              <a:chExt cx="6834236" cy="4571206"/>
            </a:xfrm>
          </p:grpSpPr>
          <p:grpSp>
            <p:nvGrpSpPr>
              <p:cNvPr id="12295" name="Group 36"/>
              <p:cNvGrpSpPr>
                <a:grpSpLocks/>
              </p:cNvGrpSpPr>
              <p:nvPr/>
            </p:nvGrpSpPr>
            <p:grpSpPr bwMode="auto">
              <a:xfrm>
                <a:off x="633364" y="1905000"/>
                <a:ext cx="6148436" cy="4258371"/>
                <a:chOff x="623839" y="1828800"/>
                <a:chExt cx="6148436" cy="4258371"/>
              </a:xfrm>
            </p:grpSpPr>
            <p:sp>
              <p:nvSpPr>
                <p:cNvPr id="12327" name="Text Box 24"/>
                <p:cNvSpPr txBox="1">
                  <a:spLocks noChangeArrowheads="1"/>
                </p:cNvSpPr>
                <p:nvPr/>
              </p:nvSpPr>
              <p:spPr bwMode="auto">
                <a:xfrm>
                  <a:off x="4495800" y="1828800"/>
                  <a:ext cx="598754" cy="325595"/>
                </a:xfrm>
                <a:prstGeom prst="rect">
                  <a:avLst/>
                </a:prstGeom>
                <a:noFill/>
                <a:ln w="9525">
                  <a:noFill/>
                  <a:miter lim="800000"/>
                  <a:headEnd/>
                  <a:tailEnd/>
                </a:ln>
              </p:spPr>
              <p:txBody>
                <a:bodyPr wrap="none">
                  <a:spAutoFit/>
                </a:bodyPr>
                <a:lstStyle/>
                <a:p>
                  <a:r>
                    <a:rPr lang="en-US" sz="1200">
                      <a:latin typeface="Verdana" pitchFamily="34" charset="0"/>
                    </a:rPr>
                    <a:t>start</a:t>
                  </a:r>
                </a:p>
              </p:txBody>
            </p:sp>
            <p:sp>
              <p:nvSpPr>
                <p:cNvPr id="12328" name="Text Box 25"/>
                <p:cNvSpPr txBox="1">
                  <a:spLocks noChangeArrowheads="1"/>
                </p:cNvSpPr>
                <p:nvPr/>
              </p:nvSpPr>
              <p:spPr bwMode="auto">
                <a:xfrm>
                  <a:off x="2047875" y="2057400"/>
                  <a:ext cx="1536062" cy="506481"/>
                </a:xfrm>
                <a:prstGeom prst="rect">
                  <a:avLst/>
                </a:prstGeom>
                <a:noFill/>
                <a:ln w="9525">
                  <a:noFill/>
                  <a:miter lim="800000"/>
                  <a:headEnd/>
                  <a:tailEnd/>
                </a:ln>
              </p:spPr>
              <p:txBody>
                <a:bodyPr>
                  <a:spAutoFit/>
                </a:bodyPr>
                <a:lstStyle/>
                <a:p>
                  <a:r>
                    <a:rPr lang="en-US" sz="1100">
                      <a:latin typeface="Verdana" pitchFamily="34" charset="0"/>
                    </a:rPr>
                    <a:t>Notify or NotifyAll</a:t>
                  </a:r>
                </a:p>
              </p:txBody>
            </p:sp>
            <p:sp>
              <p:nvSpPr>
                <p:cNvPr id="12329" name="Text Box 26"/>
                <p:cNvSpPr txBox="1">
                  <a:spLocks noChangeArrowheads="1"/>
                </p:cNvSpPr>
                <p:nvPr/>
              </p:nvSpPr>
              <p:spPr bwMode="auto">
                <a:xfrm>
                  <a:off x="3495675" y="4038600"/>
                  <a:ext cx="605789" cy="307506"/>
                </a:xfrm>
                <a:prstGeom prst="rect">
                  <a:avLst/>
                </a:prstGeom>
                <a:noFill/>
                <a:ln w="9525">
                  <a:noFill/>
                  <a:miter lim="800000"/>
                  <a:headEnd/>
                  <a:tailEnd/>
                </a:ln>
              </p:spPr>
              <p:txBody>
                <a:bodyPr wrap="none">
                  <a:spAutoFit/>
                </a:bodyPr>
                <a:lstStyle/>
                <a:p>
                  <a:r>
                    <a:rPr lang="en-US" sz="1100">
                      <a:latin typeface="Verdana" pitchFamily="34" charset="0"/>
                    </a:rPr>
                    <a:t>sleep</a:t>
                  </a:r>
                </a:p>
              </p:txBody>
            </p:sp>
            <p:sp>
              <p:nvSpPr>
                <p:cNvPr id="12330" name="Text Box 28"/>
                <p:cNvSpPr txBox="1">
                  <a:spLocks noChangeArrowheads="1"/>
                </p:cNvSpPr>
                <p:nvPr/>
              </p:nvSpPr>
              <p:spPr bwMode="auto">
                <a:xfrm>
                  <a:off x="4879975" y="4297363"/>
                  <a:ext cx="1550903" cy="307506"/>
                </a:xfrm>
                <a:prstGeom prst="rect">
                  <a:avLst/>
                </a:prstGeom>
                <a:noFill/>
                <a:ln w="9525">
                  <a:noFill/>
                  <a:miter lim="800000"/>
                  <a:headEnd/>
                  <a:tailEnd/>
                </a:ln>
              </p:spPr>
              <p:txBody>
                <a:bodyPr wrap="none">
                  <a:spAutoFit/>
                </a:bodyPr>
                <a:lstStyle/>
                <a:p>
                  <a:r>
                    <a:rPr lang="en-US" sz="1100">
                      <a:latin typeface="Verdana" pitchFamily="34" charset="0"/>
                    </a:rPr>
                    <a:t>I/O request issue</a:t>
                  </a:r>
                </a:p>
              </p:txBody>
            </p:sp>
            <p:sp>
              <p:nvSpPr>
                <p:cNvPr id="12331" name="Text Box 29"/>
                <p:cNvSpPr txBox="1">
                  <a:spLocks noChangeArrowheads="1"/>
                </p:cNvSpPr>
                <p:nvPr/>
              </p:nvSpPr>
              <p:spPr bwMode="auto">
                <a:xfrm>
                  <a:off x="2428874" y="3657600"/>
                  <a:ext cx="526589" cy="307506"/>
                </a:xfrm>
                <a:prstGeom prst="rect">
                  <a:avLst/>
                </a:prstGeom>
                <a:noFill/>
                <a:ln w="9525">
                  <a:noFill/>
                  <a:miter lim="800000"/>
                  <a:headEnd/>
                  <a:tailEnd/>
                </a:ln>
              </p:spPr>
              <p:txBody>
                <a:bodyPr wrap="none">
                  <a:spAutoFit/>
                </a:bodyPr>
                <a:lstStyle/>
                <a:p>
                  <a:r>
                    <a:rPr lang="en-US" sz="1100">
                      <a:latin typeface="Verdana" pitchFamily="34" charset="0"/>
                    </a:rPr>
                    <a:t>wait</a:t>
                  </a:r>
                </a:p>
              </p:txBody>
            </p:sp>
            <p:sp>
              <p:nvSpPr>
                <p:cNvPr id="12332" name="Text Box 30"/>
                <p:cNvSpPr txBox="1">
                  <a:spLocks noChangeArrowheads="1"/>
                </p:cNvSpPr>
                <p:nvPr/>
              </p:nvSpPr>
              <p:spPr bwMode="auto">
                <a:xfrm>
                  <a:off x="623839" y="5562601"/>
                  <a:ext cx="2414636" cy="524570"/>
                </a:xfrm>
                <a:prstGeom prst="rect">
                  <a:avLst/>
                </a:prstGeom>
                <a:noFill/>
                <a:ln w="9525">
                  <a:noFill/>
                  <a:miter lim="800000"/>
                  <a:headEnd/>
                  <a:tailEnd/>
                </a:ln>
              </p:spPr>
              <p:txBody>
                <a:bodyPr>
                  <a:spAutoFit/>
                </a:bodyPr>
                <a:lstStyle/>
                <a:p>
                  <a:pPr algn="ctr"/>
                  <a:r>
                    <a:rPr lang="en-US" sz="1100">
                      <a:latin typeface="Verdana" pitchFamily="34" charset="0"/>
                    </a:rPr>
                    <a:t>On expiry of Sleep intervals</a:t>
                  </a:r>
                </a:p>
                <a:p>
                  <a:pPr algn="ctr"/>
                  <a:endParaRPr lang="en-US" sz="1200">
                    <a:latin typeface="Verdana" pitchFamily="34" charset="0"/>
                  </a:endParaRPr>
                </a:p>
              </p:txBody>
            </p:sp>
            <p:sp>
              <p:nvSpPr>
                <p:cNvPr id="12333" name="Text Box 32"/>
                <p:cNvSpPr txBox="1">
                  <a:spLocks noChangeArrowheads="1"/>
                </p:cNvSpPr>
                <p:nvPr/>
              </p:nvSpPr>
              <p:spPr bwMode="auto">
                <a:xfrm>
                  <a:off x="3267075" y="2895600"/>
                  <a:ext cx="980666" cy="506481"/>
                </a:xfrm>
                <a:prstGeom prst="rect">
                  <a:avLst/>
                </a:prstGeom>
                <a:noFill/>
                <a:ln w="9525">
                  <a:noFill/>
                  <a:miter lim="800000"/>
                  <a:headEnd/>
                  <a:tailEnd/>
                </a:ln>
              </p:spPr>
              <p:txBody>
                <a:bodyPr wrap="none">
                  <a:spAutoFit/>
                </a:bodyPr>
                <a:lstStyle/>
                <a:p>
                  <a:pPr algn="ctr"/>
                  <a:r>
                    <a:rPr lang="en-US" sz="1100">
                      <a:latin typeface="Verdana" pitchFamily="34" charset="0"/>
                    </a:rPr>
                    <a:t>quantum</a:t>
                  </a:r>
                </a:p>
                <a:p>
                  <a:pPr algn="ctr"/>
                  <a:r>
                    <a:rPr lang="en-US" sz="1100">
                      <a:latin typeface="Verdana" pitchFamily="34" charset="0"/>
                    </a:rPr>
                    <a:t>expiration</a:t>
                  </a:r>
                </a:p>
              </p:txBody>
            </p:sp>
            <p:sp>
              <p:nvSpPr>
                <p:cNvPr id="12334" name="Text Box 33"/>
                <p:cNvSpPr txBox="1">
                  <a:spLocks noChangeArrowheads="1"/>
                </p:cNvSpPr>
                <p:nvPr/>
              </p:nvSpPr>
              <p:spPr bwMode="auto">
                <a:xfrm>
                  <a:off x="4897438" y="2819400"/>
                  <a:ext cx="1447800" cy="586071"/>
                </a:xfrm>
                <a:prstGeom prst="rect">
                  <a:avLst/>
                </a:prstGeom>
                <a:noFill/>
                <a:ln w="9525">
                  <a:noFill/>
                  <a:miter lim="800000"/>
                  <a:headEnd/>
                  <a:tailEnd/>
                </a:ln>
              </p:spPr>
              <p:txBody>
                <a:bodyPr>
                  <a:spAutoFit/>
                </a:bodyPr>
                <a:lstStyle/>
                <a:p>
                  <a:pPr>
                    <a:lnSpc>
                      <a:spcPct val="80000"/>
                    </a:lnSpc>
                  </a:pPr>
                  <a:r>
                    <a:rPr lang="en-US" sz="1100">
                      <a:latin typeface="Verdana" pitchFamily="34" charset="0"/>
                    </a:rPr>
                    <a:t>dispatch</a:t>
                  </a:r>
                </a:p>
                <a:p>
                  <a:pPr>
                    <a:lnSpc>
                      <a:spcPct val="80000"/>
                    </a:lnSpc>
                  </a:pPr>
                  <a:r>
                    <a:rPr lang="en-US" sz="1100">
                      <a:latin typeface="Verdana" pitchFamily="34" charset="0"/>
                    </a:rPr>
                    <a:t>(assign a monitor)</a:t>
                  </a:r>
                </a:p>
              </p:txBody>
            </p:sp>
            <p:sp>
              <p:nvSpPr>
                <p:cNvPr id="12335" name="Text Box 34"/>
                <p:cNvSpPr txBox="1">
                  <a:spLocks noChangeArrowheads="1"/>
                </p:cNvSpPr>
                <p:nvPr/>
              </p:nvSpPr>
              <p:spPr bwMode="auto">
                <a:xfrm>
                  <a:off x="5248275" y="2362200"/>
                  <a:ext cx="1524000" cy="307506"/>
                </a:xfrm>
                <a:prstGeom prst="rect">
                  <a:avLst/>
                </a:prstGeom>
                <a:noFill/>
                <a:ln w="9525">
                  <a:noFill/>
                  <a:miter lim="800000"/>
                  <a:headEnd/>
                  <a:tailEnd/>
                </a:ln>
              </p:spPr>
              <p:txBody>
                <a:bodyPr>
                  <a:spAutoFit/>
                </a:bodyPr>
                <a:lstStyle/>
                <a:p>
                  <a:r>
                    <a:rPr lang="en-US" sz="1100">
                      <a:latin typeface="Verdana" pitchFamily="34" charset="0"/>
                    </a:rPr>
                    <a:t>Completion of IO</a:t>
                  </a:r>
                </a:p>
              </p:txBody>
            </p:sp>
            <p:sp>
              <p:nvSpPr>
                <p:cNvPr id="12336" name="Text Box 35"/>
                <p:cNvSpPr txBox="1">
                  <a:spLocks noChangeArrowheads="1"/>
                </p:cNvSpPr>
                <p:nvPr/>
              </p:nvSpPr>
              <p:spPr bwMode="auto">
                <a:xfrm>
                  <a:off x="4672012" y="4893168"/>
                  <a:ext cx="1054586" cy="307506"/>
                </a:xfrm>
                <a:prstGeom prst="rect">
                  <a:avLst/>
                </a:prstGeom>
                <a:noFill/>
                <a:ln w="9525">
                  <a:noFill/>
                  <a:miter lim="800000"/>
                  <a:headEnd/>
                  <a:tailEnd/>
                </a:ln>
              </p:spPr>
              <p:txBody>
                <a:bodyPr wrap="none">
                  <a:spAutoFit/>
                </a:bodyPr>
                <a:lstStyle/>
                <a:p>
                  <a:r>
                    <a:rPr lang="en-US" sz="1100">
                      <a:latin typeface="Verdana" pitchFamily="34" charset="0"/>
                    </a:rPr>
                    <a:t>completion</a:t>
                  </a:r>
                </a:p>
              </p:txBody>
            </p:sp>
          </p:grpSp>
          <p:sp>
            <p:nvSpPr>
              <p:cNvPr id="8" name="Rounded Rectangle 7"/>
              <p:cNvSpPr/>
              <p:nvPr/>
            </p:nvSpPr>
            <p:spPr>
              <a:xfrm>
                <a:off x="3885770" y="2361809"/>
                <a:ext cx="1143397" cy="6101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ready</a:t>
                </a:r>
              </a:p>
            </p:txBody>
          </p:sp>
          <p:sp>
            <p:nvSpPr>
              <p:cNvPr id="9" name="Rounded Rectangle 8"/>
              <p:cNvSpPr/>
              <p:nvPr/>
            </p:nvSpPr>
            <p:spPr>
              <a:xfrm>
                <a:off x="3962462" y="3352660"/>
                <a:ext cx="1143397" cy="610185"/>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running</a:t>
                </a:r>
              </a:p>
            </p:txBody>
          </p:sp>
          <p:sp>
            <p:nvSpPr>
              <p:cNvPr id="10" name="Rounded Rectangle 9"/>
              <p:cNvSpPr/>
              <p:nvPr/>
            </p:nvSpPr>
            <p:spPr>
              <a:xfrm>
                <a:off x="1295698" y="4420018"/>
                <a:ext cx="1143397" cy="608319"/>
              </a:xfrm>
              <a:prstGeom prst="roundRect">
                <a:avLst>
                  <a:gd name="adj" fmla="val 457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waiting</a:t>
                </a:r>
              </a:p>
            </p:txBody>
          </p:sp>
          <p:sp>
            <p:nvSpPr>
              <p:cNvPr id="11" name="Rounded Rectangle 10"/>
              <p:cNvSpPr/>
              <p:nvPr/>
            </p:nvSpPr>
            <p:spPr>
              <a:xfrm>
                <a:off x="2514042" y="4343511"/>
                <a:ext cx="1143397" cy="6101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sleeping</a:t>
                </a:r>
              </a:p>
            </p:txBody>
          </p:sp>
          <p:sp>
            <p:nvSpPr>
              <p:cNvPr id="12" name="Rounded Rectangle 11"/>
              <p:cNvSpPr/>
              <p:nvPr/>
            </p:nvSpPr>
            <p:spPr>
              <a:xfrm>
                <a:off x="6324203" y="4420018"/>
                <a:ext cx="1143397" cy="60831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blocked</a:t>
                </a:r>
              </a:p>
            </p:txBody>
          </p:sp>
          <p:sp>
            <p:nvSpPr>
              <p:cNvPr id="13" name="Rounded Rectangle 12"/>
              <p:cNvSpPr/>
              <p:nvPr/>
            </p:nvSpPr>
            <p:spPr>
              <a:xfrm>
                <a:off x="3885770" y="5485509"/>
                <a:ext cx="1143397" cy="6101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dead</a:t>
                </a:r>
              </a:p>
            </p:txBody>
          </p:sp>
          <p:grpSp>
            <p:nvGrpSpPr>
              <p:cNvPr id="12302" name="Group 97"/>
              <p:cNvGrpSpPr>
                <a:grpSpLocks/>
              </p:cNvGrpSpPr>
              <p:nvPr/>
            </p:nvGrpSpPr>
            <p:grpSpPr bwMode="auto">
              <a:xfrm>
                <a:off x="5029200" y="2743200"/>
                <a:ext cx="1981200" cy="1676400"/>
                <a:chOff x="5029200" y="2743200"/>
                <a:chExt cx="1981200" cy="1676400"/>
              </a:xfrm>
            </p:grpSpPr>
            <p:cxnSp>
              <p:nvCxnSpPr>
                <p:cNvPr id="37" name="Straight Connector 36"/>
                <p:cNvCxnSpPr/>
                <p:nvPr/>
              </p:nvCxnSpPr>
              <p:spPr>
                <a:xfrm rot="5400000" flipH="1" flipV="1">
                  <a:off x="6172166" y="3581247"/>
                  <a:ext cx="1677543"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5029167" y="2742475"/>
                  <a:ext cx="1981771" cy="1867"/>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grpSp>
            <p:nvGrpSpPr>
              <p:cNvPr id="12303" name="Group 170"/>
              <p:cNvGrpSpPr>
                <a:grpSpLocks/>
              </p:cNvGrpSpPr>
              <p:nvPr/>
            </p:nvGrpSpPr>
            <p:grpSpPr bwMode="auto">
              <a:xfrm>
                <a:off x="4800600" y="3962400"/>
                <a:ext cx="1524000" cy="763588"/>
                <a:chOff x="4800600" y="3962400"/>
                <a:chExt cx="1524000" cy="763588"/>
              </a:xfrm>
            </p:grpSpPr>
            <p:cxnSp>
              <p:nvCxnSpPr>
                <p:cNvPr id="35" name="Straight Connector 34"/>
                <p:cNvCxnSpPr/>
                <p:nvPr/>
              </p:nvCxnSpPr>
              <p:spPr>
                <a:xfrm rot="5400000">
                  <a:off x="4420170" y="4343510"/>
                  <a:ext cx="761332"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2" idx="1"/>
                </p:cNvCxnSpPr>
                <p:nvPr/>
              </p:nvCxnSpPr>
              <p:spPr>
                <a:xfrm>
                  <a:off x="4800836" y="4724177"/>
                  <a:ext cx="1523368" cy="1867"/>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p:cNvCxnSpPr/>
              <p:nvPr/>
            </p:nvCxnSpPr>
            <p:spPr>
              <a:xfrm rot="5400000">
                <a:off x="4534683" y="3161456"/>
                <a:ext cx="380666" cy="174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4076279" y="3161456"/>
                <a:ext cx="380666" cy="174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041071" y="1980271"/>
                <a:ext cx="761332" cy="174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735354" y="4723305"/>
                <a:ext cx="1522664" cy="174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nvGrpSpPr>
              <p:cNvPr id="12308" name="Group 168"/>
              <p:cNvGrpSpPr>
                <a:grpSpLocks/>
              </p:cNvGrpSpPr>
              <p:nvPr/>
            </p:nvGrpSpPr>
            <p:grpSpPr bwMode="auto">
              <a:xfrm>
                <a:off x="3657600" y="3962400"/>
                <a:ext cx="533400" cy="687388"/>
                <a:chOff x="3657600" y="3962400"/>
                <a:chExt cx="533400" cy="687388"/>
              </a:xfrm>
            </p:grpSpPr>
            <p:cxnSp>
              <p:nvCxnSpPr>
                <p:cNvPr id="33" name="Straight Connector 32"/>
                <p:cNvCxnSpPr/>
                <p:nvPr/>
              </p:nvCxnSpPr>
              <p:spPr>
                <a:xfrm rot="5400000">
                  <a:off x="3848378" y="4305258"/>
                  <a:ext cx="684826"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1" idx="3"/>
                </p:cNvCxnSpPr>
                <p:nvPr/>
              </p:nvCxnSpPr>
              <p:spPr>
                <a:xfrm rot="10800000">
                  <a:off x="3657439" y="4647670"/>
                  <a:ext cx="533353" cy="1865"/>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grpSp>
            <p:nvGrpSpPr>
              <p:cNvPr id="12309" name="Group 167"/>
              <p:cNvGrpSpPr>
                <a:grpSpLocks/>
              </p:cNvGrpSpPr>
              <p:nvPr/>
            </p:nvGrpSpPr>
            <p:grpSpPr bwMode="auto">
              <a:xfrm>
                <a:off x="2133599" y="3657599"/>
                <a:ext cx="1828801" cy="762001"/>
                <a:chOff x="2133599" y="3657599"/>
                <a:chExt cx="1828801" cy="762001"/>
              </a:xfrm>
            </p:grpSpPr>
            <p:cxnSp>
              <p:nvCxnSpPr>
                <p:cNvPr id="31" name="Straight Connector 30"/>
                <p:cNvCxnSpPr/>
                <p:nvPr/>
              </p:nvCxnSpPr>
              <p:spPr>
                <a:xfrm rot="10800000">
                  <a:off x="2134072" y="3656820"/>
                  <a:ext cx="1828389"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1752473" y="4038419"/>
                  <a:ext cx="763199"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grpSp>
            <p:nvGrpSpPr>
              <p:cNvPr id="12310" name="Group 165"/>
              <p:cNvGrpSpPr>
                <a:grpSpLocks/>
              </p:cNvGrpSpPr>
              <p:nvPr/>
            </p:nvGrpSpPr>
            <p:grpSpPr bwMode="auto">
              <a:xfrm>
                <a:off x="1752600" y="2590800"/>
                <a:ext cx="2133600" cy="1828800"/>
                <a:chOff x="1676400" y="2590800"/>
                <a:chExt cx="2133600" cy="1828800"/>
              </a:xfrm>
            </p:grpSpPr>
            <p:cxnSp>
              <p:nvCxnSpPr>
                <p:cNvPr id="29" name="Straight Connector 28"/>
                <p:cNvCxnSpPr/>
                <p:nvPr/>
              </p:nvCxnSpPr>
              <p:spPr>
                <a:xfrm rot="5400000" flipH="1" flipV="1">
                  <a:off x="757149" y="3501008"/>
                  <a:ext cx="1838020"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76160" y="2581998"/>
                  <a:ext cx="2133411" cy="1867"/>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grpSp>
            <p:nvGrpSpPr>
              <p:cNvPr id="12311" name="Group 164"/>
              <p:cNvGrpSpPr>
                <a:grpSpLocks/>
              </p:cNvGrpSpPr>
              <p:nvPr/>
            </p:nvGrpSpPr>
            <p:grpSpPr bwMode="auto">
              <a:xfrm>
                <a:off x="685800" y="2057400"/>
                <a:ext cx="3506788" cy="4114800"/>
                <a:chOff x="685800" y="2057400"/>
                <a:chExt cx="3506788" cy="4114800"/>
              </a:xfrm>
            </p:grpSpPr>
            <p:cxnSp>
              <p:nvCxnSpPr>
                <p:cNvPr id="24" name="Straight Connector 23"/>
                <p:cNvCxnSpPr/>
                <p:nvPr/>
              </p:nvCxnSpPr>
              <p:spPr>
                <a:xfrm>
                  <a:off x="685654" y="6172200"/>
                  <a:ext cx="2361742"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1371622" y="4114925"/>
                  <a:ext cx="4114551"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85654" y="2057649"/>
                  <a:ext cx="3505139"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039585" y="2208857"/>
                  <a:ext cx="304159" cy="174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1" idx="2"/>
                </p:cNvCxnSpPr>
                <p:nvPr/>
              </p:nvCxnSpPr>
              <p:spPr>
                <a:xfrm rot="5400000" flipH="1" flipV="1">
                  <a:off x="2457317" y="5543775"/>
                  <a:ext cx="1218504" cy="38346"/>
                </a:xfrm>
                <a:prstGeom prst="line">
                  <a:avLst/>
                </a:prstGeom>
                <a:ln w="44450"/>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29335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1981200" y="990600"/>
            <a:ext cx="8229600" cy="4724400"/>
          </a:xfrm>
        </p:spPr>
        <p:txBody>
          <a:bodyPr/>
          <a:lstStyle/>
          <a:p>
            <a:pPr eaLnBrk="1" hangingPunct="1"/>
            <a:r>
              <a:rPr lang="en-US" i="1" smtClean="0"/>
              <a:t>System.Threading</a:t>
            </a:r>
            <a:r>
              <a:rPr lang="en-US" smtClean="0"/>
              <a:t> namespace provides a set of classes and other types that support in creating multithreaded applications.</a:t>
            </a:r>
          </a:p>
          <a:p>
            <a:pPr eaLnBrk="1" hangingPunct="1"/>
            <a:r>
              <a:rPr lang="en-US" smtClean="0">
                <a:hlinkClick r:id="rId3"/>
              </a:rPr>
              <a:t>Thread </a:t>
            </a:r>
            <a:r>
              <a:rPr lang="en-US" smtClean="0"/>
              <a:t>Class</a:t>
            </a:r>
          </a:p>
          <a:p>
            <a:pPr lvl="1" eaLnBrk="1" hangingPunct="1"/>
            <a:r>
              <a:rPr lang="en-US" sz="1800"/>
              <a:t>Represents a thread, helps to create it, control it, set its priority and get its status </a:t>
            </a:r>
          </a:p>
          <a:p>
            <a:pPr lvl="1" eaLnBrk="1" hangingPunct="1"/>
            <a:r>
              <a:rPr lang="en-US" sz="1800"/>
              <a:t>Some methods:</a:t>
            </a:r>
          </a:p>
          <a:p>
            <a:endParaRPr lang="en-US" smtClean="0"/>
          </a:p>
        </p:txBody>
      </p:sp>
      <p:sp>
        <p:nvSpPr>
          <p:cNvPr id="13315" name="Title 2"/>
          <p:cNvSpPr>
            <a:spLocks noGrp="1"/>
          </p:cNvSpPr>
          <p:nvPr>
            <p:ph type="title"/>
          </p:nvPr>
        </p:nvSpPr>
        <p:spPr>
          <a:xfrm>
            <a:off x="1887538" y="301626"/>
            <a:ext cx="6781800" cy="417513"/>
          </a:xfrm>
        </p:spPr>
        <p:txBody>
          <a:bodyPr>
            <a:normAutofit fontScale="90000"/>
          </a:bodyPr>
          <a:lstStyle/>
          <a:p>
            <a:r>
              <a:rPr lang="en-US" smtClean="0"/>
              <a:t>Thread class</a:t>
            </a:r>
          </a:p>
        </p:txBody>
      </p:sp>
      <p:graphicFrame>
        <p:nvGraphicFramePr>
          <p:cNvPr id="5" name="Table 4"/>
          <p:cNvGraphicFramePr>
            <a:graphicFrameLocks noGrp="1"/>
          </p:cNvGraphicFramePr>
          <p:nvPr/>
        </p:nvGraphicFramePr>
        <p:xfrm>
          <a:off x="1905000" y="3008313"/>
          <a:ext cx="8610600" cy="3468164"/>
        </p:xfrm>
        <a:graphic>
          <a:graphicData uri="http://schemas.openxmlformats.org/drawingml/2006/table">
            <a:tbl>
              <a:tblPr firstRow="1" bandRow="1">
                <a:tableStyleId>{5C22544A-7EE6-4342-B048-85BDC9FD1C3A}</a:tableStyleId>
              </a:tblPr>
              <a:tblGrid>
                <a:gridCol w="2426624"/>
                <a:gridCol w="6183976"/>
              </a:tblGrid>
              <a:tr h="375338">
                <a:tc>
                  <a:txBody>
                    <a:bodyPr/>
                    <a:lstStyle/>
                    <a:p>
                      <a:r>
                        <a:rPr lang="en-US" i="0" dirty="0" smtClean="0"/>
                        <a:t>Method Name</a:t>
                      </a:r>
                      <a:endParaRPr lang="en-US" i="0" dirty="0"/>
                    </a:p>
                  </a:txBody>
                  <a:tcPr/>
                </a:tc>
                <a:tc>
                  <a:txBody>
                    <a:bodyPr/>
                    <a:lstStyle/>
                    <a:p>
                      <a:r>
                        <a:rPr lang="en-US" dirty="0" smtClean="0"/>
                        <a:t>Description</a:t>
                      </a:r>
                      <a:endParaRPr lang="en-US" dirty="0"/>
                    </a:p>
                  </a:txBody>
                  <a:tcPr/>
                </a:tc>
              </a:tr>
              <a:tr h="594285">
                <a:tc>
                  <a:txBody>
                    <a:bodyPr/>
                    <a:lstStyle/>
                    <a:p>
                      <a:r>
                        <a:rPr lang="en-US" sz="1600" i="1" dirty="0" smtClean="0"/>
                        <a:t>static void Sleep(int millisecondsTimeout )</a:t>
                      </a:r>
                      <a:endParaRPr lang="en-US" sz="1600" i="1" dirty="0"/>
                    </a:p>
                  </a:txBody>
                  <a:tcPr/>
                </a:tc>
                <a:tc>
                  <a:txBody>
                    <a:bodyPr/>
                    <a:lstStyle/>
                    <a:p>
                      <a:r>
                        <a:rPr lang="en-US" sz="1400" dirty="0" smtClean="0"/>
                        <a:t>Suspends the current thread for a particular time interval. </a:t>
                      </a:r>
                      <a:endParaRPr lang="en-US" sz="1400" dirty="0"/>
                    </a:p>
                  </a:txBody>
                  <a:tcPr/>
                </a:tc>
              </a:tr>
              <a:tr h="325776">
                <a:tc>
                  <a:txBody>
                    <a:bodyPr/>
                    <a:lstStyle/>
                    <a:p>
                      <a:r>
                        <a:rPr lang="en-US" sz="1600" i="1" dirty="0" smtClean="0"/>
                        <a:t>void  Start() </a:t>
                      </a:r>
                      <a:endParaRPr lang="en-US" sz="1600" dirty="0"/>
                    </a:p>
                  </a:txBody>
                  <a:tcPr/>
                </a:tc>
                <a:tc>
                  <a:txBody>
                    <a:bodyPr/>
                    <a:lstStyle/>
                    <a:p>
                      <a:r>
                        <a:rPr lang="en-US" sz="1400" dirty="0" smtClean="0"/>
                        <a:t>Causes the state of thread to be in running state. It is an overloaded method.</a:t>
                      </a:r>
                      <a:endParaRPr lang="en-US" sz="1400" kern="1200" dirty="0" smtClean="0">
                        <a:solidFill>
                          <a:schemeClr val="dk1"/>
                        </a:solidFill>
                        <a:latin typeface="+mn-lt"/>
                        <a:ea typeface="+mn-ea"/>
                        <a:cs typeface="+mn-cs"/>
                      </a:endParaRPr>
                    </a:p>
                  </a:txBody>
                  <a:tcPr/>
                </a:tc>
              </a:tr>
              <a:tr h="371496">
                <a:tc>
                  <a:txBody>
                    <a:bodyPr/>
                    <a:lstStyle/>
                    <a:p>
                      <a:r>
                        <a:rPr lang="en-US" sz="1600" i="1" dirty="0" smtClean="0"/>
                        <a:t>void Join() </a:t>
                      </a:r>
                      <a:endParaRPr lang="en-US" sz="1600" kern="1200" dirty="0" smtClean="0">
                        <a:solidFill>
                          <a:schemeClr val="dk1"/>
                        </a:solidFill>
                        <a:latin typeface="+mn-lt"/>
                        <a:ea typeface="+mn-ea"/>
                        <a:cs typeface="+mn-cs"/>
                      </a:endParaRPr>
                    </a:p>
                  </a:txBody>
                  <a:tcPr/>
                </a:tc>
                <a:tc>
                  <a:txBody>
                    <a:bodyPr/>
                    <a:lstStyle/>
                    <a:p>
                      <a:r>
                        <a:rPr lang="en-US" sz="1400" dirty="0" smtClean="0"/>
                        <a:t>Blocks the calling thread until the thread terminates</a:t>
                      </a:r>
                      <a:endParaRPr lang="en-US" sz="1400" kern="1200" dirty="0" smtClean="0">
                        <a:solidFill>
                          <a:schemeClr val="dk1"/>
                        </a:solidFill>
                        <a:latin typeface="+mn-lt"/>
                        <a:ea typeface="+mn-ea"/>
                        <a:cs typeface="+mn-cs"/>
                      </a:endParaRPr>
                    </a:p>
                  </a:txBody>
                  <a:tcPr/>
                </a:tc>
              </a:tr>
              <a:tr h="685800">
                <a:tc>
                  <a:txBody>
                    <a:bodyPr/>
                    <a:lstStyle/>
                    <a:p>
                      <a:r>
                        <a:rPr lang="en-US" sz="1600" i="1" dirty="0" smtClean="0"/>
                        <a:t>void Abort() </a:t>
                      </a:r>
                      <a:endParaRPr lang="en-US" sz="1600" kern="1200" dirty="0" smtClean="0">
                        <a:solidFill>
                          <a:schemeClr val="dk1"/>
                        </a:solidFill>
                        <a:latin typeface="+mn-lt"/>
                        <a:ea typeface="+mn-ea"/>
                        <a:cs typeface="+mn-cs"/>
                      </a:endParaRPr>
                    </a:p>
                  </a:txBody>
                  <a:tcPr/>
                </a:tc>
                <a:tc>
                  <a:txBody>
                    <a:bodyPr/>
                    <a:lstStyle/>
                    <a:p>
                      <a:r>
                        <a:rPr lang="en-US" sz="1400" dirty="0" smtClean="0"/>
                        <a:t>Raises a </a:t>
                      </a:r>
                      <a:r>
                        <a:rPr lang="en-US" sz="1400" i="1" dirty="0" smtClean="0"/>
                        <a:t>ThreadAbortException</a:t>
                      </a:r>
                      <a:r>
                        <a:rPr lang="en-US" sz="1400" dirty="0" smtClean="0"/>
                        <a:t> in the thread on which it is invoked, to begin the process of terminating the thread. Calling this method usually terminates the thread.</a:t>
                      </a:r>
                      <a:endParaRPr lang="en-US" sz="1400" kern="1200" dirty="0" smtClean="0">
                        <a:solidFill>
                          <a:schemeClr val="dk1"/>
                        </a:solidFill>
                        <a:latin typeface="+mn-lt"/>
                        <a:ea typeface="+mn-ea"/>
                        <a:cs typeface="+mn-cs"/>
                      </a:endParaRPr>
                    </a:p>
                  </a:txBody>
                  <a:tcPr/>
                </a:tc>
              </a:tr>
              <a:tr h="335280">
                <a:tc>
                  <a:txBody>
                    <a:bodyPr/>
                    <a:lstStyle/>
                    <a:p>
                      <a:r>
                        <a:rPr lang="en-US" sz="1600" i="1" kern="1200" dirty="0" smtClean="0">
                          <a:solidFill>
                            <a:schemeClr val="dk1"/>
                          </a:solidFill>
                          <a:latin typeface="+mn-lt"/>
                          <a:ea typeface="+mn-ea"/>
                          <a:cs typeface="+mn-cs"/>
                        </a:rPr>
                        <a:t>CurrentThread</a:t>
                      </a:r>
                    </a:p>
                  </a:txBody>
                  <a:tcPr/>
                </a:tc>
                <a:tc>
                  <a:txBody>
                    <a:bodyPr/>
                    <a:lstStyle/>
                    <a:p>
                      <a:r>
                        <a:rPr lang="en-US" sz="1400" kern="1200" dirty="0" smtClean="0">
                          <a:solidFill>
                            <a:schemeClr val="dk1"/>
                          </a:solidFill>
                          <a:latin typeface="+mn-lt"/>
                          <a:ea typeface="+mn-ea"/>
                          <a:cs typeface="+mn-cs"/>
                        </a:rPr>
                        <a:t>property;</a:t>
                      </a:r>
                      <a:r>
                        <a:rPr lang="en-US" sz="1400" kern="1200" baseline="0" dirty="0" smtClean="0">
                          <a:solidFill>
                            <a:schemeClr val="dk1"/>
                          </a:solidFill>
                          <a:latin typeface="+mn-lt"/>
                          <a:ea typeface="+mn-ea"/>
                          <a:cs typeface="+mn-cs"/>
                        </a:rPr>
                        <a:t> </a:t>
                      </a:r>
                      <a:r>
                        <a:rPr lang="en-US" sz="1400" dirty="0" smtClean="0"/>
                        <a:t>gets the currently running thread</a:t>
                      </a:r>
                      <a:endParaRPr lang="en-US" sz="1400" kern="1200" dirty="0" smtClean="0">
                        <a:solidFill>
                          <a:schemeClr val="dk1"/>
                        </a:solidFill>
                        <a:latin typeface="+mn-lt"/>
                        <a:ea typeface="+mn-ea"/>
                        <a:cs typeface="+mn-cs"/>
                      </a:endParaRPr>
                    </a:p>
                  </a:txBody>
                  <a:tcPr/>
                </a:tc>
              </a:tr>
              <a:tr h="278661">
                <a:tc>
                  <a:txBody>
                    <a:bodyPr/>
                    <a:lstStyle/>
                    <a:p>
                      <a:r>
                        <a:rPr lang="en-US" sz="1600" i="1" dirty="0" smtClean="0"/>
                        <a:t>Name </a:t>
                      </a:r>
                      <a:endParaRPr lang="en-US" sz="1600" i="1" kern="1200" dirty="0" smtClean="0">
                        <a:solidFill>
                          <a:schemeClr val="dk1"/>
                        </a:solidFill>
                        <a:latin typeface="+mn-lt"/>
                        <a:ea typeface="+mn-ea"/>
                        <a:cs typeface="+mn-cs"/>
                      </a:endParaRPr>
                    </a:p>
                  </a:txBody>
                  <a:tcPr/>
                </a:tc>
                <a:tc>
                  <a:txBody>
                    <a:bodyPr/>
                    <a:lstStyle/>
                    <a:p>
                      <a:r>
                        <a:rPr lang="en-US" sz="1400" dirty="0" smtClean="0"/>
                        <a:t>gets or sets the name of the thread</a:t>
                      </a:r>
                      <a:endParaRPr lang="en-US" sz="1400" kern="1200" dirty="0" smtClean="0">
                        <a:solidFill>
                          <a:schemeClr val="dk1"/>
                        </a:solidFill>
                        <a:latin typeface="+mn-lt"/>
                        <a:ea typeface="+mn-ea"/>
                        <a:cs typeface="+mn-cs"/>
                      </a:endParaRPr>
                    </a:p>
                  </a:txBody>
                  <a:tcPr/>
                </a:tc>
              </a:tr>
              <a:tr h="389685">
                <a:tc>
                  <a:txBody>
                    <a:bodyPr/>
                    <a:lstStyle/>
                    <a:p>
                      <a:r>
                        <a:rPr lang="en-US" sz="1600" dirty="0" smtClean="0"/>
                        <a:t>ThreadPriority </a:t>
                      </a:r>
                      <a:endParaRPr lang="en-US" sz="1600" kern="1200" dirty="0" smtClean="0">
                        <a:solidFill>
                          <a:schemeClr val="dk1"/>
                        </a:solidFill>
                        <a:latin typeface="+mn-lt"/>
                        <a:ea typeface="+mn-ea"/>
                        <a:cs typeface="+mn-cs"/>
                      </a:endParaRPr>
                    </a:p>
                  </a:txBody>
                  <a:tcPr/>
                </a:tc>
                <a:tc>
                  <a:txBody>
                    <a:bodyPr/>
                    <a:lstStyle/>
                    <a:p>
                      <a:r>
                        <a:rPr lang="en-US" sz="1400" dirty="0" smtClean="0"/>
                        <a:t>Gets or sets a value indicating the scheduling priority of a thread.</a:t>
                      </a:r>
                      <a:endParaRPr lang="en-US" sz="1400" kern="1200" dirty="0" smtClean="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4054947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1981200" y="-152400"/>
            <a:ext cx="8229600" cy="1143000"/>
          </a:xfrm>
        </p:spPr>
        <p:txBody>
          <a:bodyPr/>
          <a:lstStyle/>
          <a:p>
            <a:pPr eaLnBrk="1" hangingPunct="1"/>
            <a:r>
              <a:rPr lang="en-US" smtClean="0"/>
              <a:t>Thread class - example</a:t>
            </a:r>
          </a:p>
        </p:txBody>
      </p:sp>
      <p:sp>
        <p:nvSpPr>
          <p:cNvPr id="14339" name="TextBox 38"/>
          <p:cNvSpPr txBox="1">
            <a:spLocks noChangeArrowheads="1"/>
          </p:cNvSpPr>
          <p:nvPr/>
        </p:nvSpPr>
        <p:spPr bwMode="auto">
          <a:xfrm>
            <a:off x="3810000" y="4211638"/>
            <a:ext cx="3352800" cy="461962"/>
          </a:xfrm>
          <a:prstGeom prst="rect">
            <a:avLst/>
          </a:prstGeom>
          <a:noFill/>
          <a:ln w="9525">
            <a:noFill/>
            <a:miter lim="800000"/>
            <a:headEnd/>
            <a:tailEnd/>
          </a:ln>
        </p:spPr>
        <p:txBody>
          <a:bodyPr>
            <a:spAutoFit/>
          </a:bodyPr>
          <a:lstStyle/>
          <a:p>
            <a:pPr algn="ctr"/>
            <a:r>
              <a:rPr lang="en-US" sz="1200" b="1"/>
              <a:t>Output – unpredicted depending on the scheduling algorithm of OS</a:t>
            </a:r>
          </a:p>
        </p:txBody>
      </p:sp>
      <p:pic>
        <p:nvPicPr>
          <p:cNvPr id="14340" name="Picture 15"/>
          <p:cNvPicPr>
            <a:picLocks noChangeAspect="1" noChangeArrowheads="1"/>
          </p:cNvPicPr>
          <p:nvPr/>
        </p:nvPicPr>
        <p:blipFill>
          <a:blip r:embed="rId3" cstate="print"/>
          <a:srcRect/>
          <a:stretch>
            <a:fillRect/>
          </a:stretch>
        </p:blipFill>
        <p:spPr bwMode="auto">
          <a:xfrm>
            <a:off x="4038601" y="4953001"/>
            <a:ext cx="3324225" cy="1590675"/>
          </a:xfrm>
          <a:prstGeom prst="rect">
            <a:avLst/>
          </a:prstGeom>
          <a:noFill/>
          <a:ln w="9525">
            <a:noFill/>
            <a:miter lim="800000"/>
            <a:headEnd/>
            <a:tailEnd/>
          </a:ln>
        </p:spPr>
      </p:pic>
      <p:grpSp>
        <p:nvGrpSpPr>
          <p:cNvPr id="14341" name="Group 19"/>
          <p:cNvGrpSpPr>
            <a:grpSpLocks/>
          </p:cNvGrpSpPr>
          <p:nvPr/>
        </p:nvGrpSpPr>
        <p:grpSpPr bwMode="auto">
          <a:xfrm>
            <a:off x="1828800" y="1219200"/>
            <a:ext cx="8185150" cy="2819400"/>
            <a:chOff x="304800" y="1219200"/>
            <a:chExt cx="8185338" cy="2819400"/>
          </a:xfrm>
        </p:grpSpPr>
        <p:pic>
          <p:nvPicPr>
            <p:cNvPr id="14342" name="Picture 5"/>
            <p:cNvPicPr>
              <a:picLocks noChangeAspect="1" noChangeArrowheads="1"/>
            </p:cNvPicPr>
            <p:nvPr/>
          </p:nvPicPr>
          <p:blipFill>
            <a:blip r:embed="rId4" cstate="print"/>
            <a:srcRect/>
            <a:stretch>
              <a:fillRect/>
            </a:stretch>
          </p:blipFill>
          <p:spPr bwMode="auto">
            <a:xfrm>
              <a:off x="7391400" y="1219200"/>
              <a:ext cx="1098738" cy="1371600"/>
            </a:xfrm>
            <a:prstGeom prst="rect">
              <a:avLst/>
            </a:prstGeom>
            <a:noFill/>
            <a:ln w="9525">
              <a:noFill/>
              <a:miter lim="800000"/>
              <a:headEnd/>
              <a:tailEnd/>
            </a:ln>
          </p:spPr>
        </p:pic>
        <p:sp>
          <p:nvSpPr>
            <p:cNvPr id="14343" name="TextBox 8"/>
            <p:cNvSpPr txBox="1">
              <a:spLocks noChangeArrowheads="1"/>
            </p:cNvSpPr>
            <p:nvPr/>
          </p:nvSpPr>
          <p:spPr bwMode="auto">
            <a:xfrm rot="21469069">
              <a:off x="6406992" y="3290473"/>
              <a:ext cx="1066800" cy="400110"/>
            </a:xfrm>
            <a:prstGeom prst="rect">
              <a:avLst/>
            </a:prstGeom>
            <a:noFill/>
            <a:ln w="9525">
              <a:noFill/>
              <a:miter lim="800000"/>
              <a:headEnd/>
              <a:tailEnd/>
            </a:ln>
          </p:spPr>
          <p:txBody>
            <a:bodyPr>
              <a:spAutoFit/>
            </a:bodyPr>
            <a:lstStyle/>
            <a:p>
              <a:r>
                <a:rPr lang="en-US" sz="1000"/>
                <a:t>used by the client code</a:t>
              </a:r>
            </a:p>
          </p:txBody>
        </p:sp>
        <p:sp>
          <p:nvSpPr>
            <p:cNvPr id="14344" name="TextBox 23"/>
            <p:cNvSpPr txBox="1">
              <a:spLocks noChangeArrowheads="1"/>
            </p:cNvSpPr>
            <p:nvPr/>
          </p:nvSpPr>
          <p:spPr bwMode="auto">
            <a:xfrm>
              <a:off x="2514600" y="1295400"/>
              <a:ext cx="3352800" cy="307777"/>
            </a:xfrm>
            <a:prstGeom prst="rect">
              <a:avLst/>
            </a:prstGeom>
            <a:noFill/>
            <a:ln w="9525">
              <a:noFill/>
              <a:miter lim="800000"/>
              <a:headEnd/>
              <a:tailEnd/>
            </a:ln>
          </p:spPr>
          <p:txBody>
            <a:bodyPr>
              <a:spAutoFit/>
            </a:bodyPr>
            <a:lstStyle/>
            <a:p>
              <a:r>
                <a:rPr lang="en-US" sz="1400" b="1"/>
                <a:t>A Simple Example of Multithreading</a:t>
              </a:r>
            </a:p>
          </p:txBody>
        </p:sp>
        <p:pic>
          <p:nvPicPr>
            <p:cNvPr id="14345" name="Picture 17"/>
            <p:cNvPicPr>
              <a:picLocks noChangeAspect="1" noChangeArrowheads="1"/>
            </p:cNvPicPr>
            <p:nvPr/>
          </p:nvPicPr>
          <p:blipFill>
            <a:blip r:embed="rId5" cstate="print"/>
            <a:srcRect/>
            <a:stretch>
              <a:fillRect/>
            </a:stretch>
          </p:blipFill>
          <p:spPr bwMode="auto">
            <a:xfrm>
              <a:off x="2209800" y="1676400"/>
              <a:ext cx="4882338" cy="2362200"/>
            </a:xfrm>
            <a:prstGeom prst="rect">
              <a:avLst/>
            </a:prstGeom>
            <a:noFill/>
            <a:ln w="15875">
              <a:solidFill>
                <a:schemeClr val="tx1"/>
              </a:solidFill>
              <a:miter lim="800000"/>
              <a:headEnd/>
              <a:tailEnd/>
            </a:ln>
          </p:spPr>
        </p:pic>
        <p:cxnSp>
          <p:nvCxnSpPr>
            <p:cNvPr id="8" name="Straight Arrow Connector 7"/>
            <p:cNvCxnSpPr/>
            <p:nvPr/>
          </p:nvCxnSpPr>
          <p:spPr bwMode="auto">
            <a:xfrm rot="10800000" flipV="1">
              <a:off x="4648300" y="1524000"/>
              <a:ext cx="2743263"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AutoShape 5"/>
            <p:cNvSpPr>
              <a:spLocks noChangeArrowheads="1"/>
            </p:cNvSpPr>
            <p:nvPr/>
          </p:nvSpPr>
          <p:spPr bwMode="auto">
            <a:xfrm>
              <a:off x="304800" y="3221038"/>
              <a:ext cx="1752640" cy="592137"/>
            </a:xfrm>
            <a:prstGeom prst="wedgeRoundRectCallout">
              <a:avLst>
                <a:gd name="adj1" fmla="val 79172"/>
                <a:gd name="adj2" fmla="val 24328"/>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400" dirty="0">
                  <a:solidFill>
                    <a:schemeClr val="tx1"/>
                  </a:solidFill>
                </a:rPr>
                <a:t>Normal method call from Main</a:t>
              </a:r>
            </a:p>
          </p:txBody>
        </p:sp>
        <p:sp>
          <p:nvSpPr>
            <p:cNvPr id="28" name="AutoShape 5"/>
            <p:cNvSpPr>
              <a:spLocks noChangeArrowheads="1"/>
            </p:cNvSpPr>
            <p:nvPr/>
          </p:nvSpPr>
          <p:spPr bwMode="auto">
            <a:xfrm>
              <a:off x="304800" y="2151063"/>
              <a:ext cx="1752640" cy="527050"/>
            </a:xfrm>
            <a:prstGeom prst="wedgeRoundRectCallout">
              <a:avLst>
                <a:gd name="adj1" fmla="val 73504"/>
                <a:gd name="adj2" fmla="val 102691"/>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400" dirty="0">
                  <a:solidFill>
                    <a:schemeClr val="tx1"/>
                  </a:solidFill>
                </a:rPr>
                <a:t>Call to the methods on threads</a:t>
              </a:r>
            </a:p>
          </p:txBody>
        </p:sp>
      </p:grpSp>
    </p:spTree>
    <p:extLst>
      <p:ext uri="{BB962C8B-B14F-4D97-AF65-F5344CB8AC3E}">
        <p14:creationId xmlns:p14="http://schemas.microsoft.com/office/powerpoint/2010/main" val="191733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887538" y="301626"/>
            <a:ext cx="6781800" cy="417513"/>
          </a:xfrm>
        </p:spPr>
        <p:txBody>
          <a:bodyPr>
            <a:normAutofit fontScale="90000"/>
          </a:bodyPr>
          <a:lstStyle/>
          <a:p>
            <a:pPr eaLnBrk="1" hangingPunct="1"/>
            <a:r>
              <a:rPr lang="en-US" smtClean="0"/>
              <a:t>What are Foreground and Background Threads?</a:t>
            </a:r>
          </a:p>
        </p:txBody>
      </p:sp>
      <p:sp>
        <p:nvSpPr>
          <p:cNvPr id="15363" name="Content Placeholder 12"/>
          <p:cNvSpPr>
            <a:spLocks noGrp="1"/>
          </p:cNvSpPr>
          <p:nvPr>
            <p:ph idx="1"/>
          </p:nvPr>
        </p:nvSpPr>
        <p:spPr>
          <a:xfrm>
            <a:off x="1828800" y="838200"/>
            <a:ext cx="8229600" cy="4572000"/>
          </a:xfrm>
        </p:spPr>
        <p:txBody>
          <a:bodyPr>
            <a:normAutofit/>
          </a:bodyPr>
          <a:lstStyle/>
          <a:p>
            <a:r>
              <a:rPr lang="en-US" smtClean="0"/>
              <a:t>Thread can be either </a:t>
            </a:r>
            <a:r>
              <a:rPr lang="en-US" smtClean="0">
                <a:hlinkClick r:id="rId3"/>
              </a:rPr>
              <a:t>foreground or background </a:t>
            </a:r>
            <a:r>
              <a:rPr lang="en-US" smtClean="0"/>
              <a:t>thread.</a:t>
            </a:r>
          </a:p>
          <a:p>
            <a:pPr lvl="1"/>
            <a:r>
              <a:rPr lang="en-US" sz="1800"/>
              <a:t>Foreground thread keep the execution environment running.</a:t>
            </a:r>
          </a:p>
          <a:p>
            <a:pPr lvl="1"/>
            <a:r>
              <a:rPr lang="en-US" sz="1800"/>
              <a:t>Background thread run in the background. It stops once the foreground thread stops. </a:t>
            </a:r>
          </a:p>
          <a:p>
            <a:r>
              <a:rPr lang="en-US" i="1" smtClean="0"/>
              <a:t>IsBackround </a:t>
            </a:r>
            <a:r>
              <a:rPr lang="en-US" smtClean="0"/>
              <a:t>property of a thread determines whether the thread is background.</a:t>
            </a:r>
          </a:p>
          <a:p>
            <a:pPr lvl="1"/>
            <a:r>
              <a:rPr lang="en-US" sz="1800"/>
              <a:t>By default the thread is foreground.</a:t>
            </a:r>
          </a:p>
          <a:p>
            <a:endParaRPr lang="en-US" sz="1000"/>
          </a:p>
          <a:p>
            <a:r>
              <a:rPr lang="en-US" smtClean="0"/>
              <a:t>An application runs on the main thread.</a:t>
            </a:r>
          </a:p>
          <a:p>
            <a:pPr lvl="1"/>
            <a:r>
              <a:rPr lang="en-US" sz="1800"/>
              <a:t>If some tasks are time consuming and their execution and output does not affect other threads in the application, such threads are made as background thread.</a:t>
            </a:r>
          </a:p>
          <a:p>
            <a:endParaRPr lang="en-US" sz="1000"/>
          </a:p>
        </p:txBody>
      </p:sp>
      <p:cxnSp>
        <p:nvCxnSpPr>
          <p:cNvPr id="18" name="Straight Connector 17"/>
          <p:cNvCxnSpPr/>
          <p:nvPr/>
        </p:nvCxnSpPr>
        <p:spPr>
          <a:xfrm>
            <a:off x="1828800" y="6019800"/>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5" name="TextBox 28"/>
          <p:cNvSpPr txBox="1">
            <a:spLocks noChangeArrowheads="1"/>
          </p:cNvSpPr>
          <p:nvPr/>
        </p:nvSpPr>
        <p:spPr bwMode="auto">
          <a:xfrm>
            <a:off x="9982200" y="3886201"/>
            <a:ext cx="685800" cy="276225"/>
          </a:xfrm>
          <a:prstGeom prst="rect">
            <a:avLst/>
          </a:prstGeom>
          <a:noFill/>
          <a:ln w="9525">
            <a:noFill/>
            <a:miter lim="800000"/>
            <a:headEnd/>
            <a:tailEnd/>
          </a:ln>
        </p:spPr>
        <p:txBody>
          <a:bodyPr>
            <a:spAutoFit/>
          </a:bodyPr>
          <a:lstStyle/>
          <a:p>
            <a:endParaRPr lang="en-US" sz="1200"/>
          </a:p>
        </p:txBody>
      </p:sp>
    </p:spTree>
    <p:extLst>
      <p:ext uri="{BB962C8B-B14F-4D97-AF65-F5344CB8AC3E}">
        <p14:creationId xmlns:p14="http://schemas.microsoft.com/office/powerpoint/2010/main" val="1416941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1887538" y="301626"/>
            <a:ext cx="6781800" cy="417513"/>
          </a:xfrm>
        </p:spPr>
        <p:txBody>
          <a:bodyPr>
            <a:normAutofit fontScale="90000"/>
          </a:bodyPr>
          <a:lstStyle/>
          <a:p>
            <a:r>
              <a:rPr lang="en-US" smtClean="0"/>
              <a:t>Foreground and Background Threads - example</a:t>
            </a:r>
          </a:p>
        </p:txBody>
      </p:sp>
      <p:pic>
        <p:nvPicPr>
          <p:cNvPr id="16387" name="Picture 5"/>
          <p:cNvPicPr>
            <a:picLocks noChangeAspect="1" noChangeArrowheads="1"/>
          </p:cNvPicPr>
          <p:nvPr/>
        </p:nvPicPr>
        <p:blipFill>
          <a:blip r:embed="rId3" cstate="print"/>
          <a:srcRect/>
          <a:stretch>
            <a:fillRect/>
          </a:stretch>
        </p:blipFill>
        <p:spPr bwMode="auto">
          <a:xfrm>
            <a:off x="2497138" y="1066800"/>
            <a:ext cx="6953250" cy="1371600"/>
          </a:xfrm>
          <a:prstGeom prst="rect">
            <a:avLst/>
          </a:prstGeom>
          <a:noFill/>
          <a:ln w="12700">
            <a:solidFill>
              <a:schemeClr val="tx1"/>
            </a:solidFill>
            <a:miter lim="800000"/>
            <a:headEnd/>
            <a:tailEnd/>
          </a:ln>
        </p:spPr>
      </p:pic>
      <p:pic>
        <p:nvPicPr>
          <p:cNvPr id="16388" name="Picture 6"/>
          <p:cNvPicPr>
            <a:picLocks noChangeAspect="1" noChangeArrowheads="1"/>
          </p:cNvPicPr>
          <p:nvPr/>
        </p:nvPicPr>
        <p:blipFill>
          <a:blip r:embed="rId4" cstate="print"/>
          <a:srcRect/>
          <a:stretch>
            <a:fillRect/>
          </a:stretch>
        </p:blipFill>
        <p:spPr bwMode="auto">
          <a:xfrm>
            <a:off x="1906588" y="2819400"/>
            <a:ext cx="4038600" cy="1447800"/>
          </a:xfrm>
          <a:prstGeom prst="rect">
            <a:avLst/>
          </a:prstGeom>
          <a:noFill/>
          <a:ln w="12700">
            <a:solidFill>
              <a:schemeClr val="tx1"/>
            </a:solidFill>
            <a:miter lim="800000"/>
            <a:headEnd/>
            <a:tailEnd/>
          </a:ln>
        </p:spPr>
      </p:pic>
      <p:cxnSp>
        <p:nvCxnSpPr>
          <p:cNvPr id="8" name="Straight Connector 7"/>
          <p:cNvCxnSpPr/>
          <p:nvPr/>
        </p:nvCxnSpPr>
        <p:spPr>
          <a:xfrm rot="5400000">
            <a:off x="419100" y="2476500"/>
            <a:ext cx="266858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9029700" y="2476500"/>
            <a:ext cx="266858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54188" y="1143000"/>
            <a:ext cx="762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9450388" y="1143000"/>
            <a:ext cx="914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52600" y="3810000"/>
            <a:ext cx="228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394" name="Picture 2"/>
          <p:cNvPicPr>
            <a:picLocks noChangeAspect="1" noChangeArrowheads="1"/>
          </p:cNvPicPr>
          <p:nvPr/>
        </p:nvPicPr>
        <p:blipFill>
          <a:blip r:embed="rId5" cstate="print"/>
          <a:srcRect/>
          <a:stretch>
            <a:fillRect/>
          </a:stretch>
        </p:blipFill>
        <p:spPr bwMode="auto">
          <a:xfrm>
            <a:off x="6324600" y="2819400"/>
            <a:ext cx="3810000" cy="1447800"/>
          </a:xfrm>
          <a:prstGeom prst="rect">
            <a:avLst/>
          </a:prstGeom>
          <a:noFill/>
          <a:ln w="12700">
            <a:solidFill>
              <a:schemeClr val="tx1"/>
            </a:solidFill>
            <a:miter lim="800000"/>
            <a:headEnd/>
            <a:tailEnd/>
          </a:ln>
        </p:spPr>
      </p:pic>
      <p:cxnSp>
        <p:nvCxnSpPr>
          <p:cNvPr id="10" name="Straight Connector 9"/>
          <p:cNvCxnSpPr/>
          <p:nvPr/>
        </p:nvCxnSpPr>
        <p:spPr>
          <a:xfrm>
            <a:off x="9145588" y="3810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396" name="Picture 3"/>
          <p:cNvPicPr>
            <a:picLocks noChangeAspect="1" noChangeArrowheads="1"/>
          </p:cNvPicPr>
          <p:nvPr/>
        </p:nvPicPr>
        <p:blipFill>
          <a:blip r:embed="rId6" cstate="print"/>
          <a:srcRect/>
          <a:stretch>
            <a:fillRect/>
          </a:stretch>
        </p:blipFill>
        <p:spPr bwMode="auto">
          <a:xfrm>
            <a:off x="6553200" y="4953001"/>
            <a:ext cx="3429000" cy="1552575"/>
          </a:xfrm>
          <a:prstGeom prst="rect">
            <a:avLst/>
          </a:prstGeom>
          <a:noFill/>
          <a:ln w="9525">
            <a:noFill/>
            <a:miter lim="800000"/>
            <a:headEnd/>
            <a:tailEnd/>
          </a:ln>
        </p:spPr>
      </p:pic>
      <p:sp>
        <p:nvSpPr>
          <p:cNvPr id="17" name="Down Arrow 16"/>
          <p:cNvSpPr/>
          <p:nvPr/>
        </p:nvSpPr>
        <p:spPr>
          <a:xfrm>
            <a:off x="8077200" y="4343400"/>
            <a:ext cx="152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Down Arrow 17"/>
          <p:cNvSpPr/>
          <p:nvPr/>
        </p:nvSpPr>
        <p:spPr>
          <a:xfrm>
            <a:off x="3352800" y="4343400"/>
            <a:ext cx="152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9" name="TextBox 18"/>
          <p:cNvSpPr txBox="1">
            <a:spLocks noChangeArrowheads="1"/>
          </p:cNvSpPr>
          <p:nvPr/>
        </p:nvSpPr>
        <p:spPr bwMode="auto">
          <a:xfrm>
            <a:off x="3581400" y="4343400"/>
            <a:ext cx="381000" cy="369888"/>
          </a:xfrm>
          <a:prstGeom prst="rect">
            <a:avLst/>
          </a:prstGeom>
          <a:noFill/>
          <a:ln w="9525">
            <a:noFill/>
            <a:miter lim="800000"/>
            <a:headEnd/>
            <a:tailEnd/>
          </a:ln>
        </p:spPr>
        <p:txBody>
          <a:bodyPr>
            <a:spAutoFit/>
          </a:bodyPr>
          <a:lstStyle/>
          <a:p>
            <a:r>
              <a:rPr lang="en-US" b="1"/>
              <a:t>I</a:t>
            </a:r>
          </a:p>
        </p:txBody>
      </p:sp>
      <p:sp>
        <p:nvSpPr>
          <p:cNvPr id="16400" name="TextBox 19"/>
          <p:cNvSpPr txBox="1">
            <a:spLocks noChangeArrowheads="1"/>
          </p:cNvSpPr>
          <p:nvPr/>
        </p:nvSpPr>
        <p:spPr bwMode="auto">
          <a:xfrm>
            <a:off x="8229600" y="4343400"/>
            <a:ext cx="381000" cy="369888"/>
          </a:xfrm>
          <a:prstGeom prst="rect">
            <a:avLst/>
          </a:prstGeom>
          <a:noFill/>
          <a:ln w="9525">
            <a:noFill/>
            <a:miter lim="800000"/>
            <a:headEnd/>
            <a:tailEnd/>
          </a:ln>
        </p:spPr>
        <p:txBody>
          <a:bodyPr>
            <a:spAutoFit/>
          </a:bodyPr>
          <a:lstStyle/>
          <a:p>
            <a:r>
              <a:rPr lang="en-US" b="1"/>
              <a:t>II</a:t>
            </a:r>
          </a:p>
        </p:txBody>
      </p:sp>
      <p:pic>
        <p:nvPicPr>
          <p:cNvPr id="16401" name="Picture 4"/>
          <p:cNvPicPr>
            <a:picLocks noChangeAspect="1" noChangeArrowheads="1"/>
          </p:cNvPicPr>
          <p:nvPr/>
        </p:nvPicPr>
        <p:blipFill>
          <a:blip r:embed="rId7" cstate="print"/>
          <a:srcRect/>
          <a:stretch>
            <a:fillRect/>
          </a:stretch>
        </p:blipFill>
        <p:spPr bwMode="auto">
          <a:xfrm>
            <a:off x="2057400" y="4953000"/>
            <a:ext cx="3505200" cy="1600200"/>
          </a:xfrm>
          <a:prstGeom prst="rect">
            <a:avLst/>
          </a:prstGeom>
          <a:noFill/>
          <a:ln w="9525">
            <a:noFill/>
            <a:miter lim="800000"/>
            <a:headEnd/>
            <a:tailEnd/>
          </a:ln>
        </p:spPr>
      </p:pic>
    </p:spTree>
    <p:extLst>
      <p:ext uri="{BB962C8B-B14F-4D97-AF65-F5344CB8AC3E}">
        <p14:creationId xmlns:p14="http://schemas.microsoft.com/office/powerpoint/2010/main" val="69856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p:cNvSpPr>
            <a:spLocks noGrp="1"/>
          </p:cNvSpPr>
          <p:nvPr>
            <p:ph idx="1"/>
          </p:nvPr>
        </p:nvSpPr>
        <p:spPr>
          <a:xfrm>
            <a:off x="1981200" y="1143000"/>
            <a:ext cx="8229600" cy="5257800"/>
          </a:xfrm>
        </p:spPr>
        <p:txBody>
          <a:bodyPr>
            <a:normAutofit/>
          </a:bodyPr>
          <a:lstStyle/>
          <a:p>
            <a:pPr lvl="1"/>
            <a:r>
              <a:rPr lang="en-US" sz="2000" dirty="0"/>
              <a:t>Understand </a:t>
            </a:r>
            <a:r>
              <a:rPr lang="en-US" sz="2000" dirty="0"/>
              <a:t>destructors </a:t>
            </a:r>
          </a:p>
          <a:p>
            <a:pPr lvl="1"/>
            <a:r>
              <a:rPr lang="en-US" sz="2000" dirty="0"/>
              <a:t>Understand IDisposable</a:t>
            </a:r>
            <a:r>
              <a:rPr lang="en-US" sz="2000" dirty="0"/>
              <a:t>, how to use it with 'using' </a:t>
            </a:r>
            <a:r>
              <a:rPr lang="en-US" sz="2000" dirty="0"/>
              <a:t>statement</a:t>
            </a:r>
          </a:p>
          <a:p>
            <a:pPr lvl="1"/>
            <a:r>
              <a:rPr lang="en-US" sz="2000" dirty="0"/>
              <a:t>Understand </a:t>
            </a:r>
            <a:r>
              <a:rPr lang="en-US" sz="2000" dirty="0"/>
              <a:t>thread life cycle, background and foreground threads</a:t>
            </a:r>
          </a:p>
          <a:p>
            <a:pPr lvl="1"/>
            <a:r>
              <a:rPr lang="en-US" sz="2000" dirty="0"/>
              <a:t>Understanding </a:t>
            </a:r>
            <a:r>
              <a:rPr lang="en-US" sz="2000" dirty="0"/>
              <a:t>thread class</a:t>
            </a:r>
            <a:endParaRPr lang="en-US" sz="2000" dirty="0"/>
          </a:p>
        </p:txBody>
      </p:sp>
      <p:sp>
        <p:nvSpPr>
          <p:cNvPr id="9219" name="Title 2"/>
          <p:cNvSpPr>
            <a:spLocks noGrp="1"/>
          </p:cNvSpPr>
          <p:nvPr>
            <p:ph type="title"/>
          </p:nvPr>
        </p:nvSpPr>
        <p:spPr>
          <a:xfrm>
            <a:off x="1887538" y="301626"/>
            <a:ext cx="6781800" cy="417513"/>
          </a:xfrm>
        </p:spPr>
        <p:txBody>
          <a:bodyPr>
            <a:normAutofit fontScale="90000"/>
          </a:bodyPr>
          <a:lstStyle/>
          <a:p>
            <a:pPr eaLnBrk="1" hangingPunct="1"/>
            <a:r>
              <a:rPr lang="en-US" smtClean="0"/>
              <a:t>Objectives</a:t>
            </a:r>
          </a:p>
        </p:txBody>
      </p:sp>
    </p:spTree>
    <p:extLst>
      <p:ext uri="{BB962C8B-B14F-4D97-AF65-F5344CB8AC3E}">
        <p14:creationId xmlns:p14="http://schemas.microsoft.com/office/powerpoint/2010/main" val="4075273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1981200" y="990600"/>
            <a:ext cx="8229600" cy="4724400"/>
          </a:xfrm>
        </p:spPr>
        <p:txBody>
          <a:bodyPr/>
          <a:lstStyle/>
          <a:p>
            <a:r>
              <a:rPr lang="en-US" smtClean="0"/>
              <a:t>Two or more threads sharing the same data.</a:t>
            </a:r>
          </a:p>
          <a:p>
            <a:pPr lvl="1"/>
            <a:r>
              <a:rPr lang="en-US" sz="1800"/>
              <a:t>Data becomes inconsistent.</a:t>
            </a:r>
          </a:p>
          <a:p>
            <a:r>
              <a:rPr lang="en-US" smtClean="0"/>
              <a:t>Two important problems</a:t>
            </a:r>
          </a:p>
          <a:p>
            <a:pPr lvl="1"/>
            <a:r>
              <a:rPr lang="en-US" sz="1800"/>
              <a:t>Race Condition</a:t>
            </a:r>
          </a:p>
          <a:p>
            <a:pPr lvl="2"/>
            <a:r>
              <a:rPr lang="en-US" smtClean="0"/>
              <a:t>Two threads try to reach a particular block of code first</a:t>
            </a:r>
          </a:p>
          <a:p>
            <a:pPr lvl="1"/>
            <a:r>
              <a:rPr lang="en-US" sz="1800">
                <a:hlinkClick r:id="rId3"/>
              </a:rPr>
              <a:t>Deadlock</a:t>
            </a:r>
            <a:endParaRPr lang="en-US" sz="1800"/>
          </a:p>
          <a:p>
            <a:pPr lvl="2"/>
            <a:r>
              <a:rPr lang="en-US" smtClean="0"/>
              <a:t>One thread tries to lock a resource which the other thread has already locked.</a:t>
            </a:r>
          </a:p>
          <a:p>
            <a:pPr lvl="2"/>
            <a:endParaRPr lang="en-US" smtClean="0"/>
          </a:p>
          <a:p>
            <a:r>
              <a:rPr lang="en-US" smtClean="0"/>
              <a:t>Synchronization of threads should be done to avoid the problems.</a:t>
            </a:r>
          </a:p>
          <a:p>
            <a:pPr lvl="1"/>
            <a:endParaRPr lang="en-US" sz="1800"/>
          </a:p>
        </p:txBody>
      </p:sp>
      <p:sp>
        <p:nvSpPr>
          <p:cNvPr id="17411" name="Title 2"/>
          <p:cNvSpPr>
            <a:spLocks noGrp="1"/>
          </p:cNvSpPr>
          <p:nvPr>
            <p:ph type="title"/>
          </p:nvPr>
        </p:nvSpPr>
        <p:spPr>
          <a:xfrm>
            <a:off x="1887538" y="301626"/>
            <a:ext cx="6781800" cy="417513"/>
          </a:xfrm>
        </p:spPr>
        <p:txBody>
          <a:bodyPr>
            <a:normAutofit fontScale="90000"/>
          </a:bodyPr>
          <a:lstStyle/>
          <a:p>
            <a:r>
              <a:rPr lang="en-US" smtClean="0"/>
              <a:t>Why Synchronization?</a:t>
            </a:r>
          </a:p>
        </p:txBody>
      </p:sp>
    </p:spTree>
    <p:extLst>
      <p:ext uri="{BB962C8B-B14F-4D97-AF65-F5344CB8AC3E}">
        <p14:creationId xmlns:p14="http://schemas.microsoft.com/office/powerpoint/2010/main" val="759978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887538" y="301626"/>
            <a:ext cx="6781800" cy="417513"/>
          </a:xfrm>
        </p:spPr>
        <p:txBody>
          <a:bodyPr>
            <a:normAutofit fontScale="90000"/>
          </a:bodyPr>
          <a:lstStyle/>
          <a:p>
            <a:pPr eaLnBrk="1" hangingPunct="1"/>
            <a:r>
              <a:rPr lang="en-US" smtClean="0"/>
              <a:t>Thread Synchronization Techniques</a:t>
            </a:r>
          </a:p>
        </p:txBody>
      </p:sp>
      <p:sp>
        <p:nvSpPr>
          <p:cNvPr id="18435" name="Content Placeholder 12"/>
          <p:cNvSpPr>
            <a:spLocks noGrp="1"/>
          </p:cNvSpPr>
          <p:nvPr>
            <p:ph idx="1"/>
          </p:nvPr>
        </p:nvSpPr>
        <p:spPr>
          <a:xfrm>
            <a:off x="1905000" y="1219200"/>
            <a:ext cx="8229600" cy="4724400"/>
          </a:xfrm>
        </p:spPr>
        <p:txBody>
          <a:bodyPr>
            <a:normAutofit fontScale="92500" lnSpcReduction="20000"/>
          </a:bodyPr>
          <a:lstStyle/>
          <a:p>
            <a:r>
              <a:rPr lang="en-US" smtClean="0"/>
              <a:t>Synchronization of threads is required when two or more threads share same data.</a:t>
            </a:r>
          </a:p>
          <a:p>
            <a:r>
              <a:rPr lang="en-US" smtClean="0"/>
              <a:t>Thread Synchronization techniques</a:t>
            </a:r>
          </a:p>
          <a:p>
            <a:pPr lvl="1"/>
            <a:r>
              <a:rPr lang="en-US" sz="1800"/>
              <a:t>Synchronization context </a:t>
            </a:r>
          </a:p>
          <a:p>
            <a:pPr lvl="2"/>
            <a:r>
              <a:rPr lang="en-US" i="1" smtClean="0"/>
              <a:t>[Synchronization] </a:t>
            </a:r>
            <a:r>
              <a:rPr lang="en-US" smtClean="0"/>
              <a:t>attribute is used</a:t>
            </a:r>
          </a:p>
          <a:p>
            <a:pPr lvl="1"/>
            <a:r>
              <a:rPr lang="en-US" sz="1800"/>
              <a:t>Synchronized Code Regions </a:t>
            </a:r>
          </a:p>
          <a:p>
            <a:pPr lvl="2"/>
            <a:r>
              <a:rPr lang="en-US" sz="1800"/>
              <a:t>Using Monitor class</a:t>
            </a:r>
          </a:p>
          <a:p>
            <a:pPr lvl="1"/>
            <a:r>
              <a:rPr lang="en-US" sz="1800"/>
              <a:t>Using </a:t>
            </a:r>
            <a:r>
              <a:rPr lang="en-US" sz="1800" i="1"/>
              <a:t>lock</a:t>
            </a:r>
            <a:r>
              <a:rPr lang="en-US" sz="1800"/>
              <a:t> keyword in C#</a:t>
            </a:r>
          </a:p>
          <a:p>
            <a:pPr lvl="2"/>
            <a:r>
              <a:rPr lang="en-US" smtClean="0"/>
              <a:t>Statements which need synchronization are put in a block</a:t>
            </a:r>
          </a:p>
          <a:p>
            <a:pPr lvl="1"/>
            <a:r>
              <a:rPr lang="en-US" sz="1800"/>
              <a:t>Manual Synchronization</a:t>
            </a:r>
          </a:p>
          <a:p>
            <a:pPr lvl="2"/>
            <a:r>
              <a:rPr lang="en-US" smtClean="0"/>
              <a:t>Using </a:t>
            </a:r>
            <a:r>
              <a:rPr lang="en-US" sz="600"/>
              <a:t> </a:t>
            </a:r>
            <a:r>
              <a:rPr lang="en-US" i="1" smtClean="0"/>
              <a:t>Interlocked</a:t>
            </a:r>
            <a:r>
              <a:rPr lang="en-US" smtClean="0"/>
              <a:t> class</a:t>
            </a:r>
          </a:p>
          <a:p>
            <a:r>
              <a:rPr lang="en-US" smtClean="0"/>
              <a:t>Inter – process Synchronization</a:t>
            </a:r>
          </a:p>
          <a:p>
            <a:pPr lvl="1"/>
            <a:r>
              <a:rPr lang="en-US" sz="1800"/>
              <a:t> Using </a:t>
            </a:r>
            <a:r>
              <a:rPr lang="en-US" sz="1800" i="1"/>
              <a:t>Mutex</a:t>
            </a:r>
            <a:r>
              <a:rPr lang="en-US" sz="1800"/>
              <a:t> class</a:t>
            </a:r>
          </a:p>
          <a:p>
            <a:r>
              <a:rPr lang="en-US" i="1" smtClean="0"/>
              <a:t>MethodImplAttribute</a:t>
            </a:r>
          </a:p>
          <a:p>
            <a:pPr lvl="1"/>
            <a:r>
              <a:rPr lang="en-US" sz="1800"/>
              <a:t>Synchronizes an entire method in one single command</a:t>
            </a:r>
          </a:p>
        </p:txBody>
      </p:sp>
    </p:spTree>
    <p:extLst>
      <p:ext uri="{BB962C8B-B14F-4D97-AF65-F5344CB8AC3E}">
        <p14:creationId xmlns:p14="http://schemas.microsoft.com/office/powerpoint/2010/main" val="4020436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887538" y="301626"/>
            <a:ext cx="6781800" cy="417513"/>
          </a:xfrm>
        </p:spPr>
        <p:txBody>
          <a:bodyPr>
            <a:normAutofit fontScale="90000"/>
          </a:bodyPr>
          <a:lstStyle/>
          <a:p>
            <a:pPr eaLnBrk="1" hangingPunct="1"/>
            <a:r>
              <a:rPr lang="en-US" smtClean="0"/>
              <a:t>Synchronizing Code Regions </a:t>
            </a:r>
            <a:r>
              <a:rPr lang="en-US" i="1" smtClean="0"/>
              <a:t>- Monitor</a:t>
            </a:r>
            <a:r>
              <a:rPr lang="en-US" smtClean="0"/>
              <a:t> class</a:t>
            </a:r>
          </a:p>
        </p:txBody>
      </p:sp>
      <p:sp>
        <p:nvSpPr>
          <p:cNvPr id="19459" name="Content Placeholder 12"/>
          <p:cNvSpPr>
            <a:spLocks noGrp="1"/>
          </p:cNvSpPr>
          <p:nvPr>
            <p:ph idx="1"/>
          </p:nvPr>
        </p:nvSpPr>
        <p:spPr>
          <a:xfrm>
            <a:off x="1981200" y="1295400"/>
            <a:ext cx="8229600" cy="4724400"/>
          </a:xfrm>
        </p:spPr>
        <p:txBody>
          <a:bodyPr>
            <a:normAutofit fontScale="92500" lnSpcReduction="10000"/>
          </a:bodyPr>
          <a:lstStyle/>
          <a:p>
            <a:r>
              <a:rPr lang="en-US" smtClean="0"/>
              <a:t>This class helps to control lock on an object for a particular region of the code for a single thread.</a:t>
            </a:r>
          </a:p>
          <a:p>
            <a:pPr lvl="1"/>
            <a:r>
              <a:rPr lang="en-US" sz="1800"/>
              <a:t>Region is called critical section.</a:t>
            </a:r>
          </a:p>
          <a:p>
            <a:pPr lvl="1"/>
            <a:r>
              <a:rPr lang="en-US" sz="1800"/>
              <a:t>No other thread can access the critical section till the lock is released.</a:t>
            </a:r>
          </a:p>
          <a:p>
            <a:pPr lvl="1"/>
            <a:r>
              <a:rPr lang="en-US" sz="1800"/>
              <a:t>Only reference types can be locked and not the value types.</a:t>
            </a:r>
          </a:p>
          <a:p>
            <a:pPr lvl="2"/>
            <a:r>
              <a:rPr lang="en-US" smtClean="0"/>
              <a:t>Value type have to be boxed if used</a:t>
            </a:r>
          </a:p>
          <a:p>
            <a:r>
              <a:rPr lang="en-US" smtClean="0"/>
              <a:t>Monitor class maintains information</a:t>
            </a:r>
          </a:p>
          <a:p>
            <a:pPr lvl="1"/>
            <a:r>
              <a:rPr lang="en-US" sz="1800"/>
              <a:t>Reference to the thread that holds the lock</a:t>
            </a:r>
          </a:p>
          <a:p>
            <a:pPr lvl="1"/>
            <a:r>
              <a:rPr lang="en-US" sz="1800"/>
              <a:t>Reference to the threads waiting in the queue to obtain the lock</a:t>
            </a:r>
          </a:p>
          <a:p>
            <a:pPr lvl="1"/>
            <a:r>
              <a:rPr lang="en-US" sz="1800"/>
              <a:t>Reference to the queue itself</a:t>
            </a:r>
          </a:p>
          <a:p>
            <a:r>
              <a:rPr lang="en-US" smtClean="0"/>
              <a:t>Methods of Monitor class</a:t>
            </a:r>
          </a:p>
          <a:p>
            <a:pPr lvl="1"/>
            <a:r>
              <a:rPr lang="en-US" sz="1800" i="1"/>
              <a:t>Enter() , TryEnter()</a:t>
            </a:r>
          </a:p>
          <a:p>
            <a:pPr lvl="1"/>
            <a:r>
              <a:rPr lang="en-US" sz="1800" i="1"/>
              <a:t>Wait()</a:t>
            </a:r>
          </a:p>
          <a:p>
            <a:pPr lvl="1"/>
            <a:r>
              <a:rPr lang="en-US" sz="1800" i="1"/>
              <a:t>Pulse(), PulseAll()</a:t>
            </a:r>
          </a:p>
          <a:p>
            <a:pPr lvl="1"/>
            <a:r>
              <a:rPr lang="en-US" sz="1800" i="1"/>
              <a:t>Exit()</a:t>
            </a:r>
          </a:p>
          <a:p>
            <a:pPr lvl="1"/>
            <a:endParaRPr lang="en-US" sz="1800"/>
          </a:p>
        </p:txBody>
      </p:sp>
    </p:spTree>
    <p:extLst>
      <p:ext uri="{BB962C8B-B14F-4D97-AF65-F5344CB8AC3E}">
        <p14:creationId xmlns:p14="http://schemas.microsoft.com/office/powerpoint/2010/main" val="548434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887538" y="301626"/>
            <a:ext cx="6781800" cy="417513"/>
          </a:xfrm>
        </p:spPr>
        <p:txBody>
          <a:bodyPr>
            <a:normAutofit fontScale="90000"/>
          </a:bodyPr>
          <a:lstStyle/>
          <a:p>
            <a:pPr eaLnBrk="1" hangingPunct="1"/>
            <a:r>
              <a:rPr lang="en-US" smtClean="0"/>
              <a:t>Example of using </a:t>
            </a:r>
            <a:r>
              <a:rPr lang="en-US" i="1" smtClean="0"/>
              <a:t>Monitor</a:t>
            </a:r>
            <a:r>
              <a:rPr lang="en-US" smtClean="0"/>
              <a:t> class</a:t>
            </a:r>
          </a:p>
        </p:txBody>
      </p:sp>
      <p:pic>
        <p:nvPicPr>
          <p:cNvPr id="20483" name="Picture 9"/>
          <p:cNvPicPr>
            <a:picLocks noChangeAspect="1" noChangeArrowheads="1"/>
          </p:cNvPicPr>
          <p:nvPr/>
        </p:nvPicPr>
        <p:blipFill>
          <a:blip r:embed="rId3" cstate="print"/>
          <a:srcRect/>
          <a:stretch>
            <a:fillRect/>
          </a:stretch>
        </p:blipFill>
        <p:spPr bwMode="auto">
          <a:xfrm>
            <a:off x="1524001" y="4648200"/>
            <a:ext cx="1552575" cy="1524000"/>
          </a:xfrm>
          <a:prstGeom prst="rect">
            <a:avLst/>
          </a:prstGeom>
          <a:noFill/>
          <a:ln w="9525">
            <a:noFill/>
            <a:miter lim="800000"/>
            <a:headEnd/>
            <a:tailEnd/>
          </a:ln>
        </p:spPr>
      </p:pic>
      <p:pic>
        <p:nvPicPr>
          <p:cNvPr id="20484" name="Picture 2"/>
          <p:cNvPicPr>
            <a:picLocks noChangeAspect="1" noChangeArrowheads="1"/>
          </p:cNvPicPr>
          <p:nvPr/>
        </p:nvPicPr>
        <p:blipFill>
          <a:blip r:embed="rId4" cstate="print"/>
          <a:srcRect/>
          <a:stretch>
            <a:fillRect/>
          </a:stretch>
        </p:blipFill>
        <p:spPr bwMode="auto">
          <a:xfrm>
            <a:off x="1676400" y="990601"/>
            <a:ext cx="4343400" cy="3509963"/>
          </a:xfrm>
          <a:prstGeom prst="rect">
            <a:avLst/>
          </a:prstGeom>
          <a:noFill/>
          <a:ln w="9525">
            <a:solidFill>
              <a:schemeClr val="tx1"/>
            </a:solidFill>
            <a:miter lim="800000"/>
            <a:headEnd/>
            <a:tailEnd/>
          </a:ln>
        </p:spPr>
      </p:pic>
      <p:sp>
        <p:nvSpPr>
          <p:cNvPr id="17" name="AutoShape 5"/>
          <p:cNvSpPr>
            <a:spLocks noChangeArrowheads="1"/>
          </p:cNvSpPr>
          <p:nvPr/>
        </p:nvSpPr>
        <p:spPr bwMode="auto">
          <a:xfrm>
            <a:off x="4572000" y="2286000"/>
            <a:ext cx="1752600" cy="527050"/>
          </a:xfrm>
          <a:prstGeom prst="wedgeRoundRectCallout">
            <a:avLst>
              <a:gd name="adj1" fmla="val -84575"/>
              <a:gd name="adj2" fmla="val 71618"/>
              <a:gd name="adj3" fmla="val 16667"/>
            </a:avLst>
          </a:prstGeom>
          <a:solidFill>
            <a:schemeClr val="accent1"/>
          </a:solidFill>
          <a:ln>
            <a:headEnd type="none" w="sm" len="sm"/>
            <a:tailEnd type="none" w="sm" len="sm"/>
          </a:ln>
        </p:spPr>
        <p:style>
          <a:lnRef idx="3">
            <a:schemeClr val="lt1"/>
          </a:lnRef>
          <a:fillRef idx="1">
            <a:schemeClr val="accent2"/>
          </a:fillRef>
          <a:effectRef idx="1">
            <a:schemeClr val="accent2"/>
          </a:effectRef>
          <a:fontRef idx="minor">
            <a:schemeClr val="lt1"/>
          </a:fontRef>
        </p:style>
        <p:txBody>
          <a:bodyPr anchor="ctr"/>
          <a:lstStyle/>
          <a:p>
            <a:pPr>
              <a:defRPr/>
            </a:pPr>
            <a:r>
              <a:rPr lang="en-US" sz="1400" dirty="0">
                <a:solidFill>
                  <a:schemeClr val="tx1"/>
                </a:solidFill>
              </a:rPr>
              <a:t>Synchronizing using Monitor class</a:t>
            </a:r>
          </a:p>
        </p:txBody>
      </p:sp>
      <p:grpSp>
        <p:nvGrpSpPr>
          <p:cNvPr id="20486" name="Group 19"/>
          <p:cNvGrpSpPr>
            <a:grpSpLocks/>
          </p:cNvGrpSpPr>
          <p:nvPr/>
        </p:nvGrpSpPr>
        <p:grpSpPr bwMode="auto">
          <a:xfrm>
            <a:off x="3962400" y="4419600"/>
            <a:ext cx="5486400" cy="1633538"/>
            <a:chOff x="2819400" y="4419600"/>
            <a:chExt cx="5486400" cy="1633883"/>
          </a:xfrm>
        </p:grpSpPr>
        <p:pic>
          <p:nvPicPr>
            <p:cNvPr id="20492" name="Picture 3"/>
            <p:cNvPicPr>
              <a:picLocks noChangeAspect="1" noChangeArrowheads="1"/>
            </p:cNvPicPr>
            <p:nvPr/>
          </p:nvPicPr>
          <p:blipFill>
            <a:blip r:embed="rId5" cstate="print"/>
            <a:srcRect/>
            <a:stretch>
              <a:fillRect/>
            </a:stretch>
          </p:blipFill>
          <p:spPr bwMode="auto">
            <a:xfrm>
              <a:off x="2819400" y="4419600"/>
              <a:ext cx="5486400" cy="1633883"/>
            </a:xfrm>
            <a:prstGeom prst="rect">
              <a:avLst/>
            </a:prstGeom>
            <a:noFill/>
            <a:ln w="9525">
              <a:solidFill>
                <a:schemeClr val="tx1"/>
              </a:solidFill>
              <a:miter lim="800000"/>
              <a:headEnd/>
              <a:tailEnd/>
            </a:ln>
          </p:spPr>
        </p:pic>
        <p:cxnSp>
          <p:nvCxnSpPr>
            <p:cNvPr id="14" name="Straight Connector 13"/>
            <p:cNvCxnSpPr/>
            <p:nvPr/>
          </p:nvCxnSpPr>
          <p:spPr>
            <a:xfrm>
              <a:off x="6248400" y="4951525"/>
              <a:ext cx="1143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24600" y="5105545"/>
              <a:ext cx="1143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248400" y="5257977"/>
              <a:ext cx="1143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p:cNvCxnSpPr/>
          <p:nvPr/>
        </p:nvCxnSpPr>
        <p:spPr>
          <a:xfrm flipV="1">
            <a:off x="2590800" y="4648200"/>
            <a:ext cx="15240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488" name="Picture 5"/>
          <p:cNvPicPr>
            <a:picLocks noChangeAspect="1" noChangeArrowheads="1"/>
          </p:cNvPicPr>
          <p:nvPr/>
        </p:nvPicPr>
        <p:blipFill>
          <a:blip r:embed="rId6" cstate="print"/>
          <a:srcRect/>
          <a:stretch>
            <a:fillRect/>
          </a:stretch>
        </p:blipFill>
        <p:spPr bwMode="auto">
          <a:xfrm>
            <a:off x="6705601" y="1066800"/>
            <a:ext cx="3133725" cy="1238250"/>
          </a:xfrm>
          <a:prstGeom prst="rect">
            <a:avLst/>
          </a:prstGeom>
          <a:noFill/>
          <a:ln w="9525">
            <a:noFill/>
            <a:miter lim="800000"/>
            <a:headEnd/>
            <a:tailEnd/>
          </a:ln>
        </p:spPr>
      </p:pic>
      <p:pic>
        <p:nvPicPr>
          <p:cNvPr id="20489" name="Picture 6"/>
          <p:cNvPicPr>
            <a:picLocks noChangeAspect="1" noChangeArrowheads="1"/>
          </p:cNvPicPr>
          <p:nvPr/>
        </p:nvPicPr>
        <p:blipFill>
          <a:blip r:embed="rId7" cstate="print"/>
          <a:srcRect/>
          <a:stretch>
            <a:fillRect/>
          </a:stretch>
        </p:blipFill>
        <p:spPr bwMode="auto">
          <a:xfrm>
            <a:off x="6781800" y="2895600"/>
            <a:ext cx="3181350" cy="1219200"/>
          </a:xfrm>
          <a:prstGeom prst="rect">
            <a:avLst/>
          </a:prstGeom>
          <a:noFill/>
          <a:ln w="9525">
            <a:noFill/>
            <a:miter lim="800000"/>
            <a:headEnd/>
            <a:tailEnd/>
          </a:ln>
        </p:spPr>
      </p:pic>
      <p:sp>
        <p:nvSpPr>
          <p:cNvPr id="20490" name="TextBox 21"/>
          <p:cNvSpPr txBox="1">
            <a:spLocks noChangeArrowheads="1"/>
          </p:cNvSpPr>
          <p:nvPr/>
        </p:nvSpPr>
        <p:spPr bwMode="auto">
          <a:xfrm>
            <a:off x="6858000" y="685801"/>
            <a:ext cx="2895600" cy="430213"/>
          </a:xfrm>
          <a:prstGeom prst="rect">
            <a:avLst/>
          </a:prstGeom>
          <a:noFill/>
          <a:ln w="9525">
            <a:noFill/>
            <a:miter lim="800000"/>
            <a:headEnd/>
            <a:tailEnd/>
          </a:ln>
        </p:spPr>
        <p:txBody>
          <a:bodyPr>
            <a:spAutoFit/>
          </a:bodyPr>
          <a:lstStyle/>
          <a:p>
            <a:r>
              <a:rPr lang="en-US" sz="1100"/>
              <a:t>O/P if Monitor class is not used  (inconsistent  O/P)</a:t>
            </a:r>
          </a:p>
        </p:txBody>
      </p:sp>
      <p:sp>
        <p:nvSpPr>
          <p:cNvPr id="20491" name="TextBox 22"/>
          <p:cNvSpPr txBox="1">
            <a:spLocks noChangeArrowheads="1"/>
          </p:cNvSpPr>
          <p:nvPr/>
        </p:nvSpPr>
        <p:spPr bwMode="auto">
          <a:xfrm>
            <a:off x="6934200" y="2514601"/>
            <a:ext cx="2895600" cy="430213"/>
          </a:xfrm>
          <a:prstGeom prst="rect">
            <a:avLst/>
          </a:prstGeom>
          <a:noFill/>
          <a:ln w="9525">
            <a:noFill/>
            <a:miter lim="800000"/>
            <a:headEnd/>
            <a:tailEnd/>
          </a:ln>
        </p:spPr>
        <p:txBody>
          <a:bodyPr>
            <a:spAutoFit/>
          </a:bodyPr>
          <a:lstStyle/>
          <a:p>
            <a:r>
              <a:rPr lang="en-US" sz="1100"/>
              <a:t>O/P when Monitor class is used  (synchronization of code region)</a:t>
            </a:r>
          </a:p>
        </p:txBody>
      </p:sp>
    </p:spTree>
    <p:extLst>
      <p:ext uri="{BB962C8B-B14F-4D97-AF65-F5344CB8AC3E}">
        <p14:creationId xmlns:p14="http://schemas.microsoft.com/office/powerpoint/2010/main" val="764745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a:xfrm>
            <a:off x="1981200" y="1143000"/>
            <a:ext cx="8229600" cy="1676400"/>
          </a:xfrm>
        </p:spPr>
        <p:txBody>
          <a:bodyPr>
            <a:normAutofit/>
          </a:bodyPr>
          <a:lstStyle/>
          <a:p>
            <a:r>
              <a:rPr lang="en-US" i="1" smtClean="0">
                <a:hlinkClick r:id="rId3"/>
              </a:rPr>
              <a:t>lock</a:t>
            </a:r>
            <a:r>
              <a:rPr lang="en-US" smtClean="0">
                <a:hlinkClick r:id="rId3"/>
              </a:rPr>
              <a:t> </a:t>
            </a:r>
            <a:r>
              <a:rPr lang="en-US" smtClean="0"/>
              <a:t>keyword helps to control lock on a particular object for a particular section of code.</a:t>
            </a:r>
          </a:p>
          <a:p>
            <a:pPr lvl="1"/>
            <a:r>
              <a:rPr lang="en-US" sz="2000"/>
              <a:t>Uses </a:t>
            </a:r>
            <a:r>
              <a:rPr lang="en-US" sz="2000" i="1"/>
              <a:t>Enter()</a:t>
            </a:r>
            <a:r>
              <a:rPr lang="en-US" sz="2000"/>
              <a:t> and </a:t>
            </a:r>
            <a:r>
              <a:rPr lang="en-US" sz="2000" i="1"/>
              <a:t>Exit()</a:t>
            </a:r>
            <a:r>
              <a:rPr lang="en-US" sz="2000"/>
              <a:t> methods</a:t>
            </a:r>
          </a:p>
          <a:p>
            <a:pPr lvl="1"/>
            <a:r>
              <a:rPr lang="en-US" sz="2000"/>
              <a:t>Simplified version of </a:t>
            </a:r>
            <a:r>
              <a:rPr lang="en-US" sz="2000" i="1"/>
              <a:t>Monitor</a:t>
            </a:r>
            <a:r>
              <a:rPr lang="en-US" sz="2000"/>
              <a:t> class</a:t>
            </a:r>
          </a:p>
          <a:p>
            <a:endParaRPr lang="en-US" smtClean="0"/>
          </a:p>
        </p:txBody>
      </p:sp>
      <p:sp>
        <p:nvSpPr>
          <p:cNvPr id="21507" name="Title 2"/>
          <p:cNvSpPr>
            <a:spLocks noGrp="1"/>
          </p:cNvSpPr>
          <p:nvPr>
            <p:ph type="title"/>
          </p:nvPr>
        </p:nvSpPr>
        <p:spPr>
          <a:xfrm>
            <a:off x="1887538" y="301626"/>
            <a:ext cx="6781800" cy="417513"/>
          </a:xfrm>
        </p:spPr>
        <p:txBody>
          <a:bodyPr>
            <a:normAutofit fontScale="90000"/>
          </a:bodyPr>
          <a:lstStyle/>
          <a:p>
            <a:r>
              <a:rPr lang="en-US" i="1" smtClean="0"/>
              <a:t>lock</a:t>
            </a:r>
            <a:r>
              <a:rPr lang="en-US" smtClean="0"/>
              <a:t> keyword</a:t>
            </a:r>
          </a:p>
        </p:txBody>
      </p:sp>
      <p:pic>
        <p:nvPicPr>
          <p:cNvPr id="21508" name="Picture 5"/>
          <p:cNvPicPr>
            <a:picLocks noChangeAspect="1" noChangeArrowheads="1"/>
          </p:cNvPicPr>
          <p:nvPr/>
        </p:nvPicPr>
        <p:blipFill>
          <a:blip r:embed="rId4" cstate="print"/>
          <a:srcRect/>
          <a:stretch>
            <a:fillRect/>
          </a:stretch>
        </p:blipFill>
        <p:spPr bwMode="auto">
          <a:xfrm>
            <a:off x="2819400" y="2971801"/>
            <a:ext cx="5638800" cy="277177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13619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a:xfrm>
            <a:off x="1981200" y="1143000"/>
            <a:ext cx="8229600" cy="4724400"/>
          </a:xfrm>
        </p:spPr>
        <p:txBody>
          <a:bodyPr/>
          <a:lstStyle/>
          <a:p>
            <a:r>
              <a:rPr lang="en-US" smtClean="0"/>
              <a:t>A synchronization technique that is used for inter-process synchronization.</a:t>
            </a:r>
          </a:p>
          <a:p>
            <a:pPr lvl="1"/>
            <a:r>
              <a:rPr lang="en-US" sz="1800"/>
              <a:t>Gives exclusive access to a shared resource to only one thread. The other thread that also needs access is suspended till the first thread releases the </a:t>
            </a:r>
            <a:r>
              <a:rPr lang="en-US" sz="1800">
                <a:hlinkClick r:id="rId3"/>
              </a:rPr>
              <a:t>mutex</a:t>
            </a:r>
            <a:r>
              <a:rPr lang="en-US" sz="1800"/>
              <a:t>.</a:t>
            </a:r>
          </a:p>
          <a:p>
            <a:r>
              <a:rPr lang="en-US" smtClean="0"/>
              <a:t>Mutex are of two types </a:t>
            </a:r>
          </a:p>
          <a:p>
            <a:pPr lvl="1"/>
            <a:r>
              <a:rPr lang="en-US" sz="1800"/>
              <a:t>Local Mutex</a:t>
            </a:r>
          </a:p>
          <a:p>
            <a:pPr lvl="2"/>
            <a:r>
              <a:rPr lang="en-US" smtClean="0"/>
              <a:t>Mutex that exists only within the process</a:t>
            </a:r>
          </a:p>
          <a:p>
            <a:pPr lvl="2"/>
            <a:r>
              <a:rPr lang="en-US" smtClean="0"/>
              <a:t>Unnamed mutex</a:t>
            </a:r>
          </a:p>
          <a:p>
            <a:pPr lvl="1"/>
            <a:r>
              <a:rPr lang="en-US" sz="1800"/>
              <a:t>System Mutex</a:t>
            </a:r>
          </a:p>
          <a:p>
            <a:pPr lvl="2"/>
            <a:r>
              <a:rPr lang="en-US" smtClean="0"/>
              <a:t>Mutex that is visible throughout operating system i.e. all processes</a:t>
            </a:r>
          </a:p>
          <a:p>
            <a:pPr lvl="2"/>
            <a:r>
              <a:rPr lang="en-US" smtClean="0"/>
              <a:t>Named mutex</a:t>
            </a:r>
          </a:p>
        </p:txBody>
      </p:sp>
      <p:sp>
        <p:nvSpPr>
          <p:cNvPr id="22531" name="Title 2"/>
          <p:cNvSpPr>
            <a:spLocks noGrp="1"/>
          </p:cNvSpPr>
          <p:nvPr>
            <p:ph type="title"/>
          </p:nvPr>
        </p:nvSpPr>
        <p:spPr>
          <a:xfrm>
            <a:off x="1887538" y="301626"/>
            <a:ext cx="6781800" cy="417513"/>
          </a:xfrm>
        </p:spPr>
        <p:txBody>
          <a:bodyPr>
            <a:normAutofit fontScale="90000"/>
          </a:bodyPr>
          <a:lstStyle/>
          <a:p>
            <a:r>
              <a:rPr lang="en-US" smtClean="0"/>
              <a:t>Inter-process synchronization - </a:t>
            </a:r>
            <a:r>
              <a:rPr lang="en-US" i="1" smtClean="0"/>
              <a:t>Mutex</a:t>
            </a:r>
            <a:r>
              <a:rPr lang="en-US" smtClean="0"/>
              <a:t> Class</a:t>
            </a:r>
          </a:p>
        </p:txBody>
      </p:sp>
    </p:spTree>
    <p:extLst>
      <p:ext uri="{BB962C8B-B14F-4D97-AF65-F5344CB8AC3E}">
        <p14:creationId xmlns:p14="http://schemas.microsoft.com/office/powerpoint/2010/main" val="123528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1887538" y="301626"/>
            <a:ext cx="6781800" cy="417513"/>
          </a:xfrm>
        </p:spPr>
        <p:txBody>
          <a:bodyPr>
            <a:normAutofit fontScale="90000"/>
          </a:bodyPr>
          <a:lstStyle/>
          <a:p>
            <a:r>
              <a:rPr lang="en-US" smtClean="0"/>
              <a:t>Mutex Class - Example</a:t>
            </a:r>
          </a:p>
        </p:txBody>
      </p:sp>
      <p:pic>
        <p:nvPicPr>
          <p:cNvPr id="23555" name="Picture 3"/>
          <p:cNvPicPr>
            <a:picLocks noChangeAspect="1" noChangeArrowheads="1"/>
          </p:cNvPicPr>
          <p:nvPr/>
        </p:nvPicPr>
        <p:blipFill>
          <a:blip r:embed="rId3" cstate="print"/>
          <a:srcRect/>
          <a:stretch>
            <a:fillRect/>
          </a:stretch>
        </p:blipFill>
        <p:spPr bwMode="auto">
          <a:xfrm>
            <a:off x="1752600" y="838200"/>
            <a:ext cx="5829300" cy="2571750"/>
          </a:xfrm>
          <a:prstGeom prst="rect">
            <a:avLst/>
          </a:prstGeom>
          <a:noFill/>
          <a:ln w="9525">
            <a:solidFill>
              <a:schemeClr val="tx1"/>
            </a:solidFill>
            <a:miter lim="800000"/>
            <a:headEnd/>
            <a:tailEnd/>
          </a:ln>
        </p:spPr>
      </p:pic>
      <p:pic>
        <p:nvPicPr>
          <p:cNvPr id="23556" name="Picture 2"/>
          <p:cNvPicPr>
            <a:picLocks noChangeAspect="1" noChangeArrowheads="1"/>
          </p:cNvPicPr>
          <p:nvPr/>
        </p:nvPicPr>
        <p:blipFill>
          <a:blip r:embed="rId4" cstate="print"/>
          <a:srcRect/>
          <a:stretch>
            <a:fillRect/>
          </a:stretch>
        </p:blipFill>
        <p:spPr bwMode="auto">
          <a:xfrm>
            <a:off x="3581400" y="3200400"/>
            <a:ext cx="6743700" cy="3276600"/>
          </a:xfrm>
          <a:prstGeom prst="rect">
            <a:avLst/>
          </a:prstGeom>
          <a:noFill/>
          <a:ln w="9525">
            <a:solidFill>
              <a:schemeClr val="tx1"/>
            </a:solidFill>
            <a:miter lim="800000"/>
            <a:headEnd/>
            <a:tailEnd/>
          </a:ln>
        </p:spPr>
      </p:pic>
      <p:sp>
        <p:nvSpPr>
          <p:cNvPr id="23557" name="TextBox 6"/>
          <p:cNvSpPr txBox="1">
            <a:spLocks noChangeArrowheads="1"/>
          </p:cNvSpPr>
          <p:nvPr/>
        </p:nvSpPr>
        <p:spPr bwMode="auto">
          <a:xfrm>
            <a:off x="8229600" y="990600"/>
            <a:ext cx="381000" cy="369888"/>
          </a:xfrm>
          <a:prstGeom prst="rect">
            <a:avLst/>
          </a:prstGeom>
          <a:noFill/>
          <a:ln w="9525">
            <a:noFill/>
            <a:miter lim="800000"/>
            <a:headEnd/>
            <a:tailEnd/>
          </a:ln>
        </p:spPr>
        <p:txBody>
          <a:bodyPr>
            <a:spAutoFit/>
          </a:bodyPr>
          <a:lstStyle/>
          <a:p>
            <a:r>
              <a:rPr lang="en-US" b="1"/>
              <a:t>I</a:t>
            </a:r>
          </a:p>
        </p:txBody>
      </p:sp>
      <p:sp>
        <p:nvSpPr>
          <p:cNvPr id="23558" name="TextBox 7"/>
          <p:cNvSpPr txBox="1">
            <a:spLocks noChangeArrowheads="1"/>
          </p:cNvSpPr>
          <p:nvPr/>
        </p:nvSpPr>
        <p:spPr bwMode="auto">
          <a:xfrm>
            <a:off x="8839200" y="2362200"/>
            <a:ext cx="381000" cy="369888"/>
          </a:xfrm>
          <a:prstGeom prst="rect">
            <a:avLst/>
          </a:prstGeom>
          <a:noFill/>
          <a:ln w="9525">
            <a:noFill/>
            <a:miter lim="800000"/>
            <a:headEnd/>
            <a:tailEnd/>
          </a:ln>
        </p:spPr>
        <p:txBody>
          <a:bodyPr>
            <a:spAutoFit/>
          </a:bodyPr>
          <a:lstStyle/>
          <a:p>
            <a:r>
              <a:rPr lang="en-US" b="1"/>
              <a:t>II</a:t>
            </a:r>
          </a:p>
        </p:txBody>
      </p:sp>
      <p:cxnSp>
        <p:nvCxnSpPr>
          <p:cNvPr id="10" name="Straight Arrow Connector 9"/>
          <p:cNvCxnSpPr/>
          <p:nvPr/>
        </p:nvCxnSpPr>
        <p:spPr>
          <a:xfrm rot="10800000">
            <a:off x="7620000" y="11430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8763001" y="2970214"/>
            <a:ext cx="45561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775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latin typeface="Consolas" pitchFamily="49" charset="0"/>
                <a:cs typeface="Consolas" pitchFamily="49" charset="0"/>
              </a:rPr>
              <a:t>For more details, please visit</a:t>
            </a:r>
          </a:p>
          <a:p>
            <a:r>
              <a:rPr lang="en-US" dirty="0" smtClean="0">
                <a:hlinkClick r:id="rId3"/>
              </a:rPr>
              <a:t>http://www.codeproject.com</a:t>
            </a:r>
            <a:endParaRPr lang="en-US" dirty="0" smtClean="0"/>
          </a:p>
          <a:p>
            <a:r>
              <a:rPr lang="en-US" dirty="0" smtClean="0">
                <a:latin typeface="Consolas" pitchFamily="49" charset="0"/>
                <a:cs typeface="Consolas" pitchFamily="49" charset="0"/>
                <a:hlinkClick r:id="rId4"/>
              </a:rPr>
              <a:t>http</a:t>
            </a:r>
            <a:r>
              <a:rPr lang="en-US" dirty="0">
                <a:latin typeface="Consolas" pitchFamily="49" charset="0"/>
                <a:cs typeface="Consolas" pitchFamily="49" charset="0"/>
                <a:hlinkClick r:id="rId4"/>
              </a:rPr>
              <a:t>://</a:t>
            </a:r>
            <a:r>
              <a:rPr lang="en-US" dirty="0" smtClean="0">
                <a:latin typeface="Consolas" pitchFamily="49" charset="0"/>
                <a:cs typeface="Consolas" pitchFamily="49" charset="0"/>
                <a:hlinkClick r:id="rId4"/>
              </a:rPr>
              <a:t>msdn.microsoft.com/en-us/library</a:t>
            </a:r>
            <a:endParaRPr lang="en-US" dirty="0" smtClean="0">
              <a:latin typeface="Consolas" pitchFamily="49" charset="0"/>
              <a:cs typeface="Consolas" pitchFamily="49" charset="0"/>
            </a:endParaRPr>
          </a:p>
          <a:p>
            <a:endParaRPr lang="en-US" i="1" dirty="0">
              <a:latin typeface="Consolas" pitchFamily="49" charset="0"/>
              <a:cs typeface="Consolas" pitchFamily="49" charset="0"/>
            </a:endParaRPr>
          </a:p>
          <a:p>
            <a:endParaRPr lang="en-US" dirty="0">
              <a:latin typeface="Consolas" pitchFamily="49" charset="0"/>
              <a:cs typeface="Consolas" pitchFamily="49" charset="0"/>
            </a:endParaRPr>
          </a:p>
          <a:p>
            <a:endParaRPr lang="en-US" i="1" dirty="0">
              <a:latin typeface="Consolas" pitchFamily="49" charset="0"/>
              <a:cs typeface="Consolas" pitchFamily="49" charset="0"/>
            </a:endParaRPr>
          </a:p>
          <a:p>
            <a:endParaRPr lang="en-US" i="1" dirty="0">
              <a:latin typeface="Consolas" pitchFamily="49" charset="0"/>
              <a:cs typeface="Consolas" pitchFamily="49" charset="0"/>
            </a:endParaRPr>
          </a:p>
          <a:p>
            <a:pPr lvl="1"/>
            <a:endParaRPr lang="en-US" dirty="0" smtClean="0"/>
          </a:p>
        </p:txBody>
      </p:sp>
      <p:sp>
        <p:nvSpPr>
          <p:cNvPr id="3" name="Title 2"/>
          <p:cNvSpPr>
            <a:spLocks noGrp="1"/>
          </p:cNvSpPr>
          <p:nvPr>
            <p:ph type="title"/>
          </p:nvPr>
        </p:nvSpPr>
        <p:spPr/>
        <p:txBody>
          <a:bodyPr/>
          <a:lstStyle/>
          <a:p>
            <a:r>
              <a:rPr lang="en-US" dirty="0" smtClean="0"/>
              <a:t>Reference</a:t>
            </a:r>
            <a:endParaRPr lang="en-US" dirty="0"/>
          </a:p>
        </p:txBody>
      </p:sp>
    </p:spTree>
    <p:extLst>
      <p:ext uri="{BB962C8B-B14F-4D97-AF65-F5344CB8AC3E}">
        <p14:creationId xmlns:p14="http://schemas.microsoft.com/office/powerpoint/2010/main" val="131142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endParaRPr lang="en-US" dirty="0"/>
          </a:p>
        </p:txBody>
      </p:sp>
    </p:spTree>
    <p:extLst>
      <p:ext uri="{BB962C8B-B14F-4D97-AF65-F5344CB8AC3E}">
        <p14:creationId xmlns:p14="http://schemas.microsoft.com/office/powerpoint/2010/main" val="162232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Destructor?</a:t>
            </a:r>
            <a:endParaRPr lang="en-US" dirty="0"/>
          </a:p>
        </p:txBody>
      </p:sp>
      <p:sp>
        <p:nvSpPr>
          <p:cNvPr id="3" name="Content Placeholder 2"/>
          <p:cNvSpPr>
            <a:spLocks noGrp="1"/>
          </p:cNvSpPr>
          <p:nvPr>
            <p:ph idx="1"/>
          </p:nvPr>
        </p:nvSpPr>
        <p:spPr/>
        <p:txBody>
          <a:bodyPr/>
          <a:lstStyle/>
          <a:p>
            <a:r>
              <a:rPr lang="en-US" dirty="0"/>
              <a:t>Destructors are used to </a:t>
            </a:r>
            <a:r>
              <a:rPr lang="en-US" dirty="0" smtClean="0"/>
              <a:t>destroy instances </a:t>
            </a:r>
            <a:r>
              <a:rPr lang="en-US" dirty="0"/>
              <a:t>of classes</a:t>
            </a:r>
            <a:r>
              <a:rPr lang="en-US" dirty="0" smtClean="0"/>
              <a:t>.</a:t>
            </a:r>
          </a:p>
          <a:p>
            <a:pPr lvl="1"/>
            <a:r>
              <a:rPr lang="en-US" dirty="0"/>
              <a:t>Destructors cannot be defined in </a:t>
            </a:r>
            <a:r>
              <a:rPr lang="en-US" dirty="0" smtClean="0"/>
              <a:t>structures. </a:t>
            </a:r>
            <a:r>
              <a:rPr lang="en-US" dirty="0"/>
              <a:t>They are only used with classes.</a:t>
            </a:r>
          </a:p>
          <a:p>
            <a:pPr lvl="1"/>
            <a:r>
              <a:rPr lang="en-US" dirty="0"/>
              <a:t>A class can only have one destructor.</a:t>
            </a:r>
          </a:p>
          <a:p>
            <a:pPr lvl="1"/>
            <a:r>
              <a:rPr lang="en-US" dirty="0"/>
              <a:t>Destructors cannot be inherited or overloaded.</a:t>
            </a:r>
          </a:p>
          <a:p>
            <a:pPr lvl="1"/>
            <a:r>
              <a:rPr lang="en-US" dirty="0"/>
              <a:t>Destructors cannot be called. They are invoked automatically.</a:t>
            </a:r>
          </a:p>
          <a:p>
            <a:pPr lvl="1"/>
            <a:r>
              <a:rPr lang="en-US" dirty="0"/>
              <a:t>A destructor does not take modifiers or have parameters.</a:t>
            </a:r>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a:t>
            </a:fld>
            <a:endParaRPr lang="en-US" dirty="0"/>
          </a:p>
        </p:txBody>
      </p:sp>
    </p:spTree>
    <p:extLst>
      <p:ext uri="{BB962C8B-B14F-4D97-AF65-F5344CB8AC3E}">
        <p14:creationId xmlns:p14="http://schemas.microsoft.com/office/powerpoint/2010/main" val="134199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 and Finalize</a:t>
            </a:r>
            <a:endParaRPr lang="en-US" dirty="0"/>
          </a:p>
        </p:txBody>
      </p:sp>
      <p:sp>
        <p:nvSpPr>
          <p:cNvPr id="3" name="Content Placeholder 2"/>
          <p:cNvSpPr>
            <a:spLocks noGrp="1"/>
          </p:cNvSpPr>
          <p:nvPr>
            <p:ph idx="1"/>
          </p:nvPr>
        </p:nvSpPr>
        <p:spPr/>
        <p:txBody>
          <a:bodyPr/>
          <a:lstStyle/>
          <a:p>
            <a:r>
              <a:rPr lang="en-US" dirty="0"/>
              <a:t>The destructor implicitly calls Finalize on the base class of the object. Therefore, the previous destructor code is implicitly translated to the following </a:t>
            </a:r>
            <a:r>
              <a:rPr lang="en-US" dirty="0" smtClean="0"/>
              <a:t>code</a:t>
            </a:r>
          </a:p>
          <a:p>
            <a:r>
              <a:rPr lang="en-US" dirty="0"/>
              <a:t>This means that the Finalize method is called recursively for all instances in the inheritance chain, from the most-derived to the least-derived</a:t>
            </a:r>
            <a:endParaRPr lang="en-US" dirty="0" smtClean="0"/>
          </a:p>
          <a:p>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5</a:t>
            </a:fld>
            <a:endParaRPr lang="en-US" dirty="0"/>
          </a:p>
        </p:txBody>
      </p:sp>
      <p:pic>
        <p:nvPicPr>
          <p:cNvPr id="5" name="Picture 4"/>
          <p:cNvPicPr>
            <a:picLocks noChangeAspect="1"/>
          </p:cNvPicPr>
          <p:nvPr/>
        </p:nvPicPr>
        <p:blipFill>
          <a:blip r:embed="rId3"/>
          <a:stretch>
            <a:fillRect/>
          </a:stretch>
        </p:blipFill>
        <p:spPr>
          <a:xfrm>
            <a:off x="6136999" y="3736768"/>
            <a:ext cx="2533650" cy="18288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2836806" y="4327318"/>
            <a:ext cx="2362200" cy="1238250"/>
          </a:xfrm>
          <a:prstGeom prst="rect">
            <a:avLst/>
          </a:prstGeom>
          <a:ln>
            <a:solidFill>
              <a:schemeClr val="tx1"/>
            </a:solidFill>
          </a:ln>
        </p:spPr>
      </p:pic>
    </p:spTree>
    <p:extLst>
      <p:ext uri="{BB962C8B-B14F-4D97-AF65-F5344CB8AC3E}">
        <p14:creationId xmlns:p14="http://schemas.microsoft.com/office/powerpoint/2010/main" val="248496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 to Release Resources</a:t>
            </a:r>
            <a:endParaRPr lang="en-US" dirty="0"/>
          </a:p>
        </p:txBody>
      </p:sp>
      <p:sp>
        <p:nvSpPr>
          <p:cNvPr id="3" name="Content Placeholder 2"/>
          <p:cNvSpPr>
            <a:spLocks noGrp="1"/>
          </p:cNvSpPr>
          <p:nvPr>
            <p:ph idx="1"/>
          </p:nvPr>
        </p:nvSpPr>
        <p:spPr/>
        <p:txBody>
          <a:bodyPr/>
          <a:lstStyle/>
          <a:p>
            <a:r>
              <a:rPr lang="en-US" dirty="0"/>
              <a:t>In general, C# does not require as much memory </a:t>
            </a:r>
            <a:r>
              <a:rPr lang="en-US" dirty="0" smtClean="0"/>
              <a:t>because </a:t>
            </a:r>
            <a:r>
              <a:rPr lang="en-US" dirty="0"/>
              <a:t>the .NET Framework garbage collector implicitly manages the allocation and release of memory for your objects. </a:t>
            </a:r>
            <a:endParaRPr lang="en-US" dirty="0" smtClean="0"/>
          </a:p>
          <a:p>
            <a:r>
              <a:rPr lang="en-US" dirty="0" smtClean="0"/>
              <a:t>However</a:t>
            </a:r>
            <a:r>
              <a:rPr lang="en-US" dirty="0"/>
              <a:t>, when your application encapsulates unmanaged resources such as windows, files, and network connections, you should use destructors to free those resources. </a:t>
            </a:r>
            <a:endParaRPr lang="en-US" dirty="0" smtClean="0"/>
          </a:p>
          <a:p>
            <a:r>
              <a:rPr lang="en-US" dirty="0" smtClean="0"/>
              <a:t>When </a:t>
            </a:r>
            <a:r>
              <a:rPr lang="en-US" dirty="0"/>
              <a:t>the object is eligible for destruction, the garbage collector runs the Finalize method of the object</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6</a:t>
            </a:fld>
            <a:endParaRPr lang="en-US" dirty="0"/>
          </a:p>
        </p:txBody>
      </p:sp>
    </p:spTree>
    <p:extLst>
      <p:ext uri="{BB962C8B-B14F-4D97-AF65-F5344CB8AC3E}">
        <p14:creationId xmlns:p14="http://schemas.microsoft.com/office/powerpoint/2010/main" val="164343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IDisposable Interface and Dispose Method</a:t>
            </a:r>
            <a:endParaRPr lang="en-US" dirty="0"/>
          </a:p>
        </p:txBody>
      </p:sp>
      <p:sp>
        <p:nvSpPr>
          <p:cNvPr id="3" name="Content Placeholder 2"/>
          <p:cNvSpPr>
            <a:spLocks noGrp="1"/>
          </p:cNvSpPr>
          <p:nvPr>
            <p:ph idx="1"/>
          </p:nvPr>
        </p:nvSpPr>
        <p:spPr/>
        <p:txBody>
          <a:bodyPr/>
          <a:lstStyle/>
          <a:p>
            <a:r>
              <a:rPr lang="en-US" dirty="0"/>
              <a:t>The IDisposable interface contains only one public method with signature void Dispose(). </a:t>
            </a:r>
            <a:endParaRPr lang="en-US" dirty="0" smtClean="0"/>
          </a:p>
          <a:p>
            <a:pPr lvl="1"/>
            <a:r>
              <a:rPr lang="en-US" dirty="0" smtClean="0"/>
              <a:t>Implement </a:t>
            </a:r>
            <a:r>
              <a:rPr lang="en-US" dirty="0"/>
              <a:t>this method to close or release unmanaged resources such as files, streams, and handles held by an instance of the class that implements this interface. </a:t>
            </a:r>
            <a:endParaRPr lang="en-US" dirty="0" smtClean="0"/>
          </a:p>
          <a:p>
            <a:pPr lvl="1"/>
            <a:r>
              <a:rPr lang="en-US" dirty="0" smtClean="0"/>
              <a:t>This </a:t>
            </a:r>
            <a:r>
              <a:rPr lang="en-US" dirty="0"/>
              <a:t>method is used for all tasks associated with freeing resources held by an object. </a:t>
            </a:r>
            <a:endParaRPr lang="en-US" dirty="0" smtClean="0"/>
          </a:p>
          <a:p>
            <a:pPr lvl="1"/>
            <a:r>
              <a:rPr lang="en-US" dirty="0" smtClean="0"/>
              <a:t>When </a:t>
            </a:r>
            <a:r>
              <a:rPr lang="en-US" dirty="0"/>
              <a:t>implementing this method, objects must seek to ensure that all held resources are freed by propagating the call through the </a:t>
            </a:r>
            <a:r>
              <a:rPr lang="en-US" dirty="0" err="1" smtClean="0"/>
              <a:t>containent</a:t>
            </a:r>
            <a:r>
              <a:rPr lang="en-US" dirty="0" smtClean="0"/>
              <a:t> </a:t>
            </a:r>
            <a:r>
              <a:rPr lang="en-US" dirty="0"/>
              <a:t>hierarchy.</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7</a:t>
            </a:fld>
            <a:endParaRPr lang="en-US" dirty="0"/>
          </a:p>
        </p:txBody>
      </p:sp>
      <p:pic>
        <p:nvPicPr>
          <p:cNvPr id="6" name="Picture 5"/>
          <p:cNvPicPr>
            <a:picLocks noChangeAspect="1"/>
          </p:cNvPicPr>
          <p:nvPr/>
        </p:nvPicPr>
        <p:blipFill>
          <a:blip r:embed="rId2"/>
          <a:stretch>
            <a:fillRect/>
          </a:stretch>
        </p:blipFill>
        <p:spPr>
          <a:xfrm>
            <a:off x="4988011" y="5167313"/>
            <a:ext cx="1838325" cy="1009650"/>
          </a:xfrm>
          <a:prstGeom prst="rect">
            <a:avLst/>
          </a:prstGeom>
          <a:ln>
            <a:solidFill>
              <a:schemeClr val="tx1"/>
            </a:solidFill>
          </a:ln>
        </p:spPr>
      </p:pic>
    </p:spTree>
    <p:extLst>
      <p:ext uri="{BB962C8B-B14F-4D97-AF65-F5344CB8AC3E}">
        <p14:creationId xmlns:p14="http://schemas.microsoft.com/office/powerpoint/2010/main" val="382565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a:t>
            </a:r>
            <a:r>
              <a:rPr lang="en-US" dirty="0" err="1" smtClean="0"/>
              <a:t>Desctructor</a:t>
            </a:r>
            <a:r>
              <a:rPr lang="en-US" dirty="0" smtClean="0"/>
              <a:t> and IDisposable interface Together</a:t>
            </a:r>
            <a:endParaRPr lang="en-US" dirty="0"/>
          </a:p>
        </p:txBody>
      </p:sp>
      <p:pic>
        <p:nvPicPr>
          <p:cNvPr id="5" name="Content Placeholder 4"/>
          <p:cNvPicPr>
            <a:picLocks noGrp="1" noChangeAspect="1"/>
          </p:cNvPicPr>
          <p:nvPr>
            <p:ph idx="1"/>
          </p:nvPr>
        </p:nvPicPr>
        <p:blipFill>
          <a:blip r:embed="rId3"/>
          <a:stretch>
            <a:fillRect/>
          </a:stretch>
        </p:blipFill>
        <p:spPr>
          <a:xfrm>
            <a:off x="4522596" y="1295400"/>
            <a:ext cx="3089659" cy="4724400"/>
          </a:xfrm>
          <a:prstGeom prst="rect">
            <a:avLst/>
          </a:prstGeom>
          <a:ln>
            <a:solidFill>
              <a:schemeClr val="tx1"/>
            </a:solidFill>
          </a:ln>
        </p:spPr>
      </p:pic>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8</a:t>
            </a:fld>
            <a:endParaRPr lang="en-US" dirty="0"/>
          </a:p>
        </p:txBody>
      </p:sp>
    </p:spTree>
    <p:extLst>
      <p:ext uri="{BB962C8B-B14F-4D97-AF65-F5344CB8AC3E}">
        <p14:creationId xmlns:p14="http://schemas.microsoft.com/office/powerpoint/2010/main" val="78762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Objects That Implement </a:t>
            </a:r>
            <a:r>
              <a:rPr lang="en-US" dirty="0" smtClean="0"/>
              <a:t>IDisposable</a:t>
            </a:r>
            <a:endParaRPr lang="en-US" dirty="0"/>
          </a:p>
        </p:txBody>
      </p:sp>
      <p:sp>
        <p:nvSpPr>
          <p:cNvPr id="3" name="Content Placeholder 2"/>
          <p:cNvSpPr>
            <a:spLocks noGrp="1"/>
          </p:cNvSpPr>
          <p:nvPr>
            <p:ph idx="1"/>
          </p:nvPr>
        </p:nvSpPr>
        <p:spPr/>
        <p:txBody>
          <a:bodyPr/>
          <a:lstStyle/>
          <a:p>
            <a:r>
              <a:rPr lang="en-US" dirty="0"/>
              <a:t>The </a:t>
            </a:r>
            <a:r>
              <a:rPr lang="en-US" dirty="0" smtClean="0"/>
              <a:t>CLR’s garbage </a:t>
            </a:r>
            <a:r>
              <a:rPr lang="en-US" dirty="0"/>
              <a:t>collector reclaims the memory used by unmanaged objects, but types that use unmanaged resources implement the IDisposable interface to allow this unmanaged memory to be reclaimed. </a:t>
            </a:r>
            <a:endParaRPr lang="en-US" dirty="0" smtClean="0"/>
          </a:p>
          <a:p>
            <a:r>
              <a:rPr lang="en-US" dirty="0" smtClean="0"/>
              <a:t>When </a:t>
            </a:r>
            <a:r>
              <a:rPr lang="en-US" dirty="0"/>
              <a:t>you finish using an object that implements IDisposable, you should call the object's IDisposable.Dispose implementation. </a:t>
            </a:r>
            <a:endParaRPr lang="en-US" dirty="0" smtClean="0"/>
          </a:p>
          <a:p>
            <a:r>
              <a:rPr lang="en-US" dirty="0" smtClean="0"/>
              <a:t>You </a:t>
            </a:r>
            <a:r>
              <a:rPr lang="en-US" dirty="0"/>
              <a:t>can do this in one of two ways</a:t>
            </a:r>
            <a:r>
              <a:rPr lang="en-US" dirty="0" smtClean="0"/>
              <a:t>:</a:t>
            </a:r>
          </a:p>
          <a:p>
            <a:pPr lvl="1"/>
            <a:r>
              <a:rPr lang="en-US" dirty="0"/>
              <a:t>With the C# </a:t>
            </a:r>
            <a:r>
              <a:rPr lang="en-US" b="1" dirty="0"/>
              <a:t>using</a:t>
            </a:r>
            <a:r>
              <a:rPr lang="en-US" dirty="0"/>
              <a:t> </a:t>
            </a:r>
            <a:r>
              <a:rPr lang="en-US" dirty="0" smtClean="0"/>
              <a:t>statement</a:t>
            </a:r>
          </a:p>
          <a:p>
            <a:pPr lvl="1"/>
            <a:r>
              <a:rPr lang="en-US" dirty="0"/>
              <a:t>By implementing a </a:t>
            </a:r>
            <a:r>
              <a:rPr lang="en-US" b="1" dirty="0"/>
              <a:t>try</a:t>
            </a:r>
            <a:r>
              <a:rPr lang="en-US" dirty="0"/>
              <a:t>/</a:t>
            </a:r>
            <a:r>
              <a:rPr lang="en-US" b="1" dirty="0"/>
              <a:t>finally</a:t>
            </a:r>
            <a:r>
              <a:rPr lang="en-US" dirty="0"/>
              <a:t> block</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9</a:t>
            </a:fld>
            <a:endParaRPr lang="en-US" dirty="0"/>
          </a:p>
        </p:txBody>
      </p:sp>
    </p:spTree>
    <p:extLst>
      <p:ext uri="{BB962C8B-B14F-4D97-AF65-F5344CB8AC3E}">
        <p14:creationId xmlns:p14="http://schemas.microsoft.com/office/powerpoint/2010/main" val="1675578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4695</Words>
  <Application>Microsoft Office PowerPoint</Application>
  <PresentationFormat>Widescreen</PresentationFormat>
  <Paragraphs>471</Paragraphs>
  <Slides>27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Verdana</vt:lpstr>
      <vt:lpstr>Office Theme</vt:lpstr>
      <vt:lpstr>MEMORY MANAGEMENT AND THREADING</vt:lpstr>
      <vt:lpstr>Objectives</vt:lpstr>
      <vt:lpstr>MEMORY MANAGEMENT</vt:lpstr>
      <vt:lpstr>What is Destructor?</vt:lpstr>
      <vt:lpstr>Destructor and Finalize</vt:lpstr>
      <vt:lpstr>Destructor to Release Resources</vt:lpstr>
      <vt:lpstr>IDisposable Interface and Dispose Method</vt:lpstr>
      <vt:lpstr>Using Desctructor and IDisposable interface Together</vt:lpstr>
      <vt:lpstr>Using Objects That Implement IDisposable</vt:lpstr>
      <vt:lpstr>The ‘using’ Statement</vt:lpstr>
      <vt:lpstr>Example</vt:lpstr>
      <vt:lpstr>Multitasking</vt:lpstr>
      <vt:lpstr>THREADING</vt:lpstr>
      <vt:lpstr>Multithreading</vt:lpstr>
      <vt:lpstr>Thread Life Cycle</vt:lpstr>
      <vt:lpstr>Thread class</vt:lpstr>
      <vt:lpstr>Thread class - example</vt:lpstr>
      <vt:lpstr>What are Foreground and Background Threads?</vt:lpstr>
      <vt:lpstr>Foreground and Background Threads - example</vt:lpstr>
      <vt:lpstr>Why Synchronization?</vt:lpstr>
      <vt:lpstr>Thread Synchronization Techniques</vt:lpstr>
      <vt:lpstr>Synchronizing Code Regions - Monitor class</vt:lpstr>
      <vt:lpstr>Example of using Monitor class</vt:lpstr>
      <vt:lpstr>lock keyword</vt:lpstr>
      <vt:lpstr>Inter-process synchronization - Mutex Class</vt:lpstr>
      <vt:lpstr>Mutex Class - Example</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AND THREADING</dc:title>
  <dc:creator>Joydip Mondal</dc:creator>
  <cp:lastModifiedBy>Joydip Mondal</cp:lastModifiedBy>
  <cp:revision>3</cp:revision>
  <dcterms:created xsi:type="dcterms:W3CDTF">2016-01-15T11:15:59Z</dcterms:created>
  <dcterms:modified xsi:type="dcterms:W3CDTF">2016-01-15T11:16:44Z</dcterms:modified>
</cp:coreProperties>
</file>