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AD7F2-CDD2-4A9E-ADC5-3BC04559DB46}" type="doc">
      <dgm:prSet loTypeId="urn:microsoft.com/office/officeart/2005/8/layout/cycle7" loCatId="cycle" qsTypeId="urn:microsoft.com/office/officeart/2005/8/quickstyle/3d5" qsCatId="3D" csTypeId="urn:microsoft.com/office/officeart/2005/8/colors/accent1_2" csCatId="accent1" phldr="1"/>
      <dgm:spPr/>
      <dgm:t>
        <a:bodyPr/>
        <a:lstStyle/>
        <a:p>
          <a:endParaRPr lang="en-IN"/>
        </a:p>
      </dgm:t>
    </dgm:pt>
    <dgm:pt modelId="{23FFF30A-5384-4C04-B6CE-AEE7AD435C0C}">
      <dgm:prSet phldrT="[Text]"/>
      <dgm:spPr/>
      <dgm:t>
        <a:bodyPr/>
        <a:lstStyle/>
        <a:p>
          <a:r>
            <a:rPr lang="en-US" dirty="0" smtClean="0"/>
            <a:t>Radio</a:t>
          </a:r>
          <a:endParaRPr lang="en-IN" dirty="0"/>
        </a:p>
      </dgm:t>
    </dgm:pt>
    <dgm:pt modelId="{C1430E00-3F1E-4CB1-8B42-CC01085DD4CF}" type="parTrans" cxnId="{A8D6D098-B117-420F-9159-D33E2C8A0543}">
      <dgm:prSet/>
      <dgm:spPr/>
      <dgm:t>
        <a:bodyPr/>
        <a:lstStyle/>
        <a:p>
          <a:endParaRPr lang="en-IN"/>
        </a:p>
      </dgm:t>
    </dgm:pt>
    <dgm:pt modelId="{6330A21C-394C-4C54-8283-68D8BCEFDA70}" type="sibTrans" cxnId="{A8D6D098-B117-420F-9159-D33E2C8A0543}">
      <dgm:prSet/>
      <dgm:spPr/>
      <dgm:t>
        <a:bodyPr/>
        <a:lstStyle/>
        <a:p>
          <a:endParaRPr lang="en-IN"/>
        </a:p>
      </dgm:t>
    </dgm:pt>
    <dgm:pt modelId="{AC4520C9-1779-4236-A6AA-B95CC14FC558}">
      <dgm:prSet phldrT="[Text]"/>
      <dgm:spPr/>
      <dgm:t>
        <a:bodyPr/>
        <a:lstStyle/>
        <a:p>
          <a:r>
            <a:rPr lang="en-US" dirty="0" err="1" smtClean="0"/>
            <a:t>Maruti</a:t>
          </a:r>
          <a:endParaRPr lang="en-IN" dirty="0"/>
        </a:p>
      </dgm:t>
    </dgm:pt>
    <dgm:pt modelId="{7AE6E25F-ABEB-4CFF-BB62-E0EDBE19820D}" type="parTrans" cxnId="{CBBA9F0C-72F1-4E55-AF5D-B2AEAC25040D}">
      <dgm:prSet/>
      <dgm:spPr/>
      <dgm:t>
        <a:bodyPr/>
        <a:lstStyle/>
        <a:p>
          <a:endParaRPr lang="en-IN"/>
        </a:p>
      </dgm:t>
    </dgm:pt>
    <dgm:pt modelId="{21467A58-B9E4-4609-85D1-B396872A3EB3}" type="sibTrans" cxnId="{CBBA9F0C-72F1-4E55-AF5D-B2AEAC25040D}">
      <dgm:prSet/>
      <dgm:spPr/>
      <dgm:t>
        <a:bodyPr/>
        <a:lstStyle/>
        <a:p>
          <a:endParaRPr lang="en-IN"/>
        </a:p>
      </dgm:t>
    </dgm:pt>
    <dgm:pt modelId="{2AD02A63-C309-47C2-8E94-0F61E321FE25}">
      <dgm:prSet phldrT="[Text]"/>
      <dgm:spPr/>
      <dgm:t>
        <a:bodyPr/>
        <a:lstStyle/>
        <a:p>
          <a:r>
            <a:rPr lang="en-US" dirty="0" smtClean="0"/>
            <a:t>Car</a:t>
          </a:r>
          <a:endParaRPr lang="en-IN" dirty="0"/>
        </a:p>
      </dgm:t>
    </dgm:pt>
    <dgm:pt modelId="{1FD5B7F0-EAF9-4198-859C-9D4BA9F0D7BC}" type="parTrans" cxnId="{3128E961-A7E9-4D50-BC14-14D02350E51D}">
      <dgm:prSet/>
      <dgm:spPr/>
      <dgm:t>
        <a:bodyPr/>
        <a:lstStyle/>
        <a:p>
          <a:endParaRPr lang="en-IN"/>
        </a:p>
      </dgm:t>
    </dgm:pt>
    <dgm:pt modelId="{88094EFE-AD10-4E60-9BB7-B0540A80EF0B}" type="sibTrans" cxnId="{3128E961-A7E9-4D50-BC14-14D02350E51D}">
      <dgm:prSet/>
      <dgm:spPr/>
      <dgm:t>
        <a:bodyPr/>
        <a:lstStyle/>
        <a:p>
          <a:endParaRPr lang="en-IN"/>
        </a:p>
      </dgm:t>
    </dgm:pt>
    <dgm:pt modelId="{D3D0D69D-F55A-4785-ACB7-40789096061F}" type="pres">
      <dgm:prSet presAssocID="{724AD7F2-CDD2-4A9E-ADC5-3BC04559DB46}" presName="Name0" presStyleCnt="0">
        <dgm:presLayoutVars>
          <dgm:dir/>
          <dgm:resizeHandles val="exact"/>
        </dgm:presLayoutVars>
      </dgm:prSet>
      <dgm:spPr/>
      <dgm:t>
        <a:bodyPr/>
        <a:lstStyle/>
        <a:p>
          <a:endParaRPr lang="en-IN"/>
        </a:p>
      </dgm:t>
    </dgm:pt>
    <dgm:pt modelId="{2AC84461-9F79-4E14-A579-B5B8C4BB5799}" type="pres">
      <dgm:prSet presAssocID="{23FFF30A-5384-4C04-B6CE-AEE7AD435C0C}" presName="node" presStyleLbl="node1" presStyleIdx="0" presStyleCnt="3">
        <dgm:presLayoutVars>
          <dgm:bulletEnabled val="1"/>
        </dgm:presLayoutVars>
      </dgm:prSet>
      <dgm:spPr/>
      <dgm:t>
        <a:bodyPr/>
        <a:lstStyle/>
        <a:p>
          <a:endParaRPr lang="en-IN"/>
        </a:p>
      </dgm:t>
    </dgm:pt>
    <dgm:pt modelId="{FB5C93E0-7C26-4FB8-B81C-23298A88EDBC}" type="pres">
      <dgm:prSet presAssocID="{6330A21C-394C-4C54-8283-68D8BCEFDA70}" presName="sibTrans" presStyleLbl="sibTrans2D1" presStyleIdx="0" presStyleCnt="3"/>
      <dgm:spPr>
        <a:prstGeom prst="leftArrow">
          <a:avLst/>
        </a:prstGeom>
      </dgm:spPr>
      <dgm:t>
        <a:bodyPr/>
        <a:lstStyle/>
        <a:p>
          <a:endParaRPr lang="en-IN"/>
        </a:p>
      </dgm:t>
    </dgm:pt>
    <dgm:pt modelId="{A65DAA35-FA67-4ABD-85D6-A5BCE4372D09}" type="pres">
      <dgm:prSet presAssocID="{6330A21C-394C-4C54-8283-68D8BCEFDA70}" presName="connectorText" presStyleLbl="sibTrans2D1" presStyleIdx="0" presStyleCnt="3"/>
      <dgm:spPr/>
      <dgm:t>
        <a:bodyPr/>
        <a:lstStyle/>
        <a:p>
          <a:endParaRPr lang="en-IN"/>
        </a:p>
      </dgm:t>
    </dgm:pt>
    <dgm:pt modelId="{8404668F-EF1A-4F98-8E2C-396F623D0F02}" type="pres">
      <dgm:prSet presAssocID="{AC4520C9-1779-4236-A6AA-B95CC14FC558}" presName="node" presStyleLbl="node1" presStyleIdx="1" presStyleCnt="3">
        <dgm:presLayoutVars>
          <dgm:bulletEnabled val="1"/>
        </dgm:presLayoutVars>
      </dgm:prSet>
      <dgm:spPr/>
      <dgm:t>
        <a:bodyPr/>
        <a:lstStyle/>
        <a:p>
          <a:endParaRPr lang="en-IN"/>
        </a:p>
      </dgm:t>
    </dgm:pt>
    <dgm:pt modelId="{058DA2C0-F76C-4487-BF53-E72352F84CE8}" type="pres">
      <dgm:prSet presAssocID="{21467A58-B9E4-4609-85D1-B396872A3EB3}" presName="sibTrans" presStyleLbl="sibTrans2D1" presStyleIdx="1" presStyleCnt="3"/>
      <dgm:spPr>
        <a:prstGeom prst="rightArrow">
          <a:avLst/>
        </a:prstGeom>
      </dgm:spPr>
      <dgm:t>
        <a:bodyPr/>
        <a:lstStyle/>
        <a:p>
          <a:endParaRPr lang="en-IN"/>
        </a:p>
      </dgm:t>
    </dgm:pt>
    <dgm:pt modelId="{967285E0-39D0-4630-BAED-CE3FDEAA3F8E}" type="pres">
      <dgm:prSet presAssocID="{21467A58-B9E4-4609-85D1-B396872A3EB3}" presName="connectorText" presStyleLbl="sibTrans2D1" presStyleIdx="1" presStyleCnt="3"/>
      <dgm:spPr/>
      <dgm:t>
        <a:bodyPr/>
        <a:lstStyle/>
        <a:p>
          <a:endParaRPr lang="en-IN"/>
        </a:p>
      </dgm:t>
    </dgm:pt>
    <dgm:pt modelId="{689763F3-739A-4372-9477-13A580D0FE67}" type="pres">
      <dgm:prSet presAssocID="{2AD02A63-C309-47C2-8E94-0F61E321FE25}" presName="node" presStyleLbl="node1" presStyleIdx="2" presStyleCnt="3">
        <dgm:presLayoutVars>
          <dgm:bulletEnabled val="1"/>
        </dgm:presLayoutVars>
      </dgm:prSet>
      <dgm:spPr/>
      <dgm:t>
        <a:bodyPr/>
        <a:lstStyle/>
        <a:p>
          <a:endParaRPr lang="en-IN"/>
        </a:p>
      </dgm:t>
    </dgm:pt>
    <dgm:pt modelId="{FD630935-D6B5-4B73-9307-3D30EDD689A1}" type="pres">
      <dgm:prSet presAssocID="{88094EFE-AD10-4E60-9BB7-B0540A80EF0B}" presName="sibTrans" presStyleLbl="sibTrans2D1" presStyleIdx="2" presStyleCnt="3"/>
      <dgm:spPr>
        <a:prstGeom prst="stripedRightArrow">
          <a:avLst/>
        </a:prstGeom>
      </dgm:spPr>
      <dgm:t>
        <a:bodyPr/>
        <a:lstStyle/>
        <a:p>
          <a:endParaRPr lang="en-IN"/>
        </a:p>
      </dgm:t>
    </dgm:pt>
    <dgm:pt modelId="{DC5003B3-E068-4743-9C15-D12F5E7878B3}" type="pres">
      <dgm:prSet presAssocID="{88094EFE-AD10-4E60-9BB7-B0540A80EF0B}" presName="connectorText" presStyleLbl="sibTrans2D1" presStyleIdx="2" presStyleCnt="3"/>
      <dgm:spPr/>
      <dgm:t>
        <a:bodyPr/>
        <a:lstStyle/>
        <a:p>
          <a:endParaRPr lang="en-IN"/>
        </a:p>
      </dgm:t>
    </dgm:pt>
  </dgm:ptLst>
  <dgm:cxnLst>
    <dgm:cxn modelId="{3128E961-A7E9-4D50-BC14-14D02350E51D}" srcId="{724AD7F2-CDD2-4A9E-ADC5-3BC04559DB46}" destId="{2AD02A63-C309-47C2-8E94-0F61E321FE25}" srcOrd="2" destOrd="0" parTransId="{1FD5B7F0-EAF9-4198-859C-9D4BA9F0D7BC}" sibTransId="{88094EFE-AD10-4E60-9BB7-B0540A80EF0B}"/>
    <dgm:cxn modelId="{E2660258-FD29-4263-89AF-580835C4A6DC}" type="presOf" srcId="{AC4520C9-1779-4236-A6AA-B95CC14FC558}" destId="{8404668F-EF1A-4F98-8E2C-396F623D0F02}" srcOrd="0" destOrd="0" presId="urn:microsoft.com/office/officeart/2005/8/layout/cycle7"/>
    <dgm:cxn modelId="{CBBA9F0C-72F1-4E55-AF5D-B2AEAC25040D}" srcId="{724AD7F2-CDD2-4A9E-ADC5-3BC04559DB46}" destId="{AC4520C9-1779-4236-A6AA-B95CC14FC558}" srcOrd="1" destOrd="0" parTransId="{7AE6E25F-ABEB-4CFF-BB62-E0EDBE19820D}" sibTransId="{21467A58-B9E4-4609-85D1-B396872A3EB3}"/>
    <dgm:cxn modelId="{018D0C03-8415-4F57-A72D-323E3883F8D4}" type="presOf" srcId="{21467A58-B9E4-4609-85D1-B396872A3EB3}" destId="{058DA2C0-F76C-4487-BF53-E72352F84CE8}" srcOrd="0" destOrd="0" presId="urn:microsoft.com/office/officeart/2005/8/layout/cycle7"/>
    <dgm:cxn modelId="{1934A279-321C-4800-B842-BA469E38457C}" type="presOf" srcId="{6330A21C-394C-4C54-8283-68D8BCEFDA70}" destId="{A65DAA35-FA67-4ABD-85D6-A5BCE4372D09}" srcOrd="1" destOrd="0" presId="urn:microsoft.com/office/officeart/2005/8/layout/cycle7"/>
    <dgm:cxn modelId="{A8D6D098-B117-420F-9159-D33E2C8A0543}" srcId="{724AD7F2-CDD2-4A9E-ADC5-3BC04559DB46}" destId="{23FFF30A-5384-4C04-B6CE-AEE7AD435C0C}" srcOrd="0" destOrd="0" parTransId="{C1430E00-3F1E-4CB1-8B42-CC01085DD4CF}" sibTransId="{6330A21C-394C-4C54-8283-68D8BCEFDA70}"/>
    <dgm:cxn modelId="{B5C117BC-CCFA-401D-9553-52E28629D695}" type="presOf" srcId="{6330A21C-394C-4C54-8283-68D8BCEFDA70}" destId="{FB5C93E0-7C26-4FB8-B81C-23298A88EDBC}" srcOrd="0" destOrd="0" presId="urn:microsoft.com/office/officeart/2005/8/layout/cycle7"/>
    <dgm:cxn modelId="{76BBC871-40DD-4422-A227-94F99C4F5104}" type="presOf" srcId="{88094EFE-AD10-4E60-9BB7-B0540A80EF0B}" destId="{FD630935-D6B5-4B73-9307-3D30EDD689A1}" srcOrd="0" destOrd="0" presId="urn:microsoft.com/office/officeart/2005/8/layout/cycle7"/>
    <dgm:cxn modelId="{08FFA3DC-4A75-473E-9DDD-6A828FAB9C2A}" type="presOf" srcId="{2AD02A63-C309-47C2-8E94-0F61E321FE25}" destId="{689763F3-739A-4372-9477-13A580D0FE67}" srcOrd="0" destOrd="0" presId="urn:microsoft.com/office/officeart/2005/8/layout/cycle7"/>
    <dgm:cxn modelId="{5B6C819F-EC70-4205-9E8C-87E65F4AE754}" type="presOf" srcId="{88094EFE-AD10-4E60-9BB7-B0540A80EF0B}" destId="{DC5003B3-E068-4743-9C15-D12F5E7878B3}" srcOrd="1" destOrd="0" presId="urn:microsoft.com/office/officeart/2005/8/layout/cycle7"/>
    <dgm:cxn modelId="{9EC8F0F9-E647-4AF2-ADE2-AE862992C6AD}" type="presOf" srcId="{21467A58-B9E4-4609-85D1-B396872A3EB3}" destId="{967285E0-39D0-4630-BAED-CE3FDEAA3F8E}" srcOrd="1" destOrd="0" presId="urn:microsoft.com/office/officeart/2005/8/layout/cycle7"/>
    <dgm:cxn modelId="{D0FA3EDF-2EF1-4F0E-8B04-7C2E12FC0A52}" type="presOf" srcId="{23FFF30A-5384-4C04-B6CE-AEE7AD435C0C}" destId="{2AC84461-9F79-4E14-A579-B5B8C4BB5799}" srcOrd="0" destOrd="0" presId="urn:microsoft.com/office/officeart/2005/8/layout/cycle7"/>
    <dgm:cxn modelId="{9B0BC525-7604-4A7A-B733-0BF2ECCC162D}" type="presOf" srcId="{724AD7F2-CDD2-4A9E-ADC5-3BC04559DB46}" destId="{D3D0D69D-F55A-4785-ACB7-40789096061F}" srcOrd="0" destOrd="0" presId="urn:microsoft.com/office/officeart/2005/8/layout/cycle7"/>
    <dgm:cxn modelId="{B6C84545-5D9B-49A7-B355-193771C0A740}" type="presParOf" srcId="{D3D0D69D-F55A-4785-ACB7-40789096061F}" destId="{2AC84461-9F79-4E14-A579-B5B8C4BB5799}" srcOrd="0" destOrd="0" presId="urn:microsoft.com/office/officeart/2005/8/layout/cycle7"/>
    <dgm:cxn modelId="{3A5298C6-030E-43E8-818C-1BEEE113CA81}" type="presParOf" srcId="{D3D0D69D-F55A-4785-ACB7-40789096061F}" destId="{FB5C93E0-7C26-4FB8-B81C-23298A88EDBC}" srcOrd="1" destOrd="0" presId="urn:microsoft.com/office/officeart/2005/8/layout/cycle7"/>
    <dgm:cxn modelId="{90301EBA-D878-44F6-AEF7-4A0181ECD575}" type="presParOf" srcId="{FB5C93E0-7C26-4FB8-B81C-23298A88EDBC}" destId="{A65DAA35-FA67-4ABD-85D6-A5BCE4372D09}" srcOrd="0" destOrd="0" presId="urn:microsoft.com/office/officeart/2005/8/layout/cycle7"/>
    <dgm:cxn modelId="{1C50BD00-C5B3-4214-9DD7-391A79AD4B45}" type="presParOf" srcId="{D3D0D69D-F55A-4785-ACB7-40789096061F}" destId="{8404668F-EF1A-4F98-8E2C-396F623D0F02}" srcOrd="2" destOrd="0" presId="urn:microsoft.com/office/officeart/2005/8/layout/cycle7"/>
    <dgm:cxn modelId="{9703A5BE-12EE-4336-B81D-2B0CB2E920FE}" type="presParOf" srcId="{D3D0D69D-F55A-4785-ACB7-40789096061F}" destId="{058DA2C0-F76C-4487-BF53-E72352F84CE8}" srcOrd="3" destOrd="0" presId="urn:microsoft.com/office/officeart/2005/8/layout/cycle7"/>
    <dgm:cxn modelId="{E7F65DE9-ECA0-466A-86A5-AE90DE337065}" type="presParOf" srcId="{058DA2C0-F76C-4487-BF53-E72352F84CE8}" destId="{967285E0-39D0-4630-BAED-CE3FDEAA3F8E}" srcOrd="0" destOrd="0" presId="urn:microsoft.com/office/officeart/2005/8/layout/cycle7"/>
    <dgm:cxn modelId="{6AA04AC4-69C9-4F7B-9062-2C15D59D777F}" type="presParOf" srcId="{D3D0D69D-F55A-4785-ACB7-40789096061F}" destId="{689763F3-739A-4372-9477-13A580D0FE67}" srcOrd="4" destOrd="0" presId="urn:microsoft.com/office/officeart/2005/8/layout/cycle7"/>
    <dgm:cxn modelId="{1C6271EE-EDD2-4793-BF50-BB1BF5A30074}" type="presParOf" srcId="{D3D0D69D-F55A-4785-ACB7-40789096061F}" destId="{FD630935-D6B5-4B73-9307-3D30EDD689A1}" srcOrd="5" destOrd="0" presId="urn:microsoft.com/office/officeart/2005/8/layout/cycle7"/>
    <dgm:cxn modelId="{2C893522-E855-4B7D-BF9D-F2B98916CDD7}" type="presParOf" srcId="{FD630935-D6B5-4B73-9307-3D30EDD689A1}" destId="{DC5003B3-E068-4743-9C15-D12F5E7878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84461-9F79-4E14-A579-B5B8C4BB5799}">
      <dsp:nvSpPr>
        <dsp:cNvPr id="0" name=""/>
        <dsp:cNvSpPr/>
      </dsp:nvSpPr>
      <dsp:spPr>
        <a:xfrm>
          <a:off x="1258118" y="793826"/>
          <a:ext cx="1522362" cy="7611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Radio</a:t>
          </a:r>
          <a:endParaRPr lang="en-IN" sz="3300" kern="1200" dirty="0"/>
        </a:p>
      </dsp:txBody>
      <dsp:txXfrm>
        <a:off x="1280412" y="816120"/>
        <a:ext cx="1477774" cy="716593"/>
      </dsp:txXfrm>
    </dsp:sp>
    <dsp:sp modelId="{FB5C93E0-7C26-4FB8-B81C-23298A88EDBC}">
      <dsp:nvSpPr>
        <dsp:cNvPr id="0" name=""/>
        <dsp:cNvSpPr/>
      </dsp:nvSpPr>
      <dsp:spPr>
        <a:xfrm rot="3600000">
          <a:off x="2251155" y="2129774"/>
          <a:ext cx="793254" cy="266413"/>
        </a:xfrm>
        <a:prstGeom prst="leftArrow">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2331079" y="2183057"/>
        <a:ext cx="633406" cy="159847"/>
      </dsp:txXfrm>
    </dsp:sp>
    <dsp:sp modelId="{8404668F-EF1A-4F98-8E2C-396F623D0F02}">
      <dsp:nvSpPr>
        <dsp:cNvPr id="0" name=""/>
        <dsp:cNvSpPr/>
      </dsp:nvSpPr>
      <dsp:spPr>
        <a:xfrm>
          <a:off x="2515084" y="2970954"/>
          <a:ext cx="1522362" cy="7611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smtClean="0"/>
            <a:t>Maruti</a:t>
          </a:r>
          <a:endParaRPr lang="en-IN" sz="3300" kern="1200" dirty="0"/>
        </a:p>
      </dsp:txBody>
      <dsp:txXfrm>
        <a:off x="2537378" y="2993248"/>
        <a:ext cx="1477774" cy="716593"/>
      </dsp:txXfrm>
    </dsp:sp>
    <dsp:sp modelId="{058DA2C0-F76C-4487-BF53-E72352F84CE8}">
      <dsp:nvSpPr>
        <dsp:cNvPr id="0" name=""/>
        <dsp:cNvSpPr/>
      </dsp:nvSpPr>
      <dsp:spPr>
        <a:xfrm rot="10800000">
          <a:off x="1622672" y="3218338"/>
          <a:ext cx="793254" cy="266413"/>
        </a:xfrm>
        <a:prstGeom prst="rightArrow">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rot="10800000">
        <a:off x="1702596" y="3271621"/>
        <a:ext cx="633406" cy="159847"/>
      </dsp:txXfrm>
    </dsp:sp>
    <dsp:sp modelId="{689763F3-739A-4372-9477-13A580D0FE67}">
      <dsp:nvSpPr>
        <dsp:cNvPr id="0" name=""/>
        <dsp:cNvSpPr/>
      </dsp:nvSpPr>
      <dsp:spPr>
        <a:xfrm>
          <a:off x="1153" y="2970954"/>
          <a:ext cx="1522362" cy="7611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Car</a:t>
          </a:r>
          <a:endParaRPr lang="en-IN" sz="3300" kern="1200" dirty="0"/>
        </a:p>
      </dsp:txBody>
      <dsp:txXfrm>
        <a:off x="23447" y="2993248"/>
        <a:ext cx="1477774" cy="716593"/>
      </dsp:txXfrm>
    </dsp:sp>
    <dsp:sp modelId="{FD630935-D6B5-4B73-9307-3D30EDD689A1}">
      <dsp:nvSpPr>
        <dsp:cNvPr id="0" name=""/>
        <dsp:cNvSpPr/>
      </dsp:nvSpPr>
      <dsp:spPr>
        <a:xfrm rot="18000000">
          <a:off x="994189" y="2129774"/>
          <a:ext cx="793254" cy="266413"/>
        </a:xfrm>
        <a:prstGeom prst="stripedRightArrow">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074113" y="2183057"/>
        <a:ext cx="633406" cy="15984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A7704-C57D-41D1-AC97-5A5D7AF32015}"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5749-3D51-4DBE-A097-191498962143}" type="slidenum">
              <a:rPr lang="en-US" smtClean="0"/>
              <a:t>‹#›</a:t>
            </a:fld>
            <a:endParaRPr lang="en-US"/>
          </a:p>
        </p:txBody>
      </p:sp>
    </p:spTree>
    <p:extLst>
      <p:ext uri="{BB962C8B-B14F-4D97-AF65-F5344CB8AC3E}">
        <p14:creationId xmlns:p14="http://schemas.microsoft.com/office/powerpoint/2010/main" val="74609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2</a:t>
            </a:fld>
            <a:endParaRPr lang="en-US"/>
          </a:p>
        </p:txBody>
      </p:sp>
    </p:spTree>
    <p:extLst>
      <p:ext uri="{BB962C8B-B14F-4D97-AF65-F5344CB8AC3E}">
        <p14:creationId xmlns:p14="http://schemas.microsoft.com/office/powerpoint/2010/main" val="1631520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AutoNum type="arabicPeriod"/>
            </a:pPr>
            <a:r>
              <a:rPr lang="en-US" dirty="0" smtClean="0"/>
              <a:t>All types of fields are not serialized. XML serialization converts (serializes) only the public fields and properties of an object, or the parameters and return values of methods, into an XML stream that conforms to a specific XML Schema definition language (XSD) document</a:t>
            </a:r>
          </a:p>
          <a:p>
            <a:pPr marL="228600" indent="-228600">
              <a:buAutoNum type="arabicPeriod"/>
            </a:pPr>
            <a:r>
              <a:rPr lang="en-US" dirty="0" smtClean="0"/>
              <a:t>XML serialization results in strongly typed classes with public properties and fields that are converted to a serial format (in this case, XML) for storage or transport</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0" baseline="0" dirty="0" smtClean="0"/>
              <a:t>Assembly metadata of the containing assembly is not serialized </a:t>
            </a:r>
          </a:p>
          <a:p>
            <a:pPr marL="228600" indent="-228600">
              <a:buAutoNum type="arabicPeriod"/>
            </a:pPr>
            <a:r>
              <a:rPr lang="en-US" dirty="0" smtClean="0"/>
              <a:t>Field data gets serialized being associated with the property name or public field name</a:t>
            </a:r>
          </a:p>
          <a:p>
            <a:pPr marL="228600" indent="-228600">
              <a:buAutoNum type="arabicPeriod"/>
            </a:pPr>
            <a:r>
              <a:rPr lang="en-US" dirty="0" smtClean="0"/>
              <a:t>Object</a:t>
            </a:r>
            <a:r>
              <a:rPr lang="en-US" baseline="0" dirty="0" smtClean="0"/>
              <a:t> of class with ‘public’ access </a:t>
            </a:r>
            <a:r>
              <a:rPr lang="en-US" baseline="0" dirty="0" err="1" smtClean="0"/>
              <a:t>specifier</a:t>
            </a:r>
            <a:r>
              <a:rPr lang="en-US" baseline="0" dirty="0" smtClean="0"/>
              <a:t> is only serialized</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0" baseline="0" dirty="0" smtClean="0"/>
              <a:t>If the class is part of an object graph, then information about all the classes, part of that object graph will be serialized.</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The following items can be serialized using the </a:t>
            </a:r>
            <a:r>
              <a:rPr lang="en-US" dirty="0" err="1" smtClean="0">
                <a:solidFill>
                  <a:srgbClr val="666699"/>
                </a:solidFill>
              </a:rPr>
              <a:t>XMLSerializable</a:t>
            </a:r>
            <a:r>
              <a:rPr lang="en-US" dirty="0" smtClean="0">
                <a:solidFill>
                  <a:srgbClr val="666699"/>
                </a:solidFill>
              </a:rPr>
              <a:t> </a:t>
            </a:r>
            <a:r>
              <a:rPr lang="en-US" dirty="0" smtClean="0"/>
              <a:t>class:</a:t>
            </a:r>
          </a:p>
          <a:p>
            <a:pPr lvl="1"/>
            <a:r>
              <a:rPr lang="en-US" dirty="0" smtClean="0"/>
              <a:t>Public read/write properties and fields of public classes</a:t>
            </a:r>
          </a:p>
          <a:p>
            <a:pPr lvl="1"/>
            <a:r>
              <a:rPr lang="en-US" dirty="0" smtClean="0"/>
              <a:t>Classes that implement </a:t>
            </a:r>
            <a:r>
              <a:rPr lang="en-US" dirty="0" err="1" smtClean="0"/>
              <a:t>ICollection</a:t>
            </a:r>
            <a:r>
              <a:rPr lang="en-US" dirty="0" smtClean="0"/>
              <a:t> or </a:t>
            </a:r>
            <a:r>
              <a:rPr lang="en-US" dirty="0" err="1" smtClean="0"/>
              <a:t>IEnumerable</a:t>
            </a:r>
            <a:r>
              <a:rPr lang="en-US" dirty="0" smtClean="0"/>
              <a:t> (Note that only collections are serialized, not public properties) </a:t>
            </a:r>
          </a:p>
          <a:p>
            <a:pPr lvl="1"/>
            <a:r>
              <a:rPr lang="en-US" dirty="0" err="1" smtClean="0"/>
              <a:t>XmlElement</a:t>
            </a:r>
            <a:r>
              <a:rPr lang="en-US" dirty="0" smtClean="0"/>
              <a:t> objects </a:t>
            </a:r>
          </a:p>
          <a:p>
            <a:pPr lvl="1"/>
            <a:r>
              <a:rPr lang="en-US" dirty="0" err="1" smtClean="0"/>
              <a:t>XmlNode</a:t>
            </a:r>
            <a:r>
              <a:rPr lang="en-US" dirty="0" smtClean="0"/>
              <a:t> objects</a:t>
            </a:r>
          </a:p>
          <a:p>
            <a:pPr lvl="1"/>
            <a:r>
              <a:rPr lang="en-US" dirty="0" err="1" smtClean="0"/>
              <a:t>DataSet</a:t>
            </a:r>
            <a:r>
              <a:rPr lang="en-US" dirty="0" smtClean="0"/>
              <a:t> objects</a:t>
            </a:r>
          </a:p>
          <a:p>
            <a:pPr lvl="1"/>
            <a:endParaRPr lang="en-US"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264012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 Note:</a:t>
            </a:r>
          </a:p>
          <a:p>
            <a:r>
              <a:rPr lang="en-US" dirty="0" smtClean="0"/>
              <a:t>Explain the program</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16</a:t>
            </a:fld>
            <a:endParaRPr lang="en-US"/>
          </a:p>
        </p:txBody>
      </p:sp>
    </p:spTree>
    <p:extLst>
      <p:ext uri="{BB962C8B-B14F-4D97-AF65-F5344CB8AC3E}">
        <p14:creationId xmlns:p14="http://schemas.microsoft.com/office/powerpoint/2010/main" val="275644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 Note:</a:t>
            </a:r>
          </a:p>
          <a:p>
            <a:r>
              <a:rPr lang="en-US" dirty="0" smtClean="0"/>
              <a:t>Explain the program</a:t>
            </a:r>
          </a:p>
          <a:p>
            <a:endParaRPr lang="en-US" dirty="0" smtClean="0"/>
          </a:p>
          <a:p>
            <a:r>
              <a:rPr lang="en-US" dirty="0" smtClean="0"/>
              <a:t>Note: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have to add a reference to System.Runtime.Serialization.Formatters.Soap.dll</a:t>
            </a:r>
            <a:r>
              <a:rPr lang="en-US" baseline="0" dirty="0" smtClean="0"/>
              <a:t> (version 2.0) in your application to avail </a:t>
            </a:r>
            <a:r>
              <a:rPr lang="en-US" baseline="0" dirty="0" err="1" smtClean="0"/>
              <a:t>SoapFormatter</a:t>
            </a:r>
            <a:r>
              <a:rPr lang="en-US" baseline="0" dirty="0" smtClean="0"/>
              <a:t> class for Soap Serialization</a:t>
            </a:r>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extLst>
      <p:ext uri="{BB962C8B-B14F-4D97-AF65-F5344CB8AC3E}">
        <p14:creationId xmlns:p14="http://schemas.microsoft.com/office/powerpoint/2010/main" val="348334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 Note:</a:t>
            </a:r>
          </a:p>
          <a:p>
            <a:r>
              <a:rPr lang="en-US" dirty="0" smtClean="0"/>
              <a:t>Explain the program</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18</a:t>
            </a:fld>
            <a:endParaRPr lang="en-US"/>
          </a:p>
        </p:txBody>
      </p:sp>
    </p:spTree>
    <p:extLst>
      <p:ext uri="{BB962C8B-B14F-4D97-AF65-F5344CB8AC3E}">
        <p14:creationId xmlns:p14="http://schemas.microsoft.com/office/powerpoint/2010/main" val="418283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245272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177660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Note:</a:t>
            </a:r>
          </a:p>
          <a:p>
            <a:r>
              <a:rPr lang="en-IN" dirty="0" smtClean="0"/>
              <a:t>Use of Serialization: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Serialization allows the developer to save the state of an object and recreate it as needed, providing storage of objects as well as data exchange.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Through serialization, a developer can perform actions like sending the object to a remote application by means of a Web Service, passing an object from one domain to another, passing an object through a firewall as an XML string, or maintaining security or user-specific information across applications.</a:t>
            </a:r>
            <a:endParaRPr lang="en-US" sz="1200" dirty="0" smtClean="0">
              <a:solidFill>
                <a:srgbClr val="4D4F53"/>
              </a:solidFill>
              <a:latin typeface="Arial" pitchFamily="34" charset="0"/>
              <a:cs typeface="Arial" pitchFamily="34" charset="0"/>
            </a:endParaRP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1697719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dirty="0" smtClean="0"/>
              <a:t>Classes Used by the Default Serialization Process</a:t>
            </a:r>
          </a:p>
          <a:p>
            <a:pPr lvl="1"/>
            <a:r>
              <a:rPr lang="en-US" b="1" dirty="0" err="1" smtClean="0"/>
              <a:t>ObjectIDGenerator</a:t>
            </a:r>
            <a:r>
              <a:rPr lang="en-US" dirty="0" smtClean="0"/>
              <a:t> – generates IDs for objects</a:t>
            </a:r>
          </a:p>
          <a:p>
            <a:pPr lvl="1"/>
            <a:r>
              <a:rPr lang="en-US" b="1" dirty="0" err="1" smtClean="0"/>
              <a:t>ObjectManager</a:t>
            </a:r>
            <a:r>
              <a:rPr lang="en-US" dirty="0" smtClean="0"/>
              <a:t> – tracks objects as they are being </a:t>
            </a:r>
            <a:r>
              <a:rPr lang="en-US" dirty="0" err="1" smtClean="0"/>
              <a:t>deserialized</a:t>
            </a:r>
            <a:r>
              <a:rPr lang="en-US" dirty="0" smtClean="0"/>
              <a:t> </a:t>
            </a:r>
          </a:p>
          <a:p>
            <a:endParaRPr lang="en-US" dirty="0" smtClean="0"/>
          </a:p>
          <a:p>
            <a:r>
              <a:rPr lang="en-US" dirty="0" smtClean="0"/>
              <a:t>Examples of Classes Used with Serialized Streams</a:t>
            </a:r>
          </a:p>
          <a:p>
            <a:pPr lvl="1"/>
            <a:r>
              <a:rPr lang="en-US" b="1" dirty="0" err="1" smtClean="0"/>
              <a:t>FileStream</a:t>
            </a:r>
            <a:r>
              <a:rPr lang="en-US" dirty="0" smtClean="0"/>
              <a:t>, </a:t>
            </a:r>
            <a:r>
              <a:rPr lang="en-US" b="1" dirty="0" err="1" smtClean="0"/>
              <a:t>MemoryStream</a:t>
            </a:r>
            <a:r>
              <a:rPr lang="en-US" dirty="0" smtClean="0"/>
              <a:t>, </a:t>
            </a:r>
            <a:r>
              <a:rPr lang="en-US" b="1" dirty="0" err="1" smtClean="0"/>
              <a:t>NetworkStream</a:t>
            </a:r>
            <a:endParaRPr lang="en-US" b="1"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6</a:t>
            </a:fld>
            <a:endParaRPr lang="en-US"/>
          </a:p>
        </p:txBody>
      </p:sp>
    </p:spTree>
    <p:extLst>
      <p:ext uri="{BB962C8B-B14F-4D97-AF65-F5344CB8AC3E}">
        <p14:creationId xmlns:p14="http://schemas.microsoft.com/office/powerpoint/2010/main" val="327316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Consider, Car</a:t>
            </a:r>
            <a:r>
              <a:rPr lang="en-US" baseline="0" dirty="0" smtClean="0"/>
              <a:t> class has an object of Radio class, which available to derived classes of Car class too.</a:t>
            </a:r>
          </a:p>
          <a:p>
            <a:pPr marL="228600" indent="-228600">
              <a:buAutoNum type="arabicPeriod"/>
            </a:pPr>
            <a:r>
              <a:rPr lang="en-US" baseline="0" dirty="0" err="1" smtClean="0"/>
              <a:t>Maruti</a:t>
            </a:r>
            <a:r>
              <a:rPr lang="en-US" baseline="0" dirty="0" smtClean="0"/>
              <a:t> class is derived from Car class</a:t>
            </a:r>
          </a:p>
          <a:p>
            <a:pPr marL="228600" indent="-228600">
              <a:buAutoNum type="arabicPeriod"/>
            </a:pPr>
            <a:r>
              <a:rPr lang="en-US" baseline="0" dirty="0" smtClean="0"/>
              <a:t>So, Car and </a:t>
            </a:r>
            <a:r>
              <a:rPr lang="en-US" baseline="0" dirty="0" err="1" smtClean="0"/>
              <a:t>Maruti</a:t>
            </a:r>
            <a:r>
              <a:rPr lang="en-US" baseline="0" dirty="0" smtClean="0"/>
              <a:t> classes are bound through “IS-A” relationship.</a:t>
            </a:r>
          </a:p>
          <a:p>
            <a:pPr marL="228600" indent="-228600">
              <a:buAutoNum type="arabicPeriod"/>
            </a:pPr>
            <a:r>
              <a:rPr lang="en-US" baseline="0" dirty="0" smtClean="0"/>
              <a:t>Since, </a:t>
            </a:r>
            <a:r>
              <a:rPr lang="en-US" baseline="0" dirty="0" err="1" smtClean="0"/>
              <a:t>Maruti</a:t>
            </a:r>
            <a:r>
              <a:rPr lang="en-US" baseline="0" dirty="0" smtClean="0"/>
              <a:t> is derived from Car class, then </a:t>
            </a:r>
            <a:r>
              <a:rPr lang="en-US" baseline="0" dirty="0" err="1" smtClean="0"/>
              <a:t>Maruti</a:t>
            </a:r>
            <a:r>
              <a:rPr lang="en-US" baseline="0" dirty="0" smtClean="0"/>
              <a:t> class also posses the object of Radio class.</a:t>
            </a:r>
          </a:p>
          <a:p>
            <a:pPr marL="228600" indent="-228600">
              <a:buAutoNum type="arabicPeriod"/>
            </a:pPr>
            <a:r>
              <a:rPr lang="en-US" baseline="0" dirty="0" smtClean="0"/>
              <a:t>So, Car and </a:t>
            </a:r>
            <a:r>
              <a:rPr lang="en-US" baseline="0" dirty="0" err="1" smtClean="0"/>
              <a:t>Maruti</a:t>
            </a:r>
            <a:r>
              <a:rPr lang="en-US" baseline="0" dirty="0" smtClean="0"/>
              <a:t> class, both, is bound with Radio class with “HAS-A” relationship.</a:t>
            </a:r>
          </a:p>
          <a:p>
            <a:pPr marL="228600" indent="-228600">
              <a:buAutoNum type="arabicPeriod"/>
            </a:pPr>
            <a:r>
              <a:rPr lang="en-US" baseline="0" dirty="0" smtClean="0"/>
              <a:t>So, Car, </a:t>
            </a:r>
            <a:r>
              <a:rPr lang="en-US" baseline="0" dirty="0" err="1" smtClean="0"/>
              <a:t>Maruti</a:t>
            </a:r>
            <a:r>
              <a:rPr lang="en-US" baseline="0" dirty="0" smtClean="0"/>
              <a:t> and Radio class objects form an object graph.</a:t>
            </a:r>
          </a:p>
          <a:p>
            <a:pPr marL="228600" indent="-228600">
              <a:buAutoNum type="arabicPeriod"/>
            </a:pPr>
            <a:r>
              <a:rPr lang="en-US" baseline="0" dirty="0" smtClean="0"/>
              <a:t>If, you want to serialize an object of </a:t>
            </a:r>
            <a:r>
              <a:rPr lang="en-US" baseline="0" dirty="0" err="1" smtClean="0"/>
              <a:t>Maruti</a:t>
            </a:r>
            <a:r>
              <a:rPr lang="en-US" baseline="0" dirty="0" smtClean="0"/>
              <a:t> class, then Car as well as Radio class, both have to be marked with [</a:t>
            </a:r>
            <a:r>
              <a:rPr lang="en-US" baseline="0" dirty="0" err="1" smtClean="0"/>
              <a:t>Serializable</a:t>
            </a:r>
            <a:r>
              <a:rPr lang="en-US" baseline="0" dirty="0" smtClean="0"/>
              <a:t>] attribute.</a:t>
            </a:r>
          </a:p>
          <a:p>
            <a:pPr marL="228600" indent="-228600">
              <a:buAutoNum type="arabicPeriod"/>
            </a:pPr>
            <a:r>
              <a:rPr lang="en-US" baseline="0" dirty="0" smtClean="0"/>
              <a:t>Otherwise, </a:t>
            </a:r>
            <a:r>
              <a:rPr lang="en-US" baseline="0" dirty="0" err="1" smtClean="0"/>
              <a:t>Maruti</a:t>
            </a:r>
            <a:r>
              <a:rPr lang="en-US" baseline="0" dirty="0" smtClean="0"/>
              <a:t> class members will be serialized, but not the members of other two classes.</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73784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378032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You have to add a reference to </a:t>
            </a:r>
            <a:r>
              <a:rPr lang="en-US" dirty="0" err="1" smtClean="0"/>
              <a:t>System.Runtime.Serialization.Formatters.Soap.dll</a:t>
            </a:r>
            <a:r>
              <a:rPr lang="en-US" baseline="0" dirty="0" smtClean="0"/>
              <a:t> (version 2.0) in your application to avail </a:t>
            </a:r>
            <a:r>
              <a:rPr lang="en-US" baseline="0" dirty="0" err="1" smtClean="0"/>
              <a:t>SoapFormatter</a:t>
            </a:r>
            <a:r>
              <a:rPr lang="en-US" baseline="0" dirty="0" smtClean="0"/>
              <a:t> class for Soap Serialization</a:t>
            </a:r>
          </a:p>
          <a:p>
            <a:pPr marL="228600" indent="-228600">
              <a:buAutoNum type="arabicPeriod"/>
            </a:pPr>
            <a:r>
              <a:rPr lang="en-US" baseline="0" dirty="0" smtClean="0"/>
              <a:t>In other serialization cases, there is no need to add any reference to any libraries.</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2834534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1. All</a:t>
            </a:r>
            <a:r>
              <a:rPr lang="en-US" b="0" baseline="0" dirty="0" smtClean="0"/>
              <a:t> types of fields are serialized, even if it is private</a:t>
            </a:r>
          </a:p>
          <a:p>
            <a:r>
              <a:rPr lang="en-US" b="0" baseline="0" dirty="0" smtClean="0"/>
              <a:t>2. Assembly metadata of the containing assembly is also serialized </a:t>
            </a:r>
          </a:p>
          <a:p>
            <a:r>
              <a:rPr lang="en-US" b="0" baseline="0" dirty="0" smtClean="0"/>
              <a:t>3. Class information is serialized</a:t>
            </a:r>
          </a:p>
          <a:p>
            <a:r>
              <a:rPr lang="en-US" b="0" baseline="0" dirty="0" smtClean="0"/>
              <a:t>4. If the class is part of an object graph, then information about all the classes, part of that object graph will be serialized, along with their containing assembly metadata</a:t>
            </a:r>
          </a:p>
          <a:p>
            <a:r>
              <a:rPr lang="en-US" b="0" baseline="0" dirty="0" smtClean="0"/>
              <a:t>5. Data of the fields will be serialized being associated with the field name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6. </a:t>
            </a:r>
            <a:r>
              <a:rPr lang="en-US" b="0" dirty="0" smtClean="0"/>
              <a:t>Object</a:t>
            </a:r>
            <a:r>
              <a:rPr lang="en-US" b="0" baseline="0" dirty="0" smtClean="0"/>
              <a:t> of class with any (public or internal) access </a:t>
            </a:r>
            <a:r>
              <a:rPr lang="en-US" b="0" baseline="0" dirty="0" err="1" smtClean="0"/>
              <a:t>specifier</a:t>
            </a:r>
            <a:r>
              <a:rPr lang="en-US" b="0" baseline="0" dirty="0" smtClean="0"/>
              <a:t> is only serialized</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255493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1. All</a:t>
            </a:r>
            <a:r>
              <a:rPr lang="en-US" b="0" baseline="0" dirty="0" smtClean="0"/>
              <a:t> types of fields are serialized, even if it is private</a:t>
            </a:r>
          </a:p>
          <a:p>
            <a:r>
              <a:rPr lang="en-US" b="0" baseline="0" dirty="0" smtClean="0"/>
              <a:t>2. Assembly metadata of the containing assembly is also serialized </a:t>
            </a:r>
          </a:p>
          <a:p>
            <a:r>
              <a:rPr lang="en-US" b="0" baseline="0" dirty="0" smtClean="0"/>
              <a:t>3. Class information is serialized</a:t>
            </a:r>
          </a:p>
          <a:p>
            <a:r>
              <a:rPr lang="en-US" b="0" baseline="0" dirty="0" smtClean="0"/>
              <a:t>4. If the class is part of an object graph, then information about all the classes, part of that object graph will be serialized, along with their containing assembly metadata</a:t>
            </a:r>
          </a:p>
          <a:p>
            <a:r>
              <a:rPr lang="en-US" b="0" baseline="0" dirty="0" smtClean="0"/>
              <a:t>5. Data of the fields will be serialized being associated with the field name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6. </a:t>
            </a:r>
            <a:r>
              <a:rPr lang="en-US" b="0" dirty="0" smtClean="0"/>
              <a:t>Object</a:t>
            </a:r>
            <a:r>
              <a:rPr lang="en-US" b="0" baseline="0" dirty="0" smtClean="0"/>
              <a:t> of class with any (public or internal) access </a:t>
            </a:r>
            <a:r>
              <a:rPr lang="en-US" b="0" baseline="0" dirty="0" err="1" smtClean="0"/>
              <a:t>specifier</a:t>
            </a:r>
            <a:r>
              <a:rPr lang="en-US" b="0" baseline="0" dirty="0" smtClean="0"/>
              <a:t> is only serialized</a:t>
            </a:r>
            <a:endParaRPr lang="en-US" b="0"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198523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6C946D-1252-4430-AA10-041A5E28185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328633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6C946D-1252-4430-AA10-041A5E28185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165340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6C946D-1252-4430-AA10-041A5E28185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85460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6C946D-1252-4430-AA10-041A5E28185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142770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6C946D-1252-4430-AA10-041A5E28185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149413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6C946D-1252-4430-AA10-041A5E28185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173782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6C946D-1252-4430-AA10-041A5E281858}"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12288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6C946D-1252-4430-AA10-041A5E281858}"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216779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C946D-1252-4430-AA10-041A5E281858}"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255660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6C946D-1252-4430-AA10-041A5E28185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219571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6C946D-1252-4430-AA10-041A5E28185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2C38B-210E-4975-951E-2A556FA55071}" type="slidenum">
              <a:rPr lang="en-US" smtClean="0"/>
              <a:t>‹#›</a:t>
            </a:fld>
            <a:endParaRPr lang="en-US"/>
          </a:p>
        </p:txBody>
      </p:sp>
    </p:spTree>
    <p:extLst>
      <p:ext uri="{BB962C8B-B14F-4D97-AF65-F5344CB8AC3E}">
        <p14:creationId xmlns:p14="http://schemas.microsoft.com/office/powerpoint/2010/main" val="67492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C946D-1252-4430-AA10-041A5E281858}"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2C38B-210E-4975-951E-2A556FA55071}" type="slidenum">
              <a:rPr lang="en-US" smtClean="0"/>
              <a:t>‹#›</a:t>
            </a:fld>
            <a:endParaRPr lang="en-US"/>
          </a:p>
        </p:txBody>
      </p:sp>
    </p:spTree>
    <p:extLst>
      <p:ext uri="{BB962C8B-B14F-4D97-AF65-F5344CB8AC3E}">
        <p14:creationId xmlns:p14="http://schemas.microsoft.com/office/powerpoint/2010/main" val="295368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en-us/library/system.io.binarywriter(v=vs.110).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codeproject.com/Tips/394133/XML-Serialization-and-Deserialization-in-Csharp" TargetMode="External"/><Relationship Id="rId5" Type="http://schemas.openxmlformats.org/officeDocument/2006/relationships/hyperlink" Target="http://www.codeproject.com/Articles/1789/Object-Serialization-using-C" TargetMode="External"/><Relationship Id="rId4" Type="http://schemas.openxmlformats.org/officeDocument/2006/relationships/hyperlink" Target="http://msdn.microsoft.com/en-us/library/ms233843.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16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09800" y="1905000"/>
          <a:ext cx="7772400" cy="3505200"/>
        </p:xfrm>
        <a:graphic>
          <a:graphicData uri="http://schemas.openxmlformats.org/drawingml/2006/table">
            <a:tbl>
              <a:tblPr firstRow="1" bandRow="1">
                <a:tableStyleId>{5C22544A-7EE6-4342-B048-85BDC9FD1C3A}</a:tableStyleId>
              </a:tblPr>
              <a:tblGrid>
                <a:gridCol w="1524000"/>
                <a:gridCol w="1295400"/>
                <a:gridCol w="1828800"/>
                <a:gridCol w="3124200"/>
              </a:tblGrid>
              <a:tr h="876300">
                <a:tc>
                  <a:txBody>
                    <a:bodyPr/>
                    <a:lstStyle/>
                    <a:p>
                      <a:r>
                        <a:rPr lang="en-US" dirty="0" smtClean="0"/>
                        <a:t>Serialization</a:t>
                      </a:r>
                      <a:r>
                        <a:rPr lang="en-US" baseline="0" dirty="0" smtClean="0"/>
                        <a:t> Technique</a:t>
                      </a:r>
                      <a:endParaRPr lang="en-IN" dirty="0"/>
                    </a:p>
                  </a:txBody>
                  <a:tcPr/>
                </a:tc>
                <a:tc>
                  <a:txBody>
                    <a:bodyPr/>
                    <a:lstStyle/>
                    <a:p>
                      <a:r>
                        <a:rPr lang="en-US" dirty="0" smtClean="0"/>
                        <a:t>Formatter</a:t>
                      </a:r>
                      <a:endParaRPr lang="en-IN" dirty="0"/>
                    </a:p>
                  </a:txBody>
                  <a:tcPr/>
                </a:tc>
                <a:tc>
                  <a:txBody>
                    <a:bodyPr/>
                    <a:lstStyle/>
                    <a:p>
                      <a:r>
                        <a:rPr lang="en-US" dirty="0" smtClean="0"/>
                        <a:t>BCL</a:t>
                      </a:r>
                      <a:r>
                        <a:rPr lang="en-US" baseline="0" dirty="0" smtClean="0"/>
                        <a:t> Class</a:t>
                      </a:r>
                      <a:endParaRPr lang="en-IN" dirty="0"/>
                    </a:p>
                  </a:txBody>
                  <a:tcPr/>
                </a:tc>
                <a:tc>
                  <a:txBody>
                    <a:bodyPr/>
                    <a:lstStyle/>
                    <a:p>
                      <a:r>
                        <a:rPr lang="en-US" dirty="0" smtClean="0"/>
                        <a:t>Namespace</a:t>
                      </a:r>
                      <a:endParaRPr lang="en-IN" dirty="0"/>
                    </a:p>
                  </a:txBody>
                  <a:tcPr/>
                </a:tc>
              </a:tr>
              <a:tr h="876300">
                <a:tc>
                  <a:txBody>
                    <a:bodyPr/>
                    <a:lstStyle/>
                    <a:p>
                      <a:r>
                        <a:rPr lang="en-US" dirty="0" smtClean="0"/>
                        <a:t>Binary Serialization</a:t>
                      </a:r>
                      <a:endParaRPr lang="en-IN" dirty="0"/>
                    </a:p>
                  </a:txBody>
                  <a:tcPr/>
                </a:tc>
                <a:tc>
                  <a:txBody>
                    <a:bodyPr/>
                    <a:lstStyle/>
                    <a:p>
                      <a:r>
                        <a:rPr lang="en-US" dirty="0" smtClean="0"/>
                        <a:t>Binary Formatter</a:t>
                      </a:r>
                      <a:endParaRPr lang="en-IN" dirty="0"/>
                    </a:p>
                  </a:txBody>
                  <a:tcPr/>
                </a:tc>
                <a:tc>
                  <a:txBody>
                    <a:bodyPr/>
                    <a:lstStyle/>
                    <a:p>
                      <a:r>
                        <a:rPr lang="en-US" dirty="0" err="1" smtClean="0"/>
                        <a:t>BinaryFormatter</a:t>
                      </a:r>
                      <a:endParaRPr lang="en-IN" dirty="0"/>
                    </a:p>
                  </a:txBody>
                  <a:tcPr/>
                </a:tc>
                <a:tc>
                  <a:txBody>
                    <a:bodyPr/>
                    <a:lstStyle/>
                    <a:p>
                      <a:r>
                        <a:rPr lang="en-US" dirty="0" err="1" smtClean="0"/>
                        <a:t>System.Runtime.Serialization.Formatters.Binary</a:t>
                      </a:r>
                      <a:endParaRPr lang="en-IN" dirty="0"/>
                    </a:p>
                  </a:txBody>
                  <a:tcPr/>
                </a:tc>
              </a:tr>
              <a:tr h="876300">
                <a:tc>
                  <a:txBody>
                    <a:bodyPr/>
                    <a:lstStyle/>
                    <a:p>
                      <a:r>
                        <a:rPr lang="en-US" dirty="0" smtClean="0"/>
                        <a:t>SOAP Serialization</a:t>
                      </a:r>
                      <a:endParaRPr lang="en-IN" dirty="0"/>
                    </a:p>
                  </a:txBody>
                  <a:tcPr/>
                </a:tc>
                <a:tc>
                  <a:txBody>
                    <a:bodyPr/>
                    <a:lstStyle/>
                    <a:p>
                      <a:r>
                        <a:rPr lang="en-US" dirty="0" smtClean="0"/>
                        <a:t>SOAP Formatter</a:t>
                      </a:r>
                      <a:endParaRPr lang="en-IN" dirty="0"/>
                    </a:p>
                  </a:txBody>
                  <a:tcPr/>
                </a:tc>
                <a:tc>
                  <a:txBody>
                    <a:bodyPr/>
                    <a:lstStyle/>
                    <a:p>
                      <a:r>
                        <a:rPr lang="en-US" dirty="0" err="1" smtClean="0"/>
                        <a:t>SoapFormatter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System.Runtime.Serialization.Formatters.Soap</a:t>
                      </a:r>
                      <a:endParaRPr lang="en-IN" dirty="0"/>
                    </a:p>
                  </a:txBody>
                  <a:tcPr/>
                </a:tc>
              </a:tr>
              <a:tr h="876300">
                <a:tc>
                  <a:txBody>
                    <a:bodyPr/>
                    <a:lstStyle/>
                    <a:p>
                      <a:r>
                        <a:rPr lang="en-US" dirty="0" smtClean="0"/>
                        <a:t>XML Serialization</a:t>
                      </a:r>
                      <a:endParaRPr lang="en-IN" dirty="0"/>
                    </a:p>
                  </a:txBody>
                  <a:tcPr/>
                </a:tc>
                <a:tc>
                  <a:txBody>
                    <a:bodyPr/>
                    <a:lstStyle/>
                    <a:p>
                      <a:r>
                        <a:rPr lang="en-US" dirty="0" smtClean="0"/>
                        <a:t>XML Formatter</a:t>
                      </a:r>
                      <a:endParaRPr lang="en-IN" dirty="0"/>
                    </a:p>
                  </a:txBody>
                  <a:tcPr/>
                </a:tc>
                <a:tc>
                  <a:txBody>
                    <a:bodyPr/>
                    <a:lstStyle/>
                    <a:p>
                      <a:r>
                        <a:rPr lang="en-US" dirty="0" err="1" smtClean="0"/>
                        <a:t>XmlSerializer</a:t>
                      </a:r>
                      <a:endParaRPr lang="en-IN" dirty="0"/>
                    </a:p>
                  </a:txBody>
                  <a:tcPr/>
                </a:tc>
                <a:tc>
                  <a:txBody>
                    <a:bodyPr/>
                    <a:lstStyle/>
                    <a:p>
                      <a:r>
                        <a:rPr lang="en-US" dirty="0" err="1" smtClean="0"/>
                        <a:t>System.Xml.Serialization</a:t>
                      </a:r>
                      <a:endParaRPr lang="en-IN" dirty="0"/>
                    </a:p>
                  </a:txBody>
                  <a:tcPr/>
                </a:tc>
              </a:tr>
            </a:tbl>
          </a:graphicData>
        </a:graphic>
      </p:graphicFrame>
      <p:sp>
        <p:nvSpPr>
          <p:cNvPr id="4" name="Title 3"/>
          <p:cNvSpPr>
            <a:spLocks noGrp="1"/>
          </p:cNvSpPr>
          <p:nvPr>
            <p:ph type="title"/>
          </p:nvPr>
        </p:nvSpPr>
        <p:spPr/>
        <p:txBody>
          <a:bodyPr/>
          <a:lstStyle/>
          <a:p>
            <a:r>
              <a:rPr lang="en-US" dirty="0" smtClean="0"/>
              <a:t>Classes Supplied by .NET Framework class library</a:t>
            </a:r>
            <a:endParaRPr lang="en-IN" dirty="0"/>
          </a:p>
        </p:txBody>
      </p:sp>
    </p:spTree>
    <p:extLst>
      <p:ext uri="{BB962C8B-B14F-4D97-AF65-F5344CB8AC3E}">
        <p14:creationId xmlns:p14="http://schemas.microsoft.com/office/powerpoint/2010/main" val="4120909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Serialization</a:t>
            </a:r>
          </a:p>
          <a:p>
            <a:pPr lvl="1"/>
            <a:r>
              <a:rPr lang="en-US" dirty="0" smtClean="0"/>
              <a:t>During this process, the public and private fields of the object and the name of the class as well as assembly metadata, are converted to a stream of bytes</a:t>
            </a:r>
          </a:p>
          <a:p>
            <a:pPr lvl="1"/>
            <a:r>
              <a:rPr lang="en-US" dirty="0" smtClean="0"/>
              <a:t>The bytes are then written to a data stream</a:t>
            </a:r>
          </a:p>
          <a:p>
            <a:endParaRPr lang="en-US" dirty="0" smtClean="0"/>
          </a:p>
          <a:p>
            <a:r>
              <a:rPr lang="en-US" dirty="0" err="1" smtClean="0"/>
              <a:t>Deserailization</a:t>
            </a:r>
            <a:endParaRPr lang="en-US" dirty="0" smtClean="0"/>
          </a:p>
          <a:p>
            <a:pPr lvl="1"/>
            <a:r>
              <a:rPr lang="en-US" dirty="0" smtClean="0"/>
              <a:t>When the object is subsequently </a:t>
            </a:r>
            <a:r>
              <a:rPr lang="en-US" dirty="0" err="1" smtClean="0"/>
              <a:t>deserialized</a:t>
            </a:r>
            <a:r>
              <a:rPr lang="en-US" dirty="0" smtClean="0"/>
              <a:t>, an exact clone of the original object is created, containing the data</a:t>
            </a:r>
          </a:p>
          <a:p>
            <a:endParaRPr lang="en-IN" dirty="0" smtClean="0"/>
          </a:p>
          <a:p>
            <a:endParaRPr lang="en-IN" dirty="0"/>
          </a:p>
        </p:txBody>
      </p:sp>
      <p:sp>
        <p:nvSpPr>
          <p:cNvPr id="3" name="Title 2"/>
          <p:cNvSpPr>
            <a:spLocks noGrp="1"/>
          </p:cNvSpPr>
          <p:nvPr>
            <p:ph type="title"/>
          </p:nvPr>
        </p:nvSpPr>
        <p:spPr/>
        <p:txBody>
          <a:bodyPr/>
          <a:lstStyle/>
          <a:p>
            <a:r>
              <a:rPr lang="en-US" dirty="0"/>
              <a:t>Binary Serialization and </a:t>
            </a:r>
            <a:r>
              <a:rPr lang="en-US" dirty="0" err="1"/>
              <a:t>Deserialization</a:t>
            </a:r>
            <a:endParaRPr lang="en-IN" dirty="0"/>
          </a:p>
        </p:txBody>
      </p:sp>
    </p:spTree>
    <p:extLst>
      <p:ext uri="{BB962C8B-B14F-4D97-AF65-F5344CB8AC3E}">
        <p14:creationId xmlns:p14="http://schemas.microsoft.com/office/powerpoint/2010/main" val="1487789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Serialization</a:t>
            </a:r>
          </a:p>
          <a:p>
            <a:pPr lvl="1"/>
            <a:r>
              <a:rPr lang="en-US" dirty="0" smtClean="0"/>
              <a:t>During this process, the public and private fields of the object and the name of the class as well as assembly metadata, are converted to a stream of data in soap format</a:t>
            </a:r>
          </a:p>
          <a:p>
            <a:endParaRPr lang="en-US" dirty="0" smtClean="0"/>
          </a:p>
          <a:p>
            <a:r>
              <a:rPr lang="en-US" dirty="0" err="1" smtClean="0"/>
              <a:t>Deserailization</a:t>
            </a:r>
            <a:endParaRPr lang="en-US" dirty="0" smtClean="0"/>
          </a:p>
          <a:p>
            <a:pPr lvl="1"/>
            <a:r>
              <a:rPr lang="en-US" dirty="0" smtClean="0"/>
              <a:t>When the object is subsequently </a:t>
            </a:r>
            <a:r>
              <a:rPr lang="en-US" dirty="0" err="1" smtClean="0"/>
              <a:t>deserialized</a:t>
            </a:r>
            <a:r>
              <a:rPr lang="en-US" dirty="0" smtClean="0"/>
              <a:t>, an exact clone of the original object is created based on the serialized data, containing the field data</a:t>
            </a:r>
          </a:p>
          <a:p>
            <a:endParaRPr lang="en-IN" dirty="0"/>
          </a:p>
        </p:txBody>
      </p:sp>
      <p:sp>
        <p:nvSpPr>
          <p:cNvPr id="3" name="Title 2"/>
          <p:cNvSpPr>
            <a:spLocks noGrp="1"/>
          </p:cNvSpPr>
          <p:nvPr>
            <p:ph type="title"/>
          </p:nvPr>
        </p:nvSpPr>
        <p:spPr/>
        <p:txBody>
          <a:bodyPr/>
          <a:lstStyle/>
          <a:p>
            <a:r>
              <a:rPr lang="en-US" dirty="0" smtClean="0"/>
              <a:t>SOAP </a:t>
            </a:r>
            <a:r>
              <a:rPr lang="en-US" dirty="0" err="1" smtClean="0"/>
              <a:t>Serialzation</a:t>
            </a:r>
            <a:endParaRPr lang="en-IN" dirty="0"/>
          </a:p>
        </p:txBody>
      </p:sp>
    </p:spTree>
    <p:extLst>
      <p:ext uri="{BB962C8B-B14F-4D97-AF65-F5344CB8AC3E}">
        <p14:creationId xmlns:p14="http://schemas.microsoft.com/office/powerpoint/2010/main" val="3278759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Serialization</a:t>
            </a:r>
          </a:p>
          <a:p>
            <a:pPr lvl="1"/>
            <a:r>
              <a:rPr lang="en-US" dirty="0" smtClean="0"/>
              <a:t>During this process, the public fields and properties, or the return value of any method of the object along with the name of the class are converted into xml format</a:t>
            </a:r>
          </a:p>
          <a:p>
            <a:endParaRPr lang="en-US" dirty="0" smtClean="0"/>
          </a:p>
          <a:p>
            <a:r>
              <a:rPr lang="en-US" dirty="0" err="1" smtClean="0"/>
              <a:t>Deserailization</a:t>
            </a:r>
            <a:endParaRPr lang="en-US" dirty="0" smtClean="0"/>
          </a:p>
          <a:p>
            <a:pPr lvl="1"/>
            <a:r>
              <a:rPr lang="en-US" dirty="0" smtClean="0"/>
              <a:t>When the object is subsequently </a:t>
            </a:r>
            <a:r>
              <a:rPr lang="en-US" dirty="0" err="1" smtClean="0"/>
              <a:t>deserialized</a:t>
            </a:r>
            <a:r>
              <a:rPr lang="en-US" dirty="0" smtClean="0"/>
              <a:t>, an exact clone of the original object is created based on the serialized data, containing the field data</a:t>
            </a:r>
          </a:p>
          <a:p>
            <a:endParaRPr lang="en-IN" dirty="0" smtClean="0"/>
          </a:p>
          <a:p>
            <a:endParaRPr lang="en-IN" dirty="0"/>
          </a:p>
        </p:txBody>
      </p:sp>
      <p:sp>
        <p:nvSpPr>
          <p:cNvPr id="3" name="Title 2"/>
          <p:cNvSpPr>
            <a:spLocks noGrp="1"/>
          </p:cNvSpPr>
          <p:nvPr>
            <p:ph type="title"/>
          </p:nvPr>
        </p:nvSpPr>
        <p:spPr/>
        <p:txBody>
          <a:bodyPr/>
          <a:lstStyle/>
          <a:p>
            <a:r>
              <a:rPr lang="en-US" dirty="0" smtClean="0"/>
              <a:t>Xml Serialization</a:t>
            </a:r>
            <a:endParaRPr lang="en-IN" dirty="0"/>
          </a:p>
        </p:txBody>
      </p:sp>
    </p:spTree>
    <p:extLst>
      <p:ext uri="{BB962C8B-B14F-4D97-AF65-F5344CB8AC3E}">
        <p14:creationId xmlns:p14="http://schemas.microsoft.com/office/powerpoint/2010/main" val="4144371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Different Types of Serialization</a:t>
            </a:r>
            <a:endParaRPr lang="en-US" dirty="0"/>
          </a:p>
        </p:txBody>
      </p:sp>
      <p:sp>
        <p:nvSpPr>
          <p:cNvPr id="3" name="Content Placeholder 2"/>
          <p:cNvSpPr>
            <a:spLocks noGrp="1"/>
          </p:cNvSpPr>
          <p:nvPr>
            <p:ph idx="1"/>
          </p:nvPr>
        </p:nvSpPr>
        <p:spPr>
          <a:xfrm>
            <a:off x="1953064" y="1295400"/>
            <a:ext cx="8229600" cy="685800"/>
          </a:xfrm>
        </p:spPr>
        <p:txBody>
          <a:bodyPr>
            <a:normAutofit fontScale="77500" lnSpcReduction="20000"/>
          </a:bodyPr>
          <a:lstStyle/>
          <a:p>
            <a:r>
              <a:rPr lang="en-US" dirty="0" smtClean="0"/>
              <a:t>Three classes have been used for serialization and de-serialization of objects, part of an object graph: Radio, Car and </a:t>
            </a:r>
            <a:r>
              <a:rPr lang="en-US" dirty="0" err="1" smtClean="0"/>
              <a:t>Maruti</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2529107" y="2110397"/>
            <a:ext cx="4819650" cy="3160426"/>
          </a:xfrm>
          <a:prstGeom prst="rect">
            <a:avLst/>
          </a:prstGeom>
        </p:spPr>
      </p:pic>
      <p:sp>
        <p:nvSpPr>
          <p:cNvPr id="6" name="TextBox 5"/>
          <p:cNvSpPr txBox="1"/>
          <p:nvPr/>
        </p:nvSpPr>
        <p:spPr>
          <a:xfrm>
            <a:off x="7620000" y="3449276"/>
            <a:ext cx="1981200" cy="523220"/>
          </a:xfrm>
          <a:prstGeom prst="rect">
            <a:avLst/>
          </a:prstGeom>
          <a:solidFill>
            <a:schemeClr val="bg1">
              <a:lumMod val="85000"/>
            </a:schemeClr>
          </a:solidFill>
          <a:ln>
            <a:solidFill>
              <a:schemeClr val="tx1"/>
            </a:solidFill>
          </a:ln>
        </p:spPr>
        <p:txBody>
          <a:bodyPr wrap="square" rtlCol="0">
            <a:spAutoFit/>
          </a:bodyPr>
          <a:lstStyle/>
          <a:p>
            <a:r>
              <a:rPr lang="en-US" sz="1400" dirty="0" err="1">
                <a:solidFill>
                  <a:srgbClr val="4D4F53"/>
                </a:solidFill>
                <a:latin typeface="Arial" pitchFamily="34" charset="0"/>
                <a:cs typeface="Arial" pitchFamily="34" charset="0"/>
              </a:rPr>
              <a:t>Maruti</a:t>
            </a:r>
            <a:r>
              <a:rPr lang="en-US" sz="1400" dirty="0">
                <a:solidFill>
                  <a:srgbClr val="4D4F53"/>
                </a:solidFill>
                <a:latin typeface="Arial" pitchFamily="34" charset="0"/>
                <a:cs typeface="Arial" pitchFamily="34" charset="0"/>
              </a:rPr>
              <a:t> is a derived class of Car class</a:t>
            </a:r>
            <a:endParaRPr lang="en-US" sz="1400" dirty="0">
              <a:solidFill>
                <a:srgbClr val="4D4F53"/>
              </a:solidFill>
              <a:latin typeface="Arial" pitchFamily="34" charset="0"/>
              <a:cs typeface="Arial" pitchFamily="34" charset="0"/>
            </a:endParaRPr>
          </a:p>
        </p:txBody>
      </p:sp>
      <p:sp>
        <p:nvSpPr>
          <p:cNvPr id="7" name="TextBox 6"/>
          <p:cNvSpPr txBox="1"/>
          <p:nvPr/>
        </p:nvSpPr>
        <p:spPr>
          <a:xfrm>
            <a:off x="2681068" y="2315215"/>
            <a:ext cx="2257864"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Car class </a:t>
            </a:r>
            <a:r>
              <a:rPr lang="en-US" sz="1400" b="1" dirty="0">
                <a:solidFill>
                  <a:srgbClr val="4D4F53"/>
                </a:solidFill>
                <a:latin typeface="Arial" pitchFamily="34" charset="0"/>
                <a:cs typeface="Arial" pitchFamily="34" charset="0"/>
              </a:rPr>
              <a:t>has-a </a:t>
            </a:r>
            <a:r>
              <a:rPr lang="en-US" sz="1400" dirty="0">
                <a:solidFill>
                  <a:srgbClr val="4D4F53"/>
                </a:solidFill>
                <a:latin typeface="Arial" pitchFamily="34" charset="0"/>
                <a:cs typeface="Arial" pitchFamily="34" charset="0"/>
              </a:rPr>
              <a:t>Radio</a:t>
            </a:r>
            <a:endParaRPr lang="en-US" sz="1400" dirty="0">
              <a:solidFill>
                <a:srgbClr val="4D4F53"/>
              </a:solidFill>
              <a:latin typeface="Arial" pitchFamily="34" charset="0"/>
              <a:cs typeface="Arial" pitchFamily="34" charset="0"/>
            </a:endParaRPr>
          </a:p>
        </p:txBody>
      </p:sp>
      <p:sp>
        <p:nvSpPr>
          <p:cNvPr id="8" name="TextBox 7"/>
          <p:cNvSpPr txBox="1"/>
          <p:nvPr/>
        </p:nvSpPr>
        <p:spPr>
          <a:xfrm>
            <a:off x="2692791" y="4901491"/>
            <a:ext cx="2257864" cy="738664"/>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Since </a:t>
            </a:r>
            <a:r>
              <a:rPr lang="en-US" sz="1400" dirty="0" err="1">
                <a:solidFill>
                  <a:srgbClr val="4D4F53"/>
                </a:solidFill>
                <a:latin typeface="Arial" pitchFamily="34" charset="0"/>
                <a:cs typeface="Arial" pitchFamily="34" charset="0"/>
              </a:rPr>
              <a:t>Maruti</a:t>
            </a:r>
            <a:r>
              <a:rPr lang="en-US" sz="1400" dirty="0">
                <a:solidFill>
                  <a:srgbClr val="4D4F53"/>
                </a:solidFill>
                <a:latin typeface="Arial" pitchFamily="34" charset="0"/>
                <a:cs typeface="Arial" pitchFamily="34" charset="0"/>
              </a:rPr>
              <a:t> is derived from Car, so </a:t>
            </a:r>
            <a:r>
              <a:rPr lang="en-US" sz="1400" dirty="0" err="1">
                <a:solidFill>
                  <a:srgbClr val="4D4F53"/>
                </a:solidFill>
                <a:latin typeface="Arial" pitchFamily="34" charset="0"/>
                <a:cs typeface="Arial" pitchFamily="34" charset="0"/>
              </a:rPr>
              <a:t>Maruti</a:t>
            </a:r>
            <a:r>
              <a:rPr lang="en-US" sz="1400" dirty="0">
                <a:solidFill>
                  <a:srgbClr val="4D4F53"/>
                </a:solidFill>
                <a:latin typeface="Arial" pitchFamily="34" charset="0"/>
                <a:cs typeface="Arial" pitchFamily="34" charset="0"/>
              </a:rPr>
              <a:t> class </a:t>
            </a:r>
            <a:r>
              <a:rPr lang="en-US" sz="1400" b="1" dirty="0">
                <a:solidFill>
                  <a:srgbClr val="4D4F53"/>
                </a:solidFill>
                <a:latin typeface="Arial" pitchFamily="34" charset="0"/>
                <a:cs typeface="Arial" pitchFamily="34" charset="0"/>
              </a:rPr>
              <a:t>has-a </a:t>
            </a:r>
            <a:r>
              <a:rPr lang="en-US" sz="1400" dirty="0">
                <a:solidFill>
                  <a:srgbClr val="4D4F53"/>
                </a:solidFill>
                <a:latin typeface="Arial" pitchFamily="34" charset="0"/>
                <a:cs typeface="Arial" pitchFamily="34" charset="0"/>
              </a:rPr>
              <a:t>Radio, too</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2699686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73497" cy="706962"/>
          </a:xfrm>
        </p:spPr>
        <p:txBody>
          <a:bodyPr/>
          <a:lstStyle/>
          <a:p>
            <a:r>
              <a:rPr lang="en-US" dirty="0"/>
              <a:t>Example of Different Types of Serialization</a:t>
            </a:r>
          </a:p>
        </p:txBody>
      </p:sp>
      <p:sp>
        <p:nvSpPr>
          <p:cNvPr id="3" name="Content Placeholder 2"/>
          <p:cNvSpPr>
            <a:spLocks noGrp="1"/>
          </p:cNvSpPr>
          <p:nvPr>
            <p:ph idx="1"/>
          </p:nvPr>
        </p:nvSpPr>
        <p:spPr>
          <a:xfrm>
            <a:off x="1981200" y="1124437"/>
            <a:ext cx="8229600" cy="381000"/>
          </a:xfrm>
          <a:solidFill>
            <a:schemeClr val="bg1">
              <a:lumMod val="85000"/>
            </a:schemeClr>
          </a:solidFill>
          <a:ln>
            <a:solidFill>
              <a:schemeClr val="tx1"/>
            </a:solidFill>
          </a:ln>
        </p:spPr>
        <p:txBody>
          <a:bodyPr>
            <a:normAutofit fontScale="92500" lnSpcReduction="20000"/>
          </a:bodyPr>
          <a:lstStyle/>
          <a:p>
            <a:pPr marL="225425" indent="0">
              <a:buNone/>
            </a:pPr>
            <a:r>
              <a:rPr lang="en-US" b="1" dirty="0" smtClean="0"/>
              <a:t>Class Code</a:t>
            </a:r>
            <a:endParaRPr lang="en-US" b="1"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15</a:t>
            </a:fld>
            <a:endParaRPr lang="en-US" dirty="0"/>
          </a:p>
        </p:txBody>
      </p:sp>
      <p:cxnSp>
        <p:nvCxnSpPr>
          <p:cNvPr id="9" name="Straight Arrow Connector 8"/>
          <p:cNvCxnSpPr/>
          <p:nvPr/>
        </p:nvCxnSpPr>
        <p:spPr>
          <a:xfrm flipV="1">
            <a:off x="6877416" y="4246236"/>
            <a:ext cx="0" cy="292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12261" y="2927675"/>
            <a:ext cx="1402739" cy="804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312261" y="3731938"/>
            <a:ext cx="1402739" cy="1564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50568" y="3648938"/>
            <a:ext cx="926122" cy="307777"/>
          </a:xfrm>
          <a:prstGeom prst="rect">
            <a:avLst/>
          </a:prstGeom>
          <a:solidFill>
            <a:schemeClr val="bg1">
              <a:lumMod val="85000"/>
            </a:schemeClr>
          </a:solidFill>
        </p:spPr>
        <p:txBody>
          <a:bodyPr wrap="square" rtlCol="0">
            <a:spAutoFit/>
          </a:bodyPr>
          <a:lstStyle/>
          <a:p>
            <a:r>
              <a:rPr lang="en-US" sz="1400" dirty="0">
                <a:solidFill>
                  <a:srgbClr val="4D4F53"/>
                </a:solidFill>
                <a:latin typeface="Arial" pitchFamily="34" charset="0"/>
                <a:cs typeface="Arial" pitchFamily="34" charset="0"/>
              </a:rPr>
              <a:t>HAS-A</a:t>
            </a:r>
            <a:endParaRPr lang="en-US" sz="1400" dirty="0">
              <a:solidFill>
                <a:srgbClr val="4D4F53"/>
              </a:solidFill>
              <a:latin typeface="Arial" pitchFamily="34" charset="0"/>
              <a:cs typeface="Arial" pitchFamily="34" charset="0"/>
            </a:endParaRPr>
          </a:p>
        </p:txBody>
      </p:sp>
      <p:sp>
        <p:nvSpPr>
          <p:cNvPr id="17" name="TextBox 16"/>
          <p:cNvSpPr txBox="1"/>
          <p:nvPr/>
        </p:nvSpPr>
        <p:spPr>
          <a:xfrm>
            <a:off x="8088737" y="4253311"/>
            <a:ext cx="926122" cy="307777"/>
          </a:xfrm>
          <a:prstGeom prst="rect">
            <a:avLst/>
          </a:prstGeom>
          <a:solidFill>
            <a:schemeClr val="bg1">
              <a:lumMod val="85000"/>
            </a:schemeClr>
          </a:solidFill>
        </p:spPr>
        <p:txBody>
          <a:bodyPr wrap="square" rtlCol="0">
            <a:spAutoFit/>
          </a:bodyPr>
          <a:lstStyle/>
          <a:p>
            <a:r>
              <a:rPr lang="en-US" sz="1400" dirty="0">
                <a:solidFill>
                  <a:srgbClr val="4D4F53"/>
                </a:solidFill>
                <a:latin typeface="Arial" pitchFamily="34" charset="0"/>
                <a:cs typeface="Arial" pitchFamily="34" charset="0"/>
              </a:rPr>
              <a:t>IS-A</a:t>
            </a:r>
            <a:endParaRPr lang="en-US" sz="1400" dirty="0">
              <a:solidFill>
                <a:srgbClr val="4D4F53"/>
              </a:solidFill>
              <a:latin typeface="Arial" pitchFamily="34" charset="0"/>
              <a:cs typeface="Arial" pitchFamily="34" charset="0"/>
            </a:endParaRPr>
          </a:p>
        </p:txBody>
      </p:sp>
      <p:pic>
        <p:nvPicPr>
          <p:cNvPr id="18" name="Picture 17"/>
          <p:cNvPicPr>
            <a:picLocks noChangeAspect="1"/>
          </p:cNvPicPr>
          <p:nvPr/>
        </p:nvPicPr>
        <p:blipFill>
          <a:blip r:embed="rId2"/>
          <a:stretch>
            <a:fillRect/>
          </a:stretch>
        </p:blipFill>
        <p:spPr>
          <a:xfrm>
            <a:off x="2116380" y="2412498"/>
            <a:ext cx="2178478" cy="2638878"/>
          </a:xfrm>
          <a:prstGeom prst="rect">
            <a:avLst/>
          </a:prstGeom>
          <a:ln>
            <a:solidFill>
              <a:schemeClr val="tx1"/>
            </a:solidFill>
          </a:ln>
        </p:spPr>
      </p:pic>
      <p:pic>
        <p:nvPicPr>
          <p:cNvPr id="19" name="Picture 18"/>
          <p:cNvPicPr>
            <a:picLocks noChangeAspect="1"/>
          </p:cNvPicPr>
          <p:nvPr/>
        </p:nvPicPr>
        <p:blipFill>
          <a:blip r:embed="rId3"/>
          <a:stretch>
            <a:fillRect/>
          </a:stretch>
        </p:blipFill>
        <p:spPr>
          <a:xfrm>
            <a:off x="5714998" y="1602098"/>
            <a:ext cx="2254958" cy="2644138"/>
          </a:xfrm>
          <a:prstGeom prst="rect">
            <a:avLst/>
          </a:prstGeom>
          <a:ln>
            <a:solidFill>
              <a:schemeClr val="tx1"/>
            </a:solidFill>
          </a:ln>
        </p:spPr>
      </p:pic>
      <p:pic>
        <p:nvPicPr>
          <p:cNvPr id="20" name="Picture 19"/>
          <p:cNvPicPr>
            <a:picLocks noChangeAspect="1"/>
          </p:cNvPicPr>
          <p:nvPr/>
        </p:nvPicPr>
        <p:blipFill>
          <a:blip r:embed="rId4"/>
          <a:stretch>
            <a:fillRect/>
          </a:stretch>
        </p:blipFill>
        <p:spPr>
          <a:xfrm>
            <a:off x="5732402" y="4481902"/>
            <a:ext cx="2237555" cy="1699106"/>
          </a:xfrm>
          <a:prstGeom prst="rect">
            <a:avLst/>
          </a:prstGeom>
          <a:ln>
            <a:solidFill>
              <a:schemeClr val="tx1"/>
            </a:solidFill>
          </a:ln>
        </p:spPr>
      </p:pic>
    </p:spTree>
    <p:extLst>
      <p:ext uri="{BB962C8B-B14F-4D97-AF65-F5344CB8AC3E}">
        <p14:creationId xmlns:p14="http://schemas.microsoft.com/office/powerpoint/2010/main" val="774475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51" y="69056"/>
            <a:ext cx="10515600" cy="1325563"/>
          </a:xfrm>
        </p:spPr>
        <p:txBody>
          <a:bodyPr>
            <a:normAutofit/>
          </a:bodyPr>
          <a:lstStyle/>
          <a:p>
            <a:r>
              <a:rPr lang="en-US" dirty="0"/>
              <a:t>Example of Different Types of </a:t>
            </a:r>
            <a:r>
              <a:rPr lang="en-US" dirty="0" smtClean="0"/>
              <a:t>Serialization:</a:t>
            </a:r>
            <a:br>
              <a:rPr lang="en-US" dirty="0" smtClean="0"/>
            </a:br>
            <a:r>
              <a:rPr lang="en-US" dirty="0" smtClean="0"/>
              <a:t>Binary Serialization and De-Serialization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16</a:t>
            </a:fld>
            <a:endParaRPr lang="en-US" dirty="0"/>
          </a:p>
        </p:txBody>
      </p:sp>
      <p:pic>
        <p:nvPicPr>
          <p:cNvPr id="8" name="Content Placeholder 7"/>
          <p:cNvPicPr>
            <a:picLocks noGrp="1" noChangeAspect="1"/>
          </p:cNvPicPr>
          <p:nvPr>
            <p:ph idx="1"/>
          </p:nvPr>
        </p:nvPicPr>
        <p:blipFill>
          <a:blip r:embed="rId3"/>
          <a:stretch>
            <a:fillRect/>
          </a:stretch>
        </p:blipFill>
        <p:spPr>
          <a:xfrm>
            <a:off x="1981201" y="1981200"/>
            <a:ext cx="4092451" cy="2971800"/>
          </a:xfrm>
          <a:prstGeom prst="rect">
            <a:avLst/>
          </a:prstGeom>
          <a:ln>
            <a:solidFill>
              <a:schemeClr val="tx1"/>
            </a:solidFill>
          </a:ln>
        </p:spPr>
      </p:pic>
      <p:sp>
        <p:nvSpPr>
          <p:cNvPr id="10" name="TextBox 9"/>
          <p:cNvSpPr txBox="1"/>
          <p:nvPr/>
        </p:nvSpPr>
        <p:spPr>
          <a:xfrm>
            <a:off x="19812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Binary Serialization</a:t>
            </a:r>
            <a:endParaRPr lang="en-US" sz="1400" dirty="0">
              <a:solidFill>
                <a:srgbClr val="4D4F53"/>
              </a:solidFill>
              <a:latin typeface="Arial" pitchFamily="34" charset="0"/>
              <a:cs typeface="Arial" pitchFamily="34" charset="0"/>
            </a:endParaRPr>
          </a:p>
        </p:txBody>
      </p:sp>
      <p:sp>
        <p:nvSpPr>
          <p:cNvPr id="11" name="TextBox 10"/>
          <p:cNvSpPr txBox="1"/>
          <p:nvPr/>
        </p:nvSpPr>
        <p:spPr>
          <a:xfrm>
            <a:off x="62484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Binary De-serialization</a:t>
            </a:r>
            <a:endParaRPr lang="en-US" sz="1400" dirty="0">
              <a:solidFill>
                <a:srgbClr val="4D4F53"/>
              </a:solidFill>
              <a:latin typeface="Arial" pitchFamily="34" charset="0"/>
              <a:cs typeface="Arial" pitchFamily="34" charset="0"/>
            </a:endParaRPr>
          </a:p>
        </p:txBody>
      </p:sp>
      <p:pic>
        <p:nvPicPr>
          <p:cNvPr id="12" name="Picture 11"/>
          <p:cNvPicPr>
            <a:picLocks noChangeAspect="1"/>
          </p:cNvPicPr>
          <p:nvPr/>
        </p:nvPicPr>
        <p:blipFill>
          <a:blip r:embed="rId4"/>
          <a:stretch>
            <a:fillRect/>
          </a:stretch>
        </p:blipFill>
        <p:spPr>
          <a:xfrm>
            <a:off x="6073651" y="2133600"/>
            <a:ext cx="4289548" cy="2570220"/>
          </a:xfrm>
          <a:prstGeom prst="rect">
            <a:avLst/>
          </a:prstGeom>
          <a:ln>
            <a:solidFill>
              <a:schemeClr val="tx1"/>
            </a:solidFill>
          </a:ln>
        </p:spPr>
      </p:pic>
    </p:spTree>
    <p:extLst>
      <p:ext uri="{BB962C8B-B14F-4D97-AF65-F5344CB8AC3E}">
        <p14:creationId xmlns:p14="http://schemas.microsoft.com/office/powerpoint/2010/main" val="1510913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369" y="199926"/>
            <a:ext cx="10515600" cy="1325563"/>
          </a:xfrm>
        </p:spPr>
        <p:txBody>
          <a:bodyPr>
            <a:normAutofit/>
          </a:bodyPr>
          <a:lstStyle/>
          <a:p>
            <a:r>
              <a:rPr lang="en-US" dirty="0"/>
              <a:t>Example of Different Types of </a:t>
            </a:r>
            <a:r>
              <a:rPr lang="en-US" dirty="0" smtClean="0"/>
              <a:t>Serialization:</a:t>
            </a:r>
            <a:br>
              <a:rPr lang="en-US" dirty="0" smtClean="0"/>
            </a:br>
            <a:r>
              <a:rPr lang="en-US" dirty="0" smtClean="0"/>
              <a:t>SOAP Serialization and De-Serialization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17</a:t>
            </a:fld>
            <a:endParaRPr lang="en-US" dirty="0"/>
          </a:p>
        </p:txBody>
      </p:sp>
      <p:sp>
        <p:nvSpPr>
          <p:cNvPr id="10" name="TextBox 9"/>
          <p:cNvSpPr txBox="1"/>
          <p:nvPr/>
        </p:nvSpPr>
        <p:spPr>
          <a:xfrm>
            <a:off x="19812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SOAP Serialization</a:t>
            </a:r>
            <a:endParaRPr lang="en-US" sz="1400" dirty="0">
              <a:solidFill>
                <a:srgbClr val="4D4F53"/>
              </a:solidFill>
              <a:latin typeface="Arial" pitchFamily="34" charset="0"/>
              <a:cs typeface="Arial" pitchFamily="34" charset="0"/>
            </a:endParaRPr>
          </a:p>
        </p:txBody>
      </p:sp>
      <p:sp>
        <p:nvSpPr>
          <p:cNvPr id="11" name="TextBox 10"/>
          <p:cNvSpPr txBox="1"/>
          <p:nvPr/>
        </p:nvSpPr>
        <p:spPr>
          <a:xfrm>
            <a:off x="62484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SOAP De-serialization</a:t>
            </a:r>
            <a:endParaRPr lang="en-US" sz="1400" dirty="0">
              <a:solidFill>
                <a:srgbClr val="4D4F53"/>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1752601" y="2030216"/>
            <a:ext cx="4376568" cy="307518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271846" y="2362200"/>
            <a:ext cx="4147794" cy="2438400"/>
          </a:xfrm>
          <a:prstGeom prst="rect">
            <a:avLst/>
          </a:prstGeom>
          <a:ln>
            <a:solidFill>
              <a:schemeClr val="tx1"/>
            </a:solidFill>
          </a:ln>
        </p:spPr>
      </p:pic>
    </p:spTree>
    <p:extLst>
      <p:ext uri="{BB962C8B-B14F-4D97-AF65-F5344CB8AC3E}">
        <p14:creationId xmlns:p14="http://schemas.microsoft.com/office/powerpoint/2010/main" val="3385324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865" y="86481"/>
            <a:ext cx="10515600" cy="1325563"/>
          </a:xfrm>
        </p:spPr>
        <p:txBody>
          <a:bodyPr>
            <a:normAutofit/>
          </a:bodyPr>
          <a:lstStyle/>
          <a:p>
            <a:r>
              <a:rPr lang="en-US" dirty="0"/>
              <a:t>Example of Different Types of </a:t>
            </a:r>
            <a:r>
              <a:rPr lang="en-US" dirty="0" smtClean="0"/>
              <a:t>Serialization:</a:t>
            </a:r>
            <a:br>
              <a:rPr lang="en-US" dirty="0" smtClean="0"/>
            </a:br>
            <a:r>
              <a:rPr lang="en-US" dirty="0" smtClean="0"/>
              <a:t>XML Serialization and De-Serialization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18</a:t>
            </a:fld>
            <a:endParaRPr lang="en-US" dirty="0"/>
          </a:p>
        </p:txBody>
      </p:sp>
      <p:sp>
        <p:nvSpPr>
          <p:cNvPr id="10" name="TextBox 9"/>
          <p:cNvSpPr txBox="1"/>
          <p:nvPr/>
        </p:nvSpPr>
        <p:spPr>
          <a:xfrm>
            <a:off x="19812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XML Serialization</a:t>
            </a:r>
            <a:endParaRPr lang="en-US" sz="1400" dirty="0">
              <a:solidFill>
                <a:srgbClr val="4D4F53"/>
              </a:solidFill>
              <a:latin typeface="Arial" pitchFamily="34" charset="0"/>
              <a:cs typeface="Arial" pitchFamily="34" charset="0"/>
            </a:endParaRPr>
          </a:p>
        </p:txBody>
      </p:sp>
      <p:sp>
        <p:nvSpPr>
          <p:cNvPr id="11" name="TextBox 10"/>
          <p:cNvSpPr txBox="1"/>
          <p:nvPr/>
        </p:nvSpPr>
        <p:spPr>
          <a:xfrm>
            <a:off x="6248400" y="1371601"/>
            <a:ext cx="39624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XML De-serialization</a:t>
            </a:r>
            <a:endParaRPr lang="en-US" sz="1400" dirty="0">
              <a:solidFill>
                <a:srgbClr val="4D4F53"/>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1752601" y="1905001"/>
            <a:ext cx="4576408" cy="29718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364179" y="2301716"/>
            <a:ext cx="4114431" cy="2270284"/>
          </a:xfrm>
          <a:prstGeom prst="rect">
            <a:avLst/>
          </a:prstGeom>
          <a:ln>
            <a:solidFill>
              <a:schemeClr val="tx1"/>
            </a:solidFill>
          </a:ln>
        </p:spPr>
      </p:pic>
    </p:spTree>
    <p:extLst>
      <p:ext uri="{BB962C8B-B14F-4D97-AF65-F5344CB8AC3E}">
        <p14:creationId xmlns:p14="http://schemas.microsoft.com/office/powerpoint/2010/main" val="2448253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3064" y="1020762"/>
            <a:ext cx="8229600" cy="4999038"/>
          </a:xfrm>
        </p:spPr>
        <p:txBody>
          <a:bodyPr>
            <a:normAutofit/>
          </a:bodyPr>
          <a:lstStyle/>
          <a:p>
            <a:r>
              <a:rPr lang="en-IN" dirty="0" smtClean="0"/>
              <a:t>For serialization and de-</a:t>
            </a:r>
            <a:r>
              <a:rPr lang="en-IN" dirty="0" err="1" smtClean="0"/>
              <a:t>serializationin</a:t>
            </a:r>
            <a:r>
              <a:rPr lang="en-IN" dirty="0" smtClean="0"/>
              <a:t> .NET, visit the following links: </a:t>
            </a:r>
            <a:endParaRPr lang="en-IN" dirty="0" smtClean="0">
              <a:hlinkClick r:id="rId3"/>
            </a:endParaRPr>
          </a:p>
          <a:p>
            <a:pPr lvl="1"/>
            <a:r>
              <a:rPr lang="en-IN" dirty="0">
                <a:hlinkClick r:id="rId4"/>
              </a:rPr>
              <a:t>http://</a:t>
            </a:r>
            <a:r>
              <a:rPr lang="en-IN" dirty="0" smtClean="0">
                <a:hlinkClick r:id="rId4"/>
              </a:rPr>
              <a:t>msdn.microsoft.com/en-us/library/ms233843.aspx</a:t>
            </a:r>
            <a:endParaRPr lang="en-IN" dirty="0" smtClean="0"/>
          </a:p>
          <a:p>
            <a:pPr lvl="1"/>
            <a:r>
              <a:rPr lang="en-IN" dirty="0">
                <a:hlinkClick r:id="rId5"/>
              </a:rPr>
              <a:t>http://</a:t>
            </a:r>
            <a:r>
              <a:rPr lang="en-IN" dirty="0" smtClean="0">
                <a:hlinkClick r:id="rId5"/>
              </a:rPr>
              <a:t>www.codeproject.com/Articles/1789/Object-Serialization-using-C</a:t>
            </a:r>
            <a:endParaRPr lang="en-IN" dirty="0" smtClean="0"/>
          </a:p>
          <a:p>
            <a:pPr lvl="1"/>
            <a:r>
              <a:rPr lang="en-IN">
                <a:hlinkClick r:id="rId6"/>
              </a:rPr>
              <a:t>http://</a:t>
            </a:r>
            <a:r>
              <a:rPr lang="en-IN" smtClean="0">
                <a:hlinkClick r:id="rId6"/>
              </a:rPr>
              <a:t>www.codeproject.com/Tips/394133/XML-Serialization-and-Deserialization-in-Csharp</a:t>
            </a:r>
            <a:endParaRPr lang="en-IN" smtClean="0"/>
          </a:p>
          <a:p>
            <a:pPr lvl="1"/>
            <a:endParaRPr lang="en-IN" dirty="0" smtClean="0"/>
          </a:p>
          <a:p>
            <a:pPr lvl="1"/>
            <a:endParaRPr lang="en-US" dirty="0" smtClean="0"/>
          </a:p>
          <a:p>
            <a:endParaRPr lang="en-US" dirty="0" smtClean="0"/>
          </a:p>
        </p:txBody>
      </p:sp>
      <p:sp>
        <p:nvSpPr>
          <p:cNvPr id="3" name="Title 2"/>
          <p:cNvSpPr>
            <a:spLocks noGrp="1"/>
          </p:cNvSpPr>
          <p:nvPr>
            <p:ph type="title"/>
          </p:nvPr>
        </p:nvSpPr>
        <p:spPr>
          <a:xfrm>
            <a:off x="810064" y="93277"/>
            <a:ext cx="10515600" cy="1325563"/>
          </a:xfrm>
        </p:spPr>
        <p:txBody>
          <a:bodyPr/>
          <a:lstStyle/>
          <a:p>
            <a:r>
              <a:rPr lang="en-US" dirty="0" smtClean="0"/>
              <a:t>Reference</a:t>
            </a:r>
            <a:endParaRPr lang="en-US" dirty="0"/>
          </a:p>
        </p:txBody>
      </p:sp>
    </p:spTree>
    <p:extLst>
      <p:ext uri="{BB962C8B-B14F-4D97-AF65-F5344CB8AC3E}">
        <p14:creationId xmlns:p14="http://schemas.microsoft.com/office/powerpoint/2010/main" val="4050675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SERIALIZATION AND DESERIALIZATION</a:t>
            </a:r>
            <a:endParaRPr lang="en-US" dirty="0"/>
          </a:p>
        </p:txBody>
      </p:sp>
    </p:spTree>
    <p:extLst>
      <p:ext uri="{BB962C8B-B14F-4D97-AF65-F5344CB8AC3E}">
        <p14:creationId xmlns:p14="http://schemas.microsoft.com/office/powerpoint/2010/main" val="190837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dirty="0" smtClean="0"/>
              <a:t>Objective</a:t>
            </a:r>
            <a:endParaRPr lang="en-US" dirty="0"/>
          </a:p>
        </p:txBody>
      </p:sp>
      <p:sp>
        <p:nvSpPr>
          <p:cNvPr id="3077" name="Rectangle 5"/>
          <p:cNvSpPr>
            <a:spLocks noGrp="1" noChangeArrowheads="1"/>
          </p:cNvSpPr>
          <p:nvPr>
            <p:ph type="body" idx="1"/>
          </p:nvPr>
        </p:nvSpPr>
        <p:spPr/>
        <p:txBody>
          <a:bodyPr>
            <a:normAutofit fontScale="85000" lnSpcReduction="20000"/>
          </a:bodyPr>
          <a:lstStyle/>
          <a:p>
            <a:r>
              <a:rPr lang="en-US" dirty="0" smtClean="0"/>
              <a:t>Serialization</a:t>
            </a:r>
          </a:p>
          <a:p>
            <a:r>
              <a:rPr lang="en-US" dirty="0" smtClean="0"/>
              <a:t>Use of Serialization</a:t>
            </a:r>
          </a:p>
          <a:p>
            <a:r>
              <a:rPr lang="en-US" dirty="0" smtClean="0"/>
              <a:t>Serialization Process</a:t>
            </a:r>
          </a:p>
          <a:p>
            <a:r>
              <a:rPr lang="en-US" dirty="0" smtClean="0"/>
              <a:t>Marking an object for Serialization</a:t>
            </a:r>
          </a:p>
          <a:p>
            <a:r>
              <a:rPr lang="en-US" dirty="0" err="1" smtClean="0"/>
              <a:t>Serializable</a:t>
            </a:r>
            <a:r>
              <a:rPr lang="en-US" dirty="0" smtClean="0"/>
              <a:t> and </a:t>
            </a:r>
            <a:r>
              <a:rPr lang="en-US" dirty="0" err="1" smtClean="0"/>
              <a:t>NonSerialized</a:t>
            </a:r>
            <a:r>
              <a:rPr lang="en-US" dirty="0" smtClean="0"/>
              <a:t> attributes</a:t>
            </a:r>
          </a:p>
          <a:p>
            <a:r>
              <a:rPr lang="en-US" dirty="0" smtClean="0"/>
              <a:t>Object Graph</a:t>
            </a:r>
          </a:p>
          <a:p>
            <a:r>
              <a:rPr lang="en-US" dirty="0" smtClean="0"/>
              <a:t>Different types of Serialization</a:t>
            </a:r>
          </a:p>
          <a:p>
            <a:r>
              <a:rPr lang="en-US" dirty="0" smtClean="0"/>
              <a:t>Support Provided by .NET Framework for Serialization</a:t>
            </a:r>
          </a:p>
          <a:p>
            <a:r>
              <a:rPr lang="en-US" dirty="0" smtClean="0"/>
              <a:t>Binary serialization and de-serialization</a:t>
            </a:r>
          </a:p>
          <a:p>
            <a:r>
              <a:rPr lang="en-US" dirty="0" smtClean="0"/>
              <a:t>SOAP serialization </a:t>
            </a:r>
            <a:r>
              <a:rPr lang="en-US" dirty="0"/>
              <a:t>and </a:t>
            </a:r>
            <a:r>
              <a:rPr lang="en-US" dirty="0" smtClean="0"/>
              <a:t>de-serialization</a:t>
            </a:r>
          </a:p>
          <a:p>
            <a:r>
              <a:rPr lang="en-US" dirty="0" smtClean="0"/>
              <a:t>XML serialization </a:t>
            </a:r>
            <a:r>
              <a:rPr lang="en-US" dirty="0"/>
              <a:t>and </a:t>
            </a:r>
            <a:r>
              <a:rPr lang="en-US" dirty="0" smtClean="0"/>
              <a:t>de-serialization</a:t>
            </a:r>
            <a:endParaRPr lang="en-US" dirty="0"/>
          </a:p>
          <a:p>
            <a:endParaRPr lang="en-US" dirty="0" smtClean="0"/>
          </a:p>
          <a:p>
            <a:pPr marL="225425"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37402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3541" cy="532799"/>
          </a:xfrm>
        </p:spPr>
        <p:txBody>
          <a:bodyPr>
            <a:normAutofit fontScale="90000"/>
          </a:bodyPr>
          <a:lstStyle/>
          <a:p>
            <a:r>
              <a:rPr lang="en-US" dirty="0" smtClean="0"/>
              <a:t>What is Serialization?</a:t>
            </a:r>
            <a:endParaRPr lang="en-IN" dirty="0"/>
          </a:p>
        </p:txBody>
      </p:sp>
      <p:sp>
        <p:nvSpPr>
          <p:cNvPr id="4" name="Content Placeholder 4"/>
          <p:cNvSpPr>
            <a:spLocks noGrp="1"/>
          </p:cNvSpPr>
          <p:nvPr>
            <p:ph sz="half" idx="1"/>
          </p:nvPr>
        </p:nvSpPr>
        <p:spPr>
          <a:xfrm>
            <a:off x="1981200" y="1020763"/>
            <a:ext cx="4038600" cy="5105401"/>
          </a:xfrm>
          <a:ln>
            <a:solidFill>
              <a:schemeClr val="tx1"/>
            </a:solidFill>
          </a:ln>
        </p:spPr>
        <p:txBody>
          <a:bodyPr>
            <a:normAutofit fontScale="92500" lnSpcReduction="20000"/>
          </a:bodyPr>
          <a:lstStyle/>
          <a:p>
            <a:pPr>
              <a:spcAft>
                <a:spcPct val="20000"/>
              </a:spcAft>
            </a:pPr>
            <a:r>
              <a:rPr lang="en-US" dirty="0"/>
              <a:t>Serialization is the process of converting an object into a stream of bytes in order to store the object or transmit it to memory, a database, or a file. </a:t>
            </a:r>
          </a:p>
          <a:p>
            <a:pPr>
              <a:spcAft>
                <a:spcPct val="20000"/>
              </a:spcAft>
            </a:pPr>
            <a:r>
              <a:rPr lang="en-US" dirty="0" smtClean="0"/>
              <a:t>Its </a:t>
            </a:r>
            <a:r>
              <a:rPr lang="en-US" dirty="0"/>
              <a:t>main purpose is to save the state of an object in order to be able to recreate it when needed. </a:t>
            </a:r>
            <a:endParaRPr lang="en-US" dirty="0" smtClean="0"/>
          </a:p>
          <a:p>
            <a:pPr>
              <a:spcAft>
                <a:spcPct val="20000"/>
              </a:spcAft>
            </a:pPr>
            <a:r>
              <a:rPr lang="en-US" dirty="0" smtClean="0"/>
              <a:t>The </a:t>
            </a:r>
            <a:r>
              <a:rPr lang="en-US" dirty="0"/>
              <a:t>reverse process is called deserialization</a:t>
            </a:r>
            <a:r>
              <a:rPr lang="en-US" dirty="0" smtClean="0"/>
              <a:t>.</a:t>
            </a:r>
          </a:p>
          <a:p>
            <a:pPr>
              <a:spcAft>
                <a:spcPct val="20000"/>
              </a:spcAft>
            </a:pPr>
            <a:r>
              <a:rPr lang="en-US" dirty="0" smtClean="0"/>
              <a:t>Together, these processes allow data to be easily stored and transferred.</a:t>
            </a:r>
          </a:p>
          <a:p>
            <a:endParaRPr lang="en-IN" dirty="0"/>
          </a:p>
        </p:txBody>
      </p:sp>
      <p:sp>
        <p:nvSpPr>
          <p:cNvPr id="5" name="Content Placeholder 5"/>
          <p:cNvSpPr txBox="1">
            <a:spLocks/>
          </p:cNvSpPr>
          <p:nvPr/>
        </p:nvSpPr>
        <p:spPr>
          <a:xfrm>
            <a:off x="6172200" y="1020763"/>
            <a:ext cx="4038600" cy="5105401"/>
          </a:xfrm>
          <a:prstGeom prst="rect">
            <a:avLst/>
          </a:prstGeom>
          <a:ln>
            <a:solidFill>
              <a:schemeClr val="tx1"/>
            </a:solidFill>
          </a:ln>
        </p:spPr>
        <p:txBody>
          <a:bodyPr/>
          <a:lstStyle/>
          <a:p>
            <a:pPr marL="342900" indent="-342900" fontAlgn="base">
              <a:spcBef>
                <a:spcPct val="20000"/>
              </a:spcBef>
              <a:spcAft>
                <a:spcPct val="0"/>
              </a:spcAft>
              <a:buClr>
                <a:srgbClr val="C00000"/>
              </a:buClr>
              <a:buSzPct val="150000"/>
              <a:buFont typeface="Trebuchet MS" pitchFamily="34" charset="0"/>
              <a:buChar char="●"/>
              <a:defRPr/>
            </a:pPr>
            <a:r>
              <a:rPr lang="en-US" sz="2000" dirty="0">
                <a:latin typeface="Trebuchet MS" pitchFamily="34" charset="0"/>
              </a:rPr>
              <a:t>Serialization Scenarios:</a:t>
            </a: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endParaRPr>
          </a:p>
          <a:p>
            <a:pPr marL="742950" lvl="1" indent="-285750" fontAlgn="base">
              <a:spcBef>
                <a:spcPct val="20000"/>
              </a:spcBef>
              <a:spcAft>
                <a:spcPct val="0"/>
              </a:spcAft>
              <a:buClr>
                <a:srgbClr val="7F7F7F"/>
              </a:buClr>
              <a:buSzPct val="150000"/>
              <a:buFont typeface="Trebuchet MS" pitchFamily="34" charset="0"/>
              <a:buChar char="●"/>
              <a:defRPr/>
            </a:pPr>
            <a:r>
              <a:rPr lang="en-US" dirty="0">
                <a:latin typeface="Trebuchet MS" pitchFamily="34" charset="0"/>
              </a:rPr>
              <a:t>Persistence</a:t>
            </a:r>
          </a:p>
          <a:p>
            <a:pPr marL="1143000" lvl="2" indent="-228600" fontAlgn="base">
              <a:spcBef>
                <a:spcPct val="20000"/>
              </a:spcBef>
              <a:spcAft>
                <a:spcPct val="0"/>
              </a:spcAft>
              <a:buClr>
                <a:srgbClr val="C00000"/>
              </a:buClr>
              <a:buFont typeface="Symbol" pitchFamily="18" charset="2"/>
              <a:buChar char="·"/>
              <a:defRPr/>
            </a:pPr>
            <a:r>
              <a:rPr lang="en-US" sz="1600" dirty="0">
                <a:latin typeface="Trebuchet MS" pitchFamily="34" charset="0"/>
              </a:rPr>
              <a:t>Store and retrieve a graph of objects to and from a file</a:t>
            </a: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endParaRPr>
          </a:p>
          <a:p>
            <a:pPr marL="742950" lvl="1" indent="-285750" fontAlgn="base">
              <a:spcBef>
                <a:spcPct val="20000"/>
              </a:spcBef>
              <a:spcAft>
                <a:spcPct val="0"/>
              </a:spcAft>
              <a:buClr>
                <a:srgbClr val="7F7F7F"/>
              </a:buClr>
              <a:buSzPct val="150000"/>
              <a:buFont typeface="Trebuchet MS" pitchFamily="34" charset="0"/>
              <a:buChar char="●"/>
              <a:defRPr/>
            </a:pPr>
            <a:r>
              <a:rPr lang="en-US" dirty="0" err="1">
                <a:latin typeface="Trebuchet MS" pitchFamily="34" charset="0"/>
              </a:rPr>
              <a:t>Remoting</a:t>
            </a:r>
            <a:endParaRPr lang="en-US" dirty="0">
              <a:latin typeface="Trebuchet MS" pitchFamily="34" charset="0"/>
            </a:endParaRPr>
          </a:p>
          <a:p>
            <a:pPr marL="1143000" lvl="2" indent="-228600" fontAlgn="base">
              <a:spcBef>
                <a:spcPct val="20000"/>
              </a:spcBef>
              <a:spcAft>
                <a:spcPct val="0"/>
              </a:spcAft>
              <a:buClr>
                <a:srgbClr val="C00000"/>
              </a:buClr>
              <a:buFont typeface="Symbol" pitchFamily="18" charset="2"/>
              <a:buChar char="·"/>
              <a:defRPr/>
            </a:pPr>
            <a:r>
              <a:rPr lang="en-US" sz="1600" dirty="0">
                <a:latin typeface="Trebuchet MS" pitchFamily="34" charset="0"/>
              </a:rPr>
              <a:t>Pass by value arguments that are transmitted between processes</a:t>
            </a:r>
          </a:p>
        </p:txBody>
      </p:sp>
    </p:spTree>
    <p:extLst>
      <p:ext uri="{BB962C8B-B14F-4D97-AF65-F5344CB8AC3E}">
        <p14:creationId xmlns:p14="http://schemas.microsoft.com/office/powerpoint/2010/main" val="705659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Process</a:t>
            </a:r>
          </a:p>
        </p:txBody>
      </p:sp>
      <p:sp>
        <p:nvSpPr>
          <p:cNvPr id="3" name="Content Placeholder 2"/>
          <p:cNvSpPr>
            <a:spLocks noGrp="1"/>
          </p:cNvSpPr>
          <p:nvPr>
            <p:ph sz="half" idx="1"/>
          </p:nvPr>
        </p:nvSpPr>
        <p:spPr/>
        <p:txBody>
          <a:bodyPr/>
          <a:lstStyle/>
          <a:p>
            <a:r>
              <a:rPr lang="en-US" dirty="0"/>
              <a:t>The object is serialized to a stream, which carries not just the data, but information about the object's type, such as its version, culture, and assembly name. </a:t>
            </a:r>
            <a:endParaRPr lang="en-US" dirty="0" smtClean="0"/>
          </a:p>
          <a:p>
            <a:r>
              <a:rPr lang="en-US" dirty="0" smtClean="0"/>
              <a:t>From </a:t>
            </a:r>
            <a:r>
              <a:rPr lang="en-US" dirty="0"/>
              <a:t>that stream, it can be stored in a database, a file, or memory.</a:t>
            </a:r>
          </a:p>
          <a:p>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5</a:t>
            </a:fld>
            <a:endParaRPr lang="en-US" dirty="0"/>
          </a:p>
        </p:txBody>
      </p:sp>
      <p:pic>
        <p:nvPicPr>
          <p:cNvPr id="7" name="Content Placeholder 2"/>
          <p:cNvPicPr>
            <a:picLocks noChangeAspect="1"/>
          </p:cNvPicPr>
          <p:nvPr/>
        </p:nvPicPr>
        <p:blipFill>
          <a:blip r:embed="rId2"/>
          <a:stretch>
            <a:fillRect/>
          </a:stretch>
        </p:blipFill>
        <p:spPr>
          <a:xfrm>
            <a:off x="6934200" y="1821656"/>
            <a:ext cx="2819400" cy="1866900"/>
          </a:xfrm>
          <a:prstGeom prst="rect">
            <a:avLst/>
          </a:prstGeom>
        </p:spPr>
      </p:pic>
    </p:spTree>
    <p:extLst>
      <p:ext uri="{BB962C8B-B14F-4D97-AF65-F5344CB8AC3E}">
        <p14:creationId xmlns:p14="http://schemas.microsoft.com/office/powerpoint/2010/main" val="32687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 object </a:t>
            </a:r>
            <a:r>
              <a:rPr lang="en-US" dirty="0" err="1" smtClean="0"/>
              <a:t>Serializable</a:t>
            </a:r>
            <a:endParaRPr lang="en-US" dirty="0"/>
          </a:p>
        </p:txBody>
      </p:sp>
      <p:sp>
        <p:nvSpPr>
          <p:cNvPr id="3" name="Content Placeholder 2"/>
          <p:cNvSpPr>
            <a:spLocks noGrp="1"/>
          </p:cNvSpPr>
          <p:nvPr>
            <p:ph idx="1"/>
          </p:nvPr>
        </p:nvSpPr>
        <p:spPr/>
        <p:txBody>
          <a:bodyPr/>
          <a:lstStyle/>
          <a:p>
            <a:r>
              <a:rPr lang="en-US" dirty="0"/>
              <a:t>To serialize an object, you </a:t>
            </a:r>
            <a:r>
              <a:rPr lang="en-US" dirty="0" smtClean="0"/>
              <a:t>need</a:t>
            </a:r>
          </a:p>
          <a:p>
            <a:pPr lvl="1"/>
            <a:endParaRPr lang="en-US" dirty="0" smtClean="0"/>
          </a:p>
          <a:p>
            <a:pPr lvl="1"/>
            <a:r>
              <a:rPr lang="en-US" dirty="0" smtClean="0"/>
              <a:t>Object: Object of a class </a:t>
            </a:r>
            <a:r>
              <a:rPr lang="en-US" dirty="0"/>
              <a:t>to be serialized, </a:t>
            </a:r>
            <a:endParaRPr lang="en-US" dirty="0" smtClean="0"/>
          </a:p>
          <a:p>
            <a:pPr lvl="1"/>
            <a:endParaRPr lang="en-US" dirty="0" smtClean="0"/>
          </a:p>
          <a:p>
            <a:pPr lvl="1"/>
            <a:r>
              <a:rPr lang="en-US" dirty="0" smtClean="0"/>
              <a:t>Stream: A stream to </a:t>
            </a:r>
            <a:r>
              <a:rPr lang="en-US" dirty="0"/>
              <a:t>contain the serialized object, and </a:t>
            </a:r>
            <a:endParaRPr lang="en-US" dirty="0" smtClean="0"/>
          </a:p>
          <a:p>
            <a:pPr lvl="1"/>
            <a:endParaRPr lang="en-US" dirty="0" smtClean="0"/>
          </a:p>
          <a:p>
            <a:pPr lvl="1"/>
            <a:r>
              <a:rPr lang="en-US" dirty="0" smtClean="0"/>
              <a:t>Formatter</a:t>
            </a:r>
            <a:r>
              <a:rPr lang="en-US" dirty="0"/>
              <a:t>. </a:t>
            </a:r>
            <a:r>
              <a:rPr lang="en-US" b="1" dirty="0"/>
              <a:t>System.Runtime.Serialization</a:t>
            </a:r>
            <a:r>
              <a:rPr lang="en-US" dirty="0"/>
              <a:t> </a:t>
            </a:r>
            <a:r>
              <a:rPr lang="en-US" dirty="0" smtClean="0"/>
              <a:t>namespaces contains </a:t>
            </a:r>
            <a:r>
              <a:rPr lang="en-US" dirty="0"/>
              <a:t>the classes necessary for </a:t>
            </a:r>
            <a:r>
              <a:rPr lang="en-US" dirty="0" smtClean="0"/>
              <a:t>serializing </a:t>
            </a:r>
            <a:r>
              <a:rPr lang="en-US" dirty="0"/>
              <a:t>and </a:t>
            </a:r>
            <a:r>
              <a:rPr lang="en-US" dirty="0" smtClean="0"/>
              <a:t>de-serializing </a:t>
            </a:r>
            <a:r>
              <a:rPr lang="en-US" dirty="0"/>
              <a:t>objects</a:t>
            </a:r>
            <a:r>
              <a:rPr lang="en-US" dirty="0" smtClean="0"/>
              <a:t>.</a:t>
            </a:r>
          </a:p>
          <a:p>
            <a:pPr lvl="1"/>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spTree>
    <p:extLst>
      <p:ext uri="{BB962C8B-B14F-4D97-AF65-F5344CB8AC3E}">
        <p14:creationId xmlns:p14="http://schemas.microsoft.com/office/powerpoint/2010/main" val="1191782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989013"/>
          </a:xfrm>
        </p:spPr>
        <p:txBody>
          <a:bodyPr>
            <a:normAutofit fontScale="90000"/>
          </a:bodyPr>
          <a:lstStyle/>
          <a:p>
            <a:r>
              <a:rPr lang="en-US" dirty="0" smtClean="0"/>
              <a:t>Marking Class for Serialization: SerializableAttribute and </a:t>
            </a:r>
            <a:r>
              <a:rPr lang="en-US" dirty="0" err="1" smtClean="0"/>
              <a:t>NonSerialized</a:t>
            </a:r>
            <a:r>
              <a:rPr lang="en-US" dirty="0" smtClean="0"/>
              <a:t> Attribute</a:t>
            </a:r>
            <a:endParaRPr lang="en-US" dirty="0"/>
          </a:p>
        </p:txBody>
      </p:sp>
      <p:sp>
        <p:nvSpPr>
          <p:cNvPr id="5" name="Content Placeholder 4"/>
          <p:cNvSpPr>
            <a:spLocks noGrp="1"/>
          </p:cNvSpPr>
          <p:nvPr>
            <p:ph sz="half" idx="1"/>
          </p:nvPr>
        </p:nvSpPr>
        <p:spPr>
          <a:xfrm>
            <a:off x="1981200" y="1600201"/>
            <a:ext cx="3352800" cy="4525963"/>
          </a:xfrm>
        </p:spPr>
        <p:txBody>
          <a:bodyPr>
            <a:normAutofit fontScale="92500" lnSpcReduction="20000"/>
          </a:bodyPr>
          <a:lstStyle/>
          <a:p>
            <a:r>
              <a:rPr lang="en-US" dirty="0"/>
              <a:t>Apply the </a:t>
            </a:r>
            <a:r>
              <a:rPr lang="en-US" b="1" dirty="0"/>
              <a:t>SerializableAttribute</a:t>
            </a:r>
            <a:r>
              <a:rPr lang="en-US" dirty="0"/>
              <a:t> attribute to a type to indicate that instances of this type can be serialized. </a:t>
            </a:r>
            <a:endParaRPr lang="en-US" dirty="0" smtClean="0"/>
          </a:p>
          <a:p>
            <a:r>
              <a:rPr lang="en-US" dirty="0" smtClean="0"/>
              <a:t>A</a:t>
            </a:r>
            <a:r>
              <a:rPr lang="en-US" dirty="0"/>
              <a:t> </a:t>
            </a:r>
            <a:r>
              <a:rPr lang="en-US" b="1" dirty="0"/>
              <a:t>SerializationException</a:t>
            </a:r>
            <a:r>
              <a:rPr lang="en-US" dirty="0"/>
              <a:t> exception is thrown if you attempt to serialize but the type does not have the </a:t>
            </a:r>
            <a:r>
              <a:rPr lang="en-US" b="1" dirty="0"/>
              <a:t>SerializableAttribute</a:t>
            </a:r>
            <a:r>
              <a:rPr lang="en-US" dirty="0"/>
              <a:t> attribute.</a:t>
            </a:r>
          </a:p>
          <a:p>
            <a:endParaRPr lang="en-US" dirty="0"/>
          </a:p>
        </p:txBody>
      </p:sp>
      <p:sp>
        <p:nvSpPr>
          <p:cNvPr id="6" name="Content Placeholder 5"/>
          <p:cNvSpPr>
            <a:spLocks noGrp="1"/>
          </p:cNvSpPr>
          <p:nvPr>
            <p:ph sz="half" idx="2"/>
          </p:nvPr>
        </p:nvSpPr>
        <p:spPr>
          <a:xfrm>
            <a:off x="5715000" y="1600201"/>
            <a:ext cx="4495800" cy="4525963"/>
          </a:xfrm>
        </p:spPr>
        <p:txBody>
          <a:bodyPr>
            <a:normAutofit fontScale="92500" lnSpcReduction="20000"/>
          </a:bodyPr>
          <a:lstStyle/>
          <a:p>
            <a:r>
              <a:rPr lang="en-US" dirty="0"/>
              <a:t>If you do not want a field within your class to be </a:t>
            </a:r>
            <a:r>
              <a:rPr lang="en-US" dirty="0" err="1"/>
              <a:t>serializable</a:t>
            </a:r>
            <a:r>
              <a:rPr lang="en-US" dirty="0"/>
              <a:t>, apply the </a:t>
            </a:r>
            <a:r>
              <a:rPr lang="en-US" b="1" dirty="0"/>
              <a:t>NonSerializedAttribute</a:t>
            </a:r>
            <a:r>
              <a:rPr lang="en-US" dirty="0"/>
              <a:t> attribute. </a:t>
            </a:r>
            <a:endParaRPr lang="en-US" dirty="0" smtClean="0"/>
          </a:p>
          <a:p>
            <a:r>
              <a:rPr lang="en-US" dirty="0" smtClean="0"/>
              <a:t>If </a:t>
            </a:r>
            <a:r>
              <a:rPr lang="en-US" dirty="0"/>
              <a:t>a field of a </a:t>
            </a:r>
            <a:r>
              <a:rPr lang="en-US" dirty="0" err="1"/>
              <a:t>serializable</a:t>
            </a:r>
            <a:r>
              <a:rPr lang="en-US" dirty="0"/>
              <a:t> type contains a pointer, a handle, or some other data structure that is specific to a particular environment, and the field cannot be meaningfully reconstituted in a different environment, then you may want to make it </a:t>
            </a:r>
            <a:r>
              <a:rPr lang="en-US" dirty="0" smtClean="0"/>
              <a:t>non-</a:t>
            </a:r>
            <a:r>
              <a:rPr lang="en-US" dirty="0" err="1" smtClean="0"/>
              <a:t>serializable</a:t>
            </a:r>
            <a:r>
              <a:rPr lang="en-US" dirty="0"/>
              <a:t>.</a:t>
            </a:r>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7</a:t>
            </a:fld>
            <a:endParaRPr lang="en-US" dirty="0"/>
          </a:p>
        </p:txBody>
      </p:sp>
    </p:spTree>
    <p:extLst>
      <p:ext uri="{BB962C8B-B14F-4D97-AF65-F5344CB8AC3E}">
        <p14:creationId xmlns:p14="http://schemas.microsoft.com/office/powerpoint/2010/main" val="204137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half" idx="1"/>
          </p:nvPr>
        </p:nvSpPr>
        <p:spPr/>
        <p:txBody>
          <a:bodyPr/>
          <a:lstStyle/>
          <a:p>
            <a:r>
              <a:rPr lang="en-US" dirty="0" smtClean="0"/>
              <a:t>If you want to serialize an object of a class which is linked with some other classes using “IS-A” or “HAS-A” relationship, then those classes has to be marked with [</a:t>
            </a:r>
            <a:r>
              <a:rPr lang="en-US" dirty="0" err="1" smtClean="0"/>
              <a:t>Serializable</a:t>
            </a:r>
            <a:r>
              <a:rPr lang="en-US" dirty="0" smtClean="0"/>
              <a:t>] attribute.</a:t>
            </a:r>
          </a:p>
          <a:p>
            <a:endParaRPr lang="en-US" dirty="0" smtClean="0"/>
          </a:p>
          <a:p>
            <a:r>
              <a:rPr lang="en-US" dirty="0" smtClean="0"/>
              <a:t>All the entities together form an object graph, now.</a:t>
            </a:r>
            <a:endParaRPr lang="en-IN" dirty="0"/>
          </a:p>
        </p:txBody>
      </p:sp>
      <p:sp>
        <p:nvSpPr>
          <p:cNvPr id="3" name="Title 2"/>
          <p:cNvSpPr>
            <a:spLocks noGrp="1"/>
          </p:cNvSpPr>
          <p:nvPr>
            <p:ph type="title"/>
          </p:nvPr>
        </p:nvSpPr>
        <p:spPr/>
        <p:txBody>
          <a:bodyPr/>
          <a:lstStyle/>
          <a:p>
            <a:r>
              <a:rPr lang="en-US" dirty="0" smtClean="0"/>
              <a:t>Object Graph</a:t>
            </a:r>
            <a:endParaRPr lang="en-IN" dirty="0"/>
          </a:p>
        </p:txBody>
      </p:sp>
      <p:sp>
        <p:nvSpPr>
          <p:cNvPr id="5" name="TextBox 4"/>
          <p:cNvSpPr txBox="1"/>
          <p:nvPr/>
        </p:nvSpPr>
        <p:spPr>
          <a:xfrm>
            <a:off x="8915400" y="3429000"/>
            <a:ext cx="1295400" cy="369332"/>
          </a:xfrm>
          <a:prstGeom prst="rect">
            <a:avLst/>
          </a:prstGeom>
          <a:noFill/>
        </p:spPr>
        <p:txBody>
          <a:bodyPr wrap="square" rtlCol="0">
            <a:spAutoFit/>
          </a:bodyPr>
          <a:lstStyle/>
          <a:p>
            <a:r>
              <a:rPr lang="en-US" dirty="0"/>
              <a:t>HAS - A</a:t>
            </a:r>
            <a:endParaRPr lang="en-IN" dirty="0"/>
          </a:p>
        </p:txBody>
      </p:sp>
      <p:sp>
        <p:nvSpPr>
          <p:cNvPr id="6" name="TextBox 5"/>
          <p:cNvSpPr txBox="1"/>
          <p:nvPr/>
        </p:nvSpPr>
        <p:spPr>
          <a:xfrm>
            <a:off x="6477000" y="3276600"/>
            <a:ext cx="1143000" cy="369332"/>
          </a:xfrm>
          <a:prstGeom prst="rect">
            <a:avLst/>
          </a:prstGeom>
          <a:noFill/>
        </p:spPr>
        <p:txBody>
          <a:bodyPr wrap="square" rtlCol="0">
            <a:spAutoFit/>
          </a:bodyPr>
          <a:lstStyle/>
          <a:p>
            <a:r>
              <a:rPr lang="en-US" dirty="0"/>
              <a:t>HAS - A</a:t>
            </a:r>
            <a:endParaRPr lang="en-IN" dirty="0"/>
          </a:p>
        </p:txBody>
      </p:sp>
      <p:sp>
        <p:nvSpPr>
          <p:cNvPr id="7" name="TextBox 6"/>
          <p:cNvSpPr txBox="1"/>
          <p:nvPr/>
        </p:nvSpPr>
        <p:spPr>
          <a:xfrm>
            <a:off x="7772400" y="4114800"/>
            <a:ext cx="1143000" cy="369332"/>
          </a:xfrm>
          <a:prstGeom prst="rect">
            <a:avLst/>
          </a:prstGeom>
          <a:noFill/>
        </p:spPr>
        <p:txBody>
          <a:bodyPr wrap="square" rtlCol="0">
            <a:spAutoFit/>
          </a:bodyPr>
          <a:lstStyle/>
          <a:p>
            <a:r>
              <a:rPr lang="en-US" dirty="0"/>
              <a:t>     IS - A</a:t>
            </a:r>
            <a:endParaRPr lang="en-IN" dirty="0"/>
          </a:p>
        </p:txBody>
      </p:sp>
      <p:graphicFrame>
        <p:nvGraphicFramePr>
          <p:cNvPr id="14" name="Content Placeholder 3"/>
          <p:cNvGraphicFramePr>
            <a:graphicFrameLocks noGrp="1"/>
          </p:cNvGraphicFramePr>
          <p:nvPr>
            <p:ph sz="half" idx="2"/>
          </p:nvPr>
        </p:nvGraphicFramePr>
        <p:xfrm>
          <a:off x="6172200" y="1600201"/>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555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Framework Serialization and Formatters</a:t>
            </a:r>
            <a:endParaRPr lang="en-IN" dirty="0"/>
          </a:p>
        </p:txBody>
      </p:sp>
      <p:sp>
        <p:nvSpPr>
          <p:cNvPr id="5" name="Content Placeholder 4"/>
          <p:cNvSpPr>
            <a:spLocks noGrp="1"/>
          </p:cNvSpPr>
          <p:nvPr>
            <p:ph sz="half" idx="1"/>
          </p:nvPr>
        </p:nvSpPr>
        <p:spPr>
          <a:xfrm>
            <a:off x="1981200" y="1600201"/>
            <a:ext cx="4038600" cy="4525963"/>
          </a:xfrm>
        </p:spPr>
        <p:txBody>
          <a:bodyPr>
            <a:normAutofit fontScale="92500" lnSpcReduction="20000"/>
          </a:bodyPr>
          <a:lstStyle/>
          <a:p>
            <a:pPr>
              <a:spcAft>
                <a:spcPct val="20000"/>
              </a:spcAft>
            </a:pPr>
            <a:r>
              <a:rPr lang="en-US" dirty="0" smtClean="0"/>
              <a:t>The .NET Framework features three serialization techniques: </a:t>
            </a:r>
          </a:p>
          <a:p>
            <a:pPr lvl="1">
              <a:spcAft>
                <a:spcPct val="20000"/>
              </a:spcAft>
            </a:pPr>
            <a:endParaRPr lang="en-US" dirty="0" smtClean="0"/>
          </a:p>
          <a:p>
            <a:pPr lvl="1">
              <a:spcAft>
                <a:spcPct val="20000"/>
              </a:spcAft>
            </a:pPr>
            <a:r>
              <a:rPr lang="en-US" dirty="0" smtClean="0"/>
              <a:t>Binary Serialization</a:t>
            </a:r>
          </a:p>
          <a:p>
            <a:pPr lvl="1">
              <a:spcAft>
                <a:spcPct val="20000"/>
              </a:spcAft>
            </a:pPr>
            <a:endParaRPr lang="en-US" dirty="0" smtClean="0"/>
          </a:p>
          <a:p>
            <a:pPr lvl="1">
              <a:spcAft>
                <a:spcPct val="20000"/>
              </a:spcAft>
            </a:pPr>
            <a:r>
              <a:rPr lang="en-US" dirty="0" smtClean="0"/>
              <a:t>SOAP Serialization</a:t>
            </a:r>
          </a:p>
          <a:p>
            <a:pPr lvl="1">
              <a:spcAft>
                <a:spcPct val="20000"/>
              </a:spcAft>
            </a:pPr>
            <a:endParaRPr lang="en-US" dirty="0" smtClean="0"/>
          </a:p>
          <a:p>
            <a:pPr lvl="1">
              <a:spcAft>
                <a:spcPct val="20000"/>
              </a:spcAft>
            </a:pPr>
            <a:r>
              <a:rPr lang="en-US" dirty="0" smtClean="0"/>
              <a:t>XML Serialization</a:t>
            </a:r>
          </a:p>
          <a:p>
            <a:endParaRPr lang="en-IN" dirty="0"/>
          </a:p>
        </p:txBody>
      </p:sp>
      <p:sp>
        <p:nvSpPr>
          <p:cNvPr id="6" name="Content Placeholder 5"/>
          <p:cNvSpPr>
            <a:spLocks noGrp="1"/>
          </p:cNvSpPr>
          <p:nvPr>
            <p:ph sz="half" idx="2"/>
          </p:nvPr>
        </p:nvSpPr>
        <p:spPr>
          <a:xfrm>
            <a:off x="6172200" y="1600201"/>
            <a:ext cx="4038600" cy="4525963"/>
          </a:xfrm>
        </p:spPr>
        <p:txBody>
          <a:bodyPr>
            <a:normAutofit fontScale="92500" lnSpcReduction="20000"/>
          </a:bodyPr>
          <a:lstStyle/>
          <a:p>
            <a:pPr marL="342900" lvl="1" indent="-342900">
              <a:buClr>
                <a:srgbClr val="C00000"/>
              </a:buClr>
            </a:pPr>
            <a:r>
              <a:rPr lang="en-US" dirty="0" smtClean="0"/>
              <a:t>Formatter is the one which decides which format will be used to serialized the object and writes or reads data in that format to the output or input streams</a:t>
            </a:r>
          </a:p>
          <a:p>
            <a:endParaRPr lang="en-US" dirty="0" smtClean="0"/>
          </a:p>
          <a:p>
            <a:r>
              <a:rPr lang="en-US" dirty="0" smtClean="0"/>
              <a:t>Depending on different serialization techniques, there are three types of formatters</a:t>
            </a:r>
          </a:p>
          <a:p>
            <a:pPr lvl="1"/>
            <a:r>
              <a:rPr lang="en-US" dirty="0" smtClean="0"/>
              <a:t>Binary Formatter</a:t>
            </a:r>
          </a:p>
          <a:p>
            <a:pPr lvl="1"/>
            <a:r>
              <a:rPr lang="en-US" dirty="0" smtClean="0"/>
              <a:t>SOAP Formatter</a:t>
            </a:r>
          </a:p>
          <a:p>
            <a:pPr lvl="1"/>
            <a:r>
              <a:rPr lang="en-US" dirty="0" smtClean="0"/>
              <a:t>XML Formatter</a:t>
            </a:r>
            <a:endParaRPr lang="en-IN" dirty="0"/>
          </a:p>
        </p:txBody>
      </p:sp>
    </p:spTree>
    <p:extLst>
      <p:ext uri="{BB962C8B-B14F-4D97-AF65-F5344CB8AC3E}">
        <p14:creationId xmlns:p14="http://schemas.microsoft.com/office/powerpoint/2010/main" val="1805142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1489</Words>
  <Application>Microsoft Office PowerPoint</Application>
  <PresentationFormat>Widescreen</PresentationFormat>
  <Paragraphs>204</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Trebuchet MS</vt:lpstr>
      <vt:lpstr>Office Theme</vt:lpstr>
      <vt:lpstr>PowerPoint Presentation</vt:lpstr>
      <vt:lpstr>SERIALIZATION AND DESERIALIZATION</vt:lpstr>
      <vt:lpstr>Objective</vt:lpstr>
      <vt:lpstr>What is Serialization?</vt:lpstr>
      <vt:lpstr>Serialization Process</vt:lpstr>
      <vt:lpstr>Making an object Serializable</vt:lpstr>
      <vt:lpstr>Marking Class for Serialization: SerializableAttribute and NonSerialized Attribute</vt:lpstr>
      <vt:lpstr>Object Graph</vt:lpstr>
      <vt:lpstr>.NET Framework Serialization and Formatters</vt:lpstr>
      <vt:lpstr>Classes Supplied by .NET Framework class library</vt:lpstr>
      <vt:lpstr>Binary Serialization and Deserialization</vt:lpstr>
      <vt:lpstr>SOAP Serialzation</vt:lpstr>
      <vt:lpstr>Xml Serialization</vt:lpstr>
      <vt:lpstr>Example of Different Types of Serialization</vt:lpstr>
      <vt:lpstr>Example of Different Types of Serialization</vt:lpstr>
      <vt:lpstr>Example of Different Types of Serialization: Binary Serialization and De-Serialization</vt:lpstr>
      <vt:lpstr>Example of Different Types of Serialization: SOAP Serialization and De-Serialization</vt:lpstr>
      <vt:lpstr>Example of Different Types of Serialization: XML Serialization and De-Serialization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Mondal</dc:creator>
  <cp:lastModifiedBy>Joydip Mondal</cp:lastModifiedBy>
  <cp:revision>7</cp:revision>
  <dcterms:created xsi:type="dcterms:W3CDTF">2016-01-15T11:13:53Z</dcterms:created>
  <dcterms:modified xsi:type="dcterms:W3CDTF">2016-01-15T11:15:48Z</dcterms:modified>
</cp:coreProperties>
</file>