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249211-C23A-495E-9779-D55BDE9D0D63}" type="datetimeFigureOut">
              <a:rPr lang="en-US" smtClean="0"/>
              <a:t>1/15/2016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9671B6-2456-440E-A6FB-710FB96F1033}" type="slidenum">
              <a:rPr lang="en-US" smtClean="0"/>
              <a:t>‹#›</a:t>
            </a:fld>
            <a:endParaRPr lang="en-US"/>
          </a:p>
        </p:txBody>
      </p:sp>
    </p:spTree>
    <p:extLst>
      <p:ext uri="{BB962C8B-B14F-4D97-AF65-F5344CB8AC3E}">
        <p14:creationId xmlns:p14="http://schemas.microsoft.com/office/powerpoint/2010/main" val="3551940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9E1A3354-9A0B-49EE-95FD-23EABDFEF6CF}" type="slidenum">
              <a:rPr lang="en-US" smtClean="0"/>
              <a:pPr/>
              <a:t>1</a:t>
            </a:fld>
            <a:endParaRPr lang="en-US"/>
          </a:p>
        </p:txBody>
      </p:sp>
    </p:spTree>
    <p:extLst>
      <p:ext uri="{BB962C8B-B14F-4D97-AF65-F5344CB8AC3E}">
        <p14:creationId xmlns:p14="http://schemas.microsoft.com/office/powerpoint/2010/main" val="3360033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example,</a:t>
            </a:r>
            <a:r>
              <a:rPr lang="en-US" baseline="0" dirty="0" smtClean="0"/>
              <a:t> an object of an anonymous type containing two properties, </a:t>
            </a:r>
            <a:r>
              <a:rPr lang="en-US" baseline="0" dirty="0" err="1" smtClean="0"/>
              <a:t>FirstName</a:t>
            </a:r>
            <a:r>
              <a:rPr lang="en-US" baseline="0" dirty="0" smtClean="0"/>
              <a:t> and </a:t>
            </a:r>
            <a:r>
              <a:rPr lang="en-US" baseline="0" dirty="0" err="1" smtClean="0"/>
              <a:t>Lastna</a:t>
            </a:r>
            <a:r>
              <a:rPr lang="en-US" baseline="0" dirty="0" smtClean="0"/>
              <a:t>, has been created. The reference is hold by ‘person’.</a:t>
            </a:r>
          </a:p>
          <a:p>
            <a:r>
              <a:rPr lang="en-US" baseline="0" dirty="0" smtClean="0"/>
              <a:t>Later another variable ‘person1’ has been declared ,which has been assigned with the address of the </a:t>
            </a:r>
            <a:r>
              <a:rPr lang="en-US" baseline="0" dirty="0" err="1" smtClean="0"/>
              <a:t>previuos</a:t>
            </a:r>
            <a:r>
              <a:rPr lang="en-US" baseline="0" dirty="0" smtClean="0"/>
              <a:t> anonymous type object. So, data type of ‘person1’ is inferred and it is same as that of ‘person’.</a:t>
            </a:r>
          </a:p>
          <a:p>
            <a:endParaRPr lang="en-US" baseline="0" dirty="0" smtClean="0"/>
          </a:p>
          <a:p>
            <a:r>
              <a:rPr lang="en-US" baseline="0" dirty="0" smtClean="0"/>
              <a:t>Remember, the objects of the anonymous types are read-only. Their property values can’t be changed. Those properties are read-only too.</a:t>
            </a:r>
          </a:p>
          <a:p>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10</a:t>
            </a:fld>
            <a:endParaRPr lang="en-AU" dirty="0"/>
          </a:p>
        </p:txBody>
      </p:sp>
    </p:spTree>
    <p:extLst>
      <p:ext uri="{BB962C8B-B14F-4D97-AF65-F5344CB8AC3E}">
        <p14:creationId xmlns:p14="http://schemas.microsoft.com/office/powerpoint/2010/main" val="1235956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LINQ: </a:t>
            </a:r>
            <a:r>
              <a:rPr lang="en-US" sz="1200" b="0" i="0" kern="1200" dirty="0" smtClean="0">
                <a:solidFill>
                  <a:schemeClr val="tx1"/>
                </a:solidFill>
                <a:latin typeface="+mn-lt"/>
                <a:ea typeface="+mn-ea"/>
                <a:cs typeface="+mn-cs"/>
              </a:rPr>
              <a:t>Language-Integrated Query (LINQ) is a set of features introduced in Visual Studio 2008 that extends powerful query capabilities to the language syntax of C# and Visual Basic. LINQ introduces standard, easily-learned patterns for querying and updating data, and the technology can be extended to support potentially any kind of data store. Visual Studio includes LINQ provider assemblies that enable the use of LINQ with .NET Framework collections, SQL Server databases, ADO.NET Datasets, and XML documents.</a:t>
            </a:r>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11</a:t>
            </a:fld>
            <a:endParaRPr lang="en-AU" dirty="0"/>
          </a:p>
        </p:txBody>
      </p:sp>
    </p:spTree>
    <p:extLst>
      <p:ext uri="{BB962C8B-B14F-4D97-AF65-F5344CB8AC3E}">
        <p14:creationId xmlns:p14="http://schemas.microsoft.com/office/powerpoint/2010/main" val="3770223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Previously we used to create an object of a class with</a:t>
            </a:r>
            <a:r>
              <a:rPr lang="en-US" baseline="0" dirty="0" smtClean="0"/>
              <a:t> the help of explicit constructor call, like the one has been done in case of creating A class object in the above program (left-side code).</a:t>
            </a:r>
          </a:p>
          <a:p>
            <a:endParaRPr lang="en-US" baseline="0" dirty="0" smtClean="0"/>
          </a:p>
          <a:p>
            <a:r>
              <a:rPr lang="en-US" baseline="0" dirty="0" smtClean="0"/>
              <a:t>Now, using object </a:t>
            </a:r>
            <a:r>
              <a:rPr lang="en-US" baseline="0" dirty="0" err="1" smtClean="0"/>
              <a:t>intializer</a:t>
            </a:r>
            <a:r>
              <a:rPr lang="en-US" baseline="0" dirty="0" smtClean="0"/>
              <a:t> technique we are creating object without explicit call to the constructor.</a:t>
            </a:r>
          </a:p>
          <a:p>
            <a:endParaRPr lang="en-US" baseline="0" dirty="0" smtClean="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12</a:t>
            </a:fld>
            <a:endParaRPr lang="en-AU" dirty="0"/>
          </a:p>
        </p:txBody>
      </p:sp>
    </p:spTree>
    <p:extLst>
      <p:ext uri="{BB962C8B-B14F-4D97-AF65-F5344CB8AC3E}">
        <p14:creationId xmlns:p14="http://schemas.microsoft.com/office/powerpoint/2010/main" val="2363691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13</a:t>
            </a:fld>
            <a:endParaRPr lang="en-AU" dirty="0"/>
          </a:p>
        </p:txBody>
      </p:sp>
    </p:spTree>
    <p:extLst>
      <p:ext uri="{BB962C8B-B14F-4D97-AF65-F5344CB8AC3E}">
        <p14:creationId xmlns:p14="http://schemas.microsoft.com/office/powerpoint/2010/main" val="4267504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the above code, a class Contact has been declared and in the Main method , the objects of the Contact class have been created. All the objects are added into the generic class List of Contacts. But in this case, the constructor of the List class has not been called. In this code, you can see the implementation of Collection </a:t>
            </a:r>
            <a:r>
              <a:rPr lang="en-US" baseline="0" dirty="0" err="1" smtClean="0"/>
              <a:t>Initializer</a:t>
            </a:r>
            <a:r>
              <a:rPr lang="en-US" baseline="0" dirty="0" smtClean="0"/>
              <a:t> along with Object </a:t>
            </a:r>
            <a:r>
              <a:rPr lang="en-US" baseline="0" dirty="0" err="1" smtClean="0"/>
              <a:t>Initializer</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14</a:t>
            </a:fld>
            <a:endParaRPr lang="en-AU" dirty="0"/>
          </a:p>
        </p:txBody>
      </p:sp>
    </p:spTree>
    <p:extLst>
      <p:ext uri="{BB962C8B-B14F-4D97-AF65-F5344CB8AC3E}">
        <p14:creationId xmlns:p14="http://schemas.microsoft.com/office/powerpoint/2010/main" val="3031865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15</a:t>
            </a:fld>
            <a:endParaRPr lang="en-AU" dirty="0"/>
          </a:p>
        </p:txBody>
      </p:sp>
    </p:spTree>
    <p:extLst>
      <p:ext uri="{BB962C8B-B14F-4D97-AF65-F5344CB8AC3E}">
        <p14:creationId xmlns:p14="http://schemas.microsoft.com/office/powerpoint/2010/main" val="21561346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above code, a class</a:t>
            </a:r>
            <a:r>
              <a:rPr lang="en-US" baseline="0" dirty="0" smtClean="0"/>
              <a:t> ‘Person’ has been declared with two auto implemented properties, Name and Id.</a:t>
            </a:r>
          </a:p>
          <a:p>
            <a:r>
              <a:rPr lang="en-US" baseline="0" dirty="0" smtClean="0"/>
              <a:t>During runtime, </a:t>
            </a:r>
            <a:r>
              <a:rPr lang="en-US" dirty="0" smtClean="0"/>
              <a:t>the compiler creates a private, anonymous backing field that can only be accessed through both</a:t>
            </a:r>
            <a:r>
              <a:rPr lang="en-US" baseline="0" dirty="0" smtClean="0"/>
              <a:t> the </a:t>
            </a:r>
            <a:r>
              <a:rPr lang="en-US" dirty="0" smtClean="0"/>
              <a:t>property's get and set </a:t>
            </a:r>
            <a:r>
              <a:rPr lang="en-US" dirty="0" err="1" smtClean="0"/>
              <a:t>accessors</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16</a:t>
            </a:fld>
            <a:endParaRPr lang="en-AU" dirty="0"/>
          </a:p>
        </p:txBody>
      </p:sp>
    </p:spTree>
    <p:extLst>
      <p:ext uri="{BB962C8B-B14F-4D97-AF65-F5344CB8AC3E}">
        <p14:creationId xmlns:p14="http://schemas.microsoft.com/office/powerpoint/2010/main" val="2791151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a:t>
            </a:r>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17</a:t>
            </a:fld>
            <a:endParaRPr lang="en-AU" dirty="0"/>
          </a:p>
        </p:txBody>
      </p:sp>
    </p:spTree>
    <p:extLst>
      <p:ext uri="{BB962C8B-B14F-4D97-AF65-F5344CB8AC3E}">
        <p14:creationId xmlns:p14="http://schemas.microsoft.com/office/powerpoint/2010/main" val="7924875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this code the </a:t>
            </a:r>
            <a:r>
              <a:rPr lang="en-US" baseline="0" dirty="0" err="1" smtClean="0"/>
              <a:t>DateTime</a:t>
            </a:r>
            <a:r>
              <a:rPr lang="en-US" baseline="0" dirty="0" smtClean="0"/>
              <a:t> structure has been given a new method, </a:t>
            </a:r>
            <a:r>
              <a:rPr lang="en-US" baseline="0" dirty="0" err="1" smtClean="0"/>
              <a:t>ToDateTime</a:t>
            </a:r>
            <a:r>
              <a:rPr lang="en-US" baseline="0" dirty="0" smtClean="0"/>
              <a:t>, which accepts a string value and that value is passed to </a:t>
            </a:r>
            <a:r>
              <a:rPr lang="en-US" baseline="0" dirty="0" err="1" smtClean="0"/>
              <a:t>TryParse</a:t>
            </a:r>
            <a:r>
              <a:rPr lang="en-US" baseline="0" dirty="0" smtClean="0"/>
              <a:t>() method so that the string can be represented in corresponding </a:t>
            </a:r>
            <a:r>
              <a:rPr lang="en-US" baseline="0" dirty="0" err="1" smtClean="0"/>
              <a:t>DateTime</a:t>
            </a:r>
            <a:r>
              <a:rPr lang="en-US" baseline="0" dirty="0" smtClean="0"/>
              <a:t> pattern.</a:t>
            </a:r>
          </a:p>
          <a:p>
            <a:endParaRPr lang="en-US" baseline="0" dirty="0" smtClean="0"/>
          </a:p>
          <a:p>
            <a:r>
              <a:rPr lang="en-US" baseline="0" dirty="0" smtClean="0"/>
              <a:t>The class in which the method has been added is a static class and the method has been declared as static method.</a:t>
            </a:r>
          </a:p>
          <a:p>
            <a:endParaRPr lang="en-US" baseline="0" dirty="0" smtClean="0"/>
          </a:p>
          <a:p>
            <a:r>
              <a:rPr lang="en-US" baseline="0" dirty="0" smtClean="0"/>
              <a:t>But, when the method is called it is called as a instance method.</a:t>
            </a:r>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18</a:t>
            </a:fld>
            <a:endParaRPr lang="en-AU" dirty="0"/>
          </a:p>
        </p:txBody>
      </p:sp>
    </p:spTree>
    <p:extLst>
      <p:ext uri="{BB962C8B-B14F-4D97-AF65-F5344CB8AC3E}">
        <p14:creationId xmlns:p14="http://schemas.microsoft.com/office/powerpoint/2010/main" val="39811830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Notes:</a:t>
            </a:r>
          </a:p>
          <a:p>
            <a:r>
              <a:rPr lang="en-US" dirty="0" smtClean="0"/>
              <a:t>Partial methods enable the implementer of one part of a class to define a method, similar to an event. The implementer of the other part of the class can decide whether to implement the method or not. If the method is not implemented, then the compiler removes the method signature and all calls to the method. The calls to the method, including any results that would occur from evaluation of arguments in the calls, have no effect at run time. Therefore, any code in the partial class can freely use a partial method, even if the implementation is not supplied. No compile-time or run-time errors will result if the method is called but not implemented.</a:t>
            </a:r>
          </a:p>
          <a:p>
            <a:endParaRPr lang="en-US" dirty="0" smtClean="0"/>
          </a:p>
          <a:p>
            <a:r>
              <a:rPr lang="en-US" dirty="0" smtClean="0"/>
              <a:t>Partial methods are especially useful as a way to customize generated code. They allow for a method name and signature to be reserved, so that generated code can call the method but the developer can decide whether to implement the method. Much like partial classes, partial methods enable code created by a code generator and code created by a human developer to work together without run-time costs.</a:t>
            </a:r>
          </a:p>
          <a:p>
            <a:r>
              <a:rPr lang="en-US" dirty="0" smtClean="0"/>
              <a:t>These may be in separate parts of a partial class, or in the same part. If there is no implementation declaration, then the compiler optimizes away both the defining declaration and all calls to the method</a:t>
            </a:r>
          </a:p>
          <a:p>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19</a:t>
            </a:fld>
            <a:endParaRPr lang="en-AU" dirty="0"/>
          </a:p>
        </p:txBody>
      </p:sp>
    </p:spTree>
    <p:extLst>
      <p:ext uri="{BB962C8B-B14F-4D97-AF65-F5344CB8AC3E}">
        <p14:creationId xmlns:p14="http://schemas.microsoft.com/office/powerpoint/2010/main" val="645950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a:t>
            </a:fld>
            <a:endParaRPr lang="en-AU" dirty="0"/>
          </a:p>
        </p:txBody>
      </p:sp>
    </p:spTree>
    <p:extLst>
      <p:ext uri="{BB962C8B-B14F-4D97-AF65-F5344CB8AC3E}">
        <p14:creationId xmlns:p14="http://schemas.microsoft.com/office/powerpoint/2010/main" val="14357947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20</a:t>
            </a:fld>
            <a:endParaRPr lang="en-AU" dirty="0"/>
          </a:p>
        </p:txBody>
      </p:sp>
    </p:spTree>
    <p:extLst>
      <p:ext uri="{BB962C8B-B14F-4D97-AF65-F5344CB8AC3E}">
        <p14:creationId xmlns:p14="http://schemas.microsoft.com/office/powerpoint/2010/main" val="28443617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21</a:t>
            </a:fld>
            <a:endParaRPr lang="en-AU" dirty="0"/>
          </a:p>
        </p:txBody>
      </p:sp>
    </p:spTree>
    <p:extLst>
      <p:ext uri="{BB962C8B-B14F-4D97-AF65-F5344CB8AC3E}">
        <p14:creationId xmlns:p14="http://schemas.microsoft.com/office/powerpoint/2010/main" val="40399961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Create</a:t>
            </a:r>
            <a:r>
              <a:rPr lang="en-US" baseline="0" dirty="0" smtClean="0"/>
              <a:t> a Console Application and add two additional class files in that application, Class1.cs and Class2.cs. In ‘Class1.cs’ file a class ‘</a:t>
            </a:r>
            <a:r>
              <a:rPr lang="en-US" baseline="0" dirty="0" err="1" smtClean="0"/>
              <a:t>ProcessExecution</a:t>
            </a:r>
            <a:r>
              <a:rPr lang="en-US" baseline="0" dirty="0" smtClean="0"/>
              <a:t>’ has been declared partially. In that class a method, ‘</a:t>
            </a:r>
            <a:r>
              <a:rPr lang="en-US" baseline="0" dirty="0" err="1" smtClean="0"/>
              <a:t>OnExecute</a:t>
            </a:r>
            <a:r>
              <a:rPr lang="en-US" baseline="0" dirty="0" smtClean="0"/>
              <a:t>()’ has been declared partially and in the next file, ‘Class2.cs’ the same method has been implemented.</a:t>
            </a:r>
          </a:p>
          <a:p>
            <a:endParaRPr lang="en-US" baseline="0" dirty="0" smtClean="0"/>
          </a:p>
          <a:p>
            <a:r>
              <a:rPr lang="en-US" baseline="0" dirty="0" smtClean="0"/>
              <a:t>If you do not implement the method in the second file, then the method and any call to that method will be removed by the compiler.</a:t>
            </a:r>
          </a:p>
          <a:p>
            <a:endParaRPr lang="en-US" baseline="0" dirty="0" smtClean="0"/>
          </a:p>
          <a:p>
            <a:r>
              <a:rPr lang="en-US" baseline="0" dirty="0" smtClean="0"/>
              <a:t>The above method can’t be declared with virtual keyword as well as with public keyword.</a:t>
            </a:r>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22</a:t>
            </a:fld>
            <a:endParaRPr lang="en-AU" dirty="0"/>
          </a:p>
        </p:txBody>
      </p:sp>
    </p:spTree>
    <p:extLst>
      <p:ext uri="{BB962C8B-B14F-4D97-AF65-F5344CB8AC3E}">
        <p14:creationId xmlns:p14="http://schemas.microsoft.com/office/powerpoint/2010/main" val="26617827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23</a:t>
            </a:fld>
            <a:endParaRPr lang="en-AU" dirty="0"/>
          </a:p>
        </p:txBody>
      </p:sp>
    </p:spTree>
    <p:extLst>
      <p:ext uri="{BB962C8B-B14F-4D97-AF65-F5344CB8AC3E}">
        <p14:creationId xmlns:p14="http://schemas.microsoft.com/office/powerpoint/2010/main" val="10823073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code, in the Main method, an array,</a:t>
            </a:r>
            <a:r>
              <a:rPr lang="en-US" baseline="0" dirty="0" smtClean="0"/>
              <a:t> which contains only integer members and another which contains string members, have been declared. So, both ‘a’ and ‘b’ variables are inferred as ‘</a:t>
            </a:r>
            <a:r>
              <a:rPr lang="en-US" baseline="0" dirty="0" err="1" smtClean="0"/>
              <a:t>int</a:t>
            </a:r>
            <a:r>
              <a:rPr lang="en-US" baseline="0" dirty="0" smtClean="0"/>
              <a:t>’ type array and ‘string’ type array.</a:t>
            </a:r>
          </a:p>
          <a:p>
            <a:endParaRPr lang="en-US" baseline="0" dirty="0" smtClean="0"/>
          </a:p>
          <a:p>
            <a:r>
              <a:rPr lang="en-US" baseline="0" dirty="0" smtClean="0"/>
              <a:t>Also, two jagged arrays (array of arrays) have been declared (c and d), one which contains anonymous type arrays containing only integer members and another jagged array having anonymous type arrays containing only string members.</a:t>
            </a:r>
          </a:p>
          <a:p>
            <a:endParaRPr lang="en-US" baseline="0" dirty="0" smtClean="0"/>
          </a:p>
          <a:p>
            <a:r>
              <a:rPr lang="en-US" baseline="0" dirty="0" smtClean="0"/>
              <a:t>So, c and d are inferred as ‘</a:t>
            </a:r>
            <a:r>
              <a:rPr lang="en-US" baseline="0" dirty="0" err="1" smtClean="0"/>
              <a:t>int</a:t>
            </a:r>
            <a:r>
              <a:rPr lang="en-US" baseline="0" dirty="0" smtClean="0"/>
              <a:t>’ type array and d is inferred as ‘string’ </a:t>
            </a:r>
            <a:r>
              <a:rPr lang="en-US" baseline="0" smtClean="0"/>
              <a:t>type array.</a:t>
            </a:r>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24</a:t>
            </a:fld>
            <a:endParaRPr lang="en-AU" dirty="0"/>
          </a:p>
        </p:txBody>
      </p:sp>
    </p:spTree>
    <p:extLst>
      <p:ext uri="{BB962C8B-B14F-4D97-AF65-F5344CB8AC3E}">
        <p14:creationId xmlns:p14="http://schemas.microsoft.com/office/powerpoint/2010/main" val="16035834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1. It is </a:t>
            </a:r>
            <a:r>
              <a:rPr lang="en-US" b="1" dirty="0" smtClean="0"/>
              <a:t>NOT</a:t>
            </a:r>
            <a:r>
              <a:rPr lang="en-US" dirty="0" smtClean="0"/>
              <a:t> a new feature of .NET Framework 3.0 or later. It was included as a new feature in .NET Framework 2.0.</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2.</a:t>
            </a:r>
            <a:r>
              <a:rPr lang="en-US" sz="1200" baseline="0" dirty="0" smtClean="0"/>
              <a:t> </a:t>
            </a:r>
            <a:r>
              <a:rPr lang="en-IN" sz="1200" dirty="0" smtClean="0"/>
              <a:t>In C# 3.0 and later, lambda expressions supersede anonymous methods as the preferred way to write inline code.</a:t>
            </a:r>
          </a:p>
          <a:p>
            <a:pPr marL="0" marR="0" indent="0" algn="l" defTabSz="914400" rtl="0" eaLnBrk="0" fontAlgn="base" latinLnBrk="0" hangingPunct="0">
              <a:lnSpc>
                <a:spcPct val="100000"/>
              </a:lnSpc>
              <a:spcBef>
                <a:spcPct val="30000"/>
              </a:spcBef>
              <a:spcAft>
                <a:spcPct val="0"/>
              </a:spcAft>
              <a:buClrTx/>
              <a:buSzTx/>
              <a:buFontTx/>
              <a:buNone/>
              <a:tabLst/>
              <a:defRPr/>
            </a:pPr>
            <a:r>
              <a:rPr lang="en-IN" sz="1200" dirty="0" smtClean="0"/>
              <a:t>3. This means that an anonymous method can be converted to delegates with a variety of signatures</a:t>
            </a:r>
            <a:r>
              <a:rPr lang="en-IN" dirty="0" smtClean="0"/>
              <a:t>.</a:t>
            </a:r>
          </a:p>
          <a:p>
            <a:endParaRPr lang="en-IN"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25</a:t>
            </a:fld>
            <a:endParaRPr lang="en-AU" dirty="0"/>
          </a:p>
        </p:txBody>
      </p:sp>
    </p:spTree>
    <p:extLst>
      <p:ext uri="{BB962C8B-B14F-4D97-AF65-F5344CB8AC3E}">
        <p14:creationId xmlns:p14="http://schemas.microsoft.com/office/powerpoint/2010/main" val="42203561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1" u="sng" dirty="0" smtClean="0"/>
              <a:t>Note:</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solidFill>
                  <a:schemeClr val="tx1"/>
                </a:solidFill>
                <a:latin typeface="Trebuchet MS" pitchFamily="34" charset="0"/>
              </a:rPr>
              <a:t>If you want to call the </a:t>
            </a:r>
            <a:r>
              <a:rPr lang="en-US" u="sng" dirty="0" smtClean="0">
                <a:solidFill>
                  <a:schemeClr val="tx1"/>
                </a:solidFill>
                <a:latin typeface="Trebuchet MS" pitchFamily="34" charset="0"/>
              </a:rPr>
              <a:t>for loop</a:t>
            </a:r>
            <a:r>
              <a:rPr lang="en-US" dirty="0" smtClean="0">
                <a:solidFill>
                  <a:schemeClr val="tx1"/>
                </a:solidFill>
                <a:latin typeface="Trebuchet MS" pitchFamily="34" charset="0"/>
              </a:rPr>
              <a:t> part (an anonymous method) in the Main method using a </a:t>
            </a:r>
            <a:r>
              <a:rPr lang="en-US" u="sng" dirty="0" smtClean="0">
                <a:solidFill>
                  <a:schemeClr val="tx1"/>
                </a:solidFill>
                <a:latin typeface="Trebuchet MS" pitchFamily="34" charset="0"/>
              </a:rPr>
              <a:t>delegate (Del) </a:t>
            </a:r>
            <a:r>
              <a:rPr lang="en-US" dirty="0" smtClean="0">
                <a:solidFill>
                  <a:schemeClr val="tx1"/>
                </a:solidFill>
                <a:latin typeface="Trebuchet MS" pitchFamily="34" charset="0"/>
              </a:rPr>
              <a:t>then you have take help of Anonymous method technique to call that for loop. Note that the delegate is being used to call an anonymous method (for loop) which does not accept parameter</a:t>
            </a:r>
            <a:endParaRPr lang="en-IN" dirty="0" smtClean="0">
              <a:solidFill>
                <a:schemeClr val="tx1"/>
              </a:solidFill>
              <a:latin typeface="Trebuchet MS" pitchFamily="34" charset="0"/>
            </a:endParaRPr>
          </a:p>
          <a:p>
            <a:endParaRPr lang="en-IN"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26</a:t>
            </a:fld>
            <a:endParaRPr lang="en-AU" dirty="0"/>
          </a:p>
        </p:txBody>
      </p:sp>
    </p:spTree>
    <p:extLst>
      <p:ext uri="{BB962C8B-B14F-4D97-AF65-F5344CB8AC3E}">
        <p14:creationId xmlns:p14="http://schemas.microsoft.com/office/powerpoint/2010/main" val="29956179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solidFill>
                  <a:schemeClr val="tx1"/>
                </a:solidFill>
                <a:latin typeface="Trebuchet MS" pitchFamily="34" charset="0"/>
              </a:rPr>
              <a:t>In this example delegate (Del) is calling an anonymous method (for loop) and passing parameter (5) to that method, which accepts a parameter, m.</a:t>
            </a:r>
            <a:endParaRPr lang="en-IN" dirty="0" smtClean="0">
              <a:solidFill>
                <a:schemeClr val="tx1"/>
              </a:solidFill>
              <a:latin typeface="Trebuchet MS" pitchFamily="34" charset="0"/>
            </a:endParaRPr>
          </a:p>
          <a:p>
            <a:endParaRPr lang="en-IN"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27</a:t>
            </a:fld>
            <a:endParaRPr lang="en-AU" dirty="0"/>
          </a:p>
        </p:txBody>
      </p:sp>
    </p:spTree>
    <p:extLst>
      <p:ext uri="{BB962C8B-B14F-4D97-AF65-F5344CB8AC3E}">
        <p14:creationId xmlns:p14="http://schemas.microsoft.com/office/powerpoint/2010/main" val="39604809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28</a:t>
            </a:fld>
            <a:endParaRPr lang="en-AU" dirty="0"/>
          </a:p>
        </p:txBody>
      </p:sp>
    </p:spTree>
    <p:extLst>
      <p:ext uri="{BB962C8B-B14F-4D97-AF65-F5344CB8AC3E}">
        <p14:creationId xmlns:p14="http://schemas.microsoft.com/office/powerpoint/2010/main" val="26600480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29</a:t>
            </a:fld>
            <a:endParaRPr lang="en-AU" dirty="0"/>
          </a:p>
        </p:txBody>
      </p:sp>
    </p:spTree>
    <p:extLst>
      <p:ext uri="{BB962C8B-B14F-4D97-AF65-F5344CB8AC3E}">
        <p14:creationId xmlns:p14="http://schemas.microsoft.com/office/powerpoint/2010/main" val="3912315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3</a:t>
            </a:fld>
            <a:endParaRPr lang="en-AU" dirty="0"/>
          </a:p>
        </p:txBody>
      </p:sp>
    </p:spTree>
    <p:extLst>
      <p:ext uri="{BB962C8B-B14F-4D97-AF65-F5344CB8AC3E}">
        <p14:creationId xmlns:p14="http://schemas.microsoft.com/office/powerpoint/2010/main" val="12517642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30</a:t>
            </a:fld>
            <a:endParaRPr lang="en-AU" dirty="0"/>
          </a:p>
        </p:txBody>
      </p:sp>
    </p:spTree>
    <p:extLst>
      <p:ext uri="{BB962C8B-B14F-4D97-AF65-F5344CB8AC3E}">
        <p14:creationId xmlns:p14="http://schemas.microsoft.com/office/powerpoint/2010/main" val="18154296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IN" dirty="0" smtClean="0"/>
              <a:t>Language-Integrated Query (LINQ) is the name for a set of technologies based on the integration of query capabilities directly into the C# language.</a:t>
            </a:r>
          </a:p>
          <a:p>
            <a:pPr marL="228600" indent="-228600">
              <a:buAutoNum type="arabicPeriod"/>
            </a:pPr>
            <a:r>
              <a:rPr lang="en-IN" dirty="0" smtClean="0"/>
              <a:t>The most visible "language-integrated" part of LINQ is the query expression. </a:t>
            </a:r>
          </a:p>
          <a:p>
            <a:pPr marL="228600" indent="-228600">
              <a:buAutoNum type="arabicPeriod"/>
            </a:pPr>
            <a:r>
              <a:rPr lang="en-IN" dirty="0" smtClean="0"/>
              <a:t>Query expressions are written in a declarative query syntax introduced in C# 3.0. </a:t>
            </a:r>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31</a:t>
            </a:fld>
            <a:endParaRPr lang="en-AU" dirty="0"/>
          </a:p>
        </p:txBody>
      </p:sp>
    </p:spTree>
    <p:extLst>
      <p:ext uri="{BB962C8B-B14F-4D97-AF65-F5344CB8AC3E}">
        <p14:creationId xmlns:p14="http://schemas.microsoft.com/office/powerpoint/2010/main" val="24887075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32</a:t>
            </a:fld>
            <a:endParaRPr lang="en-AU" dirty="0"/>
          </a:p>
        </p:txBody>
      </p:sp>
    </p:spTree>
    <p:extLst>
      <p:ext uri="{BB962C8B-B14F-4D97-AF65-F5344CB8AC3E}">
        <p14:creationId xmlns:p14="http://schemas.microsoft.com/office/powerpoint/2010/main" val="24639285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33</a:t>
            </a:fld>
            <a:endParaRPr lang="en-AU" dirty="0"/>
          </a:p>
        </p:txBody>
      </p:sp>
    </p:spTree>
    <p:extLst>
      <p:ext uri="{BB962C8B-B14F-4D97-AF65-F5344CB8AC3E}">
        <p14:creationId xmlns:p14="http://schemas.microsoft.com/office/powerpoint/2010/main" val="1089530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In this example, an array (scores)</a:t>
            </a:r>
            <a:r>
              <a:rPr lang="en-US" baseline="0" dirty="0" smtClean="0"/>
              <a:t> has been declared, containing some integer values.</a:t>
            </a:r>
          </a:p>
          <a:p>
            <a:pPr marL="228600" indent="-228600">
              <a:buAutoNum type="arabicPeriod"/>
            </a:pPr>
            <a:r>
              <a:rPr lang="en-US" baseline="0" dirty="0" smtClean="0"/>
              <a:t>A LINQ query expression has been stored in a variable ‘</a:t>
            </a:r>
            <a:r>
              <a:rPr lang="en-US" baseline="0" dirty="0" err="1" smtClean="0"/>
              <a:t>scoreQuery</a:t>
            </a:r>
            <a:r>
              <a:rPr lang="en-US" baseline="0" dirty="0" smtClean="0"/>
              <a:t>’, a variable of type </a:t>
            </a:r>
            <a:r>
              <a:rPr lang="en-US" baseline="0" dirty="0" err="1" smtClean="0"/>
              <a:t>IEnumearble</a:t>
            </a:r>
            <a:r>
              <a:rPr lang="en-US" baseline="0" dirty="0" smtClean="0"/>
              <a:t>&lt;</a:t>
            </a:r>
            <a:r>
              <a:rPr lang="en-US" baseline="0" dirty="0" err="1" smtClean="0"/>
              <a:t>int</a:t>
            </a:r>
            <a:r>
              <a:rPr lang="en-US" baseline="0" dirty="0" smtClean="0"/>
              <a:t>&gt; (since the query, when executed, returns an integer value).</a:t>
            </a:r>
          </a:p>
          <a:p>
            <a:pPr marL="228600" indent="-228600">
              <a:buAutoNum type="arabicPeriod"/>
            </a:pPr>
            <a:r>
              <a:rPr lang="en-US" baseline="0" dirty="0" smtClean="0"/>
              <a:t>The query variable is iterated over later using </a:t>
            </a:r>
            <a:r>
              <a:rPr lang="en-US" baseline="0" dirty="0" err="1" smtClean="0"/>
              <a:t>foreach</a:t>
            </a:r>
            <a:r>
              <a:rPr lang="en-US" baseline="0" dirty="0" smtClean="0"/>
              <a:t> loop.</a:t>
            </a:r>
          </a:p>
          <a:p>
            <a:pPr marL="228600" indent="-228600">
              <a:buNone/>
            </a:pPr>
            <a:endParaRPr lang="en-US" baseline="0" dirty="0" smtClean="0"/>
          </a:p>
          <a:p>
            <a:endParaRPr lang="en-IN"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34</a:t>
            </a:fld>
            <a:endParaRPr lang="en-AU" dirty="0"/>
          </a:p>
        </p:txBody>
      </p:sp>
    </p:spTree>
    <p:extLst>
      <p:ext uri="{BB962C8B-B14F-4D97-AF65-F5344CB8AC3E}">
        <p14:creationId xmlns:p14="http://schemas.microsoft.com/office/powerpoint/2010/main" val="31765565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35</a:t>
            </a:fld>
            <a:endParaRPr lang="en-US"/>
          </a:p>
        </p:txBody>
      </p:sp>
    </p:spTree>
    <p:extLst>
      <p:ext uri="{BB962C8B-B14F-4D97-AF65-F5344CB8AC3E}">
        <p14:creationId xmlns:p14="http://schemas.microsoft.com/office/powerpoint/2010/main" val="2309459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36</a:t>
            </a:fld>
            <a:endParaRPr lang="en-US"/>
          </a:p>
        </p:txBody>
      </p:sp>
    </p:spTree>
    <p:extLst>
      <p:ext uri="{BB962C8B-B14F-4D97-AF65-F5344CB8AC3E}">
        <p14:creationId xmlns:p14="http://schemas.microsoft.com/office/powerpoint/2010/main" val="22946512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38</a:t>
            </a:fld>
            <a:endParaRPr lang="en-US"/>
          </a:p>
        </p:txBody>
      </p:sp>
    </p:spTree>
    <p:extLst>
      <p:ext uri="{BB962C8B-B14F-4D97-AF65-F5344CB8AC3E}">
        <p14:creationId xmlns:p14="http://schemas.microsoft.com/office/powerpoint/2010/main" val="5674344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Reference</a:t>
            </a:r>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39</a:t>
            </a:fld>
            <a:endParaRPr lang="en-AU" dirty="0"/>
          </a:p>
        </p:txBody>
      </p:sp>
    </p:spTree>
    <p:extLst>
      <p:ext uri="{BB962C8B-B14F-4D97-AF65-F5344CB8AC3E}">
        <p14:creationId xmlns:p14="http://schemas.microsoft.com/office/powerpoint/2010/main" val="3641139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4</a:t>
            </a:fld>
            <a:endParaRPr lang="en-AU" dirty="0"/>
          </a:p>
        </p:txBody>
      </p:sp>
    </p:spTree>
    <p:extLst>
      <p:ext uri="{BB962C8B-B14F-4D97-AF65-F5344CB8AC3E}">
        <p14:creationId xmlns:p14="http://schemas.microsoft.com/office/powerpoint/2010/main" val="3802859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E1A3354-9A0B-49EE-95FD-23EABDFEF6CF}" type="slidenum">
              <a:rPr lang="en-US" smtClean="0"/>
              <a:pPr/>
              <a:t>5</a:t>
            </a:fld>
            <a:endParaRPr lang="en-US"/>
          </a:p>
        </p:txBody>
      </p:sp>
    </p:spTree>
    <p:extLst>
      <p:ext uri="{BB962C8B-B14F-4D97-AF65-F5344CB8AC3E}">
        <p14:creationId xmlns:p14="http://schemas.microsoft.com/office/powerpoint/2010/main" val="4239868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6</a:t>
            </a:fld>
            <a:endParaRPr lang="en-AU" dirty="0"/>
          </a:p>
        </p:txBody>
      </p:sp>
    </p:spTree>
    <p:extLst>
      <p:ext uri="{BB962C8B-B14F-4D97-AF65-F5344CB8AC3E}">
        <p14:creationId xmlns:p14="http://schemas.microsoft.com/office/powerpoint/2010/main" val="1226095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7</a:t>
            </a:fld>
            <a:endParaRPr lang="en-AU" dirty="0"/>
          </a:p>
        </p:txBody>
      </p:sp>
    </p:spTree>
    <p:extLst>
      <p:ext uri="{BB962C8B-B14F-4D97-AF65-F5344CB8AC3E}">
        <p14:creationId xmlns:p14="http://schemas.microsoft.com/office/powerpoint/2010/main" val="4242590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code a variable x,</a:t>
            </a:r>
            <a:r>
              <a:rPr lang="en-US" baseline="0" dirty="0" smtClean="0"/>
              <a:t> of type ‘</a:t>
            </a:r>
            <a:r>
              <a:rPr lang="en-US" baseline="0" dirty="0" err="1" smtClean="0"/>
              <a:t>var</a:t>
            </a:r>
            <a:r>
              <a:rPr lang="en-US" baseline="0" dirty="0" smtClean="0"/>
              <a:t>’ has been declared and assigned value 10.</a:t>
            </a:r>
          </a:p>
          <a:p>
            <a:r>
              <a:rPr lang="en-US" baseline="0" dirty="0" smtClean="0"/>
              <a:t>So, the data type of ‘x’ is inferred as ‘</a:t>
            </a:r>
            <a:r>
              <a:rPr lang="en-US" baseline="0" dirty="0" err="1" smtClean="0"/>
              <a:t>int</a:t>
            </a:r>
            <a:r>
              <a:rPr lang="en-US" baseline="0" dirty="0" smtClean="0"/>
              <a:t>’ and later if x is assigned any string or any other value, that will throw a compilation error.</a:t>
            </a:r>
            <a:endParaRPr lang="en-US" dirty="0" smtClean="0"/>
          </a:p>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8</a:t>
            </a:fld>
            <a:endParaRPr lang="en-US"/>
          </a:p>
        </p:txBody>
      </p:sp>
    </p:spTree>
    <p:extLst>
      <p:ext uri="{BB962C8B-B14F-4D97-AF65-F5344CB8AC3E}">
        <p14:creationId xmlns:p14="http://schemas.microsoft.com/office/powerpoint/2010/main" val="2095472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9</a:t>
            </a:fld>
            <a:endParaRPr lang="en-AU" dirty="0"/>
          </a:p>
        </p:txBody>
      </p:sp>
    </p:spTree>
    <p:extLst>
      <p:ext uri="{BB962C8B-B14F-4D97-AF65-F5344CB8AC3E}">
        <p14:creationId xmlns:p14="http://schemas.microsoft.com/office/powerpoint/2010/main" val="134455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99633D-A3D2-43C8-B15F-C3183B3903DE}"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0C9FF5-6A23-4AC1-90D4-A8A6E53425E6}" type="slidenum">
              <a:rPr lang="en-US" smtClean="0"/>
              <a:t>‹#›</a:t>
            </a:fld>
            <a:endParaRPr lang="en-US"/>
          </a:p>
        </p:txBody>
      </p:sp>
    </p:spTree>
    <p:extLst>
      <p:ext uri="{BB962C8B-B14F-4D97-AF65-F5344CB8AC3E}">
        <p14:creationId xmlns:p14="http://schemas.microsoft.com/office/powerpoint/2010/main" val="1521122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99633D-A3D2-43C8-B15F-C3183B3903DE}"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0C9FF5-6A23-4AC1-90D4-A8A6E53425E6}" type="slidenum">
              <a:rPr lang="en-US" smtClean="0"/>
              <a:t>‹#›</a:t>
            </a:fld>
            <a:endParaRPr lang="en-US"/>
          </a:p>
        </p:txBody>
      </p:sp>
    </p:spTree>
    <p:extLst>
      <p:ext uri="{BB962C8B-B14F-4D97-AF65-F5344CB8AC3E}">
        <p14:creationId xmlns:p14="http://schemas.microsoft.com/office/powerpoint/2010/main" val="2988993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99633D-A3D2-43C8-B15F-C3183B3903DE}"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0C9FF5-6A23-4AC1-90D4-A8A6E53425E6}" type="slidenum">
              <a:rPr lang="en-US" smtClean="0"/>
              <a:t>‹#›</a:t>
            </a:fld>
            <a:endParaRPr lang="en-US"/>
          </a:p>
        </p:txBody>
      </p:sp>
    </p:spTree>
    <p:extLst>
      <p:ext uri="{BB962C8B-B14F-4D97-AF65-F5344CB8AC3E}">
        <p14:creationId xmlns:p14="http://schemas.microsoft.com/office/powerpoint/2010/main" val="2953637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ext Placeholder 2"/>
          <p:cNvSpPr>
            <a:spLocks noGrp="1"/>
          </p:cNvSpPr>
          <p:nvPr>
            <p:ph type="body" idx="1"/>
          </p:nvPr>
        </p:nvSpPr>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6790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11" name="Title Placeholder 1"/>
          <p:cNvSpPr>
            <a:spLocks noGrp="1"/>
          </p:cNvSpPr>
          <p:nvPr>
            <p:ph type="title"/>
          </p:nvPr>
        </p:nvSpPr>
        <p:spPr bwMode="auto">
          <a:xfrm>
            <a:off x="484651" y="301142"/>
            <a:ext cx="9042400" cy="41805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l" rtl="0" eaLnBrk="1" fontAlgn="base" hangingPunct="1">
              <a:spcBef>
                <a:spcPct val="0"/>
              </a:spcBef>
              <a:spcAft>
                <a:spcPct val="0"/>
              </a:spcAft>
            </a:pPr>
            <a:r>
              <a:rPr lang="en-US" smtClean="0"/>
              <a:t>Click to edit Master title style</a:t>
            </a:r>
            <a:endParaRPr lang="en-AU" dirty="0" smtClean="0"/>
          </a:p>
        </p:txBody>
      </p:sp>
    </p:spTree>
    <p:extLst>
      <p:ext uri="{BB962C8B-B14F-4D97-AF65-F5344CB8AC3E}">
        <p14:creationId xmlns:p14="http://schemas.microsoft.com/office/powerpoint/2010/main" val="1085111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99633D-A3D2-43C8-B15F-C3183B3903DE}"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0C9FF5-6A23-4AC1-90D4-A8A6E53425E6}" type="slidenum">
              <a:rPr lang="en-US" smtClean="0"/>
              <a:t>‹#›</a:t>
            </a:fld>
            <a:endParaRPr lang="en-US"/>
          </a:p>
        </p:txBody>
      </p:sp>
    </p:spTree>
    <p:extLst>
      <p:ext uri="{BB962C8B-B14F-4D97-AF65-F5344CB8AC3E}">
        <p14:creationId xmlns:p14="http://schemas.microsoft.com/office/powerpoint/2010/main" val="672963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99633D-A3D2-43C8-B15F-C3183B3903DE}"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0C9FF5-6A23-4AC1-90D4-A8A6E53425E6}" type="slidenum">
              <a:rPr lang="en-US" smtClean="0"/>
              <a:t>‹#›</a:t>
            </a:fld>
            <a:endParaRPr lang="en-US"/>
          </a:p>
        </p:txBody>
      </p:sp>
    </p:spTree>
    <p:extLst>
      <p:ext uri="{BB962C8B-B14F-4D97-AF65-F5344CB8AC3E}">
        <p14:creationId xmlns:p14="http://schemas.microsoft.com/office/powerpoint/2010/main" val="3914641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99633D-A3D2-43C8-B15F-C3183B3903DE}" type="datetimeFigureOut">
              <a:rPr lang="en-US" smtClean="0"/>
              <a:t>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0C9FF5-6A23-4AC1-90D4-A8A6E53425E6}" type="slidenum">
              <a:rPr lang="en-US" smtClean="0"/>
              <a:t>‹#›</a:t>
            </a:fld>
            <a:endParaRPr lang="en-US"/>
          </a:p>
        </p:txBody>
      </p:sp>
    </p:spTree>
    <p:extLst>
      <p:ext uri="{BB962C8B-B14F-4D97-AF65-F5344CB8AC3E}">
        <p14:creationId xmlns:p14="http://schemas.microsoft.com/office/powerpoint/2010/main" val="3822278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99633D-A3D2-43C8-B15F-C3183B3903DE}" type="datetimeFigureOut">
              <a:rPr lang="en-US" smtClean="0"/>
              <a:t>1/15/2016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0C9FF5-6A23-4AC1-90D4-A8A6E53425E6}" type="slidenum">
              <a:rPr lang="en-US" smtClean="0"/>
              <a:t>‹#›</a:t>
            </a:fld>
            <a:endParaRPr lang="en-US"/>
          </a:p>
        </p:txBody>
      </p:sp>
    </p:spTree>
    <p:extLst>
      <p:ext uri="{BB962C8B-B14F-4D97-AF65-F5344CB8AC3E}">
        <p14:creationId xmlns:p14="http://schemas.microsoft.com/office/powerpoint/2010/main" val="1941916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99633D-A3D2-43C8-B15F-C3183B3903DE}" type="datetimeFigureOut">
              <a:rPr lang="en-US" smtClean="0"/>
              <a:t>1/15/2016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0C9FF5-6A23-4AC1-90D4-A8A6E53425E6}" type="slidenum">
              <a:rPr lang="en-US" smtClean="0"/>
              <a:t>‹#›</a:t>
            </a:fld>
            <a:endParaRPr lang="en-US"/>
          </a:p>
        </p:txBody>
      </p:sp>
    </p:spTree>
    <p:extLst>
      <p:ext uri="{BB962C8B-B14F-4D97-AF65-F5344CB8AC3E}">
        <p14:creationId xmlns:p14="http://schemas.microsoft.com/office/powerpoint/2010/main" val="4045865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9633D-A3D2-43C8-B15F-C3183B3903DE}" type="datetimeFigureOut">
              <a:rPr lang="en-US" smtClean="0"/>
              <a:t>1/15/2016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0C9FF5-6A23-4AC1-90D4-A8A6E53425E6}" type="slidenum">
              <a:rPr lang="en-US" smtClean="0"/>
              <a:t>‹#›</a:t>
            </a:fld>
            <a:endParaRPr lang="en-US"/>
          </a:p>
        </p:txBody>
      </p:sp>
    </p:spTree>
    <p:extLst>
      <p:ext uri="{BB962C8B-B14F-4D97-AF65-F5344CB8AC3E}">
        <p14:creationId xmlns:p14="http://schemas.microsoft.com/office/powerpoint/2010/main" val="1155612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99633D-A3D2-43C8-B15F-C3183B3903DE}" type="datetimeFigureOut">
              <a:rPr lang="en-US" smtClean="0"/>
              <a:t>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0C9FF5-6A23-4AC1-90D4-A8A6E53425E6}" type="slidenum">
              <a:rPr lang="en-US" smtClean="0"/>
              <a:t>‹#›</a:t>
            </a:fld>
            <a:endParaRPr lang="en-US"/>
          </a:p>
        </p:txBody>
      </p:sp>
    </p:spTree>
    <p:extLst>
      <p:ext uri="{BB962C8B-B14F-4D97-AF65-F5344CB8AC3E}">
        <p14:creationId xmlns:p14="http://schemas.microsoft.com/office/powerpoint/2010/main" val="503383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99633D-A3D2-43C8-B15F-C3183B3903DE}" type="datetimeFigureOut">
              <a:rPr lang="en-US" smtClean="0"/>
              <a:t>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0C9FF5-6A23-4AC1-90D4-A8A6E53425E6}" type="slidenum">
              <a:rPr lang="en-US" smtClean="0"/>
              <a:t>‹#›</a:t>
            </a:fld>
            <a:endParaRPr lang="en-US"/>
          </a:p>
        </p:txBody>
      </p:sp>
    </p:spTree>
    <p:extLst>
      <p:ext uri="{BB962C8B-B14F-4D97-AF65-F5344CB8AC3E}">
        <p14:creationId xmlns:p14="http://schemas.microsoft.com/office/powerpoint/2010/main" val="870849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9633D-A3D2-43C8-B15F-C3183B3903DE}" type="datetimeFigureOut">
              <a:rPr lang="en-US" smtClean="0"/>
              <a:t>1/15/2016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0C9FF5-6A23-4AC1-90D4-A8A6E53425E6}" type="slidenum">
              <a:rPr lang="en-US" smtClean="0"/>
              <a:t>‹#›</a:t>
            </a:fld>
            <a:endParaRPr lang="en-US"/>
          </a:p>
        </p:txBody>
      </p:sp>
    </p:spTree>
    <p:extLst>
      <p:ext uri="{BB962C8B-B14F-4D97-AF65-F5344CB8AC3E}">
        <p14:creationId xmlns:p14="http://schemas.microsoft.com/office/powerpoint/2010/main" val="589187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msdn.microsoft.com/en-us/library/system.linq.enumerable.where.aspx"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msdn.microsoft.com/en-us/library/bb311040.aspx" TargetMode="External"/><Relationship Id="rId3" Type="http://schemas.openxmlformats.org/officeDocument/2006/relationships/hyperlink" Target="http://msdn.microsoft.com/en-us/library/bb383978.aspx" TargetMode="External"/><Relationship Id="rId7" Type="http://schemas.openxmlformats.org/officeDocument/2006/relationships/hyperlink" Target="http://msdn.microsoft.com/en-us/library/bb383982.aspx"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hyperlink" Target="http://msdn.microsoft.com/en-us/library/bb311043.aspx" TargetMode="External"/><Relationship Id="rId5" Type="http://schemas.openxmlformats.org/officeDocument/2006/relationships/hyperlink" Target="http://msdn.microsoft.com/en-us/library/bb384063.aspx" TargetMode="External"/><Relationship Id="rId10" Type="http://schemas.openxmlformats.org/officeDocument/2006/relationships/hyperlink" Target="http://msdn.microsoft.com/en-us/library/bb311045.aspx" TargetMode="External"/><Relationship Id="rId4" Type="http://schemas.openxmlformats.org/officeDocument/2006/relationships/hyperlink" Target="http://msdn.microsoft.com/en-us/library/bb384087.aspx" TargetMode="External"/><Relationship Id="rId9" Type="http://schemas.openxmlformats.org/officeDocument/2006/relationships/hyperlink" Target="http://msdn.microsoft.com/en-us/library/bb383976.aspx"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msdn.microsoft.com/en-us/magazine/ff796223.aspx" TargetMode="External"/><Relationship Id="rId7" Type="http://schemas.openxmlformats.org/officeDocument/2006/relationships/hyperlink" Target="http://msdn.microsoft.com/en-us/library/bb308966.aspx"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hyperlink" Target="http://msdn.microsoft.com/en-us/library/bb384065.aspx" TargetMode="External"/><Relationship Id="rId5" Type="http://schemas.openxmlformats.org/officeDocument/2006/relationships/hyperlink" Target="http://www.msdn.microsoft.com/en-us/library/bb383977" TargetMode="External"/><Relationship Id="rId4" Type="http://schemas.openxmlformats.org/officeDocument/2006/relationships/hyperlink" Target="http://www.codeproject.com/Articles/206534/New-features-of-Csharp"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NEW FEATURES IN C#</a:t>
            </a:r>
            <a:endParaRPr lang="en-US" dirty="0"/>
          </a:p>
        </p:txBody>
      </p:sp>
    </p:spTree>
    <p:extLst>
      <p:ext uri="{BB962C8B-B14F-4D97-AF65-F5344CB8AC3E}">
        <p14:creationId xmlns:p14="http://schemas.microsoft.com/office/powerpoint/2010/main" val="3324021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sz="half" idx="1"/>
          </p:nvPr>
        </p:nvPicPr>
        <p:blipFill>
          <a:blip r:embed="rId3" cstate="print"/>
          <a:stretch>
            <a:fillRect/>
          </a:stretch>
        </p:blipFill>
        <p:spPr bwMode="auto">
          <a:xfrm>
            <a:off x="1752600" y="1905001"/>
            <a:ext cx="4267200" cy="3886199"/>
          </a:xfrm>
          <a:prstGeom prst="rect">
            <a:avLst/>
          </a:prstGeom>
          <a:noFill/>
          <a:ln w="12700">
            <a:solidFill>
              <a:schemeClr val="tx1"/>
            </a:solidFill>
            <a:miter lim="800000"/>
            <a:headEnd/>
            <a:tailEnd/>
          </a:ln>
          <a:effectLst/>
        </p:spPr>
      </p:pic>
      <p:sp>
        <p:nvSpPr>
          <p:cNvPr id="5" name="Title 4"/>
          <p:cNvSpPr>
            <a:spLocks noGrp="1"/>
          </p:cNvSpPr>
          <p:nvPr>
            <p:ph type="title"/>
          </p:nvPr>
        </p:nvSpPr>
        <p:spPr/>
        <p:txBody>
          <a:bodyPr/>
          <a:lstStyle/>
          <a:p>
            <a:r>
              <a:rPr lang="en-US" dirty="0" smtClean="0"/>
              <a:t>Example:</a:t>
            </a:r>
            <a:endParaRPr lang="en-US" dirty="0"/>
          </a:p>
        </p:txBody>
      </p:sp>
      <p:pic>
        <p:nvPicPr>
          <p:cNvPr id="9" name="Picture 2"/>
          <p:cNvPicPr>
            <a:picLocks noGrp="1" noChangeAspect="1" noChangeArrowheads="1"/>
          </p:cNvPicPr>
          <p:nvPr>
            <p:ph sz="half" idx="2"/>
          </p:nvPr>
        </p:nvPicPr>
        <p:blipFill>
          <a:blip r:embed="rId4" cstate="print"/>
          <a:srcRect/>
          <a:stretch>
            <a:fillRect/>
          </a:stretch>
        </p:blipFill>
        <p:spPr bwMode="auto">
          <a:xfrm>
            <a:off x="6172200" y="1828801"/>
            <a:ext cx="4495800" cy="3694080"/>
          </a:xfrm>
          <a:prstGeom prst="rect">
            <a:avLst/>
          </a:prstGeom>
          <a:noFill/>
          <a:ln w="12700">
            <a:solidFill>
              <a:schemeClr val="tx1"/>
            </a:solidFill>
            <a:miter lim="800000"/>
            <a:headEnd/>
            <a:tailEnd/>
          </a:ln>
          <a:effectLst/>
        </p:spPr>
      </p:pic>
      <p:sp>
        <p:nvSpPr>
          <p:cNvPr id="10" name="TextBox 9"/>
          <p:cNvSpPr txBox="1"/>
          <p:nvPr/>
        </p:nvSpPr>
        <p:spPr>
          <a:xfrm>
            <a:off x="6019800" y="5562601"/>
            <a:ext cx="4343400" cy="646331"/>
          </a:xfrm>
          <a:prstGeom prst="rect">
            <a:avLst/>
          </a:prstGeom>
          <a:noFill/>
        </p:spPr>
        <p:txBody>
          <a:bodyPr wrap="square" rtlCol="0">
            <a:spAutoFit/>
          </a:bodyPr>
          <a:lstStyle/>
          <a:p>
            <a:r>
              <a:rPr lang="en-US" dirty="0"/>
              <a:t>In the output  the  &lt;&gt;f_AnonymousType0’2 is the data type of  person variable.</a:t>
            </a:r>
            <a:endParaRPr lang="en-US" dirty="0"/>
          </a:p>
        </p:txBody>
      </p:sp>
    </p:spTree>
    <p:extLst>
      <p:ext uri="{BB962C8B-B14F-4D97-AF65-F5344CB8AC3E}">
        <p14:creationId xmlns:p14="http://schemas.microsoft.com/office/powerpoint/2010/main" val="217874176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a:t>
            </a:r>
            <a:r>
              <a:rPr lang="en-US" dirty="0" err="1" smtClean="0"/>
              <a:t>Initializers</a:t>
            </a:r>
            <a:endParaRPr lang="en-US" dirty="0"/>
          </a:p>
        </p:txBody>
      </p:sp>
      <p:sp>
        <p:nvSpPr>
          <p:cNvPr id="3" name="Text Placeholder 2"/>
          <p:cNvSpPr>
            <a:spLocks noGrp="1"/>
          </p:cNvSpPr>
          <p:nvPr>
            <p:ph type="body" idx="1"/>
          </p:nvPr>
        </p:nvSpPr>
        <p:spPr>
          <a:xfrm>
            <a:off x="1905000" y="1219200"/>
            <a:ext cx="8229600" cy="4724400"/>
          </a:xfrm>
        </p:spPr>
        <p:txBody>
          <a:bodyPr>
            <a:normAutofit lnSpcReduction="10000"/>
          </a:bodyPr>
          <a:lstStyle/>
          <a:p>
            <a:r>
              <a:rPr lang="en-US" dirty="0" smtClean="0"/>
              <a:t>Object initializers let you assign values to any accessible fields or properties of an object at creation time without having to explicitly invoke a constructor. </a:t>
            </a:r>
          </a:p>
          <a:p>
            <a:pPr>
              <a:buNone/>
            </a:pPr>
            <a:endParaRPr lang="en-US" dirty="0" smtClean="0"/>
          </a:p>
          <a:p>
            <a:r>
              <a:rPr lang="en-US" dirty="0" smtClean="0"/>
              <a:t>Sequence of member </a:t>
            </a:r>
            <a:r>
              <a:rPr lang="en-US" dirty="0" err="1" smtClean="0"/>
              <a:t>initilizers</a:t>
            </a:r>
            <a:r>
              <a:rPr lang="en-US" dirty="0" smtClean="0"/>
              <a:t> in { }</a:t>
            </a:r>
          </a:p>
          <a:p>
            <a:endParaRPr lang="en-US" dirty="0" smtClean="0"/>
          </a:p>
          <a:p>
            <a:r>
              <a:rPr lang="en-US" dirty="0" smtClean="0"/>
              <a:t>Although object </a:t>
            </a:r>
            <a:r>
              <a:rPr lang="en-US" dirty="0" err="1" smtClean="0"/>
              <a:t>initializers</a:t>
            </a:r>
            <a:r>
              <a:rPr lang="en-US" dirty="0" smtClean="0"/>
              <a:t> can be used in any context, they are especially useful in LINQ query expressions. Query expressions make frequent use of anonymous types, which can only be initialized by using an object </a:t>
            </a:r>
            <a:r>
              <a:rPr lang="en-US" dirty="0" err="1" smtClean="0"/>
              <a:t>initializer</a:t>
            </a:r>
            <a:endParaRPr lang="en-US" dirty="0" smtClean="0"/>
          </a:p>
          <a:p>
            <a:endParaRPr lang="en-US" dirty="0" smtClean="0"/>
          </a:p>
          <a:p>
            <a:pPr>
              <a:buNone/>
            </a:pPr>
            <a:endParaRPr lang="en-US" dirty="0" smtClean="0"/>
          </a:p>
          <a:p>
            <a:pPr lvl="1"/>
            <a:endParaRPr lang="en-US" dirty="0"/>
          </a:p>
        </p:txBody>
      </p:sp>
    </p:spTree>
    <p:extLst>
      <p:ext uri="{BB962C8B-B14F-4D97-AF65-F5344CB8AC3E}">
        <p14:creationId xmlns:p14="http://schemas.microsoft.com/office/powerpoint/2010/main" val="64035000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422924" cy="625475"/>
          </a:xfrm>
        </p:spPr>
        <p:txBody>
          <a:bodyPr>
            <a:normAutofit fontScale="90000"/>
          </a:bodyPr>
          <a:lstStyle/>
          <a:p>
            <a:r>
              <a:rPr lang="en-US" dirty="0" smtClean="0"/>
              <a:t>Example: </a:t>
            </a:r>
            <a:endParaRPr lang="en-US" dirty="0"/>
          </a:p>
        </p:txBody>
      </p:sp>
      <p:sp>
        <p:nvSpPr>
          <p:cNvPr id="9" name="TextBox 8"/>
          <p:cNvSpPr txBox="1"/>
          <p:nvPr/>
        </p:nvSpPr>
        <p:spPr>
          <a:xfrm>
            <a:off x="1905000" y="990600"/>
            <a:ext cx="3810000" cy="369332"/>
          </a:xfrm>
          <a:prstGeom prst="rect">
            <a:avLst/>
          </a:prstGeom>
          <a:solidFill>
            <a:schemeClr val="bg2">
              <a:lumMod val="75000"/>
            </a:schemeClr>
          </a:solidFill>
          <a:ln>
            <a:solidFill>
              <a:srgbClr val="002060"/>
            </a:solidFill>
          </a:ln>
        </p:spPr>
        <p:txBody>
          <a:bodyPr wrap="square" rtlCol="0">
            <a:spAutoFit/>
          </a:bodyPr>
          <a:lstStyle/>
          <a:p>
            <a:r>
              <a:rPr lang="en-US" dirty="0"/>
              <a:t>Old Way</a:t>
            </a:r>
            <a:endParaRPr lang="en-US" dirty="0"/>
          </a:p>
        </p:txBody>
      </p:sp>
      <p:sp>
        <p:nvSpPr>
          <p:cNvPr id="10" name="TextBox 9"/>
          <p:cNvSpPr txBox="1"/>
          <p:nvPr/>
        </p:nvSpPr>
        <p:spPr>
          <a:xfrm>
            <a:off x="5867400" y="990600"/>
            <a:ext cx="3962400" cy="369332"/>
          </a:xfrm>
          <a:prstGeom prst="rect">
            <a:avLst/>
          </a:prstGeom>
          <a:solidFill>
            <a:schemeClr val="bg2">
              <a:lumMod val="75000"/>
            </a:schemeClr>
          </a:solidFill>
          <a:ln>
            <a:solidFill>
              <a:srgbClr val="002060"/>
            </a:solidFill>
          </a:ln>
        </p:spPr>
        <p:txBody>
          <a:bodyPr wrap="square" rtlCol="0">
            <a:spAutoFit/>
          </a:bodyPr>
          <a:lstStyle/>
          <a:p>
            <a:r>
              <a:rPr lang="en-US" dirty="0"/>
              <a:t>New Way</a:t>
            </a:r>
            <a:endParaRPr lang="en-US" dirty="0"/>
          </a:p>
        </p:txBody>
      </p:sp>
      <p:pic>
        <p:nvPicPr>
          <p:cNvPr id="11" name="Content Placeholder 10" descr="ObjectInitializerExample.png"/>
          <p:cNvPicPr>
            <a:picLocks noGrp="1" noChangeAspect="1"/>
          </p:cNvPicPr>
          <p:nvPr>
            <p:ph sz="half" idx="1"/>
          </p:nvPr>
        </p:nvPicPr>
        <p:blipFill>
          <a:blip r:embed="rId3" cstate="print"/>
          <a:stretch>
            <a:fillRect/>
          </a:stretch>
        </p:blipFill>
        <p:spPr>
          <a:xfrm>
            <a:off x="2247157" y="1600201"/>
            <a:ext cx="3506686" cy="4525963"/>
          </a:xfrm>
          <a:ln>
            <a:solidFill>
              <a:schemeClr val="tx1"/>
            </a:solidFill>
          </a:ln>
        </p:spPr>
      </p:pic>
      <p:pic>
        <p:nvPicPr>
          <p:cNvPr id="12" name="Content Placeholder 11" descr="ObjectInitializerExample_001.png"/>
          <p:cNvPicPr>
            <a:picLocks noGrp="1" noChangeAspect="1"/>
          </p:cNvPicPr>
          <p:nvPr>
            <p:ph sz="half" idx="2"/>
          </p:nvPr>
        </p:nvPicPr>
        <p:blipFill>
          <a:blip r:embed="rId4" cstate="print"/>
          <a:stretch>
            <a:fillRect/>
          </a:stretch>
        </p:blipFill>
        <p:spPr>
          <a:xfrm>
            <a:off x="5943600" y="1621824"/>
            <a:ext cx="4578990" cy="4145842"/>
          </a:xfrm>
          <a:ln>
            <a:solidFill>
              <a:schemeClr val="tx1"/>
            </a:solidFill>
          </a:ln>
        </p:spPr>
      </p:pic>
    </p:spTree>
    <p:extLst>
      <p:ext uri="{BB962C8B-B14F-4D97-AF65-F5344CB8AC3E}">
        <p14:creationId xmlns:p14="http://schemas.microsoft.com/office/powerpoint/2010/main" val="409452813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smtClean="0"/>
              <a:t>Collection </a:t>
            </a:r>
            <a:r>
              <a:rPr lang="en-US" dirty="0" err="1" smtClean="0"/>
              <a:t>initializers</a:t>
            </a:r>
            <a:r>
              <a:rPr lang="en-US" dirty="0" smtClean="0"/>
              <a:t> let you specify one or more element </a:t>
            </a:r>
            <a:r>
              <a:rPr lang="en-US" dirty="0" err="1" smtClean="0"/>
              <a:t>intializers</a:t>
            </a:r>
            <a:r>
              <a:rPr lang="en-US" dirty="0" smtClean="0"/>
              <a:t> when you initialize a collection class that implements </a:t>
            </a:r>
            <a:r>
              <a:rPr lang="en-US" dirty="0" err="1" smtClean="0"/>
              <a:t>IEnumerable</a:t>
            </a:r>
            <a:r>
              <a:rPr lang="en-US" dirty="0" smtClean="0"/>
              <a:t>. </a:t>
            </a:r>
          </a:p>
          <a:p>
            <a:endParaRPr lang="en-US" dirty="0" smtClean="0"/>
          </a:p>
          <a:p>
            <a:r>
              <a:rPr lang="en-US" dirty="0" smtClean="0"/>
              <a:t>The element </a:t>
            </a:r>
            <a:r>
              <a:rPr lang="en-US" dirty="0" err="1" smtClean="0"/>
              <a:t>initializers</a:t>
            </a:r>
            <a:r>
              <a:rPr lang="en-US" dirty="0" smtClean="0"/>
              <a:t> can be a simple value, an expression or an object </a:t>
            </a:r>
            <a:r>
              <a:rPr lang="en-US" dirty="0" err="1" smtClean="0"/>
              <a:t>initializer</a:t>
            </a:r>
            <a:r>
              <a:rPr lang="en-US" dirty="0" smtClean="0"/>
              <a:t>. </a:t>
            </a:r>
          </a:p>
          <a:p>
            <a:endParaRPr lang="en-US" dirty="0" smtClean="0"/>
          </a:p>
          <a:p>
            <a:r>
              <a:rPr lang="en-US" dirty="0" smtClean="0"/>
              <a:t>By using a collection </a:t>
            </a:r>
            <a:r>
              <a:rPr lang="en-US" dirty="0" err="1" smtClean="0"/>
              <a:t>initializer</a:t>
            </a:r>
            <a:r>
              <a:rPr lang="en-US" dirty="0" smtClean="0"/>
              <a:t> you do not have to specify multiple calls to the </a:t>
            </a:r>
            <a:r>
              <a:rPr lang="en-US" b="1" dirty="0" smtClean="0"/>
              <a:t>Add</a:t>
            </a:r>
            <a:r>
              <a:rPr lang="en-US" dirty="0" smtClean="0"/>
              <a:t> method of the class in your source code; the compiler adds the calls.</a:t>
            </a:r>
            <a:endParaRPr lang="en-US" dirty="0"/>
          </a:p>
        </p:txBody>
      </p:sp>
      <p:sp>
        <p:nvSpPr>
          <p:cNvPr id="5" name="Title 4"/>
          <p:cNvSpPr>
            <a:spLocks noGrp="1"/>
          </p:cNvSpPr>
          <p:nvPr>
            <p:ph type="title"/>
          </p:nvPr>
        </p:nvSpPr>
        <p:spPr/>
        <p:txBody>
          <a:bodyPr/>
          <a:lstStyle/>
          <a:p>
            <a:r>
              <a:rPr lang="en-US" dirty="0" smtClean="0"/>
              <a:t>Collection </a:t>
            </a:r>
            <a:r>
              <a:rPr lang="en-US" dirty="0" err="1" smtClean="0"/>
              <a:t>Initializers</a:t>
            </a:r>
            <a:endParaRPr lang="en-US" dirty="0"/>
          </a:p>
        </p:txBody>
      </p:sp>
    </p:spTree>
    <p:extLst>
      <p:ext uri="{BB962C8B-B14F-4D97-AF65-F5344CB8AC3E}">
        <p14:creationId xmlns:p14="http://schemas.microsoft.com/office/powerpoint/2010/main" val="29450772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a:t>
            </a:r>
            <a:endParaRPr lang="en-US" dirty="0"/>
          </a:p>
        </p:txBody>
      </p:sp>
      <p:pic>
        <p:nvPicPr>
          <p:cNvPr id="3074" name="Picture 2"/>
          <p:cNvPicPr>
            <a:picLocks noGrp="1" noChangeAspect="1" noChangeArrowheads="1"/>
          </p:cNvPicPr>
          <p:nvPr>
            <p:ph sz="half" idx="1"/>
          </p:nvPr>
        </p:nvPicPr>
        <p:blipFill>
          <a:blip r:embed="rId3" cstate="print"/>
          <a:srcRect/>
          <a:stretch>
            <a:fillRect/>
          </a:stretch>
        </p:blipFill>
        <p:spPr bwMode="auto">
          <a:xfrm>
            <a:off x="1905000" y="1295400"/>
            <a:ext cx="3048000" cy="3388468"/>
          </a:xfrm>
          <a:prstGeom prst="rect">
            <a:avLst/>
          </a:prstGeom>
          <a:noFill/>
          <a:ln w="12700">
            <a:solidFill>
              <a:schemeClr val="tx1"/>
            </a:solidFill>
            <a:miter lim="800000"/>
            <a:headEnd/>
            <a:tailEnd/>
          </a:ln>
          <a:effectLst/>
        </p:spPr>
      </p:pic>
      <p:pic>
        <p:nvPicPr>
          <p:cNvPr id="3075" name="Picture 3"/>
          <p:cNvPicPr>
            <a:picLocks noGrp="1" noChangeAspect="1" noChangeArrowheads="1"/>
          </p:cNvPicPr>
          <p:nvPr>
            <p:ph sz="half" idx="2"/>
          </p:nvPr>
        </p:nvPicPr>
        <p:blipFill>
          <a:blip r:embed="rId4" cstate="print"/>
          <a:srcRect/>
          <a:stretch>
            <a:fillRect/>
          </a:stretch>
        </p:blipFill>
        <p:spPr bwMode="auto">
          <a:xfrm>
            <a:off x="5638800" y="1295401"/>
            <a:ext cx="3644202" cy="3388468"/>
          </a:xfrm>
          <a:prstGeom prst="rect">
            <a:avLst/>
          </a:prstGeom>
          <a:noFill/>
          <a:ln w="12700">
            <a:solidFill>
              <a:schemeClr val="tx1"/>
            </a:solidFill>
            <a:miter lim="800000"/>
            <a:headEnd/>
            <a:tailEnd/>
          </a:ln>
          <a:effectLst/>
        </p:spPr>
      </p:pic>
      <p:pic>
        <p:nvPicPr>
          <p:cNvPr id="1026" name="Picture 2"/>
          <p:cNvPicPr>
            <a:picLocks noChangeAspect="1" noChangeArrowheads="1"/>
          </p:cNvPicPr>
          <p:nvPr/>
        </p:nvPicPr>
        <p:blipFill>
          <a:blip r:embed="rId5" cstate="print"/>
          <a:srcRect/>
          <a:stretch>
            <a:fillRect/>
          </a:stretch>
        </p:blipFill>
        <p:spPr bwMode="auto">
          <a:xfrm>
            <a:off x="4000500" y="4940577"/>
            <a:ext cx="3821784" cy="1155423"/>
          </a:xfrm>
          <a:prstGeom prst="rect">
            <a:avLst/>
          </a:prstGeom>
          <a:noFill/>
          <a:ln w="9525">
            <a:solidFill>
              <a:schemeClr val="tx1"/>
            </a:solidFill>
            <a:miter lim="800000"/>
            <a:headEnd/>
            <a:tailEnd/>
          </a:ln>
          <a:effectLst/>
        </p:spPr>
      </p:pic>
    </p:spTree>
    <p:extLst>
      <p:ext uri="{BB962C8B-B14F-4D97-AF65-F5344CB8AC3E}">
        <p14:creationId xmlns:p14="http://schemas.microsoft.com/office/powerpoint/2010/main" val="8590795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905000" y="1295400"/>
            <a:ext cx="8229600" cy="2895600"/>
          </a:xfrm>
        </p:spPr>
        <p:txBody>
          <a:bodyPr>
            <a:normAutofit fontScale="92500" lnSpcReduction="20000"/>
          </a:bodyPr>
          <a:lstStyle/>
          <a:p>
            <a:r>
              <a:rPr lang="en-US" dirty="0" smtClean="0"/>
              <a:t>Auto-implemented properties make property-declaration more concise </a:t>
            </a:r>
          </a:p>
          <a:p>
            <a:r>
              <a:rPr lang="en-US" dirty="0" smtClean="0"/>
              <a:t>No additional logic is required in the property </a:t>
            </a:r>
            <a:r>
              <a:rPr lang="en-US" dirty="0" err="1" smtClean="0"/>
              <a:t>accessors</a:t>
            </a:r>
            <a:r>
              <a:rPr lang="en-US" dirty="0" smtClean="0"/>
              <a:t>. </a:t>
            </a:r>
          </a:p>
          <a:p>
            <a:r>
              <a:rPr lang="en-US" dirty="0" smtClean="0"/>
              <a:t>They also enable client code to create objects </a:t>
            </a:r>
          </a:p>
          <a:p>
            <a:r>
              <a:rPr lang="en-US" dirty="0" smtClean="0"/>
              <a:t>When you declare an auto-implemented property as shown in the following example, the compiler creates a private, anonymous backing field that can only be accessed through the property's get and set </a:t>
            </a:r>
            <a:r>
              <a:rPr lang="en-US" dirty="0" err="1" smtClean="0"/>
              <a:t>accessors</a:t>
            </a:r>
            <a:r>
              <a:rPr lang="en-US" dirty="0" smtClean="0"/>
              <a:t>.</a:t>
            </a:r>
          </a:p>
          <a:p>
            <a:endParaRPr lang="en-US" dirty="0"/>
          </a:p>
        </p:txBody>
      </p:sp>
      <p:sp>
        <p:nvSpPr>
          <p:cNvPr id="3" name="Title 2"/>
          <p:cNvSpPr>
            <a:spLocks noGrp="1"/>
          </p:cNvSpPr>
          <p:nvPr>
            <p:ph type="title"/>
          </p:nvPr>
        </p:nvSpPr>
        <p:spPr/>
        <p:txBody>
          <a:bodyPr/>
          <a:lstStyle/>
          <a:p>
            <a:r>
              <a:rPr lang="en-US" dirty="0" smtClean="0"/>
              <a:t>Auto-Implemented Properties</a:t>
            </a:r>
            <a:endParaRPr lang="en-US" dirty="0"/>
          </a:p>
        </p:txBody>
      </p:sp>
      <p:sp>
        <p:nvSpPr>
          <p:cNvPr id="5" name="TextBox 4"/>
          <p:cNvSpPr txBox="1"/>
          <p:nvPr/>
        </p:nvSpPr>
        <p:spPr>
          <a:xfrm>
            <a:off x="2209800" y="3962402"/>
            <a:ext cx="7772400" cy="2246769"/>
          </a:xfrm>
          <a:prstGeom prst="rect">
            <a:avLst/>
          </a:prstGeom>
          <a:solidFill>
            <a:schemeClr val="tx2">
              <a:lumMod val="40000"/>
              <a:lumOff val="60000"/>
            </a:schemeClr>
          </a:solidFill>
          <a:ln>
            <a:solidFill>
              <a:schemeClr val="tx1"/>
            </a:solidFill>
          </a:ln>
        </p:spPr>
        <p:txBody>
          <a:bodyPr wrap="square" rtlCol="0">
            <a:spAutoFit/>
          </a:bodyPr>
          <a:lstStyle/>
          <a:p>
            <a:pPr>
              <a:buNone/>
            </a:pPr>
            <a:r>
              <a:rPr lang="en-US" sz="2000" dirty="0">
                <a:solidFill>
                  <a:schemeClr val="bg2">
                    <a:lumMod val="10000"/>
                  </a:schemeClr>
                </a:solidFill>
                <a:latin typeface="Trebuchet MS" pitchFamily="34" charset="0"/>
                <a:cs typeface="Courier New" pitchFamily="49" charset="0"/>
              </a:rPr>
              <a:t>Example:</a:t>
            </a:r>
          </a:p>
          <a:p>
            <a:pPr>
              <a:buNone/>
            </a:pPr>
            <a:r>
              <a:rPr lang="en-US" sz="2000" dirty="0">
                <a:solidFill>
                  <a:schemeClr val="bg2">
                    <a:lumMod val="10000"/>
                  </a:schemeClr>
                </a:solidFill>
                <a:latin typeface="Trebuchet MS" pitchFamily="34" charset="0"/>
                <a:cs typeface="Courier New" pitchFamily="49" charset="0"/>
              </a:rPr>
              <a:t>class Person</a:t>
            </a:r>
          </a:p>
          <a:p>
            <a:pPr>
              <a:buNone/>
            </a:pPr>
            <a:r>
              <a:rPr lang="en-US" sz="2000" dirty="0">
                <a:solidFill>
                  <a:schemeClr val="bg2">
                    <a:lumMod val="10000"/>
                  </a:schemeClr>
                </a:solidFill>
                <a:latin typeface="Trebuchet MS" pitchFamily="34" charset="0"/>
                <a:cs typeface="Courier New" pitchFamily="49" charset="0"/>
              </a:rPr>
              <a:t>{</a:t>
            </a:r>
          </a:p>
          <a:p>
            <a:pPr>
              <a:buNone/>
            </a:pPr>
            <a:r>
              <a:rPr lang="en-US" sz="2000" dirty="0">
                <a:solidFill>
                  <a:schemeClr val="bg2">
                    <a:lumMod val="10000"/>
                  </a:schemeClr>
                </a:solidFill>
                <a:latin typeface="Trebuchet MS" pitchFamily="34" charset="0"/>
                <a:cs typeface="Courier New" pitchFamily="49" charset="0"/>
              </a:rPr>
              <a:t>    public string </a:t>
            </a:r>
            <a:r>
              <a:rPr lang="en-US" sz="2000" dirty="0" err="1">
                <a:solidFill>
                  <a:schemeClr val="bg2">
                    <a:lumMod val="10000"/>
                  </a:schemeClr>
                </a:solidFill>
                <a:latin typeface="Trebuchet MS" pitchFamily="34" charset="0"/>
                <a:cs typeface="Courier New" pitchFamily="49" charset="0"/>
              </a:rPr>
              <a:t>FirstName</a:t>
            </a:r>
            <a:r>
              <a:rPr lang="en-US" sz="2000" dirty="0">
                <a:solidFill>
                  <a:schemeClr val="bg2">
                    <a:lumMod val="10000"/>
                  </a:schemeClr>
                </a:solidFill>
                <a:latin typeface="Trebuchet MS" pitchFamily="34" charset="0"/>
                <a:cs typeface="Courier New" pitchFamily="49" charset="0"/>
              </a:rPr>
              <a:t> { get; set; }</a:t>
            </a:r>
          </a:p>
          <a:p>
            <a:pPr>
              <a:buNone/>
            </a:pPr>
            <a:r>
              <a:rPr lang="en-US" sz="2000" dirty="0">
                <a:solidFill>
                  <a:schemeClr val="bg2">
                    <a:lumMod val="10000"/>
                  </a:schemeClr>
                </a:solidFill>
                <a:latin typeface="Trebuchet MS" pitchFamily="34" charset="0"/>
                <a:cs typeface="Courier New" pitchFamily="49" charset="0"/>
              </a:rPr>
              <a:t>    public string </a:t>
            </a:r>
            <a:r>
              <a:rPr lang="en-US" sz="2000" dirty="0" err="1">
                <a:solidFill>
                  <a:schemeClr val="bg2">
                    <a:lumMod val="10000"/>
                  </a:schemeClr>
                </a:solidFill>
                <a:latin typeface="Trebuchet MS" pitchFamily="34" charset="0"/>
                <a:cs typeface="Courier New" pitchFamily="49" charset="0"/>
              </a:rPr>
              <a:t>LastName</a:t>
            </a:r>
            <a:r>
              <a:rPr lang="en-US" sz="2000" dirty="0">
                <a:solidFill>
                  <a:schemeClr val="bg2">
                    <a:lumMod val="10000"/>
                  </a:schemeClr>
                </a:solidFill>
                <a:latin typeface="Trebuchet MS" pitchFamily="34" charset="0"/>
                <a:cs typeface="Courier New" pitchFamily="49" charset="0"/>
              </a:rPr>
              <a:t> { get; set; }</a:t>
            </a:r>
          </a:p>
          <a:p>
            <a:pPr>
              <a:buNone/>
            </a:pPr>
            <a:r>
              <a:rPr lang="en-US" sz="2000" dirty="0">
                <a:solidFill>
                  <a:schemeClr val="bg2">
                    <a:lumMod val="10000"/>
                  </a:schemeClr>
                </a:solidFill>
                <a:latin typeface="Trebuchet MS" pitchFamily="34" charset="0"/>
                <a:cs typeface="Courier New" pitchFamily="49" charset="0"/>
              </a:rPr>
              <a:t>    public </a:t>
            </a:r>
            <a:r>
              <a:rPr lang="en-US" sz="2000" dirty="0" err="1">
                <a:solidFill>
                  <a:schemeClr val="bg2">
                    <a:lumMod val="10000"/>
                  </a:schemeClr>
                </a:solidFill>
                <a:latin typeface="Trebuchet MS" pitchFamily="34" charset="0"/>
                <a:cs typeface="Courier New" pitchFamily="49" charset="0"/>
              </a:rPr>
              <a:t>DateTime</a:t>
            </a:r>
            <a:r>
              <a:rPr lang="en-US" sz="2000" dirty="0">
                <a:solidFill>
                  <a:schemeClr val="bg2">
                    <a:lumMod val="10000"/>
                  </a:schemeClr>
                </a:solidFill>
                <a:latin typeface="Trebuchet MS" pitchFamily="34" charset="0"/>
                <a:cs typeface="Courier New" pitchFamily="49" charset="0"/>
              </a:rPr>
              <a:t> </a:t>
            </a:r>
            <a:r>
              <a:rPr lang="en-US" sz="2000" dirty="0" err="1">
                <a:solidFill>
                  <a:schemeClr val="bg2">
                    <a:lumMod val="10000"/>
                  </a:schemeClr>
                </a:solidFill>
                <a:latin typeface="Trebuchet MS" pitchFamily="34" charset="0"/>
                <a:cs typeface="Courier New" pitchFamily="49" charset="0"/>
              </a:rPr>
              <a:t>DateOfBirth</a:t>
            </a:r>
            <a:r>
              <a:rPr lang="en-US" sz="2000" dirty="0">
                <a:solidFill>
                  <a:schemeClr val="bg2">
                    <a:lumMod val="10000"/>
                  </a:schemeClr>
                </a:solidFill>
                <a:latin typeface="Trebuchet MS" pitchFamily="34" charset="0"/>
                <a:cs typeface="Courier New" pitchFamily="49" charset="0"/>
              </a:rPr>
              <a:t> { get; set; }</a:t>
            </a:r>
          </a:p>
          <a:p>
            <a:pPr>
              <a:buNone/>
            </a:pPr>
            <a:r>
              <a:rPr lang="en-US" sz="2000" dirty="0">
                <a:solidFill>
                  <a:schemeClr val="bg2">
                    <a:lumMod val="10000"/>
                  </a:schemeClr>
                </a:solidFill>
                <a:latin typeface="Trebuchet MS" pitchFamily="34" charset="0"/>
                <a:cs typeface="Courier New" pitchFamily="49" charset="0"/>
              </a:rPr>
              <a:t>}</a:t>
            </a:r>
            <a:endParaRPr lang="en-US" sz="2000" dirty="0">
              <a:solidFill>
                <a:schemeClr val="bg2">
                  <a:lumMod val="10000"/>
                </a:schemeClr>
              </a:solidFill>
              <a:latin typeface="Trebuchet MS" pitchFamily="34" charset="0"/>
            </a:endParaRPr>
          </a:p>
        </p:txBody>
      </p:sp>
    </p:spTree>
    <p:extLst>
      <p:ext uri="{BB962C8B-B14F-4D97-AF65-F5344CB8AC3E}">
        <p14:creationId xmlns:p14="http://schemas.microsoft.com/office/powerpoint/2010/main" val="1327140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a:t>
            </a:r>
            <a:endParaRPr lang="en-US" dirty="0"/>
          </a:p>
        </p:txBody>
      </p:sp>
      <p:pic>
        <p:nvPicPr>
          <p:cNvPr id="8" name="Picture 2"/>
          <p:cNvPicPr>
            <a:picLocks noGrp="1" noChangeAspect="1" noChangeArrowheads="1"/>
          </p:cNvPicPr>
          <p:nvPr>
            <p:ph sz="half" idx="1"/>
          </p:nvPr>
        </p:nvPicPr>
        <p:blipFill>
          <a:blip r:embed="rId3" cstate="print"/>
          <a:srcRect/>
          <a:stretch>
            <a:fillRect/>
          </a:stretch>
        </p:blipFill>
        <p:spPr bwMode="auto">
          <a:xfrm>
            <a:off x="1981200" y="1981200"/>
            <a:ext cx="4572000" cy="3733800"/>
          </a:xfrm>
          <a:prstGeom prst="rect">
            <a:avLst/>
          </a:prstGeom>
          <a:noFill/>
          <a:ln w="9525">
            <a:solidFill>
              <a:schemeClr val="tx1"/>
            </a:solidFill>
            <a:miter lim="800000"/>
            <a:headEnd/>
            <a:tailEnd/>
          </a:ln>
          <a:effectLst/>
        </p:spPr>
      </p:pic>
      <p:pic>
        <p:nvPicPr>
          <p:cNvPr id="5123" name="Picture 3"/>
          <p:cNvPicPr>
            <a:picLocks noGrp="1" noChangeAspect="1" noChangeArrowheads="1"/>
          </p:cNvPicPr>
          <p:nvPr>
            <p:ph sz="half" idx="2"/>
          </p:nvPr>
        </p:nvPicPr>
        <p:blipFill>
          <a:blip r:embed="rId4" cstate="print"/>
          <a:srcRect/>
          <a:stretch>
            <a:fillRect/>
          </a:stretch>
        </p:blipFill>
        <p:spPr bwMode="auto">
          <a:xfrm>
            <a:off x="6705600" y="2286000"/>
            <a:ext cx="3733800" cy="2667000"/>
          </a:xfrm>
          <a:prstGeom prst="rect">
            <a:avLst/>
          </a:prstGeom>
          <a:noFill/>
          <a:ln w="9525">
            <a:solidFill>
              <a:schemeClr val="tx1"/>
            </a:solidFill>
            <a:miter lim="800000"/>
            <a:headEnd/>
            <a:tailEnd/>
          </a:ln>
          <a:effectLst/>
        </p:spPr>
      </p:pic>
    </p:spTree>
    <p:extLst>
      <p:ext uri="{BB962C8B-B14F-4D97-AF65-F5344CB8AC3E}">
        <p14:creationId xmlns:p14="http://schemas.microsoft.com/office/powerpoint/2010/main" val="28093646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fontScale="92500" lnSpcReduction="20000"/>
          </a:bodyPr>
          <a:lstStyle/>
          <a:p>
            <a:r>
              <a:rPr lang="en-US" dirty="0" smtClean="0"/>
              <a:t>Extension methods enable you to "add" methods to existing types without creating a new derived type, recompiling, or otherwise modifying the original type. </a:t>
            </a:r>
          </a:p>
          <a:p>
            <a:r>
              <a:rPr lang="en-US" dirty="0" smtClean="0"/>
              <a:t>Extension methods are a special kind of static method, but they are called as if they were instance methods on the extended type. </a:t>
            </a:r>
          </a:p>
          <a:p>
            <a:r>
              <a:rPr lang="en-US" dirty="0" smtClean="0"/>
              <a:t>For client code written in C# and Visual Basic, there is no apparent difference between calling an extension method and the methods that are actually defined in a type.</a:t>
            </a:r>
          </a:p>
          <a:p>
            <a:r>
              <a:rPr lang="en-US" dirty="0" smtClean="0"/>
              <a:t>Their first parameter specifies which type the method operates on, and the parameter is preceded by the this modifier. </a:t>
            </a:r>
          </a:p>
          <a:p>
            <a:r>
              <a:rPr lang="en-US" dirty="0" smtClean="0"/>
              <a:t>Extension methods are only in scope when you explicitly import the namespace into your source code with a using directive.</a:t>
            </a:r>
          </a:p>
          <a:p>
            <a:endParaRPr lang="en-US" dirty="0" smtClean="0"/>
          </a:p>
          <a:p>
            <a:endParaRPr lang="en-US" dirty="0"/>
          </a:p>
        </p:txBody>
      </p:sp>
      <p:sp>
        <p:nvSpPr>
          <p:cNvPr id="5" name="Title 4"/>
          <p:cNvSpPr>
            <a:spLocks noGrp="1"/>
          </p:cNvSpPr>
          <p:nvPr>
            <p:ph type="title"/>
          </p:nvPr>
        </p:nvSpPr>
        <p:spPr/>
        <p:txBody>
          <a:bodyPr/>
          <a:lstStyle/>
          <a:p>
            <a:r>
              <a:rPr lang="en-US" dirty="0" smtClean="0"/>
              <a:t>Extension Methods</a:t>
            </a:r>
            <a:endParaRPr lang="en-US" dirty="0"/>
          </a:p>
        </p:txBody>
      </p:sp>
    </p:spTree>
    <p:extLst>
      <p:ext uri="{BB962C8B-B14F-4D97-AF65-F5344CB8AC3E}">
        <p14:creationId xmlns:p14="http://schemas.microsoft.com/office/powerpoint/2010/main" val="29117978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a:t>
            </a:r>
            <a:endParaRPr lang="en-US" dirty="0"/>
          </a:p>
        </p:txBody>
      </p:sp>
      <p:pic>
        <p:nvPicPr>
          <p:cNvPr id="1028" name="Picture 4"/>
          <p:cNvPicPr>
            <a:picLocks noGrp="1" noChangeAspect="1" noChangeArrowheads="1"/>
          </p:cNvPicPr>
          <p:nvPr>
            <p:ph idx="1"/>
          </p:nvPr>
        </p:nvPicPr>
        <p:blipFill>
          <a:blip r:embed="rId3" cstate="print"/>
          <a:srcRect/>
          <a:stretch>
            <a:fillRect/>
          </a:stretch>
        </p:blipFill>
        <p:spPr bwMode="auto">
          <a:xfrm>
            <a:off x="2438400" y="1447801"/>
            <a:ext cx="7239000" cy="4498019"/>
          </a:xfrm>
          <a:prstGeom prst="rect">
            <a:avLst/>
          </a:prstGeom>
          <a:noFill/>
          <a:ln w="12700">
            <a:solidFill>
              <a:schemeClr val="tx1"/>
            </a:solidFill>
            <a:miter lim="800000"/>
            <a:headEnd/>
            <a:tailEnd/>
          </a:ln>
        </p:spPr>
      </p:pic>
    </p:spTree>
    <p:extLst>
      <p:ext uri="{BB962C8B-B14F-4D97-AF65-F5344CB8AC3E}">
        <p14:creationId xmlns:p14="http://schemas.microsoft.com/office/powerpoint/2010/main" val="6181482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Methods</a:t>
            </a:r>
            <a:endParaRPr lang="en-US" dirty="0"/>
          </a:p>
        </p:txBody>
      </p:sp>
      <p:sp>
        <p:nvSpPr>
          <p:cNvPr id="3" name="Text Placeholder 2"/>
          <p:cNvSpPr>
            <a:spLocks noGrp="1"/>
          </p:cNvSpPr>
          <p:nvPr>
            <p:ph type="body" idx="1"/>
          </p:nvPr>
        </p:nvSpPr>
        <p:spPr/>
        <p:txBody>
          <a:bodyPr>
            <a:normAutofit fontScale="85000" lnSpcReduction="10000"/>
          </a:bodyPr>
          <a:lstStyle/>
          <a:p>
            <a:r>
              <a:rPr lang="en-US" dirty="0" smtClean="0"/>
              <a:t>A partial class or structure may contain a partial method. </a:t>
            </a:r>
          </a:p>
          <a:p>
            <a:endParaRPr lang="en-US" dirty="0" smtClean="0"/>
          </a:p>
          <a:p>
            <a:r>
              <a:rPr lang="en-US" dirty="0" smtClean="0"/>
              <a:t>A partial method declaration consists of two parts: the definition, and the implementation.</a:t>
            </a:r>
          </a:p>
          <a:p>
            <a:endParaRPr lang="en-US" dirty="0" smtClean="0"/>
          </a:p>
          <a:p>
            <a:r>
              <a:rPr lang="en-US" dirty="0" smtClean="0"/>
              <a:t>One part of the class contains the signature of the method.</a:t>
            </a:r>
          </a:p>
          <a:p>
            <a:endParaRPr lang="en-US" dirty="0" smtClean="0"/>
          </a:p>
          <a:p>
            <a:r>
              <a:rPr lang="en-US" dirty="0" smtClean="0"/>
              <a:t>An optional implementation may be defined in the same part or another part. </a:t>
            </a:r>
          </a:p>
          <a:p>
            <a:endParaRPr lang="en-US" dirty="0" smtClean="0"/>
          </a:p>
          <a:p>
            <a:r>
              <a:rPr lang="en-US" dirty="0" smtClean="0"/>
              <a:t>If the implementation is not supplied, then the method and all calls to the method are removed at compile time. </a:t>
            </a:r>
          </a:p>
        </p:txBody>
      </p:sp>
    </p:spTree>
    <p:extLst>
      <p:ext uri="{BB962C8B-B14F-4D97-AF65-F5344CB8AC3E}">
        <p14:creationId xmlns:p14="http://schemas.microsoft.com/office/powerpoint/2010/main" val="263819820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Introduction of new features in C# along with the evolution of .NET framework</a:t>
            </a:r>
          </a:p>
          <a:p>
            <a:r>
              <a:rPr lang="en-US" dirty="0" smtClean="0"/>
              <a:t>Different new features </a:t>
            </a:r>
          </a:p>
          <a:p>
            <a:r>
              <a:rPr lang="en-US" dirty="0" smtClean="0"/>
              <a:t>How to create object of a class which is not known at compilation time</a:t>
            </a:r>
          </a:p>
          <a:p>
            <a:r>
              <a:rPr lang="en-US" dirty="0" smtClean="0"/>
              <a:t>How to add extra methods to a class when source code of that class is not available</a:t>
            </a:r>
          </a:p>
          <a:p>
            <a:r>
              <a:rPr lang="en-US" dirty="0" smtClean="0"/>
              <a:t>How to declare a method of a class partially in different class files</a:t>
            </a:r>
          </a:p>
          <a:p>
            <a:r>
              <a:rPr lang="en-US" dirty="0" smtClean="0"/>
              <a:t>Necessity of the new features</a:t>
            </a:r>
          </a:p>
          <a:p>
            <a:endParaRPr lang="en-IN" dirty="0"/>
          </a:p>
        </p:txBody>
      </p:sp>
      <p:sp>
        <p:nvSpPr>
          <p:cNvPr id="3" name="Title 2"/>
          <p:cNvSpPr>
            <a:spLocks noGrp="1"/>
          </p:cNvSpPr>
          <p:nvPr>
            <p:ph type="title"/>
          </p:nvPr>
        </p:nvSpPr>
        <p:spPr/>
        <p:txBody>
          <a:bodyPr/>
          <a:lstStyle/>
          <a:p>
            <a:r>
              <a:rPr lang="en-US" dirty="0" smtClean="0"/>
              <a:t>Objectives</a:t>
            </a:r>
            <a:endParaRPr lang="en-IN" dirty="0"/>
          </a:p>
        </p:txBody>
      </p:sp>
    </p:spTree>
    <p:extLst>
      <p:ext uri="{BB962C8B-B14F-4D97-AF65-F5344CB8AC3E}">
        <p14:creationId xmlns:p14="http://schemas.microsoft.com/office/powerpoint/2010/main" val="3606003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for declaring Partial Methods</a:t>
            </a:r>
            <a:endParaRPr lang="en-US" dirty="0"/>
          </a:p>
        </p:txBody>
      </p:sp>
      <p:sp>
        <p:nvSpPr>
          <p:cNvPr id="3" name="Text Placeholder 2"/>
          <p:cNvSpPr>
            <a:spLocks noGrp="1"/>
          </p:cNvSpPr>
          <p:nvPr>
            <p:ph type="body" idx="1"/>
          </p:nvPr>
        </p:nvSpPr>
        <p:spPr>
          <a:xfrm>
            <a:off x="1981200" y="1371601"/>
            <a:ext cx="8229600" cy="4754563"/>
          </a:xfrm>
        </p:spPr>
        <p:txBody>
          <a:bodyPr>
            <a:normAutofit fontScale="85000" lnSpcReduction="10000"/>
          </a:bodyPr>
          <a:lstStyle/>
          <a:p>
            <a:r>
              <a:rPr lang="en-US" dirty="0" smtClean="0"/>
              <a:t>Partial method declarations must begin with the contextual keyword partial and the method must return void.</a:t>
            </a:r>
          </a:p>
          <a:p>
            <a:endParaRPr lang="en-US" dirty="0" smtClean="0"/>
          </a:p>
          <a:p>
            <a:r>
              <a:rPr lang="en-US" dirty="0" smtClean="0"/>
              <a:t>Partial methods can have ref but not out parameters.</a:t>
            </a:r>
          </a:p>
          <a:p>
            <a:endParaRPr lang="en-US" dirty="0" smtClean="0"/>
          </a:p>
          <a:p>
            <a:r>
              <a:rPr lang="en-US" dirty="0" smtClean="0"/>
              <a:t>Partial methods are implicitly private, and therefore they cannot be virtual.</a:t>
            </a:r>
          </a:p>
          <a:p>
            <a:endParaRPr lang="en-US" dirty="0" smtClean="0"/>
          </a:p>
          <a:p>
            <a:r>
              <a:rPr lang="en-US" dirty="0" smtClean="0"/>
              <a:t>Partial methods cannot be extern, because the presence of the body determines whether they are defining or implementing. </a:t>
            </a:r>
          </a:p>
          <a:p>
            <a:endParaRPr lang="en-US" dirty="0" smtClean="0"/>
          </a:p>
          <a:p>
            <a:r>
              <a:rPr lang="en-US" dirty="0" smtClean="0"/>
              <a:t>Partial methods can have static and unsafe modifiers.</a:t>
            </a:r>
          </a:p>
          <a:p>
            <a:endParaRPr lang="en-US" dirty="0" smtClean="0"/>
          </a:p>
          <a:p>
            <a:endParaRPr lang="en-US" dirty="0"/>
          </a:p>
        </p:txBody>
      </p:sp>
    </p:spTree>
    <p:extLst>
      <p:ext uri="{BB962C8B-B14F-4D97-AF65-F5344CB8AC3E}">
        <p14:creationId xmlns:p14="http://schemas.microsoft.com/office/powerpoint/2010/main" val="376989049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for Partial Method</a:t>
            </a:r>
            <a:endParaRPr lang="en-US" dirty="0"/>
          </a:p>
        </p:txBody>
      </p:sp>
      <p:sp>
        <p:nvSpPr>
          <p:cNvPr id="3" name="Text Placeholder 2"/>
          <p:cNvSpPr>
            <a:spLocks noGrp="1"/>
          </p:cNvSpPr>
          <p:nvPr>
            <p:ph type="body" idx="1"/>
          </p:nvPr>
        </p:nvSpPr>
        <p:spPr/>
        <p:txBody>
          <a:bodyPr/>
          <a:lstStyle/>
          <a:p>
            <a:r>
              <a:rPr lang="en-US" dirty="0" smtClean="0"/>
              <a:t>Partial methods can be generic. Constraints are put on the defining partial method declaration, and may optionally be repeated on the implementing one. Parameter and type parameter names do not have to be the same in the implementing declaration as in the defining one.</a:t>
            </a:r>
          </a:p>
          <a:p>
            <a:endParaRPr lang="en-US" dirty="0" smtClean="0"/>
          </a:p>
          <a:p>
            <a:r>
              <a:rPr lang="en-US" dirty="0" smtClean="0"/>
              <a:t>You can make a delegate to a partial method that has been defined and implemented, but not to a partial method that has only been defined</a:t>
            </a:r>
          </a:p>
          <a:p>
            <a:endParaRPr lang="en-US" dirty="0"/>
          </a:p>
        </p:txBody>
      </p:sp>
    </p:spTree>
    <p:extLst>
      <p:ext uri="{BB962C8B-B14F-4D97-AF65-F5344CB8AC3E}">
        <p14:creationId xmlns:p14="http://schemas.microsoft.com/office/powerpoint/2010/main" val="245787014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1981200" y="1535113"/>
            <a:ext cx="3810000" cy="639762"/>
          </a:xfrm>
          <a:solidFill>
            <a:schemeClr val="bg2">
              <a:lumMod val="75000"/>
            </a:schemeClr>
          </a:solidFill>
          <a:ln>
            <a:solidFill>
              <a:srgbClr val="002060"/>
            </a:solidFill>
          </a:ln>
        </p:spPr>
        <p:txBody>
          <a:bodyPr>
            <a:normAutofit lnSpcReduction="10000"/>
          </a:bodyPr>
          <a:lstStyle/>
          <a:p>
            <a:r>
              <a:rPr lang="en-US" dirty="0" err="1" smtClean="0"/>
              <a:t>PartialMethodFirstFile.cs</a:t>
            </a:r>
            <a:r>
              <a:rPr lang="en-US" dirty="0" smtClean="0"/>
              <a:t> code:	</a:t>
            </a:r>
            <a:endParaRPr lang="en-US" dirty="0"/>
          </a:p>
        </p:txBody>
      </p:sp>
      <p:sp>
        <p:nvSpPr>
          <p:cNvPr id="11" name="Text Placeholder 10"/>
          <p:cNvSpPr>
            <a:spLocks noGrp="1"/>
          </p:cNvSpPr>
          <p:nvPr>
            <p:ph type="body" sz="quarter" idx="3"/>
          </p:nvPr>
        </p:nvSpPr>
        <p:spPr>
          <a:xfrm>
            <a:off x="6019800" y="1524000"/>
            <a:ext cx="4114800" cy="639762"/>
          </a:xfrm>
          <a:solidFill>
            <a:schemeClr val="bg2">
              <a:lumMod val="75000"/>
            </a:schemeClr>
          </a:solidFill>
          <a:ln>
            <a:solidFill>
              <a:srgbClr val="002060"/>
            </a:solidFill>
          </a:ln>
        </p:spPr>
        <p:txBody>
          <a:bodyPr>
            <a:normAutofit/>
          </a:bodyPr>
          <a:lstStyle/>
          <a:p>
            <a:r>
              <a:rPr lang="en-US" dirty="0" err="1" smtClean="0"/>
              <a:t>PartialMethodSecondFile.cs</a:t>
            </a:r>
            <a:r>
              <a:rPr lang="en-US" dirty="0" smtClean="0"/>
              <a:t> code:</a:t>
            </a:r>
            <a:endParaRPr lang="en-US" dirty="0"/>
          </a:p>
        </p:txBody>
      </p:sp>
      <p:sp>
        <p:nvSpPr>
          <p:cNvPr id="2" name="Title 1"/>
          <p:cNvSpPr>
            <a:spLocks noGrp="1"/>
          </p:cNvSpPr>
          <p:nvPr>
            <p:ph type="title"/>
          </p:nvPr>
        </p:nvSpPr>
        <p:spPr/>
        <p:txBody>
          <a:bodyPr>
            <a:normAutofit fontScale="90000"/>
          </a:bodyPr>
          <a:lstStyle/>
          <a:p>
            <a:r>
              <a:rPr lang="en-US" dirty="0" smtClean="0"/>
              <a:t>Example: </a:t>
            </a:r>
            <a:endParaRPr lang="en-US" dirty="0"/>
          </a:p>
        </p:txBody>
      </p:sp>
      <p:pic>
        <p:nvPicPr>
          <p:cNvPr id="1026" name="Picture 2"/>
          <p:cNvPicPr>
            <a:picLocks noGrp="1" noChangeAspect="1" noChangeArrowheads="1"/>
          </p:cNvPicPr>
          <p:nvPr>
            <p:ph sz="half" idx="2"/>
          </p:nvPr>
        </p:nvPicPr>
        <p:blipFill>
          <a:blip r:embed="rId3" cstate="print"/>
          <a:srcRect/>
          <a:stretch>
            <a:fillRect/>
          </a:stretch>
        </p:blipFill>
        <p:spPr bwMode="auto">
          <a:xfrm>
            <a:off x="2205832" y="2583657"/>
            <a:ext cx="3590925" cy="3133725"/>
          </a:xfrm>
          <a:prstGeom prst="rect">
            <a:avLst/>
          </a:prstGeom>
          <a:noFill/>
          <a:ln w="9525">
            <a:solidFill>
              <a:schemeClr val="accent1"/>
            </a:solidFill>
            <a:miter lim="800000"/>
            <a:headEnd/>
            <a:tailEnd/>
          </a:ln>
          <a:effectLst/>
        </p:spPr>
      </p:pic>
      <p:pic>
        <p:nvPicPr>
          <p:cNvPr id="1027" name="Picture 3"/>
          <p:cNvPicPr>
            <a:picLocks noGrp="1" noChangeAspect="1" noChangeArrowheads="1"/>
          </p:cNvPicPr>
          <p:nvPr>
            <p:ph sz="quarter" idx="4"/>
          </p:nvPr>
        </p:nvPicPr>
        <p:blipFill>
          <a:blip r:embed="rId4" cstate="print"/>
          <a:srcRect/>
          <a:stretch>
            <a:fillRect/>
          </a:stretch>
        </p:blipFill>
        <p:spPr bwMode="auto">
          <a:xfrm>
            <a:off x="5994136" y="2590801"/>
            <a:ext cx="4176475" cy="3124199"/>
          </a:xfrm>
          <a:prstGeom prst="rect">
            <a:avLst/>
          </a:prstGeom>
          <a:noFill/>
          <a:ln w="9525">
            <a:solidFill>
              <a:schemeClr val="accent1"/>
            </a:solidFill>
            <a:miter lim="800000"/>
            <a:headEnd/>
            <a:tailEnd/>
          </a:ln>
          <a:effectLst/>
        </p:spPr>
      </p:pic>
    </p:spTree>
    <p:extLst>
      <p:ext uri="{BB962C8B-B14F-4D97-AF65-F5344CB8AC3E}">
        <p14:creationId xmlns:p14="http://schemas.microsoft.com/office/powerpoint/2010/main" val="4062068951"/>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You can create an implicitly-typed array in which the type of the array instance is inferred from the elements specified in the array </a:t>
            </a:r>
            <a:r>
              <a:rPr lang="en-US" dirty="0" err="1" smtClean="0"/>
              <a:t>initializer</a:t>
            </a:r>
            <a:r>
              <a:rPr lang="en-US" dirty="0" smtClean="0"/>
              <a:t>. </a:t>
            </a:r>
          </a:p>
          <a:p>
            <a:endParaRPr lang="en-US" dirty="0" smtClean="0"/>
          </a:p>
          <a:p>
            <a:r>
              <a:rPr lang="en-US" dirty="0" smtClean="0"/>
              <a:t>The rules for any implicitly-typed variable also apply to implicitly-typed arrays. </a:t>
            </a:r>
          </a:p>
          <a:p>
            <a:endParaRPr lang="en-US" dirty="0" smtClean="0"/>
          </a:p>
          <a:p>
            <a:r>
              <a:rPr lang="en-US" dirty="0" smtClean="0"/>
              <a:t>Implicitly-typed arrays are usually used in query expressions together with anonymous types and object and collection </a:t>
            </a:r>
            <a:r>
              <a:rPr lang="en-US" dirty="0" err="1" smtClean="0"/>
              <a:t>initializers</a:t>
            </a:r>
            <a:endParaRPr lang="en-US" dirty="0" smtClean="0"/>
          </a:p>
          <a:p>
            <a:endParaRPr lang="en-US" dirty="0"/>
          </a:p>
        </p:txBody>
      </p:sp>
      <p:sp>
        <p:nvSpPr>
          <p:cNvPr id="7" name="Title 6"/>
          <p:cNvSpPr>
            <a:spLocks noGrp="1"/>
          </p:cNvSpPr>
          <p:nvPr>
            <p:ph type="title"/>
          </p:nvPr>
        </p:nvSpPr>
        <p:spPr/>
        <p:txBody>
          <a:bodyPr/>
          <a:lstStyle/>
          <a:p>
            <a:r>
              <a:rPr lang="en-US" dirty="0" smtClean="0"/>
              <a:t>Implicitly Typed Arrays</a:t>
            </a:r>
            <a:endParaRPr lang="en-US" dirty="0"/>
          </a:p>
        </p:txBody>
      </p:sp>
    </p:spTree>
    <p:extLst>
      <p:ext uri="{BB962C8B-B14F-4D97-AF65-F5344CB8AC3E}">
        <p14:creationId xmlns:p14="http://schemas.microsoft.com/office/powerpoint/2010/main" val="11665829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a:t>
            </a:r>
            <a:endParaRPr lang="en-US" dirty="0"/>
          </a:p>
        </p:txBody>
      </p:sp>
      <p:pic>
        <p:nvPicPr>
          <p:cNvPr id="5" name="Content Placeholder 4" descr="ImplicitlyTypedArray.png"/>
          <p:cNvPicPr>
            <a:picLocks noGrp="1" noChangeAspect="1"/>
          </p:cNvPicPr>
          <p:nvPr>
            <p:ph idx="1"/>
          </p:nvPr>
        </p:nvPicPr>
        <p:blipFill>
          <a:blip r:embed="rId3" cstate="print"/>
          <a:stretch>
            <a:fillRect/>
          </a:stretch>
        </p:blipFill>
        <p:spPr>
          <a:xfrm>
            <a:off x="3276600" y="990600"/>
            <a:ext cx="3810000" cy="5032860"/>
          </a:xfrm>
          <a:ln>
            <a:solidFill>
              <a:schemeClr val="tx1"/>
            </a:solidFill>
          </a:ln>
        </p:spPr>
      </p:pic>
    </p:spTree>
    <p:extLst>
      <p:ext uri="{BB962C8B-B14F-4D97-AF65-F5344CB8AC3E}">
        <p14:creationId xmlns:p14="http://schemas.microsoft.com/office/powerpoint/2010/main" val="7974220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316477"/>
            <a:ext cx="8229600" cy="914400"/>
          </a:xfrm>
        </p:spPr>
        <p:txBody>
          <a:bodyPr>
            <a:normAutofit/>
          </a:bodyPr>
          <a:lstStyle/>
          <a:p>
            <a:r>
              <a:rPr lang="en-IN" sz="1600" dirty="0"/>
              <a:t>In versions of C# before 2.0, delegates were used to call </a:t>
            </a:r>
            <a:r>
              <a:rPr lang="en-IN" sz="1600" u="sng" dirty="0"/>
              <a:t>named methods</a:t>
            </a:r>
            <a:r>
              <a:rPr lang="en-IN" sz="1600" dirty="0"/>
              <a:t>. C# 2.0 introduced a new feature known as anonymous methods, which is a method without a parameter list or any recognizable name</a:t>
            </a:r>
          </a:p>
          <a:p>
            <a:endParaRPr lang="en-IN" sz="1600" dirty="0"/>
          </a:p>
          <a:p>
            <a:endParaRPr lang="en-IN" sz="1600" dirty="0"/>
          </a:p>
        </p:txBody>
      </p:sp>
      <p:sp>
        <p:nvSpPr>
          <p:cNvPr id="3" name="Title 2"/>
          <p:cNvSpPr>
            <a:spLocks noGrp="1"/>
          </p:cNvSpPr>
          <p:nvPr>
            <p:ph type="title"/>
          </p:nvPr>
        </p:nvSpPr>
        <p:spPr>
          <a:xfrm>
            <a:off x="1981200" y="173478"/>
            <a:ext cx="8229600" cy="512323"/>
          </a:xfrm>
        </p:spPr>
        <p:txBody>
          <a:bodyPr>
            <a:normAutofit fontScale="90000"/>
          </a:bodyPr>
          <a:lstStyle/>
          <a:p>
            <a:r>
              <a:rPr lang="en-US" dirty="0" smtClean="0"/>
              <a:t>Anonymous Methods</a:t>
            </a:r>
            <a:endParaRPr lang="en-IN" dirty="0"/>
          </a:p>
        </p:txBody>
      </p:sp>
      <p:sp>
        <p:nvSpPr>
          <p:cNvPr id="9" name="Rectangle 8"/>
          <p:cNvSpPr/>
          <p:nvPr/>
        </p:nvSpPr>
        <p:spPr>
          <a:xfrm>
            <a:off x="7247965" y="3450077"/>
            <a:ext cx="2971800" cy="1828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Trebuchet MS" pitchFamily="34" charset="0"/>
              </a:rPr>
              <a:t>SomeMethod</a:t>
            </a:r>
            <a:r>
              <a:rPr lang="en-US" sz="1600" dirty="0">
                <a:latin typeface="Trebuchet MS" pitchFamily="34" charset="0"/>
              </a:rPr>
              <a:t>() can be called using a delegate, but if you try to call only the ‘for’ loop in that method using delegate you have take help anonymous method calling technique</a:t>
            </a:r>
            <a:endParaRPr lang="en-IN" sz="1600" dirty="0">
              <a:latin typeface="Trebuchet MS" pitchFamily="34" charset="0"/>
            </a:endParaRPr>
          </a:p>
        </p:txBody>
      </p:sp>
      <p:sp>
        <p:nvSpPr>
          <p:cNvPr id="17" name="Rounded Rectangle 16"/>
          <p:cNvSpPr/>
          <p:nvPr/>
        </p:nvSpPr>
        <p:spPr>
          <a:xfrm>
            <a:off x="1981200" y="683559"/>
            <a:ext cx="7772400" cy="60960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Discussion of Anonymous method is important to understand Lambda Expression and LINQ (Language Integrated Query)</a:t>
            </a:r>
            <a:endParaRPr lang="en-IN" dirty="0"/>
          </a:p>
        </p:txBody>
      </p:sp>
      <p:pic>
        <p:nvPicPr>
          <p:cNvPr id="1028" name="Picture 4" descr="C:\Users\JoySata\Pictures\MindTreeMaterialPics\Anonymous_Method.png"/>
          <p:cNvPicPr>
            <a:picLocks noChangeAspect="1" noChangeArrowheads="1"/>
          </p:cNvPicPr>
          <p:nvPr/>
        </p:nvPicPr>
        <p:blipFill>
          <a:blip r:embed="rId3" cstate="print"/>
          <a:srcRect/>
          <a:stretch>
            <a:fillRect/>
          </a:stretch>
        </p:blipFill>
        <p:spPr bwMode="auto">
          <a:xfrm>
            <a:off x="3276602" y="2230877"/>
            <a:ext cx="2819399" cy="3786692"/>
          </a:xfrm>
          <a:prstGeom prst="rect">
            <a:avLst/>
          </a:prstGeom>
          <a:noFill/>
          <a:ln>
            <a:solidFill>
              <a:schemeClr val="tx1"/>
            </a:solidFill>
          </a:ln>
        </p:spPr>
      </p:pic>
      <p:sp>
        <p:nvSpPr>
          <p:cNvPr id="12" name="Rounded Rectangle 11"/>
          <p:cNvSpPr/>
          <p:nvPr/>
        </p:nvSpPr>
        <p:spPr>
          <a:xfrm>
            <a:off x="3505200" y="3628923"/>
            <a:ext cx="2590800" cy="990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Arrow Connector 13"/>
          <p:cNvCxnSpPr>
            <a:stCxn id="9" idx="1"/>
          </p:cNvCxnSpPr>
          <p:nvPr/>
        </p:nvCxnSpPr>
        <p:spPr>
          <a:xfrm rot="10800000">
            <a:off x="6257365" y="4364477"/>
            <a:ext cx="990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42586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199" y="365125"/>
            <a:ext cx="10711249" cy="625475"/>
          </a:xfrm>
        </p:spPr>
        <p:txBody>
          <a:bodyPr>
            <a:normAutofit fontScale="90000"/>
          </a:bodyPr>
          <a:lstStyle/>
          <a:p>
            <a:r>
              <a:rPr lang="en-US" dirty="0" smtClean="0"/>
              <a:t>Calling Anonymous Method using delegate</a:t>
            </a:r>
            <a:endParaRPr lang="en-IN" dirty="0"/>
          </a:p>
        </p:txBody>
      </p:sp>
      <p:sp>
        <p:nvSpPr>
          <p:cNvPr id="19" name="Rounded Rectangle 18"/>
          <p:cNvSpPr/>
          <p:nvPr/>
        </p:nvSpPr>
        <p:spPr>
          <a:xfrm>
            <a:off x="2133600" y="990600"/>
            <a:ext cx="7696200" cy="60960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Calling an anonymous method which does not accept parameter</a:t>
            </a:r>
            <a:endParaRPr lang="en-IN" dirty="0"/>
          </a:p>
        </p:txBody>
      </p:sp>
      <p:pic>
        <p:nvPicPr>
          <p:cNvPr id="25" name="Content Placeholder 24" descr="AninymousMethod_NoParameter.png"/>
          <p:cNvPicPr>
            <a:picLocks noGrp="1" noChangeAspect="1"/>
          </p:cNvPicPr>
          <p:nvPr>
            <p:ph sz="half" idx="2"/>
          </p:nvPr>
        </p:nvPicPr>
        <p:blipFill>
          <a:blip r:embed="rId3" cstate="print"/>
          <a:stretch>
            <a:fillRect/>
          </a:stretch>
        </p:blipFill>
        <p:spPr>
          <a:xfrm>
            <a:off x="2133601" y="1676401"/>
            <a:ext cx="4422245" cy="4581247"/>
          </a:xfrm>
          <a:ln>
            <a:solidFill>
              <a:schemeClr val="tx1"/>
            </a:solidFill>
          </a:ln>
        </p:spPr>
      </p:pic>
      <p:sp>
        <p:nvSpPr>
          <p:cNvPr id="42" name="Rounded Rectangle 41"/>
          <p:cNvSpPr/>
          <p:nvPr/>
        </p:nvSpPr>
        <p:spPr>
          <a:xfrm>
            <a:off x="2819400" y="3810000"/>
            <a:ext cx="2362200" cy="990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ounded Rectangle 42"/>
          <p:cNvSpPr/>
          <p:nvPr/>
        </p:nvSpPr>
        <p:spPr>
          <a:xfrm>
            <a:off x="2362200" y="2133600"/>
            <a:ext cx="1600200" cy="228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ounded Rectangle 46"/>
          <p:cNvSpPr/>
          <p:nvPr/>
        </p:nvSpPr>
        <p:spPr>
          <a:xfrm>
            <a:off x="2743200" y="5257800"/>
            <a:ext cx="1447800" cy="228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54"/>
          <p:cNvSpPr/>
          <p:nvPr/>
        </p:nvSpPr>
        <p:spPr>
          <a:xfrm>
            <a:off x="7239000" y="3886200"/>
            <a:ext cx="2819400" cy="9144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rebuchet MS" pitchFamily="34" charset="0"/>
              </a:rPr>
              <a:t>Anonymous Method Code</a:t>
            </a:r>
            <a:endParaRPr lang="en-IN" sz="1600" dirty="0">
              <a:latin typeface="Trebuchet MS" pitchFamily="34" charset="0"/>
            </a:endParaRPr>
          </a:p>
        </p:txBody>
      </p:sp>
      <p:sp>
        <p:nvSpPr>
          <p:cNvPr id="56" name="Rectangle 55"/>
          <p:cNvSpPr/>
          <p:nvPr/>
        </p:nvSpPr>
        <p:spPr>
          <a:xfrm>
            <a:off x="7239000" y="4953000"/>
            <a:ext cx="2819400" cy="1143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rebuchet MS" pitchFamily="34" charset="0"/>
              </a:rPr>
              <a:t>Calling anonymous method and passing parameter</a:t>
            </a:r>
            <a:endParaRPr lang="en-IN" sz="1600" dirty="0">
              <a:latin typeface="Trebuchet MS" pitchFamily="34" charset="0"/>
            </a:endParaRPr>
          </a:p>
        </p:txBody>
      </p:sp>
      <p:cxnSp>
        <p:nvCxnSpPr>
          <p:cNvPr id="57" name="Straight Arrow Connector 56"/>
          <p:cNvCxnSpPr>
            <a:stCxn id="55" idx="1"/>
          </p:cNvCxnSpPr>
          <p:nvPr/>
        </p:nvCxnSpPr>
        <p:spPr>
          <a:xfrm rot="10800000">
            <a:off x="5486400" y="4343400"/>
            <a:ext cx="1752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10800000">
            <a:off x="4724400" y="5486400"/>
            <a:ext cx="2514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56695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nonymousMethodExample_ParameterPassing.png"/>
          <p:cNvPicPr>
            <a:picLocks noGrp="1" noChangeAspect="1"/>
          </p:cNvPicPr>
          <p:nvPr>
            <p:ph sz="half" idx="2"/>
          </p:nvPr>
        </p:nvPicPr>
        <p:blipFill>
          <a:blip r:embed="rId3" cstate="print"/>
          <a:stretch>
            <a:fillRect/>
          </a:stretch>
        </p:blipFill>
        <p:spPr>
          <a:xfrm>
            <a:off x="2362201" y="1828801"/>
            <a:ext cx="4519079" cy="4283219"/>
          </a:xfrm>
          <a:ln w="12700">
            <a:solidFill>
              <a:schemeClr val="tx1"/>
            </a:solidFill>
          </a:ln>
        </p:spPr>
      </p:pic>
      <p:sp>
        <p:nvSpPr>
          <p:cNvPr id="4" name="Title 3"/>
          <p:cNvSpPr>
            <a:spLocks noGrp="1"/>
          </p:cNvSpPr>
          <p:nvPr>
            <p:ph type="title"/>
          </p:nvPr>
        </p:nvSpPr>
        <p:spPr>
          <a:xfrm>
            <a:off x="838200" y="365125"/>
            <a:ext cx="10513541" cy="473075"/>
          </a:xfrm>
        </p:spPr>
        <p:txBody>
          <a:bodyPr>
            <a:normAutofit fontScale="90000"/>
          </a:bodyPr>
          <a:lstStyle/>
          <a:p>
            <a:r>
              <a:rPr lang="en-US" dirty="0" smtClean="0"/>
              <a:t>Calling Anonymous Method using delegate</a:t>
            </a:r>
            <a:endParaRPr lang="en-IN" dirty="0"/>
          </a:p>
        </p:txBody>
      </p:sp>
      <p:sp>
        <p:nvSpPr>
          <p:cNvPr id="7" name="Rounded Rectangle 6"/>
          <p:cNvSpPr/>
          <p:nvPr/>
        </p:nvSpPr>
        <p:spPr>
          <a:xfrm>
            <a:off x="2590800" y="2286000"/>
            <a:ext cx="1981200" cy="228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ounded Rectangle 7"/>
          <p:cNvSpPr/>
          <p:nvPr/>
        </p:nvSpPr>
        <p:spPr>
          <a:xfrm>
            <a:off x="3124200" y="3810000"/>
            <a:ext cx="2286000" cy="990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le 8"/>
          <p:cNvSpPr/>
          <p:nvPr/>
        </p:nvSpPr>
        <p:spPr>
          <a:xfrm>
            <a:off x="5257800" y="3352800"/>
            <a:ext cx="609600" cy="228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2895600" y="5181600"/>
            <a:ext cx="16764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ounded Rectangle 10"/>
          <p:cNvSpPr/>
          <p:nvPr/>
        </p:nvSpPr>
        <p:spPr>
          <a:xfrm>
            <a:off x="2133600" y="990600"/>
            <a:ext cx="7696200" cy="60960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 Calling an anonymous method which accepts parameter</a:t>
            </a:r>
            <a:endParaRPr lang="en-IN" dirty="0"/>
          </a:p>
        </p:txBody>
      </p:sp>
      <p:sp>
        <p:nvSpPr>
          <p:cNvPr id="12" name="Rectangle 11"/>
          <p:cNvSpPr/>
          <p:nvPr/>
        </p:nvSpPr>
        <p:spPr>
          <a:xfrm>
            <a:off x="7239000" y="2743200"/>
            <a:ext cx="2819400" cy="990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rebuchet MS" pitchFamily="34" charset="0"/>
              </a:rPr>
              <a:t>Parameter for anonymous method</a:t>
            </a:r>
            <a:endParaRPr lang="en-IN" sz="1600" dirty="0">
              <a:latin typeface="Trebuchet MS" pitchFamily="34" charset="0"/>
            </a:endParaRPr>
          </a:p>
        </p:txBody>
      </p:sp>
      <p:sp>
        <p:nvSpPr>
          <p:cNvPr id="16" name="Rectangle 15"/>
          <p:cNvSpPr/>
          <p:nvPr/>
        </p:nvSpPr>
        <p:spPr>
          <a:xfrm>
            <a:off x="7239000" y="3886200"/>
            <a:ext cx="2819400" cy="9144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rebuchet MS" pitchFamily="34" charset="0"/>
              </a:rPr>
              <a:t>Anonymous Method Code</a:t>
            </a:r>
            <a:endParaRPr lang="en-IN" sz="1600" dirty="0">
              <a:latin typeface="Trebuchet MS" pitchFamily="34" charset="0"/>
            </a:endParaRPr>
          </a:p>
        </p:txBody>
      </p:sp>
      <p:sp>
        <p:nvSpPr>
          <p:cNvPr id="19" name="Rectangle 18"/>
          <p:cNvSpPr/>
          <p:nvPr/>
        </p:nvSpPr>
        <p:spPr>
          <a:xfrm>
            <a:off x="7239000" y="4953000"/>
            <a:ext cx="2819400" cy="1143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rebuchet MS" pitchFamily="34" charset="0"/>
              </a:rPr>
              <a:t>Calling anonymous method and passing parameter</a:t>
            </a:r>
            <a:endParaRPr lang="en-IN" sz="1600" dirty="0">
              <a:latin typeface="Trebuchet MS" pitchFamily="34" charset="0"/>
            </a:endParaRPr>
          </a:p>
        </p:txBody>
      </p:sp>
      <p:cxnSp>
        <p:nvCxnSpPr>
          <p:cNvPr id="30" name="Straight Arrow Connector 29"/>
          <p:cNvCxnSpPr/>
          <p:nvPr/>
        </p:nvCxnSpPr>
        <p:spPr>
          <a:xfrm rot="10800000">
            <a:off x="5943600" y="3505200"/>
            <a:ext cx="1295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6" idx="1"/>
          </p:cNvCxnSpPr>
          <p:nvPr/>
        </p:nvCxnSpPr>
        <p:spPr>
          <a:xfrm rot="10800000">
            <a:off x="5486400" y="4343400"/>
            <a:ext cx="1752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10800000">
            <a:off x="4724400" y="5486400"/>
            <a:ext cx="2514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7038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nonymousMethodExample_ParameterPassingandReturnValue.png"/>
          <p:cNvPicPr>
            <a:picLocks noGrp="1" noChangeAspect="1"/>
          </p:cNvPicPr>
          <p:nvPr>
            <p:ph sz="half" idx="1"/>
          </p:nvPr>
        </p:nvPicPr>
        <p:blipFill>
          <a:blip r:embed="rId3" cstate="print"/>
          <a:stretch>
            <a:fillRect/>
          </a:stretch>
        </p:blipFill>
        <p:spPr>
          <a:xfrm>
            <a:off x="1762954" y="1600200"/>
            <a:ext cx="5482865" cy="4724401"/>
          </a:xfrm>
          <a:ln>
            <a:solidFill>
              <a:srgbClr val="002060"/>
            </a:solidFill>
          </a:ln>
        </p:spPr>
      </p:pic>
      <p:sp>
        <p:nvSpPr>
          <p:cNvPr id="4" name="Title 3"/>
          <p:cNvSpPr>
            <a:spLocks noGrp="1"/>
          </p:cNvSpPr>
          <p:nvPr>
            <p:ph type="title"/>
          </p:nvPr>
        </p:nvSpPr>
        <p:spPr>
          <a:xfrm>
            <a:off x="280086" y="152400"/>
            <a:ext cx="9930714" cy="868362"/>
          </a:xfrm>
        </p:spPr>
        <p:txBody>
          <a:bodyPr>
            <a:normAutofit/>
          </a:bodyPr>
          <a:lstStyle/>
          <a:p>
            <a:r>
              <a:rPr lang="en-US" dirty="0"/>
              <a:t>Calling Anonymous Method using delegate</a:t>
            </a:r>
            <a:endParaRPr lang="en-IN" dirty="0"/>
          </a:p>
        </p:txBody>
      </p:sp>
      <p:sp>
        <p:nvSpPr>
          <p:cNvPr id="6" name="Rounded Rectangle 5"/>
          <p:cNvSpPr/>
          <p:nvPr/>
        </p:nvSpPr>
        <p:spPr>
          <a:xfrm>
            <a:off x="1828800" y="838200"/>
            <a:ext cx="7924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Calling an anonymous method which accepts parameter and returns value</a:t>
            </a:r>
            <a:endParaRPr lang="en-IN" dirty="0"/>
          </a:p>
        </p:txBody>
      </p:sp>
      <p:sp>
        <p:nvSpPr>
          <p:cNvPr id="7" name="Rectangle 6"/>
          <p:cNvSpPr/>
          <p:nvPr/>
        </p:nvSpPr>
        <p:spPr>
          <a:xfrm>
            <a:off x="7543800" y="2743200"/>
            <a:ext cx="2819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rebuchet MS" pitchFamily="34" charset="0"/>
              </a:rPr>
              <a:t>Parameter for anonymous method</a:t>
            </a:r>
            <a:endParaRPr lang="en-IN" sz="1600" dirty="0">
              <a:latin typeface="Trebuchet MS" pitchFamily="34" charset="0"/>
            </a:endParaRPr>
          </a:p>
        </p:txBody>
      </p:sp>
      <p:sp>
        <p:nvSpPr>
          <p:cNvPr id="8" name="Rectangle 7"/>
          <p:cNvSpPr/>
          <p:nvPr/>
        </p:nvSpPr>
        <p:spPr>
          <a:xfrm>
            <a:off x="7543800" y="3810000"/>
            <a:ext cx="2819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rebuchet MS" pitchFamily="34" charset="0"/>
              </a:rPr>
              <a:t>Anonymous Method Code</a:t>
            </a:r>
            <a:endParaRPr lang="en-IN" sz="1600" dirty="0">
              <a:latin typeface="Trebuchet MS" pitchFamily="34" charset="0"/>
            </a:endParaRPr>
          </a:p>
        </p:txBody>
      </p:sp>
      <p:sp>
        <p:nvSpPr>
          <p:cNvPr id="9" name="Rectangle 8"/>
          <p:cNvSpPr/>
          <p:nvPr/>
        </p:nvSpPr>
        <p:spPr>
          <a:xfrm>
            <a:off x="7543800" y="4800600"/>
            <a:ext cx="2819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rebuchet MS" pitchFamily="34" charset="0"/>
              </a:rPr>
              <a:t>Calling anonymous method and passing parameter and storing return value</a:t>
            </a:r>
            <a:endParaRPr lang="en-IN" sz="1600" dirty="0">
              <a:latin typeface="Trebuchet MS" pitchFamily="34" charset="0"/>
            </a:endParaRPr>
          </a:p>
        </p:txBody>
      </p:sp>
      <p:sp>
        <p:nvSpPr>
          <p:cNvPr id="10" name="Rounded Rectangle 9"/>
          <p:cNvSpPr/>
          <p:nvPr/>
        </p:nvSpPr>
        <p:spPr>
          <a:xfrm>
            <a:off x="1905000" y="2133600"/>
            <a:ext cx="1905000" cy="228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ounded Rectangle 10"/>
          <p:cNvSpPr/>
          <p:nvPr/>
        </p:nvSpPr>
        <p:spPr>
          <a:xfrm>
            <a:off x="2438400" y="3657600"/>
            <a:ext cx="2362200" cy="1371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ounded Rectangle 11"/>
          <p:cNvSpPr/>
          <p:nvPr/>
        </p:nvSpPr>
        <p:spPr>
          <a:xfrm>
            <a:off x="2514600" y="4800600"/>
            <a:ext cx="1066800" cy="152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p:nvSpPr>
        <p:spPr>
          <a:xfrm>
            <a:off x="2286000" y="5181600"/>
            <a:ext cx="2362200" cy="228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 name="Straight Arrow Connector 16"/>
          <p:cNvCxnSpPr>
            <a:stCxn id="9" idx="1"/>
          </p:cNvCxnSpPr>
          <p:nvPr/>
        </p:nvCxnSpPr>
        <p:spPr>
          <a:xfrm rot="10800000" flipV="1">
            <a:off x="4648200" y="5372100"/>
            <a:ext cx="2895600" cy="381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1"/>
          </p:cNvCxnSpPr>
          <p:nvPr/>
        </p:nvCxnSpPr>
        <p:spPr>
          <a:xfrm rot="10800000">
            <a:off x="4876800" y="4267200"/>
            <a:ext cx="2667000" cy="158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1"/>
          </p:cNvCxnSpPr>
          <p:nvPr/>
        </p:nvCxnSpPr>
        <p:spPr>
          <a:xfrm rot="10800000" flipV="1">
            <a:off x="5105400" y="3238500"/>
            <a:ext cx="2438400" cy="381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45719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85000" lnSpcReduction="20000"/>
          </a:bodyPr>
          <a:lstStyle/>
          <a:p>
            <a:r>
              <a:rPr lang="en-IN" dirty="0" smtClean="0"/>
              <a:t>A lambda expression is an anonymous function that can contain expressions and statements, and can be used to create delegates.</a:t>
            </a:r>
          </a:p>
          <a:p>
            <a:endParaRPr lang="en-IN" dirty="0" smtClean="0"/>
          </a:p>
          <a:p>
            <a:r>
              <a:rPr lang="en-IN" dirty="0" smtClean="0"/>
              <a:t>All lambda expressions use the lambda operator “=&gt;”, which is read as "goes to". The left side of the lambda operator specifies the input parameters (if any) and the right side holds the expression or statement block. The lambda expression “x =&gt; x * x” is read "x goes to x times x." </a:t>
            </a:r>
          </a:p>
          <a:p>
            <a:endParaRPr lang="en-US" dirty="0" smtClean="0"/>
          </a:p>
          <a:p>
            <a:r>
              <a:rPr lang="en-IN" dirty="0" smtClean="0"/>
              <a:t>The =&gt; operator has the same precedence as assignment (=) and is right-associative.</a:t>
            </a:r>
          </a:p>
          <a:p>
            <a:endParaRPr lang="en-IN" dirty="0" smtClean="0"/>
          </a:p>
          <a:p>
            <a:r>
              <a:rPr lang="en-IN" dirty="0" smtClean="0"/>
              <a:t>Lambdas are used in method-based LINQ queries as arguments to standard query operator methods such as </a:t>
            </a:r>
            <a:r>
              <a:rPr lang="en-IN" dirty="0" smtClean="0">
                <a:hlinkClick r:id="rId3"/>
              </a:rPr>
              <a:t>Where</a:t>
            </a:r>
            <a:endParaRPr lang="en-IN" dirty="0" smtClean="0"/>
          </a:p>
          <a:p>
            <a:endParaRPr lang="en-IN" dirty="0"/>
          </a:p>
        </p:txBody>
      </p:sp>
      <p:sp>
        <p:nvSpPr>
          <p:cNvPr id="4" name="Title 3"/>
          <p:cNvSpPr>
            <a:spLocks noGrp="1"/>
          </p:cNvSpPr>
          <p:nvPr>
            <p:ph type="title"/>
          </p:nvPr>
        </p:nvSpPr>
        <p:spPr/>
        <p:txBody>
          <a:bodyPr/>
          <a:lstStyle/>
          <a:p>
            <a:r>
              <a:rPr lang="en-US" dirty="0" smtClean="0"/>
              <a:t>Lambda Expression</a:t>
            </a:r>
            <a:endParaRPr lang="en-IN" dirty="0"/>
          </a:p>
        </p:txBody>
      </p:sp>
    </p:spTree>
    <p:extLst>
      <p:ext uri="{BB962C8B-B14F-4D97-AF65-F5344CB8AC3E}">
        <p14:creationId xmlns:p14="http://schemas.microsoft.com/office/powerpoint/2010/main" val="13036118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.NET Framework and C# </a:t>
            </a:r>
            <a:endParaRPr lang="en-US" dirty="0"/>
          </a:p>
        </p:txBody>
      </p:sp>
      <p:graphicFrame>
        <p:nvGraphicFramePr>
          <p:cNvPr id="4" name="Table 3"/>
          <p:cNvGraphicFramePr>
            <a:graphicFrameLocks noGrp="1"/>
          </p:cNvGraphicFramePr>
          <p:nvPr/>
        </p:nvGraphicFramePr>
        <p:xfrm>
          <a:off x="3276600" y="2514600"/>
          <a:ext cx="6096000" cy="2595880"/>
        </p:xfrm>
        <a:graphic>
          <a:graphicData uri="http://schemas.openxmlformats.org/drawingml/2006/table">
            <a:tbl>
              <a:tblPr firstRow="1" bandRow="1">
                <a:tableStyleId>{284E427A-3D55-4303-BF80-6455036E1DE7}</a:tableStyleId>
              </a:tblPr>
              <a:tblGrid>
                <a:gridCol w="3048000"/>
                <a:gridCol w="3048000"/>
              </a:tblGrid>
              <a:tr h="370840">
                <a:tc>
                  <a:txBody>
                    <a:bodyPr/>
                    <a:lstStyle/>
                    <a:p>
                      <a:pPr algn="ctr"/>
                      <a:r>
                        <a:rPr lang="en-US" dirty="0" smtClean="0"/>
                        <a:t>.NET Framework version</a:t>
                      </a:r>
                      <a:endParaRPr lang="en-US" dirty="0"/>
                    </a:p>
                  </a:txBody>
                  <a:tcPr>
                    <a:cell3D prstMaterial="dkEdge">
                      <a:bevel/>
                      <a:lightRig rig="flood" dir="t"/>
                    </a:cell3D>
                  </a:tcPr>
                </a:tc>
                <a:tc>
                  <a:txBody>
                    <a:bodyPr/>
                    <a:lstStyle/>
                    <a:p>
                      <a:pPr algn="ctr"/>
                      <a:r>
                        <a:rPr lang="en-US" dirty="0" smtClean="0"/>
                        <a:t>C# Language version</a:t>
                      </a:r>
                      <a:endParaRPr lang="en-US" dirty="0"/>
                    </a:p>
                  </a:txBody>
                  <a:tcPr>
                    <a:cell3D prstMaterial="dkEdge">
                      <a:bevel/>
                      <a:lightRig rig="flood" dir="t"/>
                    </a:cell3D>
                  </a:tcPr>
                </a:tc>
              </a:tr>
              <a:tr h="370840">
                <a:tc>
                  <a:txBody>
                    <a:bodyPr/>
                    <a:lstStyle/>
                    <a:p>
                      <a:pPr algn="ctr"/>
                      <a:r>
                        <a:rPr lang="en-US" dirty="0" smtClean="0"/>
                        <a:t>1.0</a:t>
                      </a:r>
                      <a:endParaRPr lang="en-US" dirty="0"/>
                    </a:p>
                  </a:txBody>
                  <a:tcPr>
                    <a:cell3D prstMaterial="dkEdge">
                      <a:bevel/>
                      <a:lightRig rig="flood" dir="t"/>
                    </a:cell3D>
                  </a:tcPr>
                </a:tc>
                <a:tc>
                  <a:txBody>
                    <a:bodyPr/>
                    <a:lstStyle/>
                    <a:p>
                      <a:pPr algn="ctr"/>
                      <a:r>
                        <a:rPr lang="en-US" dirty="0" smtClean="0"/>
                        <a:t>1.0</a:t>
                      </a:r>
                      <a:endParaRPr lang="en-US" dirty="0"/>
                    </a:p>
                  </a:txBody>
                  <a:tcPr>
                    <a:cell3D prstMaterial="dkEdge">
                      <a:bevel/>
                      <a:lightRig rig="flood" dir="t"/>
                    </a:cell3D>
                  </a:tcPr>
                </a:tc>
              </a:tr>
              <a:tr h="370840">
                <a:tc>
                  <a:txBody>
                    <a:bodyPr/>
                    <a:lstStyle/>
                    <a:p>
                      <a:pPr algn="ctr"/>
                      <a:r>
                        <a:rPr lang="en-US" dirty="0" smtClean="0"/>
                        <a:t>1.1</a:t>
                      </a:r>
                      <a:endParaRPr lang="en-US" dirty="0"/>
                    </a:p>
                  </a:txBody>
                  <a:tcPr>
                    <a:cell3D prstMaterial="dkEdge">
                      <a:bevel/>
                      <a:lightRig rig="flood" dir="t"/>
                    </a:cell3D>
                  </a:tcPr>
                </a:tc>
                <a:tc>
                  <a:txBody>
                    <a:bodyPr/>
                    <a:lstStyle/>
                    <a:p>
                      <a:pPr algn="ctr"/>
                      <a:r>
                        <a:rPr lang="en-US" dirty="0" smtClean="0"/>
                        <a:t>1.0</a:t>
                      </a:r>
                      <a:endParaRPr lang="en-US" dirty="0"/>
                    </a:p>
                  </a:txBody>
                  <a:tcPr>
                    <a:cell3D prstMaterial="dkEdge">
                      <a:bevel/>
                      <a:lightRig rig="flood" dir="t"/>
                    </a:cell3D>
                  </a:tcPr>
                </a:tc>
              </a:tr>
              <a:tr h="370840">
                <a:tc>
                  <a:txBody>
                    <a:bodyPr/>
                    <a:lstStyle/>
                    <a:p>
                      <a:pPr algn="ctr"/>
                      <a:r>
                        <a:rPr lang="en-US" dirty="0" smtClean="0"/>
                        <a:t>2.0</a:t>
                      </a:r>
                      <a:endParaRPr lang="en-US" dirty="0"/>
                    </a:p>
                  </a:txBody>
                  <a:tcPr>
                    <a:cell3D prstMaterial="dkEdge">
                      <a:bevel/>
                      <a:lightRig rig="flood" dir="t"/>
                    </a:cell3D>
                  </a:tcPr>
                </a:tc>
                <a:tc>
                  <a:txBody>
                    <a:bodyPr/>
                    <a:lstStyle/>
                    <a:p>
                      <a:pPr algn="ctr"/>
                      <a:r>
                        <a:rPr lang="en-US" dirty="0" smtClean="0"/>
                        <a:t>2.0</a:t>
                      </a:r>
                      <a:endParaRPr lang="en-US" dirty="0"/>
                    </a:p>
                  </a:txBody>
                  <a:tcPr>
                    <a:cell3D prstMaterial="dkEdge">
                      <a:bevel/>
                      <a:lightRig rig="flood" dir="t"/>
                    </a:cell3D>
                  </a:tcPr>
                </a:tc>
              </a:tr>
              <a:tr h="370840">
                <a:tc>
                  <a:txBody>
                    <a:bodyPr/>
                    <a:lstStyle/>
                    <a:p>
                      <a:pPr algn="ctr"/>
                      <a:r>
                        <a:rPr lang="en-US" dirty="0" smtClean="0"/>
                        <a:t>3.0</a:t>
                      </a:r>
                      <a:endParaRPr lang="en-US" dirty="0"/>
                    </a:p>
                  </a:txBody>
                  <a:tcPr>
                    <a:cell3D prstMaterial="dkEdge">
                      <a:bevel/>
                      <a:lightRig rig="flood" dir="t"/>
                    </a:cell3D>
                  </a:tcPr>
                </a:tc>
                <a:tc>
                  <a:txBody>
                    <a:bodyPr/>
                    <a:lstStyle/>
                    <a:p>
                      <a:pPr algn="ctr"/>
                      <a:r>
                        <a:rPr lang="en-US" dirty="0" smtClean="0"/>
                        <a:t>2.0</a:t>
                      </a:r>
                      <a:endParaRPr lang="en-US" dirty="0"/>
                    </a:p>
                  </a:txBody>
                  <a:tcPr>
                    <a:cell3D prstMaterial="dkEdge">
                      <a:bevel/>
                      <a:lightRig rig="flood" dir="t"/>
                    </a:cell3D>
                  </a:tcPr>
                </a:tc>
              </a:tr>
              <a:tr h="370840">
                <a:tc>
                  <a:txBody>
                    <a:bodyPr/>
                    <a:lstStyle/>
                    <a:p>
                      <a:pPr algn="ctr"/>
                      <a:r>
                        <a:rPr lang="en-US" dirty="0" smtClean="0"/>
                        <a:t>3.5</a:t>
                      </a:r>
                      <a:endParaRPr lang="en-US" dirty="0"/>
                    </a:p>
                  </a:txBody>
                  <a:tcPr>
                    <a:cell3D prstMaterial="dkEdge">
                      <a:bevel/>
                      <a:lightRig rig="flood" dir="t"/>
                    </a:cell3D>
                  </a:tcPr>
                </a:tc>
                <a:tc>
                  <a:txBody>
                    <a:bodyPr/>
                    <a:lstStyle/>
                    <a:p>
                      <a:pPr algn="ctr"/>
                      <a:r>
                        <a:rPr lang="en-US" dirty="0" smtClean="0"/>
                        <a:t>3.0</a:t>
                      </a:r>
                      <a:endParaRPr lang="en-US" dirty="0"/>
                    </a:p>
                  </a:txBody>
                  <a:tcPr>
                    <a:cell3D prstMaterial="dkEdge">
                      <a:bevel/>
                      <a:lightRig rig="flood" dir="t"/>
                    </a:cell3D>
                  </a:tcPr>
                </a:tc>
              </a:tr>
              <a:tr h="370840">
                <a:tc>
                  <a:txBody>
                    <a:bodyPr/>
                    <a:lstStyle/>
                    <a:p>
                      <a:pPr algn="ctr"/>
                      <a:r>
                        <a:rPr lang="en-US" dirty="0" smtClean="0"/>
                        <a:t>4.0</a:t>
                      </a:r>
                      <a:endParaRPr lang="en-US" dirty="0"/>
                    </a:p>
                  </a:txBody>
                  <a:tcPr>
                    <a:cell3D prstMaterial="dkEdge">
                      <a:bevel/>
                      <a:lightRig rig="flood" dir="t"/>
                    </a:cell3D>
                  </a:tcPr>
                </a:tc>
                <a:tc>
                  <a:txBody>
                    <a:bodyPr/>
                    <a:lstStyle/>
                    <a:p>
                      <a:pPr algn="ctr"/>
                      <a:r>
                        <a:rPr lang="en-US" dirty="0" smtClean="0"/>
                        <a:t>4.0</a:t>
                      </a:r>
                      <a:endParaRPr lang="en-US" dirty="0"/>
                    </a:p>
                  </a:txBody>
                  <a:tcPr>
                    <a:cell3D prstMaterial="dkEdge">
                      <a:bevel/>
                      <a:lightRig rig="flood" dir="t"/>
                    </a:cell3D>
                  </a:tcPr>
                </a:tc>
              </a:tr>
            </a:tbl>
          </a:graphicData>
        </a:graphic>
      </p:graphicFrame>
    </p:spTree>
    <p:extLst>
      <p:ext uri="{BB962C8B-B14F-4D97-AF65-F5344CB8AC3E}">
        <p14:creationId xmlns:p14="http://schemas.microsoft.com/office/powerpoint/2010/main" val="3275556094"/>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LambdaExpressionExample.png"/>
          <p:cNvPicPr>
            <a:picLocks noGrp="1" noChangeAspect="1"/>
          </p:cNvPicPr>
          <p:nvPr>
            <p:ph sz="half" idx="1"/>
          </p:nvPr>
        </p:nvPicPr>
        <p:blipFill>
          <a:blip r:embed="rId3" cstate="print"/>
          <a:stretch>
            <a:fillRect/>
          </a:stretch>
        </p:blipFill>
        <p:spPr>
          <a:xfrm>
            <a:off x="2003612" y="711911"/>
            <a:ext cx="4953000" cy="5083343"/>
          </a:xfrm>
          <a:ln>
            <a:solidFill>
              <a:schemeClr val="tx1"/>
            </a:solidFill>
          </a:ln>
        </p:spPr>
      </p:pic>
      <p:sp>
        <p:nvSpPr>
          <p:cNvPr id="3" name="Title 2"/>
          <p:cNvSpPr>
            <a:spLocks noGrp="1"/>
          </p:cNvSpPr>
          <p:nvPr>
            <p:ph type="title"/>
          </p:nvPr>
        </p:nvSpPr>
        <p:spPr>
          <a:xfrm>
            <a:off x="2003612" y="180100"/>
            <a:ext cx="8229600" cy="531811"/>
          </a:xfrm>
        </p:spPr>
        <p:txBody>
          <a:bodyPr>
            <a:normAutofit fontScale="90000"/>
          </a:bodyPr>
          <a:lstStyle/>
          <a:p>
            <a:r>
              <a:rPr lang="en-US" dirty="0" smtClean="0"/>
              <a:t>Example:</a:t>
            </a:r>
            <a:endParaRPr lang="en-IN" dirty="0"/>
          </a:p>
        </p:txBody>
      </p:sp>
      <p:sp>
        <p:nvSpPr>
          <p:cNvPr id="10" name="Rectangle 9"/>
          <p:cNvSpPr/>
          <p:nvPr/>
        </p:nvSpPr>
        <p:spPr>
          <a:xfrm>
            <a:off x="7185212" y="2286000"/>
            <a:ext cx="2971800" cy="1066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Anonymous method Technique</a:t>
            </a:r>
            <a:endParaRPr lang="en-IN" dirty="0"/>
          </a:p>
        </p:txBody>
      </p:sp>
      <p:sp>
        <p:nvSpPr>
          <p:cNvPr id="11" name="Rounded Rectangle 10"/>
          <p:cNvSpPr/>
          <p:nvPr/>
        </p:nvSpPr>
        <p:spPr>
          <a:xfrm>
            <a:off x="2232212" y="1143000"/>
            <a:ext cx="19050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ounded Rectangle 11"/>
          <p:cNvSpPr/>
          <p:nvPr/>
        </p:nvSpPr>
        <p:spPr>
          <a:xfrm>
            <a:off x="2841812" y="2819400"/>
            <a:ext cx="1295400" cy="381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p:nvSpPr>
        <p:spPr>
          <a:xfrm>
            <a:off x="2537012" y="2286000"/>
            <a:ext cx="32004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le 13"/>
          <p:cNvSpPr/>
          <p:nvPr/>
        </p:nvSpPr>
        <p:spPr>
          <a:xfrm>
            <a:off x="2537012" y="4343400"/>
            <a:ext cx="3429000" cy="228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Arrow Connector 15"/>
          <p:cNvCxnSpPr>
            <a:stCxn id="10" idx="1"/>
          </p:cNvCxnSpPr>
          <p:nvPr/>
        </p:nvCxnSpPr>
        <p:spPr>
          <a:xfrm rot="10800000">
            <a:off x="5966012" y="2819400"/>
            <a:ext cx="1219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4630272" y="4312024"/>
            <a:ext cx="914400" cy="228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a:off x="7185212" y="3962400"/>
            <a:ext cx="2971800" cy="990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Substitute code written using lambda expression</a:t>
            </a:r>
            <a:endParaRPr lang="en-IN" dirty="0"/>
          </a:p>
        </p:txBody>
      </p:sp>
      <p:cxnSp>
        <p:nvCxnSpPr>
          <p:cNvPr id="20" name="Straight Arrow Connector 19"/>
          <p:cNvCxnSpPr>
            <a:stCxn id="18" idx="1"/>
            <a:endCxn id="14" idx="3"/>
          </p:cNvCxnSpPr>
          <p:nvPr/>
        </p:nvCxnSpPr>
        <p:spPr>
          <a:xfrm rot="10800000">
            <a:off x="5966012" y="4457700"/>
            <a:ext cx="1219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3" idx="1"/>
          </p:cNvCxnSpPr>
          <p:nvPr/>
        </p:nvCxnSpPr>
        <p:spPr>
          <a:xfrm rot="10800000">
            <a:off x="2232212" y="2819400"/>
            <a:ext cx="3048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1394012" y="3657600"/>
            <a:ext cx="16764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232212" y="4495800"/>
            <a:ext cx="381000" cy="158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82774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81200" y="1371600"/>
            <a:ext cx="8229600" cy="4953000"/>
          </a:xfrm>
        </p:spPr>
        <p:txBody>
          <a:bodyPr>
            <a:normAutofit lnSpcReduction="10000"/>
          </a:bodyPr>
          <a:lstStyle/>
          <a:p>
            <a:r>
              <a:rPr lang="en-US" dirty="0" smtClean="0"/>
              <a:t>Query:</a:t>
            </a:r>
          </a:p>
          <a:p>
            <a:pPr lvl="1"/>
            <a:r>
              <a:rPr lang="en-US" dirty="0" smtClean="0"/>
              <a:t>A query is a set of instructions that describes what data to retrieve from a given data source (or sources) and what shape and organization the returned data should have. </a:t>
            </a:r>
          </a:p>
          <a:p>
            <a:pPr lvl="1"/>
            <a:r>
              <a:rPr lang="en-US" dirty="0" smtClean="0"/>
              <a:t>A query is distinct from the results that it produces.</a:t>
            </a:r>
          </a:p>
          <a:p>
            <a:endParaRPr lang="en-US" dirty="0" smtClean="0"/>
          </a:p>
          <a:p>
            <a:r>
              <a:rPr lang="en-US" dirty="0" smtClean="0"/>
              <a:t>Query Expression:</a:t>
            </a:r>
          </a:p>
          <a:p>
            <a:pPr lvl="1"/>
            <a:r>
              <a:rPr lang="en-US" dirty="0" smtClean="0"/>
              <a:t>A query expression is a query expressed in query syntax.</a:t>
            </a:r>
          </a:p>
          <a:p>
            <a:pPr lvl="1"/>
            <a:r>
              <a:rPr lang="en-US" dirty="0" smtClean="0"/>
              <a:t>A query expression consists of a set of clauses written in a declarative syntax similar to SQL or </a:t>
            </a:r>
            <a:r>
              <a:rPr lang="en-US" dirty="0" err="1" smtClean="0"/>
              <a:t>XQuery</a:t>
            </a:r>
            <a:r>
              <a:rPr lang="en-US" dirty="0" smtClean="0"/>
              <a:t>. </a:t>
            </a:r>
          </a:p>
          <a:p>
            <a:pPr lvl="1"/>
            <a:r>
              <a:rPr lang="en-US" dirty="0" smtClean="0"/>
              <a:t>Each clause in turn contains one or more C# expressions, and these expressions may themselves be either a query expression or contain a query expression.</a:t>
            </a:r>
          </a:p>
          <a:p>
            <a:pPr>
              <a:buNone/>
            </a:pPr>
            <a:endParaRPr lang="en-IN" dirty="0"/>
          </a:p>
        </p:txBody>
      </p:sp>
      <p:sp>
        <p:nvSpPr>
          <p:cNvPr id="4" name="Title 3"/>
          <p:cNvSpPr>
            <a:spLocks noGrp="1"/>
          </p:cNvSpPr>
          <p:nvPr>
            <p:ph type="title"/>
          </p:nvPr>
        </p:nvSpPr>
        <p:spPr/>
        <p:txBody>
          <a:bodyPr/>
          <a:lstStyle/>
          <a:p>
            <a:r>
              <a:rPr lang="en-US" dirty="0" smtClean="0"/>
              <a:t>Query Expression</a:t>
            </a:r>
            <a:endParaRPr lang="en-IN" dirty="0"/>
          </a:p>
        </p:txBody>
      </p:sp>
    </p:spTree>
    <p:extLst>
      <p:ext uri="{BB962C8B-B14F-4D97-AF65-F5344CB8AC3E}">
        <p14:creationId xmlns:p14="http://schemas.microsoft.com/office/powerpoint/2010/main" val="35753500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smtClean="0"/>
          </a:p>
          <a:p>
            <a:endParaRPr lang="en-IN" dirty="0" smtClean="0"/>
          </a:p>
          <a:p>
            <a:r>
              <a:rPr lang="en-IN" dirty="0" smtClean="0"/>
              <a:t>By using query syntax, you can perform even complex filtering, ordering, and grouping operations on data sources with a minimum of code. </a:t>
            </a:r>
          </a:p>
          <a:p>
            <a:endParaRPr lang="en-IN" dirty="0" smtClean="0"/>
          </a:p>
          <a:p>
            <a:r>
              <a:rPr lang="en-IN" dirty="0" smtClean="0"/>
              <a:t>You use the same basic query expression patterns to query and transform data in SQL databases, ADO.NET Datasets, XML documents and streams, and .NET collections.</a:t>
            </a:r>
          </a:p>
          <a:p>
            <a:endParaRPr lang="en-IN" dirty="0"/>
          </a:p>
        </p:txBody>
      </p:sp>
      <p:sp>
        <p:nvSpPr>
          <p:cNvPr id="3" name="Title 2"/>
          <p:cNvSpPr>
            <a:spLocks noGrp="1"/>
          </p:cNvSpPr>
          <p:nvPr>
            <p:ph type="title"/>
          </p:nvPr>
        </p:nvSpPr>
        <p:spPr/>
        <p:txBody>
          <a:bodyPr/>
          <a:lstStyle/>
          <a:p>
            <a:r>
              <a:rPr lang="en-US" dirty="0" smtClean="0"/>
              <a:t>Query Expressions Importance:</a:t>
            </a:r>
            <a:endParaRPr lang="en-IN" dirty="0"/>
          </a:p>
        </p:txBody>
      </p:sp>
    </p:spTree>
    <p:extLst>
      <p:ext uri="{BB962C8B-B14F-4D97-AF65-F5344CB8AC3E}">
        <p14:creationId xmlns:p14="http://schemas.microsoft.com/office/powerpoint/2010/main" val="9034460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Clauses in Query Expression:</a:t>
            </a:r>
            <a:endParaRPr lang="en-IN" dirty="0" smtClean="0"/>
          </a:p>
          <a:p>
            <a:pPr lvl="1"/>
            <a:r>
              <a:rPr lang="en-IN" dirty="0" smtClean="0"/>
              <a:t>A query expression must begin with a </a:t>
            </a:r>
            <a:r>
              <a:rPr lang="en-IN" dirty="0" smtClean="0">
                <a:hlinkClick r:id="rId3"/>
              </a:rPr>
              <a:t>from</a:t>
            </a:r>
            <a:r>
              <a:rPr lang="en-IN" dirty="0" smtClean="0"/>
              <a:t> clause and must end with a </a:t>
            </a:r>
            <a:r>
              <a:rPr lang="en-IN" dirty="0" smtClean="0">
                <a:hlinkClick r:id="rId4"/>
              </a:rPr>
              <a:t>select</a:t>
            </a:r>
            <a:r>
              <a:rPr lang="en-IN" dirty="0" smtClean="0"/>
              <a:t> or </a:t>
            </a:r>
            <a:r>
              <a:rPr lang="en-IN" dirty="0" smtClean="0">
                <a:hlinkClick r:id="rId5"/>
              </a:rPr>
              <a:t>group</a:t>
            </a:r>
            <a:r>
              <a:rPr lang="en-IN" dirty="0" smtClean="0"/>
              <a:t> clause. </a:t>
            </a:r>
          </a:p>
          <a:p>
            <a:pPr lvl="1"/>
            <a:r>
              <a:rPr lang="en-IN" dirty="0" smtClean="0"/>
              <a:t>Between the first from clause and the last select or group clause, it can contain one or more of these optional clauses: </a:t>
            </a:r>
            <a:r>
              <a:rPr lang="en-IN" dirty="0" smtClean="0">
                <a:hlinkClick r:id="rId6"/>
              </a:rPr>
              <a:t>where</a:t>
            </a:r>
            <a:r>
              <a:rPr lang="en-IN" dirty="0" smtClean="0"/>
              <a:t>, </a:t>
            </a:r>
            <a:r>
              <a:rPr lang="en-IN" dirty="0" err="1" smtClean="0">
                <a:hlinkClick r:id="rId7"/>
              </a:rPr>
              <a:t>orderby</a:t>
            </a:r>
            <a:r>
              <a:rPr lang="en-IN" dirty="0" smtClean="0"/>
              <a:t>, </a:t>
            </a:r>
            <a:r>
              <a:rPr lang="en-IN" dirty="0" smtClean="0">
                <a:hlinkClick r:id="rId8"/>
              </a:rPr>
              <a:t>join</a:t>
            </a:r>
            <a:r>
              <a:rPr lang="en-IN" dirty="0" smtClean="0"/>
              <a:t>, </a:t>
            </a:r>
            <a:r>
              <a:rPr lang="en-IN" dirty="0" smtClean="0">
                <a:hlinkClick r:id="rId9"/>
              </a:rPr>
              <a:t>let</a:t>
            </a:r>
            <a:r>
              <a:rPr lang="en-IN" dirty="0" smtClean="0"/>
              <a:t> and even additional </a:t>
            </a:r>
            <a:r>
              <a:rPr lang="en-IN" dirty="0" smtClean="0">
                <a:hlinkClick r:id="rId3"/>
              </a:rPr>
              <a:t>from</a:t>
            </a:r>
            <a:r>
              <a:rPr lang="en-IN" dirty="0" smtClean="0"/>
              <a:t> clauses. </a:t>
            </a:r>
          </a:p>
          <a:p>
            <a:pPr lvl="1"/>
            <a:r>
              <a:rPr lang="en-IN" dirty="0" smtClean="0"/>
              <a:t>You can also use the </a:t>
            </a:r>
            <a:r>
              <a:rPr lang="en-IN" dirty="0" smtClean="0">
                <a:hlinkClick r:id="rId10"/>
              </a:rPr>
              <a:t>into</a:t>
            </a:r>
            <a:r>
              <a:rPr lang="en-IN" dirty="0" smtClean="0"/>
              <a:t> keyword to enable the result of a join or group clause to serve as the source for additional query clauses in the same query expression.</a:t>
            </a:r>
          </a:p>
          <a:p>
            <a:r>
              <a:rPr lang="en-IN" dirty="0" smtClean="0"/>
              <a:t>Query variable:</a:t>
            </a:r>
          </a:p>
          <a:p>
            <a:pPr lvl="1"/>
            <a:r>
              <a:rPr lang="en-IN" dirty="0" smtClean="0"/>
              <a:t> A query variable is any variable that stores a query instead of the results of a query. More specifically, a query variable is always an enumerable type that will produce a sequence of elements when it is iterated over in a </a:t>
            </a:r>
            <a:r>
              <a:rPr lang="en-IN" dirty="0" err="1" smtClean="0"/>
              <a:t>foreach</a:t>
            </a:r>
            <a:r>
              <a:rPr lang="en-IN" dirty="0" smtClean="0"/>
              <a:t> statement</a:t>
            </a:r>
            <a:endParaRPr lang="en-IN" dirty="0"/>
          </a:p>
        </p:txBody>
      </p:sp>
      <p:sp>
        <p:nvSpPr>
          <p:cNvPr id="3" name="Title 2"/>
          <p:cNvSpPr>
            <a:spLocks noGrp="1"/>
          </p:cNvSpPr>
          <p:nvPr>
            <p:ph type="title"/>
          </p:nvPr>
        </p:nvSpPr>
        <p:spPr/>
        <p:txBody>
          <a:bodyPr/>
          <a:lstStyle/>
          <a:p>
            <a:r>
              <a:rPr lang="en-US" dirty="0" smtClean="0"/>
              <a:t>Query Expressions Clause and Query </a:t>
            </a:r>
            <a:r>
              <a:rPr lang="en-US" dirty="0" err="1" smtClean="0"/>
              <a:t>Varibale</a:t>
            </a:r>
            <a:endParaRPr lang="en-IN" dirty="0"/>
          </a:p>
        </p:txBody>
      </p:sp>
    </p:spTree>
    <p:extLst>
      <p:ext uri="{BB962C8B-B14F-4D97-AF65-F5344CB8AC3E}">
        <p14:creationId xmlns:p14="http://schemas.microsoft.com/office/powerpoint/2010/main" val="23112916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LINQQueryExpressions.png"/>
          <p:cNvPicPr>
            <a:picLocks noGrp="1" noChangeAspect="1"/>
          </p:cNvPicPr>
          <p:nvPr>
            <p:ph sz="half" idx="1"/>
          </p:nvPr>
        </p:nvPicPr>
        <p:blipFill>
          <a:blip r:embed="rId3" cstate="print"/>
          <a:stretch>
            <a:fillRect/>
          </a:stretch>
        </p:blipFill>
        <p:spPr>
          <a:xfrm>
            <a:off x="2323614" y="1188869"/>
            <a:ext cx="3848586" cy="5193723"/>
          </a:xfrm>
          <a:ln>
            <a:solidFill>
              <a:schemeClr val="tx1"/>
            </a:solidFill>
          </a:ln>
        </p:spPr>
      </p:pic>
      <p:sp>
        <p:nvSpPr>
          <p:cNvPr id="4" name="Title 3"/>
          <p:cNvSpPr>
            <a:spLocks noGrp="1"/>
          </p:cNvSpPr>
          <p:nvPr>
            <p:ph type="title"/>
          </p:nvPr>
        </p:nvSpPr>
        <p:spPr/>
        <p:txBody>
          <a:bodyPr/>
          <a:lstStyle/>
          <a:p>
            <a:r>
              <a:rPr lang="en-US" dirty="0" smtClean="0"/>
              <a:t>Example:</a:t>
            </a:r>
            <a:endParaRPr lang="en-IN" dirty="0"/>
          </a:p>
        </p:txBody>
      </p:sp>
      <p:sp>
        <p:nvSpPr>
          <p:cNvPr id="6" name="Rectangle 5"/>
          <p:cNvSpPr/>
          <p:nvPr/>
        </p:nvSpPr>
        <p:spPr>
          <a:xfrm>
            <a:off x="7162800" y="3581400"/>
            <a:ext cx="2971800" cy="609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LINQ Query Expression</a:t>
            </a:r>
            <a:endParaRPr lang="en-IN" dirty="0"/>
          </a:p>
        </p:txBody>
      </p:sp>
      <p:sp>
        <p:nvSpPr>
          <p:cNvPr id="7" name="Rounded Rectangle 6"/>
          <p:cNvSpPr/>
          <p:nvPr/>
        </p:nvSpPr>
        <p:spPr>
          <a:xfrm>
            <a:off x="2971800" y="3657600"/>
            <a:ext cx="2362200" cy="762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Arrow Connector 8"/>
          <p:cNvCxnSpPr>
            <a:stCxn id="6" idx="1"/>
          </p:cNvCxnSpPr>
          <p:nvPr/>
        </p:nvCxnSpPr>
        <p:spPr>
          <a:xfrm rot="10800000">
            <a:off x="5257800" y="3886200"/>
            <a:ext cx="1905000" cy="158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4267200" y="3429000"/>
            <a:ext cx="914400" cy="228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Arrow Connector 11"/>
          <p:cNvCxnSpPr/>
          <p:nvPr/>
        </p:nvCxnSpPr>
        <p:spPr>
          <a:xfrm rot="10800000">
            <a:off x="5181600" y="3429000"/>
            <a:ext cx="1752600" cy="158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flipH="1" flipV="1">
            <a:off x="6667500" y="3162300"/>
            <a:ext cx="5334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34200" y="2895600"/>
            <a:ext cx="2286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7162800" y="2590800"/>
            <a:ext cx="2971800" cy="609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Query Expression Variable or Query variable</a:t>
            </a:r>
            <a:endParaRPr lang="en-IN" dirty="0"/>
          </a:p>
        </p:txBody>
      </p:sp>
      <p:sp>
        <p:nvSpPr>
          <p:cNvPr id="21" name="Rectangle 20"/>
          <p:cNvSpPr/>
          <p:nvPr/>
        </p:nvSpPr>
        <p:spPr>
          <a:xfrm>
            <a:off x="3124200" y="3657600"/>
            <a:ext cx="381000" cy="228600"/>
          </a:xfrm>
          <a:prstGeom prst="rect">
            <a:avLst/>
          </a:prstGeom>
          <a:solidFill>
            <a:schemeClr val="accent1">
              <a:alpha val="1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p:cNvSpPr/>
          <p:nvPr/>
        </p:nvSpPr>
        <p:spPr>
          <a:xfrm>
            <a:off x="3124200" y="3886200"/>
            <a:ext cx="457200" cy="228600"/>
          </a:xfrm>
          <a:prstGeom prst="rect">
            <a:avLst/>
          </a:prstGeom>
          <a:solidFill>
            <a:schemeClr val="accent1">
              <a:alpha val="1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3124200" y="4114800"/>
            <a:ext cx="457200" cy="228600"/>
          </a:xfrm>
          <a:prstGeom prst="rect">
            <a:avLst/>
          </a:prstGeom>
          <a:solidFill>
            <a:schemeClr val="accent1">
              <a:alpha val="1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p:cNvSpPr/>
          <p:nvPr/>
        </p:nvSpPr>
        <p:spPr>
          <a:xfrm>
            <a:off x="7162800" y="4343400"/>
            <a:ext cx="2971800" cy="609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Different Clauses</a:t>
            </a:r>
            <a:endParaRPr lang="en-IN" dirty="0"/>
          </a:p>
        </p:txBody>
      </p:sp>
      <p:cxnSp>
        <p:nvCxnSpPr>
          <p:cNvPr id="30" name="Straight Connector 29"/>
          <p:cNvCxnSpPr>
            <a:stCxn id="28" idx="1"/>
          </p:cNvCxnSpPr>
          <p:nvPr/>
        </p:nvCxnSpPr>
        <p:spPr>
          <a:xfrm rot="10800000">
            <a:off x="4724400" y="4648200"/>
            <a:ext cx="24384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3505200" y="4343400"/>
            <a:ext cx="1219200" cy="3048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23329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Optional </a:t>
            </a:r>
            <a:r>
              <a:rPr lang="en-US" dirty="0"/>
              <a:t>Parameters</a:t>
            </a:r>
          </a:p>
        </p:txBody>
      </p:sp>
      <p:sp>
        <p:nvSpPr>
          <p:cNvPr id="3" name="Content Placeholder 2"/>
          <p:cNvSpPr>
            <a:spLocks noGrp="1"/>
          </p:cNvSpPr>
          <p:nvPr>
            <p:ph idx="1"/>
          </p:nvPr>
        </p:nvSpPr>
        <p:spPr/>
        <p:txBody>
          <a:bodyPr/>
          <a:lstStyle/>
          <a:p>
            <a:r>
              <a:rPr lang="en-US" dirty="0">
                <a:solidFill>
                  <a:schemeClr val="tx1"/>
                </a:solidFill>
              </a:rPr>
              <a:t>Support for optional parameters allows you to give a method parameter a default value so that you do not have to specify it every time you call the method. </a:t>
            </a:r>
            <a:endParaRPr lang="en-US" dirty="0" smtClean="0">
              <a:solidFill>
                <a:schemeClr val="tx1"/>
              </a:solidFill>
            </a:endParaRPr>
          </a:p>
          <a:p>
            <a:r>
              <a:rPr lang="en-US" dirty="0" smtClean="0">
                <a:solidFill>
                  <a:schemeClr val="tx1"/>
                </a:solidFill>
              </a:rPr>
              <a:t>This </a:t>
            </a:r>
            <a:r>
              <a:rPr lang="en-US" dirty="0">
                <a:solidFill>
                  <a:schemeClr val="tx1"/>
                </a:solidFill>
              </a:rPr>
              <a:t>comes in handy when you have overloaded methods that are chained together.</a:t>
            </a:r>
            <a:endParaRPr lang="en-US" dirty="0"/>
          </a:p>
          <a:p>
            <a:endParaRPr lang="en-US" dirty="0"/>
          </a:p>
        </p:txBody>
      </p:sp>
      <p:sp>
        <p:nvSpPr>
          <p:cNvPr id="5" name="Slide Number Placeholder 4"/>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35</a:t>
            </a:fld>
            <a:endParaRPr lang="en-US" dirty="0"/>
          </a:p>
        </p:txBody>
      </p:sp>
    </p:spTree>
    <p:extLst>
      <p:ext uri="{BB962C8B-B14F-4D97-AF65-F5344CB8AC3E}">
        <p14:creationId xmlns:p14="http://schemas.microsoft.com/office/powerpoint/2010/main" val="27131927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a:t>
            </a:r>
            <a:r>
              <a:rPr lang="en-US" dirty="0"/>
              <a:t>Parameters</a:t>
            </a:r>
          </a:p>
        </p:txBody>
      </p:sp>
      <p:pic>
        <p:nvPicPr>
          <p:cNvPr id="8" name="Content Placeholder 7"/>
          <p:cNvPicPr>
            <a:picLocks noGrp="1" noChangeAspect="1"/>
          </p:cNvPicPr>
          <p:nvPr>
            <p:ph sz="half" idx="1"/>
          </p:nvPr>
        </p:nvPicPr>
        <p:blipFill>
          <a:blip r:embed="rId3"/>
          <a:stretch>
            <a:fillRect/>
          </a:stretch>
        </p:blipFill>
        <p:spPr>
          <a:xfrm>
            <a:off x="1981200" y="2496312"/>
            <a:ext cx="3810000" cy="3505200"/>
          </a:xfrm>
          <a:prstGeom prst="rect">
            <a:avLst/>
          </a:prstGeom>
          <a:ln>
            <a:solidFill>
              <a:schemeClr val="tx1"/>
            </a:solidFill>
          </a:ln>
        </p:spPr>
      </p:pic>
      <p:pic>
        <p:nvPicPr>
          <p:cNvPr id="11" name="Content Placeholder 10"/>
          <p:cNvPicPr>
            <a:picLocks noGrp="1" noChangeAspect="1"/>
          </p:cNvPicPr>
          <p:nvPr>
            <p:ph sz="half" idx="2"/>
          </p:nvPr>
        </p:nvPicPr>
        <p:blipFill>
          <a:blip r:embed="rId4"/>
          <a:stretch>
            <a:fillRect/>
          </a:stretch>
        </p:blipFill>
        <p:spPr>
          <a:xfrm>
            <a:off x="6096000" y="2518724"/>
            <a:ext cx="4267200" cy="2510476"/>
          </a:xfrm>
          <a:prstGeom prst="rect">
            <a:avLst/>
          </a:prstGeom>
          <a:ln>
            <a:solidFill>
              <a:schemeClr val="tx1"/>
            </a:solidFill>
          </a:ln>
        </p:spPr>
      </p:pic>
      <p:sp>
        <p:nvSpPr>
          <p:cNvPr id="5" name="Slide Number Placeholder 4"/>
          <p:cNvSpPr>
            <a:spLocks noGrp="1"/>
          </p:cNvSpPr>
          <p:nvPr>
            <p:ph type="sldNum" sz="quarter" idx="4294967295"/>
          </p:nvPr>
        </p:nvSpPr>
        <p:spPr>
          <a:xfrm>
            <a:off x="7924800" y="6356351"/>
            <a:ext cx="2133600" cy="365125"/>
          </a:xfrm>
          <a:prstGeom prst="rect">
            <a:avLst/>
          </a:prstGeom>
        </p:spPr>
        <p:txBody>
          <a:bodyPr/>
          <a:lstStyle/>
          <a:p>
            <a:fld id="{6B1AB395-38E6-4B95-819F-EA717C9E08FB}" type="slidenum">
              <a:rPr lang="en-US" smtClean="0"/>
              <a:pPr/>
              <a:t>36</a:t>
            </a:fld>
            <a:endParaRPr lang="en-US" dirty="0"/>
          </a:p>
        </p:txBody>
      </p:sp>
      <p:sp>
        <p:nvSpPr>
          <p:cNvPr id="9" name="TextBox 8"/>
          <p:cNvSpPr txBox="1"/>
          <p:nvPr/>
        </p:nvSpPr>
        <p:spPr>
          <a:xfrm>
            <a:off x="1981200" y="1219201"/>
            <a:ext cx="3962400" cy="1169551"/>
          </a:xfrm>
          <a:prstGeom prst="rect">
            <a:avLst/>
          </a:prstGeom>
          <a:solidFill>
            <a:schemeClr val="bg1">
              <a:lumMod val="85000"/>
            </a:schemeClr>
          </a:solidFill>
          <a:ln>
            <a:solidFill>
              <a:schemeClr val="tx1"/>
            </a:solidFill>
          </a:ln>
        </p:spPr>
        <p:txBody>
          <a:bodyPr wrap="square" rtlCol="0">
            <a:spAutoFit/>
          </a:bodyPr>
          <a:lstStyle/>
          <a:p>
            <a:r>
              <a:rPr lang="en-US" sz="1400" dirty="0"/>
              <a:t>The reason for overloading Process in this way is to avoid always having to include "false, null" in the third method call. Suppose 99% of the time there will not be '</a:t>
            </a:r>
            <a:r>
              <a:rPr lang="en-US" sz="1400" dirty="0" err="1"/>
              <a:t>moreData</a:t>
            </a:r>
            <a:r>
              <a:rPr lang="en-US" sz="1400" dirty="0"/>
              <a:t>' provided. It seems ridiculous to type and </a:t>
            </a:r>
            <a:r>
              <a:rPr lang="en-US" sz="1400" dirty="0"/>
              <a:t>pass null</a:t>
            </a:r>
            <a:r>
              <a:rPr lang="en-US" sz="1400" dirty="0"/>
              <a:t> so many times.</a:t>
            </a:r>
          </a:p>
        </p:txBody>
      </p:sp>
      <p:sp>
        <p:nvSpPr>
          <p:cNvPr id="13" name="TextBox 12"/>
          <p:cNvSpPr txBox="1"/>
          <p:nvPr/>
        </p:nvSpPr>
        <p:spPr>
          <a:xfrm>
            <a:off x="6096000" y="1192306"/>
            <a:ext cx="3962400" cy="738664"/>
          </a:xfrm>
          <a:prstGeom prst="rect">
            <a:avLst/>
          </a:prstGeom>
          <a:solidFill>
            <a:schemeClr val="bg1">
              <a:lumMod val="85000"/>
            </a:schemeClr>
          </a:solidFill>
          <a:ln>
            <a:solidFill>
              <a:schemeClr val="tx1"/>
            </a:solidFill>
          </a:ln>
        </p:spPr>
        <p:txBody>
          <a:bodyPr wrap="square" rtlCol="0">
            <a:spAutoFit/>
          </a:bodyPr>
          <a:lstStyle/>
          <a:p>
            <a:r>
              <a:rPr lang="en-US" sz="1400" dirty="0"/>
              <a:t>Now we have one method instead of three, but the three ways we called Process above are still valid and still equivalent.</a:t>
            </a:r>
          </a:p>
        </p:txBody>
      </p:sp>
    </p:spTree>
    <p:extLst>
      <p:ext uri="{BB962C8B-B14F-4D97-AF65-F5344CB8AC3E}">
        <p14:creationId xmlns:p14="http://schemas.microsoft.com/office/powerpoint/2010/main" val="13295582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Parameters</a:t>
            </a:r>
            <a:endParaRPr lang="en-US" dirty="0"/>
          </a:p>
        </p:txBody>
      </p:sp>
      <p:sp>
        <p:nvSpPr>
          <p:cNvPr id="6" name="Content Placeholder 5"/>
          <p:cNvSpPr>
            <a:spLocks noGrp="1"/>
          </p:cNvSpPr>
          <p:nvPr>
            <p:ph idx="1"/>
          </p:nvPr>
        </p:nvSpPr>
        <p:spPr/>
        <p:txBody>
          <a:bodyPr>
            <a:normAutofit fontScale="92500" lnSpcReduction="10000"/>
          </a:bodyPr>
          <a:lstStyle/>
          <a:p>
            <a:r>
              <a:rPr lang="en-US" dirty="0"/>
              <a:t>C# 4.0 will also let you call methods by specifying some arguments by name. </a:t>
            </a:r>
            <a:endParaRPr lang="en-US" dirty="0" smtClean="0"/>
          </a:p>
          <a:p>
            <a:r>
              <a:rPr lang="en-US" dirty="0" smtClean="0"/>
              <a:t>In </a:t>
            </a:r>
            <a:r>
              <a:rPr lang="en-US" dirty="0"/>
              <a:t>this way, you can pass an argument to an optional parameter without having to also pass arguments for all the parameters that come before it</a:t>
            </a:r>
            <a:r>
              <a:rPr lang="en-US" dirty="0" smtClean="0"/>
              <a:t>.</a:t>
            </a:r>
          </a:p>
          <a:p>
            <a:r>
              <a:rPr lang="en-US" dirty="0"/>
              <a:t>If you’re calling a method that takes a long list of parameters, you can even use names as a sort of in-code documentation to help you remember which parameter is which.</a:t>
            </a:r>
          </a:p>
          <a:p>
            <a:r>
              <a:rPr lang="en-US" dirty="0"/>
              <a:t>On the surface, optional arguments and named parameters don’t look like </a:t>
            </a:r>
            <a:r>
              <a:rPr lang="en-US" dirty="0" smtClean="0"/>
              <a:t>interoperability </a:t>
            </a:r>
            <a:r>
              <a:rPr lang="en-US" dirty="0"/>
              <a:t>features. </a:t>
            </a:r>
            <a:endParaRPr lang="en-US" dirty="0" smtClean="0"/>
          </a:p>
          <a:p>
            <a:r>
              <a:rPr lang="en-US" dirty="0" smtClean="0"/>
              <a:t>You </a:t>
            </a:r>
            <a:r>
              <a:rPr lang="en-US" dirty="0"/>
              <a:t>can use them without ever even thinking about </a:t>
            </a:r>
            <a:r>
              <a:rPr lang="en-US" dirty="0" smtClean="0"/>
              <a:t>interoperability. </a:t>
            </a:r>
            <a:r>
              <a:rPr lang="en-US" dirty="0"/>
              <a:t>However, the motivation for these features comes from the Office APIs.</a:t>
            </a:r>
          </a:p>
        </p:txBody>
      </p:sp>
      <p:sp>
        <p:nvSpPr>
          <p:cNvPr id="5" name="Slide Number Placeholder 4"/>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37</a:t>
            </a:fld>
            <a:endParaRPr lang="en-US" dirty="0"/>
          </a:p>
        </p:txBody>
      </p:sp>
    </p:spTree>
    <p:extLst>
      <p:ext uri="{BB962C8B-B14F-4D97-AF65-F5344CB8AC3E}">
        <p14:creationId xmlns:p14="http://schemas.microsoft.com/office/powerpoint/2010/main" val="38625579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Parameter: Example</a:t>
            </a:r>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38</a:t>
            </a:fld>
            <a:endParaRPr lang="en-US" dirty="0"/>
          </a:p>
        </p:txBody>
      </p:sp>
      <p:pic>
        <p:nvPicPr>
          <p:cNvPr id="6" name="Picture 5"/>
          <p:cNvPicPr>
            <a:picLocks noChangeAspect="1"/>
          </p:cNvPicPr>
          <p:nvPr/>
        </p:nvPicPr>
        <p:blipFill>
          <a:blip r:embed="rId3"/>
          <a:stretch>
            <a:fillRect/>
          </a:stretch>
        </p:blipFill>
        <p:spPr>
          <a:xfrm>
            <a:off x="5932114" y="1219201"/>
            <a:ext cx="4310063" cy="2663801"/>
          </a:xfrm>
          <a:prstGeom prst="rect">
            <a:avLst/>
          </a:prstGeom>
          <a:ln>
            <a:solidFill>
              <a:schemeClr val="tx1"/>
            </a:solidFill>
          </a:ln>
        </p:spPr>
      </p:pic>
      <p:sp>
        <p:nvSpPr>
          <p:cNvPr id="7" name="Rectangle 6"/>
          <p:cNvSpPr/>
          <p:nvPr/>
        </p:nvSpPr>
        <p:spPr>
          <a:xfrm>
            <a:off x="2133600" y="1219200"/>
            <a:ext cx="3505200" cy="1331900"/>
          </a:xfrm>
          <a:prstGeom prst="rect">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you want to call Accelerate to go in reverse, but you don’t want to specify the gear parameter</a:t>
            </a:r>
            <a:r>
              <a:rPr lang="en-US" sz="1400" dirty="0"/>
              <a:t>. Use the technique shown in the code</a:t>
            </a:r>
            <a:endParaRPr lang="en-US" sz="1400" dirty="0">
              <a:solidFill>
                <a:schemeClr val="tx1"/>
              </a:solidFill>
              <a:latin typeface="Arial" pitchFamily="34" charset="0"/>
              <a:cs typeface="Arial" pitchFamily="34" charset="0"/>
            </a:endParaRPr>
          </a:p>
        </p:txBody>
      </p:sp>
      <p:sp>
        <p:nvSpPr>
          <p:cNvPr id="8" name="Rectangle 7"/>
          <p:cNvSpPr/>
          <p:nvPr/>
        </p:nvSpPr>
        <p:spPr>
          <a:xfrm>
            <a:off x="2133600" y="2819400"/>
            <a:ext cx="3505200" cy="1219200"/>
          </a:xfrm>
          <a:prstGeom prst="rect">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In fact, whether or not parameters in the method you’re calling are optional, you can use names when passing arguments. For instance, these two calls are permissible and identical to one another</a:t>
            </a:r>
            <a:endParaRPr lang="en-US" sz="1400" dirty="0">
              <a:solidFill>
                <a:schemeClr val="tx1"/>
              </a:solidFill>
              <a:latin typeface="Arial" pitchFamily="34" charset="0"/>
              <a:cs typeface="Arial" pitchFamily="34" charset="0"/>
            </a:endParaRPr>
          </a:p>
        </p:txBody>
      </p:sp>
      <p:sp>
        <p:nvSpPr>
          <p:cNvPr id="9" name="TextBox 8"/>
          <p:cNvSpPr txBox="1"/>
          <p:nvPr/>
        </p:nvSpPr>
        <p:spPr>
          <a:xfrm>
            <a:off x="2133600" y="4267200"/>
            <a:ext cx="5791200" cy="523220"/>
          </a:xfrm>
          <a:prstGeom prst="rect">
            <a:avLst/>
          </a:prstGeom>
          <a:solidFill>
            <a:schemeClr val="bg1">
              <a:lumMod val="75000"/>
            </a:schemeClr>
          </a:solidFill>
          <a:ln>
            <a:solidFill>
              <a:schemeClr val="tx1"/>
            </a:solidFill>
          </a:ln>
        </p:spPr>
        <p:txBody>
          <a:bodyPr wrap="square" rtlCol="0">
            <a:spAutoFit/>
          </a:bodyPr>
          <a:lstStyle/>
          <a:p>
            <a:r>
              <a:rPr lang="en-US" sz="1400" dirty="0"/>
              <a:t>Console.WriteLine(format: "{0:f}", arg0: 6.02214179e23); </a:t>
            </a:r>
            <a:endParaRPr lang="en-US" sz="1400" dirty="0"/>
          </a:p>
          <a:p>
            <a:r>
              <a:rPr lang="en-US" sz="1400" dirty="0"/>
              <a:t>Console.WriteLine(arg0</a:t>
            </a:r>
            <a:r>
              <a:rPr lang="en-US" sz="1400" dirty="0"/>
              <a:t>: 6.02214179e23, format: "{0:f}");</a:t>
            </a:r>
          </a:p>
        </p:txBody>
      </p:sp>
    </p:spTree>
    <p:extLst>
      <p:ext uri="{BB962C8B-B14F-4D97-AF65-F5344CB8AC3E}">
        <p14:creationId xmlns:p14="http://schemas.microsoft.com/office/powerpoint/2010/main" val="19732342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53064" y="1020762"/>
            <a:ext cx="8229600" cy="4999038"/>
          </a:xfrm>
        </p:spPr>
        <p:txBody>
          <a:bodyPr>
            <a:normAutofit fontScale="77500" lnSpcReduction="20000"/>
          </a:bodyPr>
          <a:lstStyle/>
          <a:p>
            <a:r>
              <a:rPr lang="en-US" dirty="0"/>
              <a:t>For further details on </a:t>
            </a:r>
            <a:r>
              <a:rPr lang="en-US" dirty="0" smtClean="0"/>
              <a:t>new features in C# 4.0 please </a:t>
            </a:r>
            <a:r>
              <a:rPr lang="en-US" dirty="0"/>
              <a:t>refer this </a:t>
            </a:r>
            <a:r>
              <a:rPr lang="en-US" dirty="0" smtClean="0"/>
              <a:t>link,</a:t>
            </a:r>
          </a:p>
          <a:p>
            <a:pPr lvl="1"/>
            <a:r>
              <a:rPr lang="en-US" dirty="0">
                <a:hlinkClick r:id="rId3"/>
              </a:rPr>
              <a:t>http://</a:t>
            </a:r>
            <a:r>
              <a:rPr lang="en-US" dirty="0" smtClean="0">
                <a:hlinkClick r:id="rId3"/>
              </a:rPr>
              <a:t>msdn.microsoft.com/en-us/magazine/ff796223.aspx</a:t>
            </a:r>
            <a:endParaRPr lang="en-US" dirty="0" smtClean="0"/>
          </a:p>
          <a:p>
            <a:pPr lvl="1"/>
            <a:endParaRPr lang="en-US" dirty="0" smtClean="0"/>
          </a:p>
          <a:p>
            <a:r>
              <a:rPr lang="en-US" dirty="0"/>
              <a:t>For further details on new features in C# </a:t>
            </a:r>
            <a:r>
              <a:rPr lang="en-US" dirty="0" smtClean="0"/>
              <a:t>3.0 </a:t>
            </a:r>
            <a:r>
              <a:rPr lang="en-US" dirty="0"/>
              <a:t>please refer this link,</a:t>
            </a:r>
          </a:p>
          <a:p>
            <a:pPr lvl="1"/>
            <a:r>
              <a:rPr lang="en-US" dirty="0" smtClean="0">
                <a:hlinkClick r:id="rId4"/>
              </a:rPr>
              <a:t>http</a:t>
            </a:r>
            <a:r>
              <a:rPr lang="en-US" dirty="0">
                <a:hlinkClick r:id="rId4"/>
              </a:rPr>
              <a:t>://</a:t>
            </a:r>
            <a:r>
              <a:rPr lang="en-US" smtClean="0">
                <a:hlinkClick r:id="rId4"/>
              </a:rPr>
              <a:t>www.codeproject.com/Articles/206534/New-features-of-Csharp</a:t>
            </a:r>
            <a:r>
              <a:rPr lang="en-US" smtClean="0"/>
              <a:t> </a:t>
            </a:r>
          </a:p>
          <a:p>
            <a:pPr lvl="1"/>
            <a:endParaRPr lang="en-US" dirty="0" smtClean="0"/>
          </a:p>
          <a:p>
            <a:r>
              <a:rPr lang="en-US" dirty="0" smtClean="0"/>
              <a:t>For </a:t>
            </a:r>
            <a:r>
              <a:rPr lang="en-US" dirty="0"/>
              <a:t>further details on Extension Methods please refer this link</a:t>
            </a:r>
          </a:p>
          <a:p>
            <a:pPr lvl="1"/>
            <a:r>
              <a:rPr lang="en-US" dirty="0">
                <a:hlinkClick r:id="rId5"/>
              </a:rPr>
              <a:t>http://www.msdn.microsoft.com/en-us/library/bb383977</a:t>
            </a:r>
            <a:r>
              <a:rPr lang="en-US" dirty="0"/>
              <a:t> </a:t>
            </a:r>
          </a:p>
          <a:p>
            <a:pPr lvl="1"/>
            <a:endParaRPr lang="en-US" dirty="0"/>
          </a:p>
          <a:p>
            <a:r>
              <a:rPr lang="en-US" dirty="0"/>
              <a:t>For further details on Query Expression please refer the following link</a:t>
            </a:r>
          </a:p>
          <a:p>
            <a:pPr lvl="1"/>
            <a:r>
              <a:rPr lang="en-US" dirty="0">
                <a:hlinkClick r:id="rId6"/>
              </a:rPr>
              <a:t>http://msdn.microsoft.com/en-us/library/bb384065.aspx</a:t>
            </a:r>
            <a:r>
              <a:rPr lang="en-US" dirty="0"/>
              <a:t> </a:t>
            </a:r>
          </a:p>
          <a:p>
            <a:pPr lvl="1"/>
            <a:endParaRPr lang="en-US" dirty="0"/>
          </a:p>
          <a:p>
            <a:r>
              <a:rPr lang="en-US" dirty="0"/>
              <a:t>For any C# 3.0 new features go through the contents present in the following link</a:t>
            </a:r>
          </a:p>
          <a:p>
            <a:pPr lvl="1"/>
            <a:r>
              <a:rPr lang="en-US" dirty="0">
                <a:hlinkClick r:id="rId7"/>
              </a:rPr>
              <a:t>http://msdn.microsoft.com/en-us/library/bb308966.aspx</a:t>
            </a:r>
            <a:r>
              <a:rPr lang="en-US" dirty="0"/>
              <a:t> </a:t>
            </a:r>
          </a:p>
          <a:p>
            <a:endParaRPr lang="en-US" dirty="0" smtClean="0"/>
          </a:p>
          <a:p>
            <a:endParaRPr lang="en-US" dirty="0" smtClean="0"/>
          </a:p>
        </p:txBody>
      </p:sp>
      <p:sp>
        <p:nvSpPr>
          <p:cNvPr id="3" name="Title 2"/>
          <p:cNvSpPr>
            <a:spLocks noGrp="1"/>
          </p:cNvSpPr>
          <p:nvPr>
            <p:ph type="title"/>
          </p:nvPr>
        </p:nvSpPr>
        <p:spPr>
          <a:xfrm>
            <a:off x="838200" y="365125"/>
            <a:ext cx="10291119" cy="755221"/>
          </a:xfrm>
        </p:spPr>
        <p:txBody>
          <a:bodyPr/>
          <a:lstStyle/>
          <a:p>
            <a:r>
              <a:rPr lang="en-US" dirty="0" smtClean="0"/>
              <a:t>Reference</a:t>
            </a:r>
            <a:endParaRPr lang="en-US" dirty="0"/>
          </a:p>
        </p:txBody>
      </p:sp>
    </p:spTree>
    <p:extLst>
      <p:ext uri="{BB962C8B-B14F-4D97-AF65-F5344CB8AC3E}">
        <p14:creationId xmlns:p14="http://schemas.microsoft.com/office/powerpoint/2010/main" val="34823093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06449" cy="524561"/>
          </a:xfrm>
        </p:spPr>
        <p:txBody>
          <a:bodyPr>
            <a:normAutofit fontScale="90000"/>
          </a:bodyPr>
          <a:lstStyle/>
          <a:p>
            <a:r>
              <a:rPr lang="en-US" dirty="0" smtClean="0"/>
              <a:t>C# 3.0 New Language Features</a:t>
            </a:r>
            <a:endParaRPr lang="en-US" dirty="0"/>
          </a:p>
        </p:txBody>
      </p:sp>
      <p:pic>
        <p:nvPicPr>
          <p:cNvPr id="3" name="Picture 2"/>
          <p:cNvPicPr>
            <a:picLocks noChangeAspect="1"/>
          </p:cNvPicPr>
          <p:nvPr/>
        </p:nvPicPr>
        <p:blipFill>
          <a:blip r:embed="rId3"/>
          <a:stretch>
            <a:fillRect/>
          </a:stretch>
        </p:blipFill>
        <p:spPr>
          <a:xfrm>
            <a:off x="4191001" y="1020762"/>
            <a:ext cx="3419587" cy="4999038"/>
          </a:xfrm>
          <a:prstGeom prst="rect">
            <a:avLst/>
          </a:prstGeom>
          <a:ln>
            <a:solidFill>
              <a:schemeClr val="tx1"/>
            </a:solidFill>
          </a:ln>
        </p:spPr>
      </p:pic>
    </p:spTree>
    <p:extLst>
      <p:ext uri="{BB962C8B-B14F-4D97-AF65-F5344CB8AC3E}">
        <p14:creationId xmlns:p14="http://schemas.microsoft.com/office/powerpoint/2010/main" val="428657532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4.0 New Features</a:t>
            </a:r>
            <a:endParaRPr lang="en-US" dirty="0"/>
          </a:p>
        </p:txBody>
      </p:sp>
      <p:sp>
        <p:nvSpPr>
          <p:cNvPr id="3" name="Text Placeholder 2"/>
          <p:cNvSpPr>
            <a:spLocks noGrp="1"/>
          </p:cNvSpPr>
          <p:nvPr>
            <p:ph type="body" idx="1"/>
          </p:nvPr>
        </p:nvSpPr>
        <p:spPr/>
        <p:txBody>
          <a:bodyPr/>
          <a:lstStyle/>
          <a:p>
            <a:r>
              <a:rPr lang="en-US" dirty="0">
                <a:solidFill>
                  <a:schemeClr val="tx1"/>
                </a:solidFill>
              </a:rPr>
              <a:t>Named and Optional Parameters</a:t>
            </a:r>
          </a:p>
          <a:p>
            <a:r>
              <a:rPr lang="en-US" dirty="0">
                <a:solidFill>
                  <a:schemeClr val="tx1"/>
                </a:solidFill>
              </a:rPr>
              <a:t>Dynamic Support</a:t>
            </a:r>
          </a:p>
          <a:p>
            <a:r>
              <a:rPr lang="en-US" dirty="0">
                <a:solidFill>
                  <a:schemeClr val="tx1"/>
                </a:solidFill>
              </a:rPr>
              <a:t>Variance</a:t>
            </a:r>
          </a:p>
          <a:p>
            <a:r>
              <a:rPr lang="en-US" dirty="0">
                <a:solidFill>
                  <a:schemeClr val="tx1"/>
                </a:solidFill>
              </a:rPr>
              <a:t>COM </a:t>
            </a:r>
            <a:r>
              <a:rPr lang="en-US" dirty="0" smtClean="0">
                <a:solidFill>
                  <a:schemeClr val="tx1"/>
                </a:solidFill>
              </a:rPr>
              <a:t>Interop</a:t>
            </a:r>
            <a:endParaRPr lang="en-US" dirty="0">
              <a:solidFill>
                <a:schemeClr val="tx1"/>
              </a:solidFill>
            </a:endParaRPr>
          </a:p>
        </p:txBody>
      </p:sp>
    </p:spTree>
    <p:extLst>
      <p:ext uri="{BB962C8B-B14F-4D97-AF65-F5344CB8AC3E}">
        <p14:creationId xmlns:p14="http://schemas.microsoft.com/office/powerpoint/2010/main" val="112583340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77151" cy="755221"/>
          </a:xfrm>
        </p:spPr>
        <p:txBody>
          <a:bodyPr>
            <a:normAutofit fontScale="90000"/>
          </a:bodyPr>
          <a:lstStyle/>
          <a:p>
            <a:r>
              <a:rPr lang="en-US" dirty="0" smtClean="0"/>
              <a:t>Implicitly Typed </a:t>
            </a:r>
            <a:r>
              <a:rPr lang="en-US" dirty="0"/>
              <a:t>L</a:t>
            </a:r>
            <a:r>
              <a:rPr lang="en-US" dirty="0" smtClean="0"/>
              <a:t>ocal Variable and Type Inference</a:t>
            </a:r>
            <a:endParaRPr lang="en-US" dirty="0"/>
          </a:p>
        </p:txBody>
      </p:sp>
      <p:sp>
        <p:nvSpPr>
          <p:cNvPr id="3" name="Text Placeholder 2"/>
          <p:cNvSpPr>
            <a:spLocks noGrp="1"/>
          </p:cNvSpPr>
          <p:nvPr>
            <p:ph type="body" idx="1"/>
          </p:nvPr>
        </p:nvSpPr>
        <p:spPr>
          <a:xfrm>
            <a:off x="1981200" y="1219201"/>
            <a:ext cx="8229600" cy="4906963"/>
          </a:xfrm>
        </p:spPr>
        <p:txBody>
          <a:bodyPr>
            <a:normAutofit fontScale="92500"/>
          </a:bodyPr>
          <a:lstStyle/>
          <a:p>
            <a:r>
              <a:rPr lang="en-US" dirty="0" smtClean="0"/>
              <a:t>Declared variable using ‘</a:t>
            </a:r>
            <a:r>
              <a:rPr lang="en-US" dirty="0" err="1" smtClean="0"/>
              <a:t>var</a:t>
            </a:r>
            <a:r>
              <a:rPr lang="en-US" dirty="0" smtClean="0"/>
              <a:t>’ keyword</a:t>
            </a:r>
          </a:p>
          <a:p>
            <a:pPr lvl="1"/>
            <a:r>
              <a:rPr lang="en-US" dirty="0" err="1" smtClean="0"/>
              <a:t>var</a:t>
            </a:r>
            <a:r>
              <a:rPr lang="en-US" dirty="0" smtClean="0"/>
              <a:t>  x= 10;</a:t>
            </a:r>
          </a:p>
          <a:p>
            <a:r>
              <a:rPr lang="en-US" dirty="0" smtClean="0"/>
              <a:t>The compiler infers (interprets)  what type the variable is by what the variable is initialized to (in this case the variable x is of type </a:t>
            </a:r>
            <a:r>
              <a:rPr lang="en-US" dirty="0" err="1" smtClean="0"/>
              <a:t>int</a:t>
            </a:r>
            <a:r>
              <a:rPr lang="en-US" dirty="0" smtClean="0"/>
              <a:t>). This is known as Type Inference.</a:t>
            </a:r>
          </a:p>
          <a:p>
            <a:endParaRPr lang="en-US" dirty="0" smtClean="0"/>
          </a:p>
          <a:p>
            <a:r>
              <a:rPr lang="en-US" dirty="0" smtClean="0"/>
              <a:t>Rules</a:t>
            </a:r>
          </a:p>
          <a:p>
            <a:pPr lvl="1"/>
            <a:r>
              <a:rPr lang="en-US" dirty="0" smtClean="0"/>
              <a:t>Only for local variables</a:t>
            </a:r>
          </a:p>
          <a:p>
            <a:pPr lvl="1"/>
            <a:r>
              <a:rPr lang="en-US" dirty="0" smtClean="0"/>
              <a:t>The variables must be initialized. Otherwise, the compiler does not have anything to infer the type from.</a:t>
            </a:r>
          </a:p>
          <a:p>
            <a:pPr lvl="1"/>
            <a:r>
              <a:rPr lang="en-US" dirty="0" smtClean="0"/>
              <a:t>Can’t initialize null value </a:t>
            </a:r>
          </a:p>
          <a:p>
            <a:pPr lvl="1"/>
            <a:r>
              <a:rPr lang="en-US" dirty="0" smtClean="0"/>
              <a:t>Use expression while initializing</a:t>
            </a:r>
          </a:p>
          <a:p>
            <a:pPr>
              <a:buNone/>
            </a:pPr>
            <a:endParaRPr lang="en-US" dirty="0"/>
          </a:p>
        </p:txBody>
      </p:sp>
    </p:spTree>
    <p:extLst>
      <p:ext uri="{BB962C8B-B14F-4D97-AF65-F5344CB8AC3E}">
        <p14:creationId xmlns:p14="http://schemas.microsoft.com/office/powerpoint/2010/main" val="135199756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Implicitly typed local variable and Type Inference</a:t>
            </a:r>
          </a:p>
        </p:txBody>
      </p:sp>
      <p:sp>
        <p:nvSpPr>
          <p:cNvPr id="3" name="Text Placeholder 2"/>
          <p:cNvSpPr>
            <a:spLocks noGrp="1"/>
          </p:cNvSpPr>
          <p:nvPr>
            <p:ph type="body" idx="1"/>
          </p:nvPr>
        </p:nvSpPr>
        <p:spPr/>
        <p:txBody>
          <a:bodyPr>
            <a:normAutofit fontScale="92500" lnSpcReduction="10000"/>
          </a:bodyPr>
          <a:lstStyle/>
          <a:p>
            <a:r>
              <a:rPr lang="en-US" dirty="0" smtClean="0"/>
              <a:t>It is important to understand that the </a:t>
            </a:r>
            <a:r>
              <a:rPr lang="en-US" b="1" dirty="0" err="1" smtClean="0"/>
              <a:t>var</a:t>
            </a:r>
            <a:r>
              <a:rPr lang="en-US" dirty="0" smtClean="0"/>
              <a:t> keyword does not mean “variant” and does not indicate that the variable is loosely typed, or late-bound. </a:t>
            </a:r>
          </a:p>
          <a:p>
            <a:r>
              <a:rPr lang="en-US" dirty="0" smtClean="0"/>
              <a:t>It just means that the compiler determines and assigns the most appropriate type.</a:t>
            </a:r>
          </a:p>
          <a:p>
            <a:r>
              <a:rPr lang="en-US" dirty="0" smtClean="0"/>
              <a:t>Equivalent (at the IL level):</a:t>
            </a:r>
          </a:p>
          <a:p>
            <a:pPr lvl="1">
              <a:buNone/>
            </a:pPr>
            <a:r>
              <a:rPr lang="en-US" b="1" dirty="0" err="1" smtClean="0">
                <a:solidFill>
                  <a:schemeClr val="accent2"/>
                </a:solidFill>
                <a:latin typeface="Courier New" pitchFamily="49" charset="0"/>
                <a:cs typeface="Courier New" pitchFamily="49" charset="0"/>
              </a:rPr>
              <a:t>var</a:t>
            </a:r>
            <a:r>
              <a:rPr lang="en-US" b="1" dirty="0" smtClean="0">
                <a:solidFill>
                  <a:schemeClr val="accent2"/>
                </a:solidFill>
                <a:latin typeface="Courier New" pitchFamily="49" charset="0"/>
                <a:cs typeface="Courier New" pitchFamily="49" charset="0"/>
              </a:rPr>
              <a:t> </a:t>
            </a:r>
            <a:r>
              <a:rPr lang="en-US" b="1" dirty="0" err="1" smtClean="0">
                <a:solidFill>
                  <a:schemeClr val="accent2"/>
                </a:solidFill>
                <a:latin typeface="Courier New" pitchFamily="49" charset="0"/>
                <a:cs typeface="Courier New" pitchFamily="49" charset="0"/>
              </a:rPr>
              <a:t>i</a:t>
            </a:r>
            <a:r>
              <a:rPr lang="en-US" b="1" dirty="0" smtClean="0">
                <a:solidFill>
                  <a:schemeClr val="accent2"/>
                </a:solidFill>
                <a:latin typeface="Courier New" pitchFamily="49" charset="0"/>
                <a:cs typeface="Courier New" pitchFamily="49" charset="0"/>
              </a:rPr>
              <a:t> = 21;</a:t>
            </a:r>
          </a:p>
          <a:p>
            <a:pPr lvl="1">
              <a:buNone/>
            </a:pPr>
            <a:r>
              <a:rPr lang="en-US" b="1" dirty="0" err="1" smtClean="0">
                <a:solidFill>
                  <a:schemeClr val="accent2"/>
                </a:solidFill>
                <a:latin typeface="Courier New" pitchFamily="49" charset="0"/>
                <a:cs typeface="Courier New" pitchFamily="49" charset="0"/>
              </a:rPr>
              <a:t>int</a:t>
            </a:r>
            <a:r>
              <a:rPr lang="en-US" b="1" dirty="0" smtClean="0">
                <a:solidFill>
                  <a:schemeClr val="accent2"/>
                </a:solidFill>
                <a:latin typeface="Courier New" pitchFamily="49" charset="0"/>
                <a:cs typeface="Courier New" pitchFamily="49" charset="0"/>
              </a:rPr>
              <a:t> </a:t>
            </a:r>
            <a:r>
              <a:rPr lang="en-US" b="1" dirty="0" err="1" smtClean="0">
                <a:solidFill>
                  <a:schemeClr val="accent2"/>
                </a:solidFill>
                <a:latin typeface="Courier New" pitchFamily="49" charset="0"/>
                <a:cs typeface="Courier New" pitchFamily="49" charset="0"/>
              </a:rPr>
              <a:t>i</a:t>
            </a:r>
            <a:r>
              <a:rPr lang="en-US" b="1" dirty="0" smtClean="0">
                <a:solidFill>
                  <a:schemeClr val="accent2"/>
                </a:solidFill>
                <a:latin typeface="Courier New" pitchFamily="49" charset="0"/>
                <a:cs typeface="Courier New" pitchFamily="49" charset="0"/>
              </a:rPr>
              <a:t> = 21;</a:t>
            </a:r>
          </a:p>
          <a:p>
            <a:r>
              <a:rPr lang="en-US" dirty="0" smtClean="0"/>
              <a:t>Illegal:</a:t>
            </a:r>
          </a:p>
          <a:p>
            <a:pPr lvl="1">
              <a:buNone/>
            </a:pPr>
            <a:r>
              <a:rPr lang="en-US" b="1" dirty="0" err="1" smtClean="0">
                <a:solidFill>
                  <a:schemeClr val="accent2"/>
                </a:solidFill>
                <a:latin typeface="Courier New" pitchFamily="49" charset="0"/>
                <a:cs typeface="Courier New" pitchFamily="49" charset="0"/>
              </a:rPr>
              <a:t>var</a:t>
            </a:r>
            <a:r>
              <a:rPr lang="en-US" b="1" dirty="0" smtClean="0">
                <a:solidFill>
                  <a:schemeClr val="accent2"/>
                </a:solidFill>
                <a:latin typeface="Courier New" pitchFamily="49" charset="0"/>
                <a:cs typeface="Courier New" pitchFamily="49" charset="0"/>
              </a:rPr>
              <a:t> </a:t>
            </a:r>
            <a:r>
              <a:rPr lang="en-US" b="1" dirty="0" err="1" smtClean="0">
                <a:solidFill>
                  <a:schemeClr val="accent2"/>
                </a:solidFill>
                <a:latin typeface="Courier New" pitchFamily="49" charset="0"/>
                <a:cs typeface="Courier New" pitchFamily="49" charset="0"/>
              </a:rPr>
              <a:t>i</a:t>
            </a:r>
            <a:r>
              <a:rPr lang="en-US" b="1" dirty="0" smtClean="0">
                <a:solidFill>
                  <a:schemeClr val="accent2"/>
                </a:solidFill>
                <a:latin typeface="Courier New" pitchFamily="49" charset="0"/>
                <a:cs typeface="Courier New" pitchFamily="49" charset="0"/>
              </a:rPr>
              <a:t>;</a:t>
            </a:r>
          </a:p>
          <a:p>
            <a:pPr lvl="1">
              <a:buNone/>
            </a:pPr>
            <a:r>
              <a:rPr lang="en-US" b="1" dirty="0" err="1" smtClean="0">
                <a:solidFill>
                  <a:schemeClr val="accent2"/>
                </a:solidFill>
                <a:latin typeface="Courier New" pitchFamily="49" charset="0"/>
                <a:cs typeface="Courier New" pitchFamily="49" charset="0"/>
              </a:rPr>
              <a:t>i</a:t>
            </a:r>
            <a:r>
              <a:rPr lang="en-US" b="1" dirty="0" smtClean="0">
                <a:solidFill>
                  <a:schemeClr val="accent2"/>
                </a:solidFill>
                <a:latin typeface="Courier New" pitchFamily="49" charset="0"/>
                <a:cs typeface="Courier New" pitchFamily="49" charset="0"/>
              </a:rPr>
              <a:t> = 21;</a:t>
            </a:r>
          </a:p>
          <a:p>
            <a:pPr lvl="1">
              <a:buNone/>
            </a:pPr>
            <a:r>
              <a:rPr lang="en-US" b="1" dirty="0" err="1" smtClean="0">
                <a:solidFill>
                  <a:schemeClr val="accent2"/>
                </a:solidFill>
                <a:latin typeface="Courier New" pitchFamily="49" charset="0"/>
                <a:cs typeface="Courier New" pitchFamily="49" charset="0"/>
              </a:rPr>
              <a:t>i</a:t>
            </a:r>
            <a:r>
              <a:rPr lang="en-US" b="1" dirty="0" smtClean="0">
                <a:solidFill>
                  <a:schemeClr val="accent2"/>
                </a:solidFill>
                <a:latin typeface="Courier New" pitchFamily="49" charset="0"/>
                <a:cs typeface="Courier New" pitchFamily="49" charset="0"/>
              </a:rPr>
              <a:t> = “</a:t>
            </a:r>
            <a:r>
              <a:rPr lang="en-US" b="1" dirty="0" err="1" smtClean="0">
                <a:solidFill>
                  <a:schemeClr val="accent2"/>
                </a:solidFill>
                <a:latin typeface="Courier New" pitchFamily="49" charset="0"/>
                <a:cs typeface="Courier New" pitchFamily="49" charset="0"/>
              </a:rPr>
              <a:t>abc</a:t>
            </a:r>
            <a:r>
              <a:rPr lang="en-US" b="1" dirty="0" smtClean="0">
                <a:solidFill>
                  <a:schemeClr val="accent2"/>
                </a:solidFill>
                <a:latin typeface="Courier New" pitchFamily="49" charset="0"/>
                <a:cs typeface="Courier New" pitchFamily="49" charset="0"/>
              </a:rPr>
              <a:t>”;</a:t>
            </a:r>
          </a:p>
          <a:p>
            <a:endParaRPr lang="en-US" dirty="0" smtClean="0"/>
          </a:p>
          <a:p>
            <a:endParaRPr lang="en-US" dirty="0"/>
          </a:p>
        </p:txBody>
      </p:sp>
    </p:spTree>
    <p:extLst>
      <p:ext uri="{BB962C8B-B14F-4D97-AF65-F5344CB8AC3E}">
        <p14:creationId xmlns:p14="http://schemas.microsoft.com/office/powerpoint/2010/main" val="182397102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Picture 2"/>
          <p:cNvPicPr>
            <a:picLocks noChangeAspect="1" noChangeArrowheads="1"/>
          </p:cNvPicPr>
          <p:nvPr/>
        </p:nvPicPr>
        <p:blipFill>
          <a:blip r:embed="rId3" cstate="print"/>
          <a:srcRect/>
          <a:stretch>
            <a:fillRect/>
          </a:stretch>
        </p:blipFill>
        <p:spPr bwMode="auto">
          <a:xfrm>
            <a:off x="2372164" y="1295401"/>
            <a:ext cx="7391400" cy="4648199"/>
          </a:xfrm>
          <a:prstGeom prst="rect">
            <a:avLst/>
          </a:prstGeom>
          <a:noFill/>
          <a:ln w="12700">
            <a:solidFill>
              <a:schemeClr val="tx1"/>
            </a:solidFill>
            <a:miter lim="800000"/>
            <a:headEnd/>
            <a:tailEnd/>
          </a:ln>
          <a:effectLst/>
        </p:spPr>
      </p:pic>
    </p:spTree>
    <p:extLst>
      <p:ext uri="{BB962C8B-B14F-4D97-AF65-F5344CB8AC3E}">
        <p14:creationId xmlns:p14="http://schemas.microsoft.com/office/powerpoint/2010/main" val="70916265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Anonymous Types</a:t>
            </a:r>
            <a:endParaRPr lang="en-US" dirty="0"/>
          </a:p>
        </p:txBody>
      </p:sp>
      <p:sp>
        <p:nvSpPr>
          <p:cNvPr id="3" name="Text Placeholder 2"/>
          <p:cNvSpPr>
            <a:spLocks noGrp="1"/>
          </p:cNvSpPr>
          <p:nvPr>
            <p:ph type="body" idx="1"/>
          </p:nvPr>
        </p:nvSpPr>
        <p:spPr>
          <a:xfrm>
            <a:off x="1905000" y="1295400"/>
            <a:ext cx="8534400" cy="5029200"/>
          </a:xfrm>
        </p:spPr>
        <p:txBody>
          <a:bodyPr>
            <a:normAutofit fontScale="85000" lnSpcReduction="20000"/>
          </a:bodyPr>
          <a:lstStyle/>
          <a:p>
            <a:endParaRPr lang="en-US" dirty="0" smtClean="0"/>
          </a:p>
          <a:p>
            <a:r>
              <a:rPr lang="en-US" dirty="0" smtClean="0"/>
              <a:t>Anonymous types provide a convenient way to encapsulate a set of read-only properties into a single object without having to first explicitly define a type. </a:t>
            </a:r>
          </a:p>
          <a:p>
            <a:endParaRPr lang="en-US" dirty="0" smtClean="0"/>
          </a:p>
          <a:p>
            <a:r>
              <a:rPr lang="en-US" dirty="0" smtClean="0"/>
              <a:t>The type name is generated by the compiler and is not available at the source code level. </a:t>
            </a:r>
          </a:p>
          <a:p>
            <a:endParaRPr lang="en-US" dirty="0" smtClean="0"/>
          </a:p>
          <a:p>
            <a:r>
              <a:rPr lang="en-US" dirty="0" smtClean="0"/>
              <a:t>The type of the properties is inferred by the compiler.</a:t>
            </a:r>
          </a:p>
          <a:p>
            <a:endParaRPr lang="en-US" dirty="0" smtClean="0"/>
          </a:p>
          <a:p>
            <a:r>
              <a:rPr lang="en-US" dirty="0" smtClean="0"/>
              <a:t>Used in conjunction with Object </a:t>
            </a:r>
            <a:r>
              <a:rPr lang="en-US" dirty="0" err="1" smtClean="0"/>
              <a:t>Initializer</a:t>
            </a:r>
            <a:endParaRPr lang="en-US" dirty="0" smtClean="0"/>
          </a:p>
          <a:p>
            <a:endParaRPr lang="en-US" dirty="0" smtClean="0"/>
          </a:p>
          <a:p>
            <a:r>
              <a:rPr lang="en-US" dirty="0" smtClean="0"/>
              <a:t>Anonymous types that share same properties names &amp; sequences will share same type</a:t>
            </a:r>
          </a:p>
          <a:p>
            <a:endParaRPr lang="en-US" dirty="0" smtClean="0"/>
          </a:p>
          <a:p>
            <a:endParaRPr lang="en-US" dirty="0"/>
          </a:p>
        </p:txBody>
      </p:sp>
    </p:spTree>
    <p:extLst>
      <p:ext uri="{BB962C8B-B14F-4D97-AF65-F5344CB8AC3E}">
        <p14:creationId xmlns:p14="http://schemas.microsoft.com/office/powerpoint/2010/main" val="323318814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3244</Words>
  <Application>Microsoft Office PowerPoint</Application>
  <PresentationFormat>Widescreen</PresentationFormat>
  <Paragraphs>310</Paragraphs>
  <Slides>39</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Courier New</vt:lpstr>
      <vt:lpstr>Trebuchet MS</vt:lpstr>
      <vt:lpstr>Office Theme</vt:lpstr>
      <vt:lpstr>NEW FEATURES IN C#</vt:lpstr>
      <vt:lpstr>Objectives</vt:lpstr>
      <vt:lpstr>Evolution of .NET Framework and C# </vt:lpstr>
      <vt:lpstr>C# 3.0 New Language Features</vt:lpstr>
      <vt:lpstr>C# 4.0 New Features</vt:lpstr>
      <vt:lpstr>Implicitly Typed Local Variable and Type Inference</vt:lpstr>
      <vt:lpstr>Implicitly typed local variable and Type Inference</vt:lpstr>
      <vt:lpstr>Example</vt:lpstr>
      <vt:lpstr>Anonymous Types</vt:lpstr>
      <vt:lpstr>Example:</vt:lpstr>
      <vt:lpstr>Object Initializers</vt:lpstr>
      <vt:lpstr>Example: </vt:lpstr>
      <vt:lpstr>Collection Initializers</vt:lpstr>
      <vt:lpstr>Example:</vt:lpstr>
      <vt:lpstr>Auto-Implemented Properties</vt:lpstr>
      <vt:lpstr>Example:</vt:lpstr>
      <vt:lpstr>Extension Methods</vt:lpstr>
      <vt:lpstr>Example:</vt:lpstr>
      <vt:lpstr>Partial Methods</vt:lpstr>
      <vt:lpstr>Rules for declaring Partial Methods</vt:lpstr>
      <vt:lpstr>Rules for Partial Method</vt:lpstr>
      <vt:lpstr>Example: </vt:lpstr>
      <vt:lpstr>Implicitly Typed Arrays</vt:lpstr>
      <vt:lpstr>Example:</vt:lpstr>
      <vt:lpstr>Anonymous Methods</vt:lpstr>
      <vt:lpstr>Calling Anonymous Method using delegate</vt:lpstr>
      <vt:lpstr>Calling Anonymous Method using delegate</vt:lpstr>
      <vt:lpstr>Calling Anonymous Method using delegate</vt:lpstr>
      <vt:lpstr>Lambda Expression</vt:lpstr>
      <vt:lpstr>Example:</vt:lpstr>
      <vt:lpstr>Query Expression</vt:lpstr>
      <vt:lpstr>Query Expressions Importance:</vt:lpstr>
      <vt:lpstr>Query Expressions Clause and Query Varibale</vt:lpstr>
      <vt:lpstr>Example:</vt:lpstr>
      <vt:lpstr>Optional Parameters</vt:lpstr>
      <vt:lpstr>Optional Parameters</vt:lpstr>
      <vt:lpstr>Named Parameters</vt:lpstr>
      <vt:lpstr>Named Parameter: Example</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FEATURES IN C#</dc:title>
  <dc:creator>Joydip Mondal</dc:creator>
  <cp:lastModifiedBy>Joydip Mondal</cp:lastModifiedBy>
  <cp:revision>9</cp:revision>
  <dcterms:created xsi:type="dcterms:W3CDTF">2016-01-15T11:21:38Z</dcterms:created>
  <dcterms:modified xsi:type="dcterms:W3CDTF">2016-01-15T11:22:59Z</dcterms:modified>
</cp:coreProperties>
</file>