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F989-8F39-4C07-A0B2-805D8F954415}"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33877-CD4F-495D-9E26-D3C70692C181}" type="slidenum">
              <a:rPr lang="en-US" smtClean="0"/>
              <a:t>‹#›</a:t>
            </a:fld>
            <a:endParaRPr lang="en-US"/>
          </a:p>
        </p:txBody>
      </p:sp>
    </p:spTree>
    <p:extLst>
      <p:ext uri="{BB962C8B-B14F-4D97-AF65-F5344CB8AC3E}">
        <p14:creationId xmlns:p14="http://schemas.microsoft.com/office/powerpoint/2010/main" val="1720087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415896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dirty="0" smtClean="0"/>
              <a:t>Form Life Cycle</a:t>
            </a:r>
          </a:p>
          <a:p>
            <a:pPr>
              <a:defRPr/>
            </a:pPr>
            <a:endParaRPr lang="en-US" b="1" dirty="0" smtClean="0"/>
          </a:p>
          <a:p>
            <a:pPr>
              <a:defRPr/>
            </a:pPr>
            <a:r>
              <a:rPr lang="en-US" dirty="0" smtClean="0"/>
              <a:t>Every object has a life cycle. Similarly form object also has its own life cycle. When </a:t>
            </a:r>
            <a:r>
              <a:rPr lang="en-US" i="1" dirty="0" smtClean="0"/>
              <a:t>Application.Run(new Form1) </a:t>
            </a:r>
            <a:r>
              <a:rPr lang="en-US" dirty="0" smtClean="0"/>
              <a:t>statement is executed, new object of </a:t>
            </a:r>
            <a:r>
              <a:rPr lang="en-US" i="1" dirty="0" smtClean="0"/>
              <a:t>Form1</a:t>
            </a:r>
            <a:r>
              <a:rPr lang="en-US" dirty="0" smtClean="0"/>
              <a:t> class is allocated on managed heap. Here the life cycle of form object starts.</a:t>
            </a:r>
          </a:p>
          <a:p>
            <a:pPr marL="228600" indent="-228600">
              <a:buFontTx/>
              <a:buAutoNum type="arabicPeriod"/>
              <a:defRPr/>
            </a:pPr>
            <a:r>
              <a:rPr lang="en-US" dirty="0" smtClean="0"/>
              <a:t>Loading of form in memory fires or raises </a:t>
            </a:r>
            <a:r>
              <a:rPr lang="en-US" i="1" dirty="0" smtClean="0"/>
              <a:t>Load</a:t>
            </a:r>
            <a:r>
              <a:rPr lang="en-US" dirty="0" smtClean="0"/>
              <a:t> event. In this event, developer can write code related to configuring the look and feel of the form, child controls (like textbox, label, list box, etc.), allocating resources like connection to a database, etc.</a:t>
            </a:r>
          </a:p>
          <a:p>
            <a:pPr marL="228600" indent="-228600">
              <a:buFontTx/>
              <a:buAutoNum type="arabicPeriod"/>
              <a:defRPr/>
            </a:pPr>
            <a:r>
              <a:rPr lang="en-US" dirty="0" smtClean="0"/>
              <a:t> </a:t>
            </a:r>
            <a:r>
              <a:rPr lang="en-US" i="1" dirty="0" smtClean="0"/>
              <a:t>Paint</a:t>
            </a:r>
            <a:r>
              <a:rPr lang="en-US" dirty="0" smtClean="0"/>
              <a:t> event is fired when the form is redrawn.</a:t>
            </a:r>
          </a:p>
          <a:p>
            <a:pPr marL="228600" indent="-228600">
              <a:buFontTx/>
              <a:buAutoNum type="arabicPeriod"/>
              <a:defRPr/>
            </a:pPr>
            <a:r>
              <a:rPr lang="en-US" dirty="0" smtClean="0"/>
              <a:t>When the form gets the focus or is active, </a:t>
            </a:r>
            <a:r>
              <a:rPr lang="en-US" i="1" dirty="0" smtClean="0"/>
              <a:t>Activate  </a:t>
            </a:r>
            <a:r>
              <a:rPr lang="en-US" dirty="0" smtClean="0"/>
              <a:t>event is fired. After the form is active again </a:t>
            </a:r>
            <a:r>
              <a:rPr lang="en-US" i="1" dirty="0" smtClean="0"/>
              <a:t>Paint</a:t>
            </a:r>
            <a:r>
              <a:rPr lang="en-US" dirty="0" smtClean="0"/>
              <a:t> event is fired to redraw all the controls present on it. </a:t>
            </a:r>
            <a:r>
              <a:rPr lang="en-US" i="1" dirty="0" smtClean="0"/>
              <a:t>Deactivate</a:t>
            </a:r>
            <a:r>
              <a:rPr lang="en-US" dirty="0" smtClean="0"/>
              <a:t> is fired when the form is deactivated or loses focus (in MDI application).</a:t>
            </a:r>
          </a:p>
          <a:p>
            <a:pPr marL="228600" indent="-228600">
              <a:buFontTx/>
              <a:buAutoNum type="arabicPeriod"/>
              <a:defRPr/>
            </a:pPr>
            <a:r>
              <a:rPr lang="en-US" i="1" dirty="0" smtClean="0"/>
              <a:t>Closing</a:t>
            </a:r>
            <a:r>
              <a:rPr lang="en-US" dirty="0" smtClean="0"/>
              <a:t> event is fired when the form is being close. The developer can use this event to get the confirmation about the closure of the form from the user. The user may like to save the data if it is not saved. </a:t>
            </a:r>
          </a:p>
          <a:p>
            <a:pPr marL="228600" indent="-228600">
              <a:buFontTx/>
              <a:buAutoNum type="arabicPeriod"/>
              <a:defRPr/>
            </a:pPr>
            <a:r>
              <a:rPr lang="en-US" i="1" dirty="0" smtClean="0"/>
              <a:t>Closed</a:t>
            </a:r>
            <a:r>
              <a:rPr lang="en-US" dirty="0" smtClean="0"/>
              <a:t> event is fired after </a:t>
            </a:r>
            <a:r>
              <a:rPr lang="en-US" i="1" dirty="0" smtClean="0"/>
              <a:t>Closing</a:t>
            </a:r>
            <a:r>
              <a:rPr lang="en-US" dirty="0" smtClean="0"/>
              <a:t> event. Application exits and unloaded from the memory. Properties window does not list these events. They have to be manually added in the code.</a:t>
            </a:r>
          </a:p>
          <a:p>
            <a:pPr lvl="1">
              <a:defRPr/>
            </a:pPr>
            <a:r>
              <a:rPr lang="en-US" i="1" dirty="0" smtClean="0"/>
              <a:t>this.Closing += new EventHandler (form_closing);</a:t>
            </a:r>
          </a:p>
          <a:p>
            <a:pPr lvl="1">
              <a:defRPr/>
            </a:pPr>
            <a:r>
              <a:rPr lang="en-US" i="1" dirty="0" smtClean="0"/>
              <a:t>this.Closed += new EventHandler (form_closed);</a:t>
            </a:r>
          </a:p>
          <a:p>
            <a:pPr marL="228600" indent="-228600">
              <a:buFontTx/>
              <a:buAutoNum type="arabicPeriod"/>
              <a:defRPr/>
            </a:pPr>
            <a:endParaRPr lang="en-US" dirty="0" smtClean="0"/>
          </a:p>
          <a:p>
            <a:pPr marL="228600" indent="-228600">
              <a:defRPr/>
            </a:pPr>
            <a:r>
              <a:rPr lang="en-US" dirty="0" smtClean="0"/>
              <a:t>There are many other events defined in the </a:t>
            </a:r>
            <a:r>
              <a:rPr lang="en-US" i="1" dirty="0" smtClean="0"/>
              <a:t>Form</a:t>
            </a:r>
            <a:r>
              <a:rPr lang="en-US" dirty="0" smtClean="0"/>
              <a:t> class. </a:t>
            </a:r>
            <a:endParaRPr lang="en-US" dirty="0"/>
          </a:p>
        </p:txBody>
      </p:sp>
      <p:sp>
        <p:nvSpPr>
          <p:cNvPr id="4" name="Slide Number Placeholder 3"/>
          <p:cNvSpPr>
            <a:spLocks noGrp="1"/>
          </p:cNvSpPr>
          <p:nvPr>
            <p:ph type="sldNum" sz="quarter" idx="5"/>
          </p:nvPr>
        </p:nvSpPr>
        <p:spPr/>
        <p:txBody>
          <a:bodyPr/>
          <a:lstStyle/>
          <a:p>
            <a:pPr>
              <a:defRPr/>
            </a:pPr>
            <a:fld id="{D5B1CA71-6E16-4960-84BD-ADF72A9E02F3}" type="slidenum">
              <a:rPr lang="en-AU" smtClean="0"/>
              <a:pPr>
                <a:defRPr/>
              </a:pPr>
              <a:t>11</a:t>
            </a:fld>
            <a:endParaRPr lang="en-AU" dirty="0"/>
          </a:p>
        </p:txBody>
      </p:sp>
    </p:spTree>
    <p:extLst>
      <p:ext uri="{BB962C8B-B14F-4D97-AF65-F5344CB8AC3E}">
        <p14:creationId xmlns:p14="http://schemas.microsoft.com/office/powerpoint/2010/main" val="4111846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p:txBody>
          <a:bodyPr wrap="square" numCol="1" anchor="t" anchorCtr="0" compatLnSpc="1">
            <a:prstTxWarp prst="textNoShape">
              <a:avLst/>
            </a:prstTxWarp>
            <a:normAutofit fontScale="85000" lnSpcReduction="20000"/>
          </a:bodyPr>
          <a:lstStyle/>
          <a:p>
            <a:pPr>
              <a:defRPr/>
            </a:pPr>
            <a:r>
              <a:rPr lang="en-US" b="1" dirty="0" smtClean="0"/>
              <a:t>Windows Controls</a:t>
            </a:r>
          </a:p>
          <a:p>
            <a:pPr>
              <a:defRPr/>
            </a:pPr>
            <a:r>
              <a:rPr lang="en-US" dirty="0" smtClean="0"/>
              <a:t>Windows controls are derived from Control class. This represents controls and components with visual representation.  These controls help to display information to the user, accept any value from the user, etc. </a:t>
            </a:r>
          </a:p>
          <a:p>
            <a:pPr>
              <a:defRPr/>
            </a:pPr>
            <a:r>
              <a:rPr lang="en-US" dirty="0" smtClean="0"/>
              <a:t>Some of the common controls are shown on the slide with small description.</a:t>
            </a:r>
          </a:p>
          <a:p>
            <a:pPr marL="228600" indent="-228600">
              <a:buFontTx/>
              <a:buAutoNum type="arabicPeriod"/>
              <a:defRPr/>
            </a:pPr>
            <a:r>
              <a:rPr lang="en-US" dirty="0" smtClean="0"/>
              <a:t>Label helps to display descriptive text for the controls. It can display images also. The text cannot be edited by the user. But code can be written that changes the text at runtime.</a:t>
            </a:r>
          </a:p>
          <a:p>
            <a:pPr marL="228600" indent="-228600">
              <a:buFontTx/>
              <a:buAutoNum type="arabicPeriod"/>
              <a:defRPr/>
            </a:pPr>
            <a:r>
              <a:rPr lang="en-US" dirty="0" smtClean="0"/>
              <a:t>TextBox allows to  edit text. It is used to accept or display some information from the user. It provides </a:t>
            </a:r>
            <a:r>
              <a:rPr lang="en-US" dirty="0" err="1" smtClean="0"/>
              <a:t>faciltiy</a:t>
            </a:r>
            <a:r>
              <a:rPr lang="en-US" dirty="0" smtClean="0"/>
              <a:t> for the text to be in single format. By default only single line text is allowed but it can be changed to multiline.</a:t>
            </a:r>
          </a:p>
          <a:p>
            <a:pPr marL="228600" indent="-228600">
              <a:buFontTx/>
              <a:buAutoNum type="arabicPeriod"/>
              <a:defRPr/>
            </a:pPr>
            <a:r>
              <a:rPr lang="en-US" dirty="0" smtClean="0"/>
              <a:t>Button is used when some action needs to be performed when it is clicked. For example, on the click of Ok button, application should be exited.</a:t>
            </a:r>
          </a:p>
          <a:p>
            <a:pPr marL="228600" indent="-228600">
              <a:buFontTx/>
              <a:buAutoNum type="arabicPeriod"/>
              <a:defRPr/>
            </a:pPr>
            <a:r>
              <a:rPr lang="en-US" dirty="0" smtClean="0"/>
              <a:t>CheckBox allows multiple selection of options from a group of options. </a:t>
            </a:r>
          </a:p>
          <a:p>
            <a:pPr marL="228600" indent="-228600">
              <a:buFontTx/>
              <a:buAutoNum type="arabicPeriod"/>
              <a:defRPr/>
            </a:pPr>
            <a:r>
              <a:rPr lang="en-US" dirty="0" smtClean="0"/>
              <a:t>RadioButton allows only single selection at a time among a group of </a:t>
            </a:r>
            <a:r>
              <a:rPr lang="en-US" dirty="0" err="1" smtClean="0"/>
              <a:t>RadioButtons</a:t>
            </a:r>
            <a:r>
              <a:rPr lang="en-US" dirty="0" smtClean="0"/>
              <a:t>. If there are multiple logical groupings on the form then GroupBox is used.</a:t>
            </a:r>
          </a:p>
          <a:p>
            <a:pPr marL="228600" indent="-228600">
              <a:buFontTx/>
              <a:buAutoNum type="arabicPeriod"/>
              <a:defRPr/>
            </a:pPr>
            <a:r>
              <a:rPr lang="en-US" dirty="0" smtClean="0"/>
              <a:t>ComboBox  is a combination of textbox and ListBox. It occupies less space than ListBox. Multiple selection is not allowed.</a:t>
            </a:r>
          </a:p>
          <a:p>
            <a:pPr marL="228600" indent="-228600">
              <a:buFontTx/>
              <a:buAutoNum type="arabicPeriod"/>
              <a:defRPr/>
            </a:pPr>
            <a:r>
              <a:rPr lang="en-US" dirty="0" smtClean="0"/>
              <a:t>ListBox allows multiple selection and occupies more space. Editing is not possible at runtime. ComboBox and ListBox store collection of items.</a:t>
            </a:r>
          </a:p>
          <a:p>
            <a:pPr marL="228600" indent="-228600">
              <a:buFontTx/>
              <a:buAutoNum type="arabicPeriod"/>
              <a:defRPr/>
            </a:pPr>
            <a:r>
              <a:rPr lang="en-US" dirty="0" smtClean="0"/>
              <a:t>ErrorProvider is used to validate the input in a form or a control. It is better than providing message box because error is not visible once message box is clicked.</a:t>
            </a:r>
          </a:p>
          <a:p>
            <a:pPr marL="228600" indent="-228600">
              <a:buFontTx/>
              <a:buAutoNum type="arabicPeriod"/>
              <a:defRPr/>
            </a:pPr>
            <a:r>
              <a:rPr lang="en-US" dirty="0" smtClean="0"/>
              <a:t>HelpProvider provides help on a control when the uses presses F1 key.</a:t>
            </a:r>
          </a:p>
          <a:p>
            <a:pPr marL="228600" indent="-228600">
              <a:buFontTx/>
              <a:buAutoNum type="arabicPeriod"/>
              <a:defRPr/>
            </a:pPr>
            <a:r>
              <a:rPr lang="en-US" dirty="0" smtClean="0"/>
              <a:t>ToolStrip </a:t>
            </a:r>
          </a:p>
          <a:p>
            <a:pPr marL="228600" indent="-228600">
              <a:buFontTx/>
              <a:buAutoNum type="arabicPeriod"/>
              <a:defRPr/>
            </a:pPr>
            <a:r>
              <a:rPr lang="en-US" dirty="0" smtClean="0"/>
              <a:t> MenuStrip can be used in SDI as well as MDI applications. Short cut keys can be given to the menu and sub menu items and corresponding events can be defined.</a:t>
            </a:r>
          </a:p>
          <a:p>
            <a:pPr marL="228600" indent="-228600">
              <a:buFontTx/>
              <a:buAutoNum type="arabicPeriod"/>
              <a:defRPr/>
            </a:pPr>
            <a:r>
              <a:rPr lang="en-US" dirty="0" smtClean="0"/>
              <a:t> GroupBox gives a logical view to the user. It helps to group similar types of items together.</a:t>
            </a:r>
          </a:p>
          <a:p>
            <a:pPr marL="228600" indent="-228600">
              <a:buFontTx/>
              <a:buAutoNum type="arabicPeriod"/>
              <a:defRPr/>
            </a:pPr>
            <a:r>
              <a:rPr lang="en-US" dirty="0" smtClean="0"/>
              <a:t>StatusStrip  can be used to show the status. For example, status of </a:t>
            </a:r>
            <a:r>
              <a:rPr lang="en-US" dirty="0" err="1" smtClean="0"/>
              <a:t>CapsLock</a:t>
            </a:r>
            <a:r>
              <a:rPr lang="en-US" dirty="0" smtClean="0"/>
              <a:t> key, line number,  progress of the task, etc.</a:t>
            </a:r>
          </a:p>
        </p:txBody>
      </p:sp>
      <p:sp>
        <p:nvSpPr>
          <p:cNvPr id="4" name="Slide Number Placeholder 3"/>
          <p:cNvSpPr>
            <a:spLocks noGrp="1"/>
          </p:cNvSpPr>
          <p:nvPr>
            <p:ph type="sldNum" sz="quarter" idx="5"/>
          </p:nvPr>
        </p:nvSpPr>
        <p:spPr/>
        <p:txBody>
          <a:bodyPr/>
          <a:lstStyle/>
          <a:p>
            <a:pPr>
              <a:defRPr/>
            </a:pPr>
            <a:fld id="{8C1A2D52-1D2E-4FD4-A0A5-2048FD404602}" type="slidenum">
              <a:rPr lang="en-AU" smtClean="0"/>
              <a:pPr>
                <a:defRPr/>
              </a:pPr>
              <a:t>12</a:t>
            </a:fld>
            <a:endParaRPr lang="en-AU" dirty="0"/>
          </a:p>
        </p:txBody>
      </p:sp>
    </p:spTree>
    <p:extLst>
      <p:ext uri="{BB962C8B-B14F-4D97-AF65-F5344CB8AC3E}">
        <p14:creationId xmlns:p14="http://schemas.microsoft.com/office/powerpoint/2010/main" val="281721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p:txBody>
          <a:bodyPr wrap="square" numCol="1" anchor="t" anchorCtr="0" compatLnSpc="1">
            <a:prstTxWarp prst="textNoShape">
              <a:avLst/>
            </a:prstTxWarp>
          </a:bodyPr>
          <a:lstStyle/>
          <a:p>
            <a:pPr>
              <a:defRPr/>
            </a:pPr>
            <a:r>
              <a:rPr lang="en-US" dirty="0" smtClean="0"/>
              <a:t>There are some common properties and events that are associated with every control. These are defined by control class. </a:t>
            </a:r>
          </a:p>
          <a:p>
            <a:pPr>
              <a:defRPr/>
            </a:pPr>
            <a:endParaRPr lang="en-US" dirty="0" smtClean="0"/>
          </a:p>
          <a:p>
            <a:pPr>
              <a:defRPr/>
            </a:pPr>
            <a:r>
              <a:rPr lang="en-US" dirty="0" smtClean="0"/>
              <a:t>Some common properties are :</a:t>
            </a:r>
          </a:p>
          <a:p>
            <a:pPr marL="228600" indent="-228600">
              <a:buFontTx/>
              <a:buAutoNum type="arabicPeriod"/>
              <a:defRPr/>
            </a:pPr>
            <a:r>
              <a:rPr lang="en-US" dirty="0" smtClean="0"/>
              <a:t>Name  -  gets or sets the name of the control. This is unique for each control.</a:t>
            </a:r>
          </a:p>
          <a:p>
            <a:pPr marL="228600" indent="-228600">
              <a:buFontTx/>
              <a:buAutoNum type="arabicPeriod"/>
              <a:defRPr/>
            </a:pPr>
            <a:r>
              <a:rPr lang="en-US" dirty="0" smtClean="0"/>
              <a:t>Dock – gets or sets the control borders docked to its parent.</a:t>
            </a:r>
          </a:p>
          <a:p>
            <a:pPr marL="228600" indent="-228600">
              <a:buFontTx/>
              <a:buAutoNum type="arabicPeriod"/>
              <a:defRPr/>
            </a:pPr>
            <a:r>
              <a:rPr lang="en-US" dirty="0" smtClean="0"/>
              <a:t>Visible – gets or sets the visibility of the control on the form.  It is a boolean property.</a:t>
            </a:r>
          </a:p>
          <a:p>
            <a:pPr marL="228600" indent="-228600">
              <a:buFontTx/>
              <a:buAutoNum type="arabicPeriod"/>
              <a:defRPr/>
            </a:pPr>
            <a:r>
              <a:rPr lang="en-US" dirty="0" smtClean="0"/>
              <a:t>Enabled – enables the control</a:t>
            </a:r>
          </a:p>
          <a:p>
            <a:pPr marL="228600" indent="-228600">
              <a:buFontTx/>
              <a:buAutoNum type="arabicPeriod"/>
              <a:defRPr/>
            </a:pPr>
            <a:r>
              <a:rPr lang="en-US" dirty="0" smtClean="0"/>
              <a:t>Font – sets the font for the control</a:t>
            </a:r>
          </a:p>
          <a:p>
            <a:pPr marL="228600" indent="-228600">
              <a:buFontTx/>
              <a:buAutoNum type="arabicPeriod"/>
              <a:defRPr/>
            </a:pPr>
            <a:r>
              <a:rPr lang="en-US" dirty="0" smtClean="0"/>
              <a:t>TabIndex – gets or sets the tab order of the control within its container.</a:t>
            </a:r>
          </a:p>
          <a:p>
            <a:pPr marL="228600" indent="-228600">
              <a:buFontTx/>
              <a:buAutoNum type="arabicPeriod"/>
              <a:defRPr/>
            </a:pPr>
            <a:endParaRPr lang="en-US" dirty="0" smtClean="0"/>
          </a:p>
          <a:p>
            <a:pPr marL="228600" indent="-228600">
              <a:defRPr/>
            </a:pPr>
            <a:r>
              <a:rPr lang="en-US" dirty="0" smtClean="0"/>
              <a:t>Some common events are categorized as </a:t>
            </a:r>
          </a:p>
          <a:p>
            <a:pPr marL="228600" indent="-228600">
              <a:buFontTx/>
              <a:buAutoNum type="arabicPeriod"/>
              <a:defRPr/>
            </a:pPr>
            <a:r>
              <a:rPr lang="en-US" dirty="0" smtClean="0"/>
              <a:t>Mouse events – MouseDown, MouseOver and MouseUp </a:t>
            </a:r>
          </a:p>
          <a:p>
            <a:pPr marL="228600" indent="-228600">
              <a:buFontTx/>
              <a:buAutoNum type="arabicPeriod"/>
              <a:defRPr/>
            </a:pPr>
            <a:r>
              <a:rPr lang="en-US" dirty="0" smtClean="0"/>
              <a:t>Key events – KeyDown, KeyPress and KeyUp </a:t>
            </a:r>
          </a:p>
          <a:p>
            <a:pPr marL="228600" indent="-228600">
              <a:buFontTx/>
              <a:buAutoNum type="arabicPeriod"/>
              <a:defRPr/>
            </a:pPr>
            <a:r>
              <a:rPr lang="en-US" dirty="0" smtClean="0"/>
              <a:t>Validation events – Validated, Validating</a:t>
            </a:r>
          </a:p>
          <a:p>
            <a:pPr marL="228600" indent="-228600">
              <a:buFontTx/>
              <a:buAutoNum type="arabicPeriod"/>
              <a:defRPr/>
            </a:pPr>
            <a:r>
              <a:rPr lang="en-US" dirty="0" smtClean="0"/>
              <a:t>GotFocus and LostFocus – GotFocus occurs when the control gets the focus. LostFocus occurs when the control loses focus.</a:t>
            </a:r>
          </a:p>
        </p:txBody>
      </p:sp>
      <p:sp>
        <p:nvSpPr>
          <p:cNvPr id="4" name="Slide Number Placeholder 3"/>
          <p:cNvSpPr>
            <a:spLocks noGrp="1"/>
          </p:cNvSpPr>
          <p:nvPr>
            <p:ph type="sldNum" sz="quarter" idx="5"/>
          </p:nvPr>
        </p:nvSpPr>
        <p:spPr/>
        <p:txBody>
          <a:bodyPr/>
          <a:lstStyle/>
          <a:p>
            <a:pPr>
              <a:defRPr/>
            </a:pPr>
            <a:fld id="{B28B81D2-A286-4912-9B0B-8FD40FAD96C9}" type="slidenum">
              <a:rPr lang="en-AU" smtClean="0"/>
              <a:pPr>
                <a:defRPr/>
              </a:pPr>
              <a:t>13</a:t>
            </a:fld>
            <a:endParaRPr lang="en-AU" dirty="0"/>
          </a:p>
        </p:txBody>
      </p:sp>
    </p:spTree>
    <p:extLst>
      <p:ext uri="{BB962C8B-B14F-4D97-AF65-F5344CB8AC3E}">
        <p14:creationId xmlns:p14="http://schemas.microsoft.com/office/powerpoint/2010/main" val="419176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17</a:t>
            </a:fld>
            <a:endParaRPr lang="en-US"/>
          </a:p>
        </p:txBody>
      </p:sp>
    </p:spTree>
    <p:extLst>
      <p:ext uri="{BB962C8B-B14F-4D97-AF65-F5344CB8AC3E}">
        <p14:creationId xmlns:p14="http://schemas.microsoft.com/office/powerpoint/2010/main" val="4053499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p:txBody>
          <a:bodyPr wrap="square" numCol="1" anchor="t" anchorCtr="0" compatLnSpc="1">
            <a:prstTxWarp prst="textNoShape">
              <a:avLst/>
            </a:prstTxWarp>
            <a:normAutofit fontScale="70000" lnSpcReduction="20000"/>
          </a:bodyPr>
          <a:lstStyle/>
          <a:p>
            <a:pPr>
              <a:defRPr/>
            </a:pPr>
            <a:r>
              <a:rPr lang="en-US" dirty="0" smtClean="0"/>
              <a:t>A simple form can be designed as displayed on the slide. The form displayed shows member registration in a Library Management System. The form shows labels, text boxes, check boxes, radio buttons, combo box, list box. The form accepts the information about a new member being enrolled.</a:t>
            </a:r>
          </a:p>
          <a:p>
            <a:pPr>
              <a:defRPr/>
            </a:pPr>
            <a:r>
              <a:rPr lang="en-US" b="1" dirty="0" smtClean="0"/>
              <a:t>Validation of Controls</a:t>
            </a:r>
            <a:endParaRPr lang="en-US" dirty="0" smtClean="0"/>
          </a:p>
          <a:p>
            <a:pPr>
              <a:defRPr/>
            </a:pPr>
            <a:r>
              <a:rPr lang="en-US" dirty="0" smtClean="0"/>
              <a:t>When the information is accepted from the user, correctness of values should be ensured by the developer. End user has to be informed about the values to be entered. This can be done by setting some properties, using controls like ErrorProvider and HelpProvider or using certain events to do the task.</a:t>
            </a:r>
          </a:p>
          <a:p>
            <a:pPr>
              <a:defRPr/>
            </a:pPr>
            <a:r>
              <a:rPr lang="en-US" dirty="0" smtClean="0"/>
              <a:t>In the form shown above, some validations are done using the same. </a:t>
            </a:r>
          </a:p>
          <a:p>
            <a:pPr marL="228600" indent="-228600">
              <a:buFont typeface="+mj-lt"/>
              <a:buAutoNum type="arabicPeriod"/>
              <a:defRPr/>
            </a:pPr>
            <a:r>
              <a:rPr lang="en-US" dirty="0" smtClean="0"/>
              <a:t>Membership number is associated with </a:t>
            </a:r>
            <a:r>
              <a:rPr lang="en-US" i="1" dirty="0" smtClean="0"/>
              <a:t>ErrorProvider (</a:t>
            </a:r>
            <a:r>
              <a:rPr lang="en-US" dirty="0" smtClean="0"/>
              <a:t>either by using </a:t>
            </a:r>
            <a:r>
              <a:rPr lang="en-US" i="1" dirty="0" smtClean="0"/>
              <a:t>Error on ErrorProvider </a:t>
            </a:r>
            <a:r>
              <a:rPr lang="en-US" dirty="0" smtClean="0"/>
              <a:t>property of the text box or by writing a code as mentioned below)  so that it becomes essential for the end user to enter the number. The </a:t>
            </a:r>
            <a:r>
              <a:rPr lang="en-US" i="1" dirty="0" smtClean="0"/>
              <a:t>ErrorProvider</a:t>
            </a:r>
            <a:r>
              <a:rPr lang="en-US" dirty="0" smtClean="0"/>
              <a:t> blinks till the user fills the information. </a:t>
            </a:r>
          </a:p>
          <a:p>
            <a:pPr lvl="1">
              <a:defRPr/>
            </a:pPr>
            <a:r>
              <a:rPr lang="en-US" i="1" dirty="0" smtClean="0"/>
              <a:t>private void txtMemNo_Validating(object sender, CancelEventArgs e)</a:t>
            </a:r>
          </a:p>
          <a:p>
            <a:pPr lvl="1">
              <a:defRPr/>
            </a:pPr>
            <a:r>
              <a:rPr lang="en-US" i="1" dirty="0" smtClean="0"/>
              <a:t>        {</a:t>
            </a:r>
          </a:p>
          <a:p>
            <a:pPr lvl="1">
              <a:defRPr/>
            </a:pPr>
            <a:r>
              <a:rPr lang="en-US" i="1" dirty="0" smtClean="0"/>
              <a:t>            if (txtMemNo.Text == "")</a:t>
            </a:r>
          </a:p>
          <a:p>
            <a:pPr lvl="1">
              <a:defRPr/>
            </a:pPr>
            <a:r>
              <a:rPr lang="en-US" i="1" dirty="0" smtClean="0"/>
              <a:t>            {</a:t>
            </a:r>
          </a:p>
          <a:p>
            <a:pPr lvl="1">
              <a:defRPr/>
            </a:pPr>
            <a:r>
              <a:rPr lang="en-US" i="1" dirty="0" smtClean="0"/>
              <a:t>                epMno.SetError (txtMemNo, "Please enter Membership number");</a:t>
            </a:r>
          </a:p>
          <a:p>
            <a:pPr lvl="1">
              <a:defRPr/>
            </a:pPr>
            <a:r>
              <a:rPr lang="en-US" i="1" dirty="0" smtClean="0"/>
              <a:t>            }</a:t>
            </a:r>
          </a:p>
          <a:p>
            <a:pPr lvl="1">
              <a:defRPr/>
            </a:pPr>
            <a:r>
              <a:rPr lang="en-US" i="1" dirty="0" smtClean="0"/>
              <a:t>            else</a:t>
            </a:r>
          </a:p>
          <a:p>
            <a:pPr lvl="1">
              <a:defRPr/>
            </a:pPr>
            <a:r>
              <a:rPr lang="en-US" i="1" dirty="0" smtClean="0"/>
              <a:t>            {</a:t>
            </a:r>
          </a:p>
          <a:p>
            <a:pPr lvl="1">
              <a:defRPr/>
            </a:pPr>
            <a:r>
              <a:rPr lang="en-US" i="1" dirty="0" smtClean="0"/>
              <a:t>                </a:t>
            </a:r>
            <a:r>
              <a:rPr lang="en-US" i="1" dirty="0" err="1" smtClean="0"/>
              <a:t>epMno.SetError</a:t>
            </a:r>
            <a:r>
              <a:rPr lang="en-US" i="1" dirty="0" smtClean="0"/>
              <a:t>(</a:t>
            </a:r>
            <a:r>
              <a:rPr lang="en-US" i="1" dirty="0" err="1" smtClean="0"/>
              <a:t>txtMemNo</a:t>
            </a:r>
            <a:r>
              <a:rPr lang="en-US" i="1" dirty="0" smtClean="0"/>
              <a:t>, "");</a:t>
            </a:r>
          </a:p>
          <a:p>
            <a:pPr lvl="1">
              <a:defRPr/>
            </a:pPr>
            <a:r>
              <a:rPr lang="en-US" i="1" dirty="0" smtClean="0"/>
              <a:t>            }            </a:t>
            </a:r>
          </a:p>
          <a:p>
            <a:pPr lvl="1">
              <a:defRPr/>
            </a:pPr>
            <a:r>
              <a:rPr lang="en-US" i="1" dirty="0" smtClean="0"/>
              <a:t>        }</a:t>
            </a:r>
          </a:p>
          <a:p>
            <a:pPr marL="228600" indent="-228600">
              <a:buFont typeface="+mj-lt"/>
              <a:buAutoNum type="arabicPeriod"/>
              <a:defRPr/>
            </a:pPr>
            <a:r>
              <a:rPr lang="en-US" dirty="0" smtClean="0"/>
              <a:t>To accept the name of the member in the form of only alphabets and spaces, </a:t>
            </a:r>
            <a:r>
              <a:rPr lang="en-US" i="1" dirty="0" smtClean="0"/>
              <a:t>KeyAscii</a:t>
            </a:r>
            <a:r>
              <a:rPr lang="en-US" dirty="0" smtClean="0"/>
              <a:t> event is handled. The </a:t>
            </a:r>
            <a:r>
              <a:rPr lang="en-US" i="1" dirty="0" err="1" smtClean="0"/>
              <a:t>KeyEventArgs</a:t>
            </a:r>
            <a:r>
              <a:rPr lang="en-US" dirty="0" smtClean="0"/>
              <a:t> argument provides important information about the </a:t>
            </a:r>
            <a:r>
              <a:rPr lang="en-US" i="1" dirty="0" smtClean="0"/>
              <a:t>KeyPress</a:t>
            </a:r>
            <a:r>
              <a:rPr lang="en-US" dirty="0" smtClean="0"/>
              <a:t> event. </a:t>
            </a:r>
            <a:r>
              <a:rPr lang="en-US" i="1" dirty="0" smtClean="0"/>
              <a:t>KeyAscii</a:t>
            </a:r>
            <a:r>
              <a:rPr lang="en-US" dirty="0" smtClean="0"/>
              <a:t> value can be checked for getting alphabets and spaces, else an error message is displayed.</a:t>
            </a:r>
          </a:p>
          <a:p>
            <a:pPr>
              <a:defRPr/>
            </a:pPr>
            <a:r>
              <a:rPr lang="en-US" dirty="0" smtClean="0"/>
              <a:t>3. Age accepted should be numeric. In this case too KeyPress event is handled. </a:t>
            </a:r>
          </a:p>
          <a:p>
            <a:pPr marL="228600" indent="-228600">
              <a:buFont typeface="+mj-lt"/>
              <a:buNone/>
              <a:defRPr/>
            </a:pPr>
            <a:r>
              <a:rPr lang="en-US" i="1" dirty="0" smtClean="0"/>
              <a:t>4. HelpProvider</a:t>
            </a:r>
            <a:r>
              <a:rPr lang="en-US" dirty="0" smtClean="0"/>
              <a:t> is provided for the address </a:t>
            </a:r>
            <a:r>
              <a:rPr lang="en-US" i="1" dirty="0" smtClean="0"/>
              <a:t>TextBox</a:t>
            </a:r>
            <a:r>
              <a:rPr lang="en-US" dirty="0" smtClean="0"/>
              <a:t>. Help string is entered in the “</a:t>
            </a:r>
            <a:r>
              <a:rPr lang="en-US" i="1" dirty="0" smtClean="0"/>
              <a:t>HelpString on HelpProvider</a:t>
            </a:r>
            <a:r>
              <a:rPr lang="en-US" dirty="0" smtClean="0"/>
              <a:t>” property of the </a:t>
            </a:r>
            <a:r>
              <a:rPr lang="en-US" i="1" dirty="0" smtClean="0"/>
              <a:t>HelpProvider</a:t>
            </a:r>
            <a:r>
              <a:rPr lang="en-US" dirty="0" smtClean="0"/>
              <a:t> and then this is associated with the text box using its property.</a:t>
            </a:r>
          </a:p>
          <a:p>
            <a:pPr marL="228600" indent="-228600">
              <a:buFont typeface="+mj-lt"/>
              <a:buNone/>
              <a:defRPr/>
            </a:pPr>
            <a:r>
              <a:rPr lang="en-US" dirty="0" smtClean="0"/>
              <a:t>5. Minimum one selection is required for the “Type of books”. So the code is written in the </a:t>
            </a:r>
            <a:r>
              <a:rPr lang="en-US" i="1" dirty="0" smtClean="0"/>
              <a:t>validating</a:t>
            </a:r>
            <a:r>
              <a:rPr lang="en-US" dirty="0" smtClean="0"/>
              <a:t> event.</a:t>
            </a:r>
          </a:p>
          <a:p>
            <a:pPr marL="228600" indent="-228600">
              <a:buFont typeface="+mj-lt"/>
              <a:buNone/>
              <a:defRPr/>
            </a:pPr>
            <a:r>
              <a:rPr lang="en-US" dirty="0" smtClean="0"/>
              <a:t>6. Date of membership has to be current date. It is displayed using the </a:t>
            </a:r>
            <a:r>
              <a:rPr lang="en-US" i="1" dirty="0" smtClean="0"/>
              <a:t>DateTime</a:t>
            </a:r>
            <a:r>
              <a:rPr lang="en-US" dirty="0" smtClean="0"/>
              <a:t> class. The text box is disabled. </a:t>
            </a:r>
            <a:r>
              <a:rPr lang="en-US" i="1" dirty="0" smtClean="0"/>
              <a:t>Load</a:t>
            </a:r>
            <a:r>
              <a:rPr lang="en-US" dirty="0" smtClean="0"/>
              <a:t> event of the form is handled.</a:t>
            </a:r>
          </a:p>
          <a:p>
            <a:pPr marL="228600" indent="-228600">
              <a:buFont typeface="+mj-lt"/>
              <a:buNone/>
              <a:defRPr/>
            </a:pPr>
            <a:r>
              <a:rPr lang="en-US" i="1" dirty="0" smtClean="0"/>
              <a:t>	txtMemDate.Text = DateTime.Now.Date.Day + "/" + DateTime.Now.Date.Month + "/" + DateTime.Now.Date.Year;</a:t>
            </a:r>
          </a:p>
          <a:p>
            <a:pPr marL="228600" indent="-228600">
              <a:buFont typeface="+mj-lt"/>
              <a:buNone/>
              <a:defRPr/>
            </a:pPr>
            <a:r>
              <a:rPr lang="en-US" dirty="0" smtClean="0"/>
              <a:t>7. The combo box can be populated at design time using the items property of the control or writing a code in the </a:t>
            </a:r>
            <a:r>
              <a:rPr lang="en-US" i="1" dirty="0" smtClean="0"/>
              <a:t>Load</a:t>
            </a:r>
            <a:r>
              <a:rPr lang="en-US" dirty="0" smtClean="0"/>
              <a:t> event of Form. </a:t>
            </a:r>
            <a:r>
              <a:rPr lang="en-US" i="1" dirty="0" smtClean="0"/>
              <a:t>           </a:t>
            </a:r>
            <a:endParaRPr lang="en-US" dirty="0" smtClean="0"/>
          </a:p>
        </p:txBody>
      </p:sp>
      <p:sp>
        <p:nvSpPr>
          <p:cNvPr id="4" name="Slide Number Placeholder 3"/>
          <p:cNvSpPr>
            <a:spLocks noGrp="1"/>
          </p:cNvSpPr>
          <p:nvPr>
            <p:ph type="sldNum" sz="quarter" idx="5"/>
          </p:nvPr>
        </p:nvSpPr>
        <p:spPr/>
        <p:txBody>
          <a:bodyPr/>
          <a:lstStyle/>
          <a:p>
            <a:pPr>
              <a:defRPr/>
            </a:pPr>
            <a:fld id="{C6A05E28-F119-4B57-8D71-CCA4B191CE95}" type="slidenum">
              <a:rPr lang="en-AU" smtClean="0"/>
              <a:pPr>
                <a:defRPr/>
              </a:pPr>
              <a:t>18</a:t>
            </a:fld>
            <a:endParaRPr lang="en-AU" dirty="0"/>
          </a:p>
        </p:txBody>
      </p:sp>
    </p:spTree>
    <p:extLst>
      <p:ext uri="{BB962C8B-B14F-4D97-AF65-F5344CB8AC3E}">
        <p14:creationId xmlns:p14="http://schemas.microsoft.com/office/powerpoint/2010/main" val="274687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19</a:t>
            </a:fld>
            <a:endParaRPr lang="en-US"/>
          </a:p>
        </p:txBody>
      </p:sp>
    </p:spTree>
    <p:extLst>
      <p:ext uri="{BB962C8B-B14F-4D97-AF65-F5344CB8AC3E}">
        <p14:creationId xmlns:p14="http://schemas.microsoft.com/office/powerpoint/2010/main" val="149474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to create an MDI Application</a:t>
            </a:r>
          </a:p>
          <a:p>
            <a:r>
              <a:rPr lang="en-US" dirty="0" smtClean="0"/>
              <a:t>• </a:t>
            </a:r>
            <a:r>
              <a:rPr lang="en-US" dirty="0" err="1" smtClean="0"/>
              <a:t>Goto</a:t>
            </a:r>
            <a:r>
              <a:rPr lang="en-US" dirty="0" smtClean="0"/>
              <a:t> File-&gt;New-&gt;Blank Solution  </a:t>
            </a:r>
          </a:p>
          <a:p>
            <a:r>
              <a:rPr lang="en-US" dirty="0" smtClean="0"/>
              <a:t>• Select Visual C# Projects in Project Types </a:t>
            </a:r>
          </a:p>
          <a:p>
            <a:r>
              <a:rPr lang="en-US" dirty="0" smtClean="0"/>
              <a:t>• Select </a:t>
            </a:r>
            <a:r>
              <a:rPr lang="en-US" dirty="0" err="1" smtClean="0"/>
              <a:t>WindowsApplication</a:t>
            </a:r>
            <a:r>
              <a:rPr lang="en-US" dirty="0" smtClean="0"/>
              <a:t> in Templates </a:t>
            </a:r>
          </a:p>
          <a:p>
            <a:r>
              <a:rPr lang="en-US" dirty="0" smtClean="0"/>
              <a:t>• Create a project </a:t>
            </a:r>
          </a:p>
          <a:p>
            <a:r>
              <a:rPr lang="en-US" dirty="0" smtClean="0"/>
              <a:t>• From Project Menu select </a:t>
            </a:r>
            <a:r>
              <a:rPr lang="en-US" dirty="0" err="1" smtClean="0"/>
              <a:t>AddNewItem</a:t>
            </a:r>
            <a:r>
              <a:rPr lang="en-US" dirty="0" smtClean="0"/>
              <a:t> </a:t>
            </a:r>
          </a:p>
          <a:p>
            <a:r>
              <a:rPr lang="en-US" dirty="0" smtClean="0"/>
              <a:t>   Select Windows Form </a:t>
            </a:r>
          </a:p>
          <a:p>
            <a:r>
              <a:rPr lang="en-US" dirty="0" smtClean="0"/>
              <a:t>• Type for </a:t>
            </a:r>
            <a:r>
              <a:rPr lang="en-US" dirty="0" err="1" smtClean="0"/>
              <a:t>eg</a:t>
            </a:r>
            <a:r>
              <a:rPr lang="en-US" dirty="0" smtClean="0"/>
              <a:t>. </a:t>
            </a:r>
            <a:r>
              <a:rPr lang="en-US" dirty="0" err="1" smtClean="0"/>
              <a:t>myBestMDI</a:t>
            </a:r>
            <a:r>
              <a:rPr lang="en-US" dirty="0" smtClean="0"/>
              <a:t> in the Name textbox </a:t>
            </a:r>
          </a:p>
          <a:p>
            <a:r>
              <a:rPr lang="en-US" dirty="0" smtClean="0"/>
              <a:t>• After the from created go to property window and change </a:t>
            </a:r>
            <a:r>
              <a:rPr lang="en-US" dirty="0" err="1" smtClean="0"/>
              <a:t>IsMDiContainer</a:t>
            </a:r>
            <a:r>
              <a:rPr lang="en-US" dirty="0" smtClean="0"/>
              <a:t> property to true  </a:t>
            </a:r>
          </a:p>
          <a:p>
            <a:r>
              <a:rPr lang="en-US" dirty="0" smtClean="0"/>
              <a:t>• The above window will be converted to MDI </a:t>
            </a:r>
          </a:p>
          <a:p>
            <a:endParaRPr lang="en-US" dirty="0" smtClean="0"/>
          </a:p>
          <a:p>
            <a:r>
              <a:rPr lang="en-US" dirty="0" smtClean="0"/>
              <a:t>Creating the child</a:t>
            </a:r>
          </a:p>
          <a:p>
            <a:r>
              <a:rPr lang="en-US" dirty="0" smtClean="0"/>
              <a:t>• </a:t>
            </a:r>
            <a:r>
              <a:rPr lang="en-US" dirty="0" err="1" smtClean="0"/>
              <a:t>Goto</a:t>
            </a:r>
            <a:r>
              <a:rPr lang="en-US" dirty="0" smtClean="0"/>
              <a:t> Project Menu-Add Windows Forms &amp; type </a:t>
            </a:r>
            <a:r>
              <a:rPr lang="en-US" dirty="0" err="1" smtClean="0"/>
              <a:t>frmSChild</a:t>
            </a:r>
            <a:r>
              <a:rPr lang="en-US" dirty="0" smtClean="0"/>
              <a:t>  </a:t>
            </a:r>
          </a:p>
          <a:p>
            <a:r>
              <a:rPr lang="en-US" dirty="0" smtClean="0"/>
              <a:t>• In the Solution Explorer now </a:t>
            </a:r>
            <a:r>
              <a:rPr lang="en-US" dirty="0" err="1" smtClean="0"/>
              <a:t>doubleclick</a:t>
            </a:r>
            <a:r>
              <a:rPr lang="en-US" dirty="0" smtClean="0"/>
              <a:t> </a:t>
            </a:r>
            <a:r>
              <a:rPr lang="en-US" dirty="0" err="1" smtClean="0"/>
              <a:t>frmSChild</a:t>
            </a:r>
            <a:r>
              <a:rPr lang="en-US" dirty="0" smtClean="0"/>
              <a:t>  </a:t>
            </a:r>
          </a:p>
          <a:p>
            <a:r>
              <a:rPr lang="en-US" dirty="0" smtClean="0"/>
              <a:t>• Locate the property Text and type "This is the Single Instance Child“ </a:t>
            </a:r>
          </a:p>
          <a:p>
            <a:r>
              <a:rPr lang="en-US" dirty="0" smtClean="0"/>
              <a:t>• Locate the property size &amp; set it to 568, 464</a:t>
            </a:r>
          </a:p>
          <a:p>
            <a:endParaRPr lang="en-US" dirty="0" smtClean="0"/>
          </a:p>
          <a:p>
            <a:r>
              <a:rPr lang="en-US" dirty="0" smtClean="0"/>
              <a:t>Code:</a:t>
            </a:r>
          </a:p>
          <a:p>
            <a:r>
              <a:rPr lang="en-US" dirty="0" err="1" smtClean="0"/>
              <a:t>frmSChild</a:t>
            </a:r>
            <a:r>
              <a:rPr lang="en-US" dirty="0" smtClean="0"/>
              <a:t> child =new </a:t>
            </a:r>
            <a:r>
              <a:rPr lang="en-US" dirty="0" err="1" smtClean="0"/>
              <a:t>frmSChild</a:t>
            </a:r>
            <a:r>
              <a:rPr lang="en-US" dirty="0" smtClean="0"/>
              <a:t>(); </a:t>
            </a:r>
          </a:p>
          <a:p>
            <a:r>
              <a:rPr lang="en-US" dirty="0" err="1" smtClean="0"/>
              <a:t>child.MdiParent</a:t>
            </a:r>
            <a:r>
              <a:rPr lang="en-US" dirty="0" smtClean="0"/>
              <a:t> =this;// set the child form parent form property to MDI form </a:t>
            </a:r>
          </a:p>
          <a:p>
            <a:r>
              <a:rPr lang="en-US" dirty="0" err="1" smtClean="0"/>
              <a:t>Child.Show</a:t>
            </a:r>
            <a:r>
              <a:rPr lang="en-US" dirty="0" smtClean="0"/>
              <a:t>(); </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23</a:t>
            </a:fld>
            <a:endParaRPr lang="en-US"/>
          </a:p>
        </p:txBody>
      </p:sp>
    </p:spTree>
    <p:extLst>
      <p:ext uri="{BB962C8B-B14F-4D97-AF65-F5344CB8AC3E}">
        <p14:creationId xmlns:p14="http://schemas.microsoft.com/office/powerpoint/2010/main" val="213334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Data can be stored in an array, collections like </a:t>
            </a:r>
            <a:r>
              <a:rPr lang="en-US" i="1" dirty="0" err="1" smtClean="0"/>
              <a:t>ArrayList</a:t>
            </a:r>
            <a:r>
              <a:rPr lang="en-US" dirty="0" smtClean="0"/>
              <a:t>, databases or files. This data can be associated with a control on a form. This is called data binding. </a:t>
            </a:r>
          </a:p>
          <a:p>
            <a:endParaRPr lang="en-US" dirty="0" smtClean="0"/>
          </a:p>
          <a:p>
            <a:r>
              <a:rPr lang="en-US" dirty="0" smtClean="0"/>
              <a:t>Any property of the control can be set to the data source at run time using the feature data binding.  This feature is useful to bind the data. </a:t>
            </a:r>
          </a:p>
          <a:p>
            <a:endParaRPr lang="en-US" dirty="0" smtClean="0"/>
          </a:p>
          <a:p>
            <a:r>
              <a:rPr lang="en-US" dirty="0" smtClean="0"/>
              <a:t>Every form has a </a:t>
            </a:r>
            <a:r>
              <a:rPr lang="en-US" i="1" dirty="0" smtClean="0"/>
              <a:t>BindingContext  </a:t>
            </a:r>
            <a:r>
              <a:rPr lang="en-US" dirty="0" smtClean="0"/>
              <a:t>property. This internally manages the collection of binding objects that bind to the same data source and data member. It actually synchronizes the data obtained from multiple fields from the table into the controls on the form for a particular record. </a:t>
            </a:r>
          </a:p>
          <a:p>
            <a:endParaRPr lang="en-US" dirty="0" smtClean="0"/>
          </a:p>
          <a:p>
            <a:r>
              <a:rPr lang="en-US" dirty="0" smtClean="0"/>
              <a:t>The controls are bound to the data using </a:t>
            </a:r>
            <a:r>
              <a:rPr lang="en-US" i="1" dirty="0" err="1" smtClean="0"/>
              <a:t>DataBindings</a:t>
            </a:r>
            <a:r>
              <a:rPr lang="en-US" dirty="0" smtClean="0"/>
              <a:t> collection. The property of the control that needs to be bound, data source and the property or the list to bind is passed as a parameter.</a:t>
            </a:r>
            <a:endParaRPr lang="en-US" i="1" dirty="0" smtClean="0"/>
          </a:p>
        </p:txBody>
      </p:sp>
      <p:sp>
        <p:nvSpPr>
          <p:cNvPr id="4" name="Slide Number Placeholder 3"/>
          <p:cNvSpPr>
            <a:spLocks noGrp="1"/>
          </p:cNvSpPr>
          <p:nvPr>
            <p:ph type="sldNum" sz="quarter" idx="5"/>
          </p:nvPr>
        </p:nvSpPr>
        <p:spPr/>
        <p:txBody>
          <a:bodyPr/>
          <a:lstStyle/>
          <a:p>
            <a:pPr>
              <a:defRPr/>
            </a:pPr>
            <a:fld id="{74BC01C0-FFD8-4DC5-B0DC-1A241C4378FB}" type="slidenum">
              <a:rPr lang="en-AU" smtClean="0"/>
              <a:pPr>
                <a:defRPr/>
              </a:pPr>
              <a:t>24</a:t>
            </a:fld>
            <a:endParaRPr lang="en-AU" dirty="0"/>
          </a:p>
        </p:txBody>
      </p:sp>
    </p:spTree>
    <p:extLst>
      <p:ext uri="{BB962C8B-B14F-4D97-AF65-F5344CB8AC3E}">
        <p14:creationId xmlns:p14="http://schemas.microsoft.com/office/powerpoint/2010/main" val="73463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 database by name “</a:t>
            </a:r>
            <a:r>
              <a:rPr lang="en-US" i="1" dirty="0" err="1" smtClean="0"/>
              <a:t>Library_Mgmt</a:t>
            </a:r>
            <a:r>
              <a:rPr lang="en-US" dirty="0" smtClean="0"/>
              <a:t>” needs to be created and server name is </a:t>
            </a:r>
            <a:r>
              <a:rPr lang="en-US" i="1" dirty="0" smtClean="0"/>
              <a:t>db-server</a:t>
            </a:r>
            <a:r>
              <a:rPr lang="en-US" dirty="0" smtClean="0"/>
              <a:t> to be given. Table by name “</a:t>
            </a:r>
            <a:r>
              <a:rPr lang="en-US" i="1" dirty="0" smtClean="0"/>
              <a:t>Member</a:t>
            </a:r>
            <a:r>
              <a:rPr lang="en-US" dirty="0" smtClean="0"/>
              <a:t>” and “</a:t>
            </a:r>
            <a:r>
              <a:rPr lang="en-US" i="1" dirty="0" smtClean="0"/>
              <a:t>Item</a:t>
            </a:r>
            <a:r>
              <a:rPr lang="en-US" dirty="0" smtClean="0"/>
              <a:t>”  are created. The names of the fields are shown above. Stored procedure by name “</a:t>
            </a:r>
            <a:r>
              <a:rPr lang="en-US" i="1" dirty="0" err="1" smtClean="0"/>
              <a:t>InsertMemberRecord</a:t>
            </a:r>
            <a:r>
              <a:rPr lang="en-US" dirty="0" smtClean="0"/>
              <a:t>” is created to insert a record of new member. Stored procedure are faster than firing SQL statements as they are stored in the database in pre-compiled form. </a:t>
            </a:r>
          </a:p>
          <a:p>
            <a:endParaRPr lang="en-US" dirty="0" smtClean="0"/>
          </a:p>
          <a:p>
            <a:r>
              <a:rPr lang="en-US" dirty="0" smtClean="0"/>
              <a:t>A class named “</a:t>
            </a:r>
            <a:r>
              <a:rPr lang="en-US" i="1" dirty="0" err="1" smtClean="0"/>
              <a:t>Library_Mgmt</a:t>
            </a:r>
            <a:r>
              <a:rPr lang="en-US" dirty="0" smtClean="0"/>
              <a:t>” is created that interacts with the database. It contains two methods – “</a:t>
            </a:r>
            <a:r>
              <a:rPr lang="en-US" i="1" dirty="0" err="1" smtClean="0"/>
              <a:t>GetMemberDetails</a:t>
            </a:r>
            <a:r>
              <a:rPr lang="en-US" dirty="0" smtClean="0"/>
              <a:t>” and “</a:t>
            </a:r>
            <a:r>
              <a:rPr lang="en-US" i="1" dirty="0" err="1" smtClean="0"/>
              <a:t>GetItems</a:t>
            </a:r>
            <a:r>
              <a:rPr lang="en-US" dirty="0" smtClean="0"/>
              <a:t>”. First method helps to fetch the data into </a:t>
            </a:r>
            <a:r>
              <a:rPr lang="en-US" i="1" dirty="0" err="1" smtClean="0"/>
              <a:t>DataTable</a:t>
            </a:r>
            <a:r>
              <a:rPr lang="en-US" dirty="0" smtClean="0"/>
              <a:t>. This </a:t>
            </a:r>
            <a:r>
              <a:rPr lang="en-US" i="1" dirty="0" err="1" smtClean="0"/>
              <a:t>DataTable</a:t>
            </a:r>
            <a:r>
              <a:rPr lang="en-US" dirty="0" smtClean="0"/>
              <a:t> acts a source of data to the controls on the form. Individual fields are displayed in the respective controls. Second method retrieves the list of items from the “</a:t>
            </a:r>
            <a:r>
              <a:rPr lang="en-US" i="1" dirty="0" smtClean="0"/>
              <a:t>Item</a:t>
            </a:r>
            <a:r>
              <a:rPr lang="en-US" dirty="0" smtClean="0"/>
              <a:t>” table into </a:t>
            </a:r>
            <a:r>
              <a:rPr lang="en-US" i="1" dirty="0" smtClean="0"/>
              <a:t>List&lt;T&gt;</a:t>
            </a:r>
            <a:r>
              <a:rPr lang="en-US" dirty="0" smtClean="0"/>
              <a:t> collection. This list reference returned acts as a source of data to the </a:t>
            </a:r>
            <a:r>
              <a:rPr lang="en-US" i="1" dirty="0" err="1" smtClean="0"/>
              <a:t>ComboBox</a:t>
            </a:r>
            <a:r>
              <a:rPr lang="en-US" dirty="0" smtClean="0"/>
              <a:t> and the </a:t>
            </a:r>
            <a:r>
              <a:rPr lang="en-US" i="1" dirty="0" err="1" smtClean="0"/>
              <a:t>ComboBox</a:t>
            </a:r>
            <a:r>
              <a:rPr lang="en-US" dirty="0" smtClean="0"/>
              <a:t>  gets populated.</a:t>
            </a:r>
          </a:p>
          <a:p>
            <a:endParaRPr lang="en-US"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C98E5689-15C4-4106-AA6A-F71382273C22}" type="slidenum">
              <a:rPr lang="en-AU" smtClean="0"/>
              <a:pPr>
                <a:defRPr/>
              </a:pPr>
              <a:t>27</a:t>
            </a:fld>
            <a:endParaRPr lang="en-AU" dirty="0"/>
          </a:p>
        </p:txBody>
      </p:sp>
    </p:spTree>
    <p:extLst>
      <p:ext uri="{BB962C8B-B14F-4D97-AF65-F5344CB8AC3E}">
        <p14:creationId xmlns:p14="http://schemas.microsoft.com/office/powerpoint/2010/main" val="1366423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Check the link provided to see the application. </a:t>
            </a:r>
          </a:p>
          <a:p>
            <a:endParaRPr lang="en-US" dirty="0" smtClean="0"/>
          </a:p>
          <a:p>
            <a:r>
              <a:rPr lang="en-US" dirty="0" smtClean="0"/>
              <a:t>The member registration form has navigation buttons and a button to insert a record. The data is present in the database. When the “Register Now” button is clicked, the call to the stored procedure is given. The data is sent in the form of </a:t>
            </a:r>
            <a:r>
              <a:rPr lang="en-US" i="1" dirty="0" err="1" smtClean="0"/>
              <a:t>SQLParameter</a:t>
            </a:r>
            <a:r>
              <a:rPr lang="en-US" dirty="0" smtClean="0"/>
              <a:t> object. </a:t>
            </a:r>
            <a:r>
              <a:rPr lang="en-US" i="1" dirty="0" err="1" smtClean="0"/>
              <a:t>CommandType</a:t>
            </a:r>
            <a:r>
              <a:rPr lang="en-US" dirty="0" smtClean="0"/>
              <a:t> enumeration is mandatory in case of stored procedure.</a:t>
            </a:r>
          </a:p>
          <a:p>
            <a:endParaRPr lang="en-US" dirty="0" smtClean="0"/>
          </a:p>
          <a:p>
            <a:r>
              <a:rPr lang="en-US" i="1" dirty="0" err="1" smtClean="0"/>
              <a:t>ComboBox</a:t>
            </a:r>
            <a:r>
              <a:rPr lang="en-US" dirty="0" smtClean="0"/>
              <a:t>  is populated with the items from the master table “</a:t>
            </a:r>
            <a:r>
              <a:rPr lang="en-US" i="1" dirty="0" smtClean="0"/>
              <a:t>Item</a:t>
            </a:r>
            <a:r>
              <a:rPr lang="en-US" dirty="0" smtClean="0"/>
              <a:t>”. This ensures only valid data to be displayed in the </a:t>
            </a:r>
            <a:r>
              <a:rPr lang="en-US" i="1" dirty="0" err="1" smtClean="0"/>
              <a:t>ComboBox</a:t>
            </a:r>
            <a:r>
              <a:rPr lang="en-US" i="1" dirty="0" smtClean="0"/>
              <a:t>. </a:t>
            </a:r>
            <a:r>
              <a:rPr lang="en-US" dirty="0" smtClean="0"/>
              <a:t>For this purpose </a:t>
            </a:r>
            <a:r>
              <a:rPr lang="en-US" i="1" dirty="0" err="1" smtClean="0"/>
              <a:t>DataSource</a:t>
            </a:r>
            <a:r>
              <a:rPr lang="en-US" dirty="0" smtClean="0"/>
              <a:t> property of the </a:t>
            </a:r>
            <a:r>
              <a:rPr lang="en-US" i="1" dirty="0" err="1" smtClean="0"/>
              <a:t>ComboBox</a:t>
            </a:r>
            <a:r>
              <a:rPr lang="en-US" dirty="0" smtClean="0"/>
              <a:t> is used to associate it with the list collection returned from the </a:t>
            </a:r>
            <a:r>
              <a:rPr lang="en-US" i="1" dirty="0" err="1" smtClean="0"/>
              <a:t>GetItems</a:t>
            </a:r>
            <a:r>
              <a:rPr lang="en-US" i="1" dirty="0" smtClean="0"/>
              <a:t>() </a:t>
            </a:r>
            <a:r>
              <a:rPr lang="en-US" dirty="0" smtClean="0"/>
              <a:t>method.</a:t>
            </a:r>
          </a:p>
          <a:p>
            <a:endParaRPr lang="en-US" i="1" dirty="0" smtClean="0"/>
          </a:p>
          <a:p>
            <a:r>
              <a:rPr lang="en-US" dirty="0" smtClean="0"/>
              <a:t>Every form has its own binding context. This property takes a data source as a parameter. It helps in the synchronization of data bound controls on the Windows Form that are bound to the same data source. For example, in order to get the details of a member on the membership registration form,  data in all the controls should belong to the same member. </a:t>
            </a:r>
            <a:r>
              <a:rPr lang="en-US" i="1" dirty="0" err="1" smtClean="0"/>
              <a:t>CurrencyManager</a:t>
            </a:r>
            <a:r>
              <a:rPr lang="en-US" dirty="0" smtClean="0"/>
              <a:t> class helps to maintain the record pointer internally. So the code on the slide uses </a:t>
            </a:r>
            <a:r>
              <a:rPr lang="en-US" i="1" dirty="0" smtClean="0"/>
              <a:t>Position</a:t>
            </a:r>
            <a:r>
              <a:rPr lang="en-US" dirty="0" smtClean="0"/>
              <a:t> property to navigate to a record and display the details.</a:t>
            </a:r>
          </a:p>
        </p:txBody>
      </p:sp>
      <p:sp>
        <p:nvSpPr>
          <p:cNvPr id="4" name="Slide Number Placeholder 3"/>
          <p:cNvSpPr>
            <a:spLocks noGrp="1"/>
          </p:cNvSpPr>
          <p:nvPr>
            <p:ph type="sldNum" sz="quarter" idx="5"/>
          </p:nvPr>
        </p:nvSpPr>
        <p:spPr/>
        <p:txBody>
          <a:bodyPr/>
          <a:lstStyle/>
          <a:p>
            <a:pPr>
              <a:defRPr/>
            </a:pPr>
            <a:fld id="{AB3468F2-1CF0-4038-8FD4-3473D8F450D2}" type="slidenum">
              <a:rPr lang="en-AU" smtClean="0"/>
              <a:pPr>
                <a:defRPr/>
              </a:pPr>
              <a:t>29</a:t>
            </a:fld>
            <a:endParaRPr lang="en-AU" dirty="0"/>
          </a:p>
        </p:txBody>
      </p:sp>
    </p:spTree>
    <p:extLst>
      <p:ext uri="{BB962C8B-B14F-4D97-AF65-F5344CB8AC3E}">
        <p14:creationId xmlns:p14="http://schemas.microsoft.com/office/powerpoint/2010/main" val="1263728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1229724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b="1" dirty="0" smtClean="0"/>
              <a:t>Dialog Box</a:t>
            </a:r>
          </a:p>
          <a:p>
            <a:pPr>
              <a:defRPr/>
            </a:pPr>
            <a:r>
              <a:rPr lang="en-US" dirty="0" smtClean="0"/>
              <a:t>Dialog  box is used to display a particular message to the user or to accept some information. This can be customized as per the need of the application. Message box displayed using Show() method of  </a:t>
            </a:r>
            <a:r>
              <a:rPr lang="en-US" i="1" dirty="0" smtClean="0"/>
              <a:t>MessageBox</a:t>
            </a:r>
            <a:r>
              <a:rPr lang="en-US" dirty="0" smtClean="0"/>
              <a:t> class is used to display messages. Dialog Boxes are of two types:</a:t>
            </a:r>
          </a:p>
          <a:p>
            <a:pPr>
              <a:defRPr/>
            </a:pPr>
            <a:endParaRPr lang="en-US" dirty="0" smtClean="0"/>
          </a:p>
          <a:p>
            <a:pPr marL="228600" indent="-228600">
              <a:buFontTx/>
              <a:buAutoNum type="arabicPeriod"/>
              <a:defRPr/>
            </a:pPr>
            <a:r>
              <a:rPr lang="en-US" dirty="0" smtClean="0"/>
              <a:t>Modal Dialog Box – A dialog box which requires to be acknowledged first then the user can work with the application, is called a modal dialog box. Dialog Box that displays error messages or any other messages are modal dialog boxes.</a:t>
            </a:r>
          </a:p>
          <a:p>
            <a:pPr marL="228600" indent="-228600">
              <a:buFontTx/>
              <a:buAutoNum type="arabicPeriod"/>
              <a:defRPr/>
            </a:pPr>
            <a:r>
              <a:rPr lang="en-US" dirty="0" smtClean="0"/>
              <a:t>Modeless Dialog Boxes – A dialog box which does not require itself to be acknowledged and the user can work with the application is called a modeless dialog box. Find-Replace utility of MS Word is an example of modeless dialog box.</a:t>
            </a:r>
          </a:p>
          <a:p>
            <a:pPr marL="228600" indent="-228600">
              <a:defRPr/>
            </a:pPr>
            <a:r>
              <a:rPr lang="en-US" dirty="0" smtClean="0"/>
              <a:t>Custom dialog box can be created. A form is created.  </a:t>
            </a:r>
            <a:r>
              <a:rPr lang="en-US" i="1" dirty="0" smtClean="0"/>
              <a:t>ShowDialog() </a:t>
            </a:r>
            <a:r>
              <a:rPr lang="en-US" dirty="0" smtClean="0"/>
              <a:t>method is called. It returns reference of </a:t>
            </a:r>
            <a:r>
              <a:rPr lang="en-US" i="1" dirty="0" smtClean="0"/>
              <a:t>DialogResult</a:t>
            </a:r>
            <a:r>
              <a:rPr lang="en-US" dirty="0" smtClean="0"/>
              <a:t>. DialogResult is an enumeration. Depending on the values returned, action can be taken.</a:t>
            </a:r>
          </a:p>
          <a:p>
            <a:pPr marL="228600" indent="-228600">
              <a:defRPr/>
            </a:pPr>
            <a:r>
              <a:rPr lang="en-US" dirty="0" smtClean="0"/>
              <a:t>Common Dialog boxes like File Open and Save dialog boxes, FontDialog box, Color Dialog Box, etc. can be used in an application. It gives a consistent look of windows in an application. </a:t>
            </a:r>
            <a:endParaRPr lang="en-US" dirty="0"/>
          </a:p>
        </p:txBody>
      </p:sp>
      <p:sp>
        <p:nvSpPr>
          <p:cNvPr id="4" name="Slide Number Placeholder 3"/>
          <p:cNvSpPr>
            <a:spLocks noGrp="1"/>
          </p:cNvSpPr>
          <p:nvPr>
            <p:ph type="sldNum" sz="quarter" idx="5"/>
          </p:nvPr>
        </p:nvSpPr>
        <p:spPr/>
        <p:txBody>
          <a:bodyPr/>
          <a:lstStyle/>
          <a:p>
            <a:pPr>
              <a:defRPr/>
            </a:pPr>
            <a:fld id="{898ECA84-2D5E-455A-9818-FF4A4EB5686F}" type="slidenum">
              <a:rPr lang="en-AU" smtClean="0"/>
              <a:pPr>
                <a:defRPr/>
              </a:pPr>
              <a:t>30</a:t>
            </a:fld>
            <a:endParaRPr lang="en-AU" dirty="0"/>
          </a:p>
        </p:txBody>
      </p:sp>
    </p:spTree>
    <p:extLst>
      <p:ext uri="{BB962C8B-B14F-4D97-AF65-F5344CB8AC3E}">
        <p14:creationId xmlns:p14="http://schemas.microsoft.com/office/powerpoint/2010/main" val="2867576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42574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dirty="0" smtClean="0"/>
              <a:t>Applications can be categorized as console based, web based, window based, web services, WPF, WCF, mobile applications and so on.  This chapter will cover window based applications.</a:t>
            </a:r>
          </a:p>
          <a:p>
            <a:pPr lvl="1"/>
            <a:endParaRPr lang="en-US" dirty="0" smtClean="0"/>
          </a:p>
          <a:p>
            <a:pPr lvl="1"/>
            <a:r>
              <a:rPr lang="en-US" dirty="0" smtClean="0"/>
              <a:t>Rich graphical user interface (GUI) applications can be created using </a:t>
            </a:r>
            <a:r>
              <a:rPr lang="en-US" dirty="0" err="1" smtClean="0"/>
              <a:t>Winforms</a:t>
            </a:r>
            <a:r>
              <a:rPr lang="en-US" dirty="0" smtClean="0"/>
              <a:t> available in .NET framework.</a:t>
            </a:r>
          </a:p>
          <a:p>
            <a:pPr lvl="1"/>
            <a:r>
              <a:rPr lang="en-US" dirty="0" smtClean="0"/>
              <a:t>Windows based applications are easy to use as window has a consistent look and feel. Many of the commonly used menu items are also same. Window is a container object and all other objects like menu bar, status bar, tool bar, buttons, etc. are common user interface objects. </a:t>
            </a:r>
          </a:p>
          <a:p>
            <a:pPr lvl="1"/>
            <a:endParaRPr lang="en-US" dirty="0" smtClean="0"/>
          </a:p>
          <a:p>
            <a:pPr lvl="1"/>
            <a:r>
              <a:rPr lang="en-US" dirty="0" smtClean="0"/>
              <a:t>Window applications are of two types – Single Document Interface (SDI) and Multiple Document Interface (MDI). Notepad, MS Paint, etc. are SDI applications. User can work with only one document at a time. MS Word, MS Excel, etc. are MDI applications. User can work with multiple documents in MS word multiple workbooks in MS Excel. </a:t>
            </a:r>
          </a:p>
        </p:txBody>
      </p:sp>
      <p:sp>
        <p:nvSpPr>
          <p:cNvPr id="4" name="Slide Number Placeholder 3"/>
          <p:cNvSpPr>
            <a:spLocks noGrp="1"/>
          </p:cNvSpPr>
          <p:nvPr>
            <p:ph type="sldNum" sz="quarter" idx="5"/>
          </p:nvPr>
        </p:nvSpPr>
        <p:spPr/>
        <p:txBody>
          <a:bodyPr/>
          <a:lstStyle/>
          <a:p>
            <a:pPr>
              <a:defRPr/>
            </a:pPr>
            <a:fld id="{7A9E61A0-9A5E-4C5C-9AC5-3A93D5470A01}" type="slidenum">
              <a:rPr lang="en-AU" smtClean="0"/>
              <a:pPr>
                <a:defRPr/>
              </a:pPr>
              <a:t>4</a:t>
            </a:fld>
            <a:endParaRPr lang="en-AU" dirty="0"/>
          </a:p>
        </p:txBody>
      </p:sp>
    </p:spTree>
    <p:extLst>
      <p:ext uri="{BB962C8B-B14F-4D97-AF65-F5344CB8AC3E}">
        <p14:creationId xmlns:p14="http://schemas.microsoft.com/office/powerpoint/2010/main" val="395603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Windows Applications in .NET</a:t>
            </a:r>
          </a:p>
          <a:p>
            <a:endParaRPr lang="en-US" b="1" dirty="0" smtClean="0"/>
          </a:p>
          <a:p>
            <a:r>
              <a:rPr lang="en-US" i="1" dirty="0" err="1" smtClean="0"/>
              <a:t>System.Windows.Forms</a:t>
            </a:r>
            <a:r>
              <a:rPr lang="en-US" dirty="0" smtClean="0"/>
              <a:t>  namespace contains the core functionality for creating windows based applications. </a:t>
            </a:r>
          </a:p>
          <a:p>
            <a:r>
              <a:rPr lang="en-US" dirty="0" smtClean="0"/>
              <a:t>Classes representing different controls like Buttons, </a:t>
            </a:r>
            <a:r>
              <a:rPr lang="en-US" dirty="0" err="1" smtClean="0"/>
              <a:t>TextBoxes</a:t>
            </a:r>
            <a:r>
              <a:rPr lang="en-US" dirty="0" smtClean="0"/>
              <a:t>, </a:t>
            </a:r>
            <a:r>
              <a:rPr lang="en-US" dirty="0" err="1" smtClean="0"/>
              <a:t>ListBoxes</a:t>
            </a:r>
            <a:r>
              <a:rPr lang="en-US" dirty="0" smtClean="0"/>
              <a:t>, Label, </a:t>
            </a:r>
            <a:r>
              <a:rPr lang="en-US" dirty="0" err="1" smtClean="0"/>
              <a:t>MenuStrip</a:t>
            </a:r>
            <a:r>
              <a:rPr lang="en-US" dirty="0" smtClean="0"/>
              <a:t>, etc. are present in this namespace. A window is represented by a class Form in .NET. It is the container object.  It can contain controls to make rich user interface. </a:t>
            </a:r>
          </a:p>
          <a:p>
            <a:endParaRPr lang="en-US" dirty="0" smtClean="0"/>
          </a:p>
          <a:p>
            <a:r>
              <a:rPr lang="en-US" dirty="0" smtClean="0"/>
              <a:t>All controls are derived from </a:t>
            </a:r>
            <a:r>
              <a:rPr lang="en-US" i="1" dirty="0" smtClean="0"/>
              <a:t>Control</a:t>
            </a:r>
            <a:r>
              <a:rPr lang="en-US" dirty="0" smtClean="0"/>
              <a:t> class. Many of these can be configured at design as well as run time. Components can also be a part of a form.  They are not derived from </a:t>
            </a:r>
            <a:r>
              <a:rPr lang="en-US" i="1" dirty="0" smtClean="0"/>
              <a:t>Control</a:t>
            </a:r>
            <a:r>
              <a:rPr lang="en-US" dirty="0" smtClean="0"/>
              <a:t> class but add to the visual effects of the form. Some of them like the </a:t>
            </a:r>
            <a:r>
              <a:rPr lang="en-US" i="1" dirty="0" smtClean="0"/>
              <a:t>Timer</a:t>
            </a:r>
            <a:r>
              <a:rPr lang="en-US" dirty="0" smtClean="0"/>
              <a:t> can be visible and configured at design time but are not visible at runtime.</a:t>
            </a:r>
          </a:p>
          <a:p>
            <a:endParaRPr lang="en-US" dirty="0" smtClean="0"/>
          </a:p>
          <a:p>
            <a:r>
              <a:rPr lang="en-US" dirty="0" smtClean="0"/>
              <a:t>Dialog Boxes like the ones which can be seen as error message windows can be created. Some standard dialog boxes like font dialog box, color dialog box, file open and save dialog boxes are also available in the form of common dialog boxes. These help to provide consistent look to the user. </a:t>
            </a:r>
            <a:endParaRPr lang="en-US" b="1" dirty="0" smtClean="0">
              <a:solidFill>
                <a:srgbClr val="FF0000"/>
              </a:solidFill>
            </a:endParaRPr>
          </a:p>
        </p:txBody>
      </p:sp>
      <p:sp>
        <p:nvSpPr>
          <p:cNvPr id="4" name="Slide Number Placeholder 3"/>
          <p:cNvSpPr>
            <a:spLocks noGrp="1"/>
          </p:cNvSpPr>
          <p:nvPr>
            <p:ph type="sldNum" sz="quarter" idx="5"/>
          </p:nvPr>
        </p:nvSpPr>
        <p:spPr/>
        <p:txBody>
          <a:bodyPr/>
          <a:lstStyle/>
          <a:p>
            <a:pPr>
              <a:defRPr/>
            </a:pPr>
            <a:fld id="{3E5DDBFD-53FC-4161-8A08-893E7EBF9B8C}" type="slidenum">
              <a:rPr lang="en-AU" smtClean="0"/>
              <a:pPr>
                <a:defRPr/>
              </a:pPr>
              <a:t>5</a:t>
            </a:fld>
            <a:endParaRPr lang="en-AU" dirty="0"/>
          </a:p>
        </p:txBody>
      </p:sp>
    </p:spTree>
    <p:extLst>
      <p:ext uri="{BB962C8B-B14F-4D97-AF65-F5344CB8AC3E}">
        <p14:creationId xmlns:p14="http://schemas.microsoft.com/office/powerpoint/2010/main" val="378364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A Simple </a:t>
            </a:r>
            <a:r>
              <a:rPr lang="en-US" b="1" dirty="0" err="1" smtClean="0"/>
              <a:t>Winforms</a:t>
            </a:r>
            <a:r>
              <a:rPr lang="en-US" b="1" dirty="0" smtClean="0"/>
              <a:t> Application</a:t>
            </a:r>
          </a:p>
          <a:p>
            <a:endParaRPr lang="en-US" b="1" dirty="0" smtClean="0"/>
          </a:p>
          <a:p>
            <a:r>
              <a:rPr lang="en-US" dirty="0" smtClean="0"/>
              <a:t>To create a windows application in .NET, project template “Windows Forms Application”  is selected. A form object is seen in the design mode. Some namespaces are by default included of which </a:t>
            </a:r>
            <a:r>
              <a:rPr lang="en-US" i="1" dirty="0" err="1" smtClean="0"/>
              <a:t>System.Windows.Forms</a:t>
            </a:r>
            <a:r>
              <a:rPr lang="en-US" dirty="0" smtClean="0"/>
              <a:t>  is one of them. </a:t>
            </a:r>
          </a:p>
          <a:p>
            <a:endParaRPr lang="en-US" dirty="0" smtClean="0"/>
          </a:p>
          <a:p>
            <a:r>
              <a:rPr lang="en-US" dirty="0" smtClean="0"/>
              <a:t>In the image shown above on the slide, a button is dragged from the tool box (contains different tools required to create a rich user interface (UI) and dropped on the form. Actually dragging and dropping the button is creating a new object of </a:t>
            </a:r>
            <a:r>
              <a:rPr lang="en-US" i="1" dirty="0" smtClean="0"/>
              <a:t>Button</a:t>
            </a:r>
            <a:r>
              <a:rPr lang="en-US" dirty="0" smtClean="0"/>
              <a:t> class. It can be created through code also using </a:t>
            </a:r>
            <a:r>
              <a:rPr lang="en-US" i="1" dirty="0" smtClean="0"/>
              <a:t>new</a:t>
            </a:r>
            <a:r>
              <a:rPr lang="en-US" dirty="0" smtClean="0"/>
              <a:t> keyword.</a:t>
            </a:r>
          </a:p>
          <a:p>
            <a:endParaRPr lang="en-US" dirty="0" smtClean="0"/>
          </a:p>
          <a:p>
            <a:r>
              <a:rPr lang="en-US" dirty="0" smtClean="0"/>
              <a:t>If this simple application is executed, above form is seen. If the button is clicked, nothing will happen as no code is written. </a:t>
            </a:r>
          </a:p>
        </p:txBody>
      </p:sp>
      <p:sp>
        <p:nvSpPr>
          <p:cNvPr id="4" name="Slide Number Placeholder 3"/>
          <p:cNvSpPr>
            <a:spLocks noGrp="1"/>
          </p:cNvSpPr>
          <p:nvPr>
            <p:ph type="sldNum" sz="quarter" idx="5"/>
          </p:nvPr>
        </p:nvSpPr>
        <p:spPr/>
        <p:txBody>
          <a:bodyPr/>
          <a:lstStyle/>
          <a:p>
            <a:pPr>
              <a:defRPr/>
            </a:pPr>
            <a:fld id="{F27B42CF-5ABB-463A-AFE3-92463E3D3896}" type="slidenum">
              <a:rPr lang="en-AU" smtClean="0"/>
              <a:pPr>
                <a:defRPr/>
              </a:pPr>
              <a:t>6</a:t>
            </a:fld>
            <a:endParaRPr lang="en-AU" dirty="0"/>
          </a:p>
        </p:txBody>
      </p:sp>
    </p:spTree>
    <p:extLst>
      <p:ext uri="{BB962C8B-B14F-4D97-AF65-F5344CB8AC3E}">
        <p14:creationId xmlns:p14="http://schemas.microsoft.com/office/powerpoint/2010/main" val="166571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p:txBody>
          <a:bodyPr wrap="square" numCol="1" anchor="t" anchorCtr="0" compatLnSpc="1">
            <a:prstTxWarp prst="textNoShape">
              <a:avLst/>
            </a:prstTxWarp>
            <a:normAutofit lnSpcReduction="10000"/>
          </a:bodyPr>
          <a:lstStyle/>
          <a:p>
            <a:pPr>
              <a:defRPr/>
            </a:pPr>
            <a:r>
              <a:rPr lang="en-US" sz="1200" b="1" dirty="0" smtClean="0"/>
              <a:t>A Simple </a:t>
            </a:r>
            <a:r>
              <a:rPr lang="en-US" sz="1200" b="1" dirty="0" err="1" smtClean="0"/>
              <a:t>Winforms</a:t>
            </a:r>
            <a:r>
              <a:rPr lang="en-US" sz="1200" b="1" dirty="0" smtClean="0"/>
              <a:t> Application</a:t>
            </a:r>
          </a:p>
          <a:p>
            <a:pPr>
              <a:defRPr/>
            </a:pPr>
            <a:r>
              <a:rPr lang="en-US" sz="1200" dirty="0" smtClean="0"/>
              <a:t>When the “Windows Forms Application” template is selected, some code is auto generated. It contains following features:</a:t>
            </a:r>
          </a:p>
          <a:p>
            <a:pPr marL="228600" indent="-228600">
              <a:buFont typeface="+mj-lt"/>
              <a:buAutoNum type="arabicParenR"/>
              <a:defRPr/>
            </a:pPr>
            <a:r>
              <a:rPr lang="en-US" sz="1200" i="1" dirty="0" smtClean="0">
                <a:solidFill>
                  <a:srgbClr val="FF0000"/>
                </a:solidFill>
              </a:rPr>
              <a:t>Form1</a:t>
            </a:r>
            <a:r>
              <a:rPr lang="en-US" sz="1200" dirty="0" smtClean="0">
                <a:solidFill>
                  <a:srgbClr val="FF0000"/>
                </a:solidFill>
              </a:rPr>
              <a:t> is the class that inherits from Form class.  “</a:t>
            </a:r>
            <a:r>
              <a:rPr lang="en-US" sz="1200" i="1" dirty="0" smtClean="0">
                <a:solidFill>
                  <a:srgbClr val="FF0000"/>
                </a:solidFill>
              </a:rPr>
              <a:t>partial</a:t>
            </a:r>
            <a:r>
              <a:rPr lang="en-US" sz="1200" dirty="0" smtClean="0">
                <a:solidFill>
                  <a:srgbClr val="FF0000"/>
                </a:solidFill>
              </a:rPr>
              <a:t>” keyword is used to define the class. It enables different developers to work on the same class in two different files. This keyword helps in adding functionality to the already existing auto-generated code. There are two files related to form object– Form1.Designer.cs and Form1.cs.</a:t>
            </a:r>
          </a:p>
          <a:p>
            <a:pPr marL="685800" lvl="1" indent="-228600">
              <a:buFont typeface="+mj-lt"/>
              <a:buAutoNum type="alphaLcParenR"/>
              <a:defRPr/>
            </a:pPr>
            <a:r>
              <a:rPr lang="en-US" sz="1200" dirty="0" smtClean="0">
                <a:solidFill>
                  <a:srgbClr val="FF0000"/>
                </a:solidFill>
              </a:rPr>
              <a:t>Form1.Designer.cs file contains the code related to the design of the form. Whenever any object is dragged and dropped,  an object declaration and its instantiation code is present in this file. It also contains the size, location and name of the object. It also contains the properties of form object. It is present as a part of </a:t>
            </a:r>
            <a:r>
              <a:rPr lang="en-US" sz="1200" i="1" dirty="0" err="1" smtClean="0">
                <a:solidFill>
                  <a:srgbClr val="FF0000"/>
                </a:solidFill>
              </a:rPr>
              <a:t>InitializeComponent</a:t>
            </a:r>
            <a:r>
              <a:rPr lang="en-US" sz="1200" i="1" dirty="0" smtClean="0">
                <a:solidFill>
                  <a:srgbClr val="FF0000"/>
                </a:solidFill>
              </a:rPr>
              <a:t>()</a:t>
            </a:r>
            <a:r>
              <a:rPr lang="en-US" sz="1200" dirty="0" smtClean="0">
                <a:solidFill>
                  <a:srgbClr val="FF0000"/>
                </a:solidFill>
              </a:rPr>
              <a:t> method.</a:t>
            </a:r>
          </a:p>
          <a:p>
            <a:pPr marL="685800" lvl="1" indent="-228600">
              <a:buFont typeface="+mj-lt"/>
              <a:buAutoNum type="alphaLcParenR"/>
              <a:defRPr/>
            </a:pPr>
            <a:r>
              <a:rPr lang="en-US" sz="1200" dirty="0" smtClean="0">
                <a:solidFill>
                  <a:srgbClr val="FF0000"/>
                </a:solidFill>
              </a:rPr>
              <a:t>Form1.cs file contains the C# code – event handlers( code that handles events like Clicking of button) and other method. It also contains constructor that uses </a:t>
            </a:r>
            <a:r>
              <a:rPr lang="en-US" sz="1200" i="1" dirty="0" err="1" smtClean="0">
                <a:solidFill>
                  <a:srgbClr val="FF0000"/>
                </a:solidFill>
              </a:rPr>
              <a:t>InitializeComponent</a:t>
            </a:r>
            <a:r>
              <a:rPr lang="en-US" sz="1200" i="1" dirty="0" smtClean="0">
                <a:solidFill>
                  <a:srgbClr val="FF0000"/>
                </a:solidFill>
              </a:rPr>
              <a:t>()  </a:t>
            </a:r>
            <a:r>
              <a:rPr lang="en-US" sz="1200" dirty="0" smtClean="0">
                <a:solidFill>
                  <a:srgbClr val="FF0000"/>
                </a:solidFill>
              </a:rPr>
              <a:t>method. </a:t>
            </a:r>
            <a:endParaRPr lang="en-US" sz="1200" b="1" dirty="0" smtClean="0">
              <a:solidFill>
                <a:srgbClr val="FF0000"/>
              </a:solidFill>
            </a:endParaRPr>
          </a:p>
          <a:p>
            <a:pPr>
              <a:defRPr/>
            </a:pPr>
            <a:r>
              <a:rPr lang="en-US" sz="1200" dirty="0" smtClean="0"/>
              <a:t>2)</a:t>
            </a:r>
            <a:r>
              <a:rPr lang="en-US" sz="1200" baseline="0" dirty="0" smtClean="0"/>
              <a:t> </a:t>
            </a:r>
            <a:r>
              <a:rPr lang="en-US" sz="1200" dirty="0" smtClean="0"/>
              <a:t>The entry point of application is</a:t>
            </a:r>
            <a:r>
              <a:rPr lang="en-US" sz="1200" i="1" dirty="0" smtClean="0"/>
              <a:t> Main() </a:t>
            </a:r>
            <a:r>
              <a:rPr lang="en-US" sz="1200" dirty="0" smtClean="0"/>
              <a:t>method. It contains following line of code:</a:t>
            </a:r>
          </a:p>
          <a:p>
            <a:pPr>
              <a:defRPr/>
            </a:pPr>
            <a:endParaRPr lang="en-US" sz="1200" dirty="0" smtClean="0"/>
          </a:p>
          <a:p>
            <a:pPr>
              <a:defRPr/>
            </a:pPr>
            <a:r>
              <a:rPr lang="en-US" sz="1200" i="1" dirty="0" err="1" smtClean="0"/>
              <a:t>Application.Run</a:t>
            </a:r>
            <a:r>
              <a:rPr lang="en-US" sz="1200" i="1" dirty="0" smtClean="0"/>
              <a:t>(new Form1());</a:t>
            </a:r>
            <a:endParaRPr lang="en-US" sz="1200" i="1" dirty="0" smtClean="0">
              <a:solidFill>
                <a:srgbClr val="FF0000"/>
              </a:solidFill>
            </a:endParaRPr>
          </a:p>
          <a:p>
            <a:pPr marL="228600" indent="-228600">
              <a:defRPr/>
            </a:pPr>
            <a:r>
              <a:rPr lang="en-US" sz="1200" dirty="0" smtClean="0">
                <a:solidFill>
                  <a:srgbClr val="FF0000"/>
                </a:solidFill>
              </a:rPr>
              <a:t>Application class represents an application. Its </a:t>
            </a:r>
            <a:r>
              <a:rPr lang="en-US" sz="1200" i="1" dirty="0" smtClean="0">
                <a:solidFill>
                  <a:srgbClr val="FF0000"/>
                </a:solidFill>
              </a:rPr>
              <a:t>Run() </a:t>
            </a:r>
            <a:r>
              <a:rPr lang="en-US" sz="1200" dirty="0" smtClean="0">
                <a:solidFill>
                  <a:srgbClr val="FF0000"/>
                </a:solidFill>
              </a:rPr>
              <a:t>method takes an instance of the Form1 class. This object is the start up form when the application is executed.</a:t>
            </a:r>
            <a:endParaRPr lang="en-US" sz="1200" b="1" dirty="0" smtClean="0">
              <a:solidFill>
                <a:srgbClr val="FF0000"/>
              </a:solidFill>
            </a:endParaRPr>
          </a:p>
        </p:txBody>
      </p:sp>
      <p:sp>
        <p:nvSpPr>
          <p:cNvPr id="4" name="Slide Number Placeholder 3"/>
          <p:cNvSpPr>
            <a:spLocks noGrp="1"/>
          </p:cNvSpPr>
          <p:nvPr>
            <p:ph type="sldNum" sz="quarter" idx="5"/>
          </p:nvPr>
        </p:nvSpPr>
        <p:spPr/>
        <p:txBody>
          <a:bodyPr/>
          <a:lstStyle/>
          <a:p>
            <a:pPr>
              <a:defRPr/>
            </a:pPr>
            <a:fld id="{30F3240A-65BF-4E17-B689-518DBD5EDF13}" type="slidenum">
              <a:rPr lang="en-AU" smtClean="0"/>
              <a:pPr>
                <a:defRPr/>
              </a:pPr>
              <a:t>7</a:t>
            </a:fld>
            <a:endParaRPr lang="en-AU" dirty="0"/>
          </a:p>
        </p:txBody>
      </p:sp>
    </p:spTree>
    <p:extLst>
      <p:ext uri="{BB962C8B-B14F-4D97-AF65-F5344CB8AC3E}">
        <p14:creationId xmlns:p14="http://schemas.microsoft.com/office/powerpoint/2010/main" val="1510304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b="1" dirty="0" smtClean="0"/>
              <a:t>Events</a:t>
            </a:r>
          </a:p>
          <a:p>
            <a:r>
              <a:rPr lang="en-US" dirty="0" smtClean="0"/>
              <a:t>Consider an example of login screen. When the user clicks the button after entering the password, clicking is an action  performed and “Click” is an event. In a GUI application, user can interact with the window as per his requirement. The user can click a button, select a menu or type in the editor. Each action that is performed is an event. In this case, clicking, selecting a menu item or pressing key while typing is an event. In short, GUI applications are event driven.</a:t>
            </a:r>
          </a:p>
          <a:p>
            <a:endParaRPr lang="en-US" dirty="0" smtClean="0"/>
          </a:p>
          <a:p>
            <a:r>
              <a:rPr lang="en-US" dirty="0" smtClean="0"/>
              <a:t>Events are notification that some action has occurred. Events are not necessarily raised by the user but can also be raised by the program code. Forms and controls have their own events. Forms and controls have a pre-defined set events defined. “Click” event is defined in the </a:t>
            </a:r>
            <a:r>
              <a:rPr lang="en-US" i="1" dirty="0" smtClean="0"/>
              <a:t>Button</a:t>
            </a:r>
            <a:r>
              <a:rPr lang="en-US" dirty="0" smtClean="0"/>
              <a:t> class. They are handled by the client code that uses these classes. </a:t>
            </a:r>
          </a:p>
          <a:p>
            <a:endParaRPr lang="en-US" dirty="0" smtClean="0"/>
          </a:p>
          <a:p>
            <a:r>
              <a:rPr lang="en-US" dirty="0" smtClean="0"/>
              <a:t>For example, a button object is a part of a form object. Some action is performed in response to the clicking of the button. This is a customized behavior depending on the requirement of the application. In some cases it may be just a printing of some user friendly message while in another case it may be validating a password. So the client code that uses a button object has to define the functionality associated with the clicking action. This code is called event handler code. This code is automatically executed when the user clicks the button.</a:t>
            </a:r>
          </a:p>
        </p:txBody>
      </p:sp>
      <p:sp>
        <p:nvSpPr>
          <p:cNvPr id="4" name="Slide Number Placeholder 3"/>
          <p:cNvSpPr>
            <a:spLocks noGrp="1"/>
          </p:cNvSpPr>
          <p:nvPr>
            <p:ph type="sldNum" sz="quarter" idx="5"/>
          </p:nvPr>
        </p:nvSpPr>
        <p:spPr/>
        <p:txBody>
          <a:bodyPr/>
          <a:lstStyle/>
          <a:p>
            <a:pPr>
              <a:defRPr/>
            </a:pPr>
            <a:fld id="{946C34C2-AFA2-42DD-9A21-3A52F5B417FA}" type="slidenum">
              <a:rPr lang="en-AU" smtClean="0"/>
              <a:pPr>
                <a:defRPr/>
              </a:pPr>
              <a:t>8</a:t>
            </a:fld>
            <a:endParaRPr lang="en-AU" dirty="0"/>
          </a:p>
        </p:txBody>
      </p:sp>
    </p:spTree>
    <p:extLst>
      <p:ext uri="{BB962C8B-B14F-4D97-AF65-F5344CB8AC3E}">
        <p14:creationId xmlns:p14="http://schemas.microsoft.com/office/powerpoint/2010/main" val="271930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b="1" dirty="0" smtClean="0"/>
              <a:t>Handling events in .NET</a:t>
            </a:r>
          </a:p>
          <a:p>
            <a:r>
              <a:rPr lang="en-US" dirty="0" smtClean="0"/>
              <a:t>Events are handled using delegates in .NET.  Delegate is a reference to a method. Event handler is written in the form of a method. A delegate binds the events to methods. So when a button is clicked, automatically the code is executed. </a:t>
            </a:r>
          </a:p>
          <a:p>
            <a:endParaRPr lang="en-US" dirty="0" smtClean="0"/>
          </a:p>
          <a:p>
            <a:r>
              <a:rPr lang="en-US" dirty="0" smtClean="0"/>
              <a:t>Following line of code can be added in the form before the event is likely to be generated (either in the designer window or load event of the form)</a:t>
            </a:r>
          </a:p>
          <a:p>
            <a:r>
              <a:rPr lang="en-US" i="1" dirty="0" smtClean="0"/>
              <a:t>this.button1.Click += new </a:t>
            </a:r>
            <a:r>
              <a:rPr lang="en-US" i="1" dirty="0" err="1" smtClean="0"/>
              <a:t>System.EventHandler</a:t>
            </a:r>
            <a:r>
              <a:rPr lang="en-US" i="1" dirty="0" smtClean="0"/>
              <a:t>(this.button1_Click);</a:t>
            </a:r>
          </a:p>
          <a:p>
            <a:r>
              <a:rPr lang="en-US" i="1" dirty="0" err="1" smtClean="0"/>
              <a:t>EventHandler</a:t>
            </a:r>
            <a:r>
              <a:rPr lang="en-US" dirty="0" smtClean="0"/>
              <a:t> is a delegate that represents the method that will handle an event that has no event data.</a:t>
            </a:r>
          </a:p>
          <a:p>
            <a:r>
              <a:rPr lang="en-US" i="1" dirty="0" smtClean="0"/>
              <a:t>private void button1_Click(object sender, </a:t>
            </a:r>
            <a:r>
              <a:rPr lang="en-US" i="1" dirty="0" err="1" smtClean="0"/>
              <a:t>EventArgs</a:t>
            </a:r>
            <a:r>
              <a:rPr lang="en-US" i="1" dirty="0" smtClean="0"/>
              <a:t> e)</a:t>
            </a:r>
          </a:p>
          <a:p>
            <a:r>
              <a:rPr lang="en-US" i="1" dirty="0" smtClean="0"/>
              <a:t>{</a:t>
            </a:r>
          </a:p>
          <a:p>
            <a:r>
              <a:rPr lang="en-US" i="1" dirty="0" smtClean="0"/>
              <a:t>       </a:t>
            </a:r>
            <a:r>
              <a:rPr lang="en-US" i="1" dirty="0" err="1" smtClean="0"/>
              <a:t>MessageBox.Show</a:t>
            </a:r>
            <a:r>
              <a:rPr lang="en-US" i="1" dirty="0" smtClean="0"/>
              <a:t>("Hello World");</a:t>
            </a:r>
          </a:p>
          <a:p>
            <a:r>
              <a:rPr lang="en-US" i="1" dirty="0" smtClean="0"/>
              <a:t>}</a:t>
            </a:r>
          </a:p>
          <a:p>
            <a:r>
              <a:rPr lang="en-US" i="1" dirty="0" smtClean="0"/>
              <a:t>button1_Click  </a:t>
            </a:r>
            <a:r>
              <a:rPr lang="en-US" dirty="0" smtClean="0"/>
              <a:t>is the name of the method which gets called when the button “button1” is clicked. </a:t>
            </a:r>
            <a:r>
              <a:rPr lang="en-US" i="1" dirty="0" err="1" smtClean="0"/>
              <a:t>MessageBox</a:t>
            </a:r>
            <a:r>
              <a:rPr lang="en-US" dirty="0" smtClean="0"/>
              <a:t> is a class used to show a message box.</a:t>
            </a:r>
            <a:r>
              <a:rPr lang="en-US" i="1" dirty="0" smtClean="0"/>
              <a:t> Show()</a:t>
            </a:r>
            <a:r>
              <a:rPr lang="en-US" dirty="0" smtClean="0"/>
              <a:t> is a static method. First parameter is a reference to an object that raised the event. Second parameter is used to pass state information of the event.</a:t>
            </a:r>
          </a:p>
          <a:p>
            <a:r>
              <a:rPr lang="en-US" dirty="0" smtClean="0"/>
              <a:t>Similarly events of form and other controls can also be handled. For example, when the form gets loaded into memory, load event is fired. Code that is required to get executed while the form is getting loaded is written in this event. </a:t>
            </a:r>
          </a:p>
          <a:p>
            <a:endParaRPr lang="en-US" dirty="0" smtClean="0"/>
          </a:p>
          <a:p>
            <a:r>
              <a:rPr lang="en-US" dirty="0" smtClean="0"/>
              <a:t>Delegate is added first. </a:t>
            </a:r>
          </a:p>
          <a:p>
            <a:r>
              <a:rPr lang="en-US" i="1" dirty="0" err="1" smtClean="0"/>
              <a:t>this.Load</a:t>
            </a:r>
            <a:r>
              <a:rPr lang="en-US" i="1" dirty="0" smtClean="0"/>
              <a:t> += new </a:t>
            </a:r>
            <a:r>
              <a:rPr lang="en-US" i="1" dirty="0" err="1" smtClean="0"/>
              <a:t>System.EventHandler</a:t>
            </a:r>
            <a:r>
              <a:rPr lang="en-US" i="1" dirty="0" smtClean="0"/>
              <a:t>(this.Form1_Load);</a:t>
            </a:r>
          </a:p>
          <a:p>
            <a:endParaRPr lang="en-US" i="1" dirty="0" smtClean="0"/>
          </a:p>
          <a:p>
            <a:r>
              <a:rPr lang="en-US" dirty="0" smtClean="0"/>
              <a:t>Method or event handler is written.</a:t>
            </a:r>
          </a:p>
          <a:p>
            <a:r>
              <a:rPr lang="en-US" i="1" dirty="0" smtClean="0"/>
              <a:t>private void Form1_Load(object sender, </a:t>
            </a:r>
            <a:r>
              <a:rPr lang="en-US" i="1" dirty="0" err="1" smtClean="0"/>
              <a:t>EventArgs</a:t>
            </a:r>
            <a:r>
              <a:rPr lang="en-US" i="1" dirty="0" smtClean="0"/>
              <a:t> e)</a:t>
            </a:r>
          </a:p>
          <a:p>
            <a:r>
              <a:rPr lang="en-US" i="1" dirty="0" smtClean="0"/>
              <a:t>{</a:t>
            </a:r>
          </a:p>
          <a:p>
            <a:r>
              <a:rPr lang="en-US" i="1" dirty="0" smtClean="0"/>
              <a:t>      . . .      // code here</a:t>
            </a:r>
          </a:p>
          <a:p>
            <a:r>
              <a:rPr lang="en-US" i="1" dirty="0" smtClean="0"/>
              <a:t>}</a:t>
            </a:r>
          </a:p>
          <a:p>
            <a:r>
              <a:rPr lang="en-US" dirty="0" smtClean="0"/>
              <a:t>Note: One method can be associated with multiple events. The method name has to be passed as a parameter to the delegate. For example, </a:t>
            </a:r>
            <a:r>
              <a:rPr lang="en-US" i="1" dirty="0" err="1" smtClean="0"/>
              <a:t>button_click</a:t>
            </a:r>
            <a:r>
              <a:rPr lang="en-US" dirty="0" smtClean="0"/>
              <a:t> </a:t>
            </a:r>
            <a:r>
              <a:rPr lang="en-US" i="1" dirty="0" smtClean="0"/>
              <a:t>() </a:t>
            </a:r>
            <a:r>
              <a:rPr lang="en-US" dirty="0" smtClean="0"/>
              <a:t> can be associated with button1 and button2 objects.</a:t>
            </a:r>
          </a:p>
        </p:txBody>
      </p:sp>
      <p:sp>
        <p:nvSpPr>
          <p:cNvPr id="4" name="Slide Number Placeholder 3"/>
          <p:cNvSpPr>
            <a:spLocks noGrp="1"/>
          </p:cNvSpPr>
          <p:nvPr>
            <p:ph type="sldNum" sz="quarter" idx="5"/>
          </p:nvPr>
        </p:nvSpPr>
        <p:spPr/>
        <p:txBody>
          <a:bodyPr/>
          <a:lstStyle/>
          <a:p>
            <a:pPr>
              <a:defRPr/>
            </a:pPr>
            <a:fld id="{0AB8A98D-79C2-4384-A723-9A83E42E8522}" type="slidenum">
              <a:rPr lang="en-AU" smtClean="0"/>
              <a:pPr>
                <a:defRPr/>
              </a:pPr>
              <a:t>9</a:t>
            </a:fld>
            <a:endParaRPr lang="en-AU" dirty="0"/>
          </a:p>
        </p:txBody>
      </p:sp>
    </p:spTree>
    <p:extLst>
      <p:ext uri="{BB962C8B-B14F-4D97-AF65-F5344CB8AC3E}">
        <p14:creationId xmlns:p14="http://schemas.microsoft.com/office/powerpoint/2010/main" val="347919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en-US" b="1" dirty="0" smtClean="0"/>
              <a:t>Windows Forms</a:t>
            </a:r>
          </a:p>
          <a:p>
            <a:endParaRPr lang="en-US" b="1" dirty="0" smtClean="0"/>
          </a:p>
          <a:p>
            <a:r>
              <a:rPr lang="en-US" dirty="0" smtClean="0"/>
              <a:t>Windows Forms is represented by </a:t>
            </a:r>
            <a:r>
              <a:rPr lang="en-US" i="1" dirty="0" smtClean="0"/>
              <a:t>Form</a:t>
            </a:r>
            <a:r>
              <a:rPr lang="en-US" dirty="0" smtClean="0"/>
              <a:t> class. Any form that is created inherits from the </a:t>
            </a:r>
            <a:r>
              <a:rPr lang="en-US" i="1" dirty="0" smtClean="0"/>
              <a:t>Form</a:t>
            </a:r>
            <a:r>
              <a:rPr lang="en-US" dirty="0" smtClean="0"/>
              <a:t> class. Form class defined a number of properties, methods and events. (Life cycle of form covered in the next slide).</a:t>
            </a:r>
          </a:p>
          <a:p>
            <a:endParaRPr lang="en-US" dirty="0" smtClean="0"/>
          </a:p>
          <a:p>
            <a:r>
              <a:rPr lang="en-US" dirty="0" smtClean="0"/>
              <a:t>Some of them are mentioned on the slide. </a:t>
            </a:r>
          </a:p>
          <a:p>
            <a:endParaRPr lang="en-US" dirty="0" smtClean="0"/>
          </a:p>
          <a:p>
            <a:r>
              <a:rPr lang="en-US" i="1" dirty="0" err="1" smtClean="0"/>
              <a:t>AcceptButton</a:t>
            </a:r>
            <a:r>
              <a:rPr lang="en-US" dirty="0" smtClean="0"/>
              <a:t> property  helps to get or set any button on the form that is clicked when the user presses the enter key. For example, OK button in normal scenario is mapped to enter key. </a:t>
            </a:r>
            <a:r>
              <a:rPr lang="en-US" i="1" dirty="0" err="1" smtClean="0"/>
              <a:t>CancelButton</a:t>
            </a:r>
            <a:r>
              <a:rPr lang="en-US" dirty="0" smtClean="0"/>
              <a:t> property helps to get or set any button on the form that is clicked when the user presses Esc key. If the developer does not want the form to be maximized or minimized, </a:t>
            </a:r>
            <a:r>
              <a:rPr lang="en-US" i="1" dirty="0" err="1" smtClean="0"/>
              <a:t>MaximizeBox</a:t>
            </a:r>
            <a:r>
              <a:rPr lang="en-US" dirty="0" smtClean="0"/>
              <a:t> and </a:t>
            </a:r>
            <a:r>
              <a:rPr lang="en-US" i="1" dirty="0" err="1" smtClean="0"/>
              <a:t>MinimizeBox</a:t>
            </a:r>
            <a:r>
              <a:rPr lang="en-US" dirty="0" smtClean="0"/>
              <a:t> property can be set to false. </a:t>
            </a:r>
            <a:r>
              <a:rPr lang="en-US" i="1" dirty="0" err="1" smtClean="0"/>
              <a:t>IsMdiChild</a:t>
            </a:r>
            <a:r>
              <a:rPr lang="en-US" dirty="0" smtClean="0"/>
              <a:t>, </a:t>
            </a:r>
            <a:r>
              <a:rPr lang="en-US" i="1" dirty="0" err="1" smtClean="0"/>
              <a:t>ActiveMdiChild</a:t>
            </a:r>
            <a:r>
              <a:rPr lang="en-US" dirty="0" smtClean="0"/>
              <a:t> and </a:t>
            </a:r>
            <a:r>
              <a:rPr lang="en-US" i="1" dirty="0" err="1" smtClean="0"/>
              <a:t>IsMdiContainer</a:t>
            </a:r>
            <a:r>
              <a:rPr lang="en-US" dirty="0" smtClean="0"/>
              <a:t> properties are used in context with MDI applications.</a:t>
            </a:r>
          </a:p>
          <a:p>
            <a:endParaRPr lang="en-US" dirty="0" smtClean="0"/>
          </a:p>
          <a:p>
            <a:r>
              <a:rPr lang="en-US" dirty="0" smtClean="0"/>
              <a:t> </a:t>
            </a:r>
            <a:r>
              <a:rPr lang="en-US" i="1" dirty="0" smtClean="0"/>
              <a:t>Show() </a:t>
            </a:r>
            <a:r>
              <a:rPr lang="en-US" dirty="0" smtClean="0"/>
              <a:t>method helps to display the form. </a:t>
            </a:r>
            <a:r>
              <a:rPr lang="en-US" i="1" dirty="0" err="1" smtClean="0"/>
              <a:t>ShowDialog</a:t>
            </a:r>
            <a:r>
              <a:rPr lang="en-US" i="1" dirty="0" smtClean="0"/>
              <a:t>() </a:t>
            </a:r>
            <a:r>
              <a:rPr lang="en-US" dirty="0" smtClean="0"/>
              <a:t>displays the form as a modal dialog box (covered later in the chapter). When this method is used, code written after this statement is not executed till the user acknowledges the dialog box by clicking some button. </a:t>
            </a:r>
            <a:r>
              <a:rPr lang="en-US" i="1" dirty="0" err="1" smtClean="0"/>
              <a:t>LayoutMDI</a:t>
            </a:r>
            <a:r>
              <a:rPr lang="en-US" i="1" dirty="0" smtClean="0"/>
              <a:t>() </a:t>
            </a:r>
            <a:r>
              <a:rPr lang="en-US" dirty="0" smtClean="0"/>
              <a:t>arranges the multiple-document interface (MDI) child forms within the MDI parent form. </a:t>
            </a:r>
          </a:p>
          <a:p>
            <a:endParaRPr lang="en-US" dirty="0" smtClean="0"/>
          </a:p>
          <a:p>
            <a:r>
              <a:rPr lang="en-US" i="1" dirty="0" smtClean="0"/>
              <a:t>Load</a:t>
            </a:r>
            <a:r>
              <a:rPr lang="en-US" dirty="0" smtClean="0"/>
              <a:t> event is fired when the form gets loaded in the memory. </a:t>
            </a:r>
            <a:r>
              <a:rPr lang="en-US" i="1" dirty="0" smtClean="0"/>
              <a:t>Paint</a:t>
            </a:r>
            <a:r>
              <a:rPr lang="en-US" dirty="0" smtClean="0"/>
              <a:t> is fired when the form is redrawn. </a:t>
            </a:r>
            <a:r>
              <a:rPr lang="en-US" i="1" dirty="0" smtClean="0"/>
              <a:t>Click</a:t>
            </a:r>
            <a:r>
              <a:rPr lang="en-US" dirty="0" smtClean="0"/>
              <a:t> is fired when the user clicks on the form. Mouse events such as </a:t>
            </a:r>
            <a:r>
              <a:rPr lang="en-US" i="1" dirty="0" err="1" smtClean="0"/>
              <a:t>MouseDown</a:t>
            </a:r>
            <a:r>
              <a:rPr lang="en-US" dirty="0" smtClean="0"/>
              <a:t>, </a:t>
            </a:r>
            <a:r>
              <a:rPr lang="en-US" i="1" dirty="0" err="1" smtClean="0"/>
              <a:t>MouseOver</a:t>
            </a:r>
            <a:r>
              <a:rPr lang="en-US" dirty="0" smtClean="0"/>
              <a:t> and </a:t>
            </a:r>
            <a:r>
              <a:rPr lang="en-US" i="1" dirty="0" err="1" smtClean="0"/>
              <a:t>MouseUp</a:t>
            </a:r>
            <a:r>
              <a:rPr lang="en-US" dirty="0" smtClean="0"/>
              <a:t> events are fired in response to mouse actions.</a:t>
            </a:r>
          </a:p>
        </p:txBody>
      </p:sp>
      <p:sp>
        <p:nvSpPr>
          <p:cNvPr id="4" name="Slide Number Placeholder 3"/>
          <p:cNvSpPr>
            <a:spLocks noGrp="1"/>
          </p:cNvSpPr>
          <p:nvPr>
            <p:ph type="sldNum" sz="quarter" idx="5"/>
          </p:nvPr>
        </p:nvSpPr>
        <p:spPr/>
        <p:txBody>
          <a:bodyPr/>
          <a:lstStyle/>
          <a:p>
            <a:pPr>
              <a:defRPr/>
            </a:pPr>
            <a:fld id="{92FCD5AA-9DF1-4239-8480-12D92B9C117C}" type="slidenum">
              <a:rPr lang="en-AU" smtClean="0"/>
              <a:pPr>
                <a:defRPr/>
              </a:pPr>
              <a:t>10</a:t>
            </a:fld>
            <a:endParaRPr lang="en-AU" dirty="0"/>
          </a:p>
        </p:txBody>
      </p:sp>
    </p:spTree>
    <p:extLst>
      <p:ext uri="{BB962C8B-B14F-4D97-AF65-F5344CB8AC3E}">
        <p14:creationId xmlns:p14="http://schemas.microsoft.com/office/powerpoint/2010/main" val="88096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9D8C12-8F33-4A2B-84D3-F13563B8CC27}"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383371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D8C12-8F33-4A2B-84D3-F13563B8CC27}"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70657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D8C12-8F33-4A2B-84D3-F13563B8CC27}"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16446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D8C12-8F33-4A2B-84D3-F13563B8CC27}"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218893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D8C12-8F33-4A2B-84D3-F13563B8CC27}"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154107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D8C12-8F33-4A2B-84D3-F13563B8CC27}"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105393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D8C12-8F33-4A2B-84D3-F13563B8CC27}"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76579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9D8C12-8F33-4A2B-84D3-F13563B8CC27}"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262902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D8C12-8F33-4A2B-84D3-F13563B8CC27}"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310714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D8C12-8F33-4A2B-84D3-F13563B8CC27}"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253705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D8C12-8F33-4A2B-84D3-F13563B8CC27}"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8CDFA-405D-4B60-BC4D-56781BB92115}" type="slidenum">
              <a:rPr lang="en-US" smtClean="0"/>
              <a:t>‹#›</a:t>
            </a:fld>
            <a:endParaRPr lang="en-US"/>
          </a:p>
        </p:txBody>
      </p:sp>
    </p:spTree>
    <p:extLst>
      <p:ext uri="{BB962C8B-B14F-4D97-AF65-F5344CB8AC3E}">
        <p14:creationId xmlns:p14="http://schemas.microsoft.com/office/powerpoint/2010/main" val="49013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D8C12-8F33-4A2B-84D3-F13563B8CC27}"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8CDFA-405D-4B60-BC4D-56781BB92115}" type="slidenum">
              <a:rPr lang="en-US" smtClean="0"/>
              <a:t>‹#›</a:t>
            </a:fld>
            <a:endParaRPr lang="en-US"/>
          </a:p>
        </p:txBody>
      </p:sp>
    </p:spTree>
    <p:extLst>
      <p:ext uri="{BB962C8B-B14F-4D97-AF65-F5344CB8AC3E}">
        <p14:creationId xmlns:p14="http://schemas.microsoft.com/office/powerpoint/2010/main" val="169939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system.windows.forms.form_members(v=VS.90).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system.windows.forms.form_members(v=VS.90).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msdn.microsoft.com/en-us/library/9h80cyht.aspx" TargetMode="External"/><Relationship Id="rId13" Type="http://schemas.openxmlformats.org/officeDocument/2006/relationships/hyperlink" Target="http://msdn.microsoft.com/en-us/library/scx9dha5.aspx" TargetMode="External"/><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hyperlink" Target="http://msdn.microsoft.com/en-us/library/system.windows.forms.label(v=VS.90).aspx" TargetMode="External"/><Relationship Id="rId21" Type="http://schemas.openxmlformats.org/officeDocument/2006/relationships/image" Target="../media/image20.png"/><Relationship Id="rId7" Type="http://schemas.openxmlformats.org/officeDocument/2006/relationships/hyperlink" Target="http://msdn.microsoft.com/en-us/library/8k52wyw2.aspx" TargetMode="External"/><Relationship Id="rId12" Type="http://schemas.openxmlformats.org/officeDocument/2006/relationships/hyperlink" Target="http://msdn.microsoft.com/en-us/library/ms171649.aspx" TargetMode="Externa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msdn.microsoft.com/en-us/library/dzddyc7z.aspx" TargetMode="External"/><Relationship Id="rId11" Type="http://schemas.openxmlformats.org/officeDocument/2006/relationships/hyperlink" Target="http://msdn.microsoft.com/en-us/library/system.windows.forms.toolstrip.aspx" TargetMode="External"/><Relationship Id="rId24" Type="http://schemas.openxmlformats.org/officeDocument/2006/relationships/image" Target="../media/image23.png"/><Relationship Id="rId5" Type="http://schemas.openxmlformats.org/officeDocument/2006/relationships/hyperlink" Target="http://msdn.microsoft.com/en-us/library/s0scsyfb.aspx" TargetMode="External"/><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hyperlink" Target="http://msdn.microsoft.com/en-us/library/95ysxkwy.aspx" TargetMode="External"/><Relationship Id="rId19" Type="http://schemas.openxmlformats.org/officeDocument/2006/relationships/image" Target="../media/image18.png"/><Relationship Id="rId4" Type="http://schemas.openxmlformats.org/officeDocument/2006/relationships/hyperlink" Target="http://msdn.microsoft.com/en-us/library/sbxka1kb.aspx" TargetMode="External"/><Relationship Id="rId9" Type="http://schemas.openxmlformats.org/officeDocument/2006/relationships/hyperlink" Target="http://msdn.microsoft.com/en-us/library/h5a2t8d9.aspx" TargetMode="External"/><Relationship Id="rId14" Type="http://schemas.openxmlformats.org/officeDocument/2006/relationships/hyperlink" Target="http://msdn.microsoft.com/en-us/library/ms229738.aspx" TargetMode="External"/><Relationship Id="rId22" Type="http://schemas.openxmlformats.org/officeDocument/2006/relationships/image" Target="../media/image21.png"/><Relationship Id="rId27"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system.windows.forms.control_properties(v=VS.90).aspx" TargetMode="External"/><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msdn.microsoft.com/en-us/library/system.windows.forms.control(v=VS.90).aspx" TargetMode="External"/><Relationship Id="rId4" Type="http://schemas.openxmlformats.org/officeDocument/2006/relationships/hyperlink" Target="http://msdn.microsoft.com/en-us/library/system.windows.forms.control_events(v=VS.90).asp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sdn.microsoft.com/en-us/library/system.windows.forms.fontdialog.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hyperlink" Target="http://msdn.microsoft.com/en-us/library/system.windows.forms.openfiledialog.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codeproject.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msdn.microsoft.com/en-us/librar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msdn.microsoft.com/en-us/library/aa969773(v=VS.90).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aa983610(v=vs.71).aspx" TargetMode="Externa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FORMS</a:t>
            </a:r>
            <a:endParaRPr lang="en-US" dirty="0"/>
          </a:p>
        </p:txBody>
      </p:sp>
    </p:spTree>
    <p:extLst>
      <p:ext uri="{BB962C8B-B14F-4D97-AF65-F5344CB8AC3E}">
        <p14:creationId xmlns:p14="http://schemas.microsoft.com/office/powerpoint/2010/main" val="554307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1676400" y="838200"/>
            <a:ext cx="8382000" cy="4572000"/>
          </a:xfrm>
        </p:spPr>
        <p:txBody>
          <a:bodyPr>
            <a:normAutofit fontScale="92500" lnSpcReduction="10000"/>
          </a:bodyPr>
          <a:lstStyle/>
          <a:p>
            <a:pPr eaLnBrk="1" hangingPunct="1"/>
            <a:r>
              <a:rPr lang="en-US" i="1" dirty="0" smtClean="0"/>
              <a:t>Form</a:t>
            </a:r>
            <a:r>
              <a:rPr lang="en-US" dirty="0" smtClean="0"/>
              <a:t> class defines many members</a:t>
            </a:r>
          </a:p>
          <a:p>
            <a:pPr lvl="1" eaLnBrk="1" hangingPunct="1"/>
            <a:r>
              <a:rPr lang="en-US" sz="1600" dirty="0">
                <a:hlinkClick r:id="rId3"/>
              </a:rPr>
              <a:t>Properties</a:t>
            </a:r>
            <a:endParaRPr lang="en-US" sz="1600" dirty="0"/>
          </a:p>
          <a:p>
            <a:pPr lvl="2" eaLnBrk="1" hangingPunct="1"/>
            <a:r>
              <a:rPr lang="en-US" i="1" dirty="0" err="1" smtClean="0"/>
              <a:t>AcceptButton</a:t>
            </a:r>
            <a:endParaRPr lang="en-US" i="1" dirty="0" smtClean="0"/>
          </a:p>
          <a:p>
            <a:pPr lvl="2" eaLnBrk="1" hangingPunct="1"/>
            <a:r>
              <a:rPr lang="en-US" i="1" dirty="0" err="1" smtClean="0"/>
              <a:t>CancelButton</a:t>
            </a:r>
            <a:endParaRPr lang="en-US" i="1" dirty="0" smtClean="0"/>
          </a:p>
          <a:p>
            <a:pPr lvl="2" eaLnBrk="1" hangingPunct="1"/>
            <a:r>
              <a:rPr lang="en-US" i="1" dirty="0" err="1" smtClean="0"/>
              <a:t>MaximizeBox</a:t>
            </a:r>
            <a:r>
              <a:rPr lang="en-US" i="1" dirty="0" smtClean="0"/>
              <a:t>, </a:t>
            </a:r>
            <a:r>
              <a:rPr lang="en-US" i="1" dirty="0" err="1" smtClean="0"/>
              <a:t>MinimizeBox</a:t>
            </a:r>
            <a:endParaRPr lang="en-US" i="1" dirty="0" smtClean="0"/>
          </a:p>
          <a:p>
            <a:pPr lvl="2" eaLnBrk="1" hangingPunct="1"/>
            <a:r>
              <a:rPr lang="en-US" i="1" dirty="0" err="1" smtClean="0"/>
              <a:t>IsMdiChild</a:t>
            </a:r>
            <a:r>
              <a:rPr lang="en-US" i="1" dirty="0" smtClean="0"/>
              <a:t> </a:t>
            </a:r>
            <a:r>
              <a:rPr lang="en-US" dirty="0" smtClean="0"/>
              <a:t>and so on</a:t>
            </a:r>
          </a:p>
          <a:p>
            <a:pPr lvl="1" eaLnBrk="1" hangingPunct="1"/>
            <a:r>
              <a:rPr lang="en-US" sz="1600" dirty="0">
                <a:hlinkClick r:id="rId3"/>
              </a:rPr>
              <a:t>Methods</a:t>
            </a:r>
            <a:endParaRPr lang="en-US" sz="1600" dirty="0"/>
          </a:p>
          <a:p>
            <a:pPr lvl="2" eaLnBrk="1" hangingPunct="1"/>
            <a:r>
              <a:rPr lang="en-US" i="1" dirty="0" smtClean="0"/>
              <a:t>Show()</a:t>
            </a:r>
          </a:p>
          <a:p>
            <a:pPr lvl="2" eaLnBrk="1" hangingPunct="1"/>
            <a:r>
              <a:rPr lang="en-US" i="1" dirty="0" err="1" smtClean="0"/>
              <a:t>ShowDialog</a:t>
            </a:r>
            <a:r>
              <a:rPr lang="en-US" i="1" dirty="0" smtClean="0"/>
              <a:t>()</a:t>
            </a:r>
          </a:p>
          <a:p>
            <a:pPr lvl="2" eaLnBrk="1" hangingPunct="1"/>
            <a:r>
              <a:rPr lang="en-US" i="1" dirty="0" err="1" smtClean="0"/>
              <a:t>LayoutMDI</a:t>
            </a:r>
            <a:r>
              <a:rPr lang="en-US" i="1" dirty="0" smtClean="0"/>
              <a:t>() </a:t>
            </a:r>
            <a:r>
              <a:rPr lang="en-US" dirty="0" smtClean="0"/>
              <a:t>and so on</a:t>
            </a:r>
          </a:p>
          <a:p>
            <a:pPr lvl="1" eaLnBrk="1" hangingPunct="1"/>
            <a:r>
              <a:rPr lang="en-US" sz="1600" dirty="0">
                <a:hlinkClick r:id="rId3"/>
              </a:rPr>
              <a:t>Events</a:t>
            </a:r>
            <a:endParaRPr lang="en-US" sz="1600" dirty="0"/>
          </a:p>
          <a:p>
            <a:pPr lvl="2" eaLnBrk="1" hangingPunct="1"/>
            <a:r>
              <a:rPr lang="en-US" i="1" dirty="0" smtClean="0"/>
              <a:t>Load</a:t>
            </a:r>
          </a:p>
          <a:p>
            <a:pPr lvl="2" eaLnBrk="1" hangingPunct="1"/>
            <a:r>
              <a:rPr lang="en-US" i="1" dirty="0" smtClean="0"/>
              <a:t>Click</a:t>
            </a:r>
          </a:p>
          <a:p>
            <a:pPr lvl="2" eaLnBrk="1" hangingPunct="1"/>
            <a:r>
              <a:rPr lang="en-US" i="1" dirty="0" err="1" smtClean="0"/>
              <a:t>MouseDown</a:t>
            </a:r>
            <a:r>
              <a:rPr lang="en-US" i="1" dirty="0" smtClean="0"/>
              <a:t>, </a:t>
            </a:r>
            <a:r>
              <a:rPr lang="en-US" i="1" dirty="0" err="1" smtClean="0"/>
              <a:t>MouseMove</a:t>
            </a:r>
            <a:r>
              <a:rPr lang="en-US" i="1" dirty="0" smtClean="0"/>
              <a:t>, </a:t>
            </a:r>
            <a:r>
              <a:rPr lang="en-US" i="1" dirty="0" err="1" smtClean="0"/>
              <a:t>MouseUp</a:t>
            </a:r>
            <a:endParaRPr lang="en-US" i="1" dirty="0" smtClean="0"/>
          </a:p>
          <a:p>
            <a:pPr lvl="2" eaLnBrk="1" hangingPunct="1"/>
            <a:r>
              <a:rPr lang="en-US" i="1" dirty="0" err="1" smtClean="0"/>
              <a:t>KeyDown</a:t>
            </a:r>
            <a:r>
              <a:rPr lang="en-US" i="1" dirty="0" smtClean="0"/>
              <a:t>, </a:t>
            </a:r>
            <a:r>
              <a:rPr lang="en-US" i="1" dirty="0" err="1" smtClean="0"/>
              <a:t>KeyPress</a:t>
            </a:r>
            <a:r>
              <a:rPr lang="en-US" i="1" dirty="0" smtClean="0"/>
              <a:t>, </a:t>
            </a:r>
            <a:r>
              <a:rPr lang="en-US" i="1" dirty="0" err="1" smtClean="0"/>
              <a:t>KeyUp</a:t>
            </a:r>
            <a:r>
              <a:rPr lang="en-US" dirty="0" smtClean="0"/>
              <a:t> and so on</a:t>
            </a:r>
          </a:p>
          <a:p>
            <a:pPr lvl="2" eaLnBrk="1" hangingPunct="1"/>
            <a:endParaRPr lang="en-US" sz="1200" dirty="0"/>
          </a:p>
          <a:p>
            <a:pPr eaLnBrk="1" hangingPunct="1"/>
            <a:endParaRPr lang="en-US" dirty="0" smtClean="0"/>
          </a:p>
          <a:p>
            <a:pPr eaLnBrk="1" hangingPunct="1"/>
            <a:endParaRPr lang="en-US" sz="800" dirty="0"/>
          </a:p>
        </p:txBody>
      </p:sp>
      <p:sp>
        <p:nvSpPr>
          <p:cNvPr id="16387" name="Title 2"/>
          <p:cNvSpPr>
            <a:spLocks noGrp="1"/>
          </p:cNvSpPr>
          <p:nvPr>
            <p:ph type="title"/>
          </p:nvPr>
        </p:nvSpPr>
        <p:spPr>
          <a:xfrm>
            <a:off x="1887538" y="301626"/>
            <a:ext cx="6781800" cy="417513"/>
          </a:xfrm>
        </p:spPr>
        <p:txBody>
          <a:bodyPr>
            <a:normAutofit fontScale="90000"/>
          </a:bodyPr>
          <a:lstStyle/>
          <a:p>
            <a:pPr eaLnBrk="1" hangingPunct="1"/>
            <a:r>
              <a:rPr lang="en-US" smtClean="0"/>
              <a:t>Windows Form</a:t>
            </a:r>
          </a:p>
        </p:txBody>
      </p:sp>
      <p:pic>
        <p:nvPicPr>
          <p:cNvPr id="16388" name="Picture 10"/>
          <p:cNvPicPr>
            <a:picLocks noChangeAspect="1" noChangeArrowheads="1"/>
          </p:cNvPicPr>
          <p:nvPr/>
        </p:nvPicPr>
        <p:blipFill>
          <a:blip r:embed="rId4" cstate="print"/>
          <a:srcRect/>
          <a:stretch>
            <a:fillRect/>
          </a:stretch>
        </p:blipFill>
        <p:spPr bwMode="auto">
          <a:xfrm>
            <a:off x="7315200" y="685800"/>
            <a:ext cx="2586038" cy="3810000"/>
          </a:xfrm>
          <a:prstGeom prst="rect">
            <a:avLst/>
          </a:prstGeom>
          <a:noFill/>
          <a:ln w="12700">
            <a:noFill/>
            <a:miter lim="800000"/>
            <a:headEnd/>
            <a:tailEnd/>
          </a:ln>
        </p:spPr>
      </p:pic>
    </p:spTree>
    <p:extLst>
      <p:ext uri="{BB962C8B-B14F-4D97-AF65-F5344CB8AC3E}">
        <p14:creationId xmlns:p14="http://schemas.microsoft.com/office/powerpoint/2010/main" val="391993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1828800" y="990600"/>
            <a:ext cx="8229600" cy="4724400"/>
          </a:xfrm>
        </p:spPr>
        <p:txBody>
          <a:bodyPr/>
          <a:lstStyle/>
          <a:p>
            <a:pPr eaLnBrk="1" hangingPunct="1"/>
            <a:r>
              <a:rPr lang="en-US" smtClean="0"/>
              <a:t>Form object has its own life cycle.</a:t>
            </a:r>
          </a:p>
          <a:p>
            <a:pPr lvl="1" eaLnBrk="1" hangingPunct="1"/>
            <a:r>
              <a:rPr lang="en-US" sz="1600"/>
              <a:t>Load</a:t>
            </a:r>
          </a:p>
          <a:p>
            <a:pPr lvl="1" eaLnBrk="1" hangingPunct="1"/>
            <a:r>
              <a:rPr lang="en-US" sz="1600"/>
              <a:t>Paint</a:t>
            </a:r>
          </a:p>
          <a:p>
            <a:pPr lvl="1" eaLnBrk="1" hangingPunct="1"/>
            <a:r>
              <a:rPr lang="en-US" sz="1600"/>
              <a:t>Activate</a:t>
            </a:r>
          </a:p>
          <a:p>
            <a:pPr lvl="1" eaLnBrk="1" hangingPunct="1"/>
            <a:r>
              <a:rPr lang="en-US" sz="1600"/>
              <a:t>Deactivate (in case of MDI application, it may be required)</a:t>
            </a:r>
          </a:p>
          <a:p>
            <a:pPr lvl="1" eaLnBrk="1" hangingPunct="1"/>
            <a:r>
              <a:rPr lang="en-US" sz="1600"/>
              <a:t>Closing</a:t>
            </a:r>
          </a:p>
          <a:p>
            <a:pPr lvl="1" eaLnBrk="1" hangingPunct="1"/>
            <a:r>
              <a:rPr lang="en-US" sz="1600"/>
              <a:t>Closed </a:t>
            </a:r>
          </a:p>
          <a:p>
            <a:pPr eaLnBrk="1" hangingPunct="1"/>
            <a:endParaRPr lang="en-US" sz="800"/>
          </a:p>
          <a:p>
            <a:r>
              <a:rPr lang="en-US" smtClean="0"/>
              <a:t>There are many </a:t>
            </a:r>
            <a:r>
              <a:rPr lang="en-US" smtClean="0">
                <a:hlinkClick r:id="rId3"/>
              </a:rPr>
              <a:t>other events </a:t>
            </a:r>
            <a:r>
              <a:rPr lang="en-US" smtClean="0"/>
              <a:t>in the life cycle of the form which can be handled as per the need of the application.</a:t>
            </a:r>
          </a:p>
        </p:txBody>
      </p:sp>
      <p:sp>
        <p:nvSpPr>
          <p:cNvPr id="17411" name="Title 2"/>
          <p:cNvSpPr>
            <a:spLocks noGrp="1"/>
          </p:cNvSpPr>
          <p:nvPr>
            <p:ph type="title"/>
          </p:nvPr>
        </p:nvSpPr>
        <p:spPr>
          <a:xfrm>
            <a:off x="1887538" y="301626"/>
            <a:ext cx="6781800" cy="417513"/>
          </a:xfrm>
        </p:spPr>
        <p:txBody>
          <a:bodyPr>
            <a:normAutofit fontScale="90000"/>
          </a:bodyPr>
          <a:lstStyle/>
          <a:p>
            <a:r>
              <a:rPr lang="en-US" smtClean="0"/>
              <a:t>Form Life Cycle</a:t>
            </a:r>
          </a:p>
        </p:txBody>
      </p:sp>
    </p:spTree>
    <p:extLst>
      <p:ext uri="{BB962C8B-B14F-4D97-AF65-F5344CB8AC3E}">
        <p14:creationId xmlns:p14="http://schemas.microsoft.com/office/powerpoint/2010/main" val="2160688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a:xfrm>
            <a:off x="1887538" y="62122"/>
            <a:ext cx="6781800" cy="657017"/>
          </a:xfrm>
        </p:spPr>
        <p:txBody>
          <a:bodyPr>
            <a:normAutofit fontScale="90000"/>
          </a:bodyPr>
          <a:lstStyle/>
          <a:p>
            <a:pPr eaLnBrk="1" hangingPunct="1"/>
            <a:r>
              <a:rPr lang="en-US" dirty="0" smtClean="0"/>
              <a:t>Windows  controls</a:t>
            </a:r>
          </a:p>
        </p:txBody>
      </p:sp>
      <p:graphicFrame>
        <p:nvGraphicFramePr>
          <p:cNvPr id="5" name="Table 4"/>
          <p:cNvGraphicFramePr>
            <a:graphicFrameLocks noGrp="1"/>
          </p:cNvGraphicFramePr>
          <p:nvPr>
            <p:extLst/>
          </p:nvPr>
        </p:nvGraphicFramePr>
        <p:xfrm>
          <a:off x="2133601" y="643146"/>
          <a:ext cx="8305801" cy="5791202"/>
        </p:xfrm>
        <a:graphic>
          <a:graphicData uri="http://schemas.openxmlformats.org/drawingml/2006/table">
            <a:tbl>
              <a:tblPr firstRow="1" bandRow="1">
                <a:tableStyleId>{5C22544A-7EE6-4342-B048-85BDC9FD1C3A}</a:tableStyleId>
              </a:tblPr>
              <a:tblGrid>
                <a:gridCol w="3426143"/>
                <a:gridCol w="4879658"/>
              </a:tblGrid>
              <a:tr h="371942">
                <a:tc>
                  <a:txBody>
                    <a:bodyPr/>
                    <a:lstStyle/>
                    <a:p>
                      <a:r>
                        <a:rPr lang="en-US" dirty="0" smtClean="0"/>
                        <a:t>Control</a:t>
                      </a:r>
                      <a:endParaRPr lang="en-US" dirty="0"/>
                    </a:p>
                  </a:txBody>
                  <a:tcPr/>
                </a:tc>
                <a:tc>
                  <a:txBody>
                    <a:bodyPr/>
                    <a:lstStyle/>
                    <a:p>
                      <a:r>
                        <a:rPr lang="en-US" dirty="0" smtClean="0"/>
                        <a:t>Description</a:t>
                      </a:r>
                      <a:endParaRPr lang="en-US" dirty="0"/>
                    </a:p>
                  </a:txBody>
                  <a:tcPr/>
                </a:tc>
              </a:tr>
              <a:tr h="357260">
                <a:tc>
                  <a:txBody>
                    <a:bodyPr/>
                    <a:lstStyle/>
                    <a:p>
                      <a:r>
                        <a:rPr lang="en-US" sz="1600" dirty="0" smtClean="0">
                          <a:hlinkClick r:id="rId3"/>
                        </a:rPr>
                        <a:t>Label</a:t>
                      </a:r>
                      <a:endParaRPr lang="en-US" sz="1600" dirty="0"/>
                    </a:p>
                  </a:txBody>
                  <a:tcPr/>
                </a:tc>
                <a:tc>
                  <a:txBody>
                    <a:bodyPr/>
                    <a:lstStyle/>
                    <a:p>
                      <a:r>
                        <a:rPr lang="en-US" sz="1400" dirty="0" smtClean="0"/>
                        <a:t>Provides descriptive text for a control</a:t>
                      </a:r>
                      <a:endParaRPr lang="en-US" sz="1400" dirty="0"/>
                    </a:p>
                  </a:txBody>
                  <a:tcPr/>
                </a:tc>
              </a:tr>
              <a:tr h="357260">
                <a:tc>
                  <a:txBody>
                    <a:bodyPr/>
                    <a:lstStyle/>
                    <a:p>
                      <a:r>
                        <a:rPr lang="en-US" sz="1600" dirty="0" smtClean="0">
                          <a:hlinkClick r:id="rId4"/>
                        </a:rPr>
                        <a:t>TextBox</a:t>
                      </a:r>
                      <a:endParaRPr lang="en-US" sz="1600" dirty="0"/>
                    </a:p>
                  </a:txBody>
                  <a:tcPr/>
                </a:tc>
                <a:tc>
                  <a:txBody>
                    <a:bodyPr/>
                    <a:lstStyle/>
                    <a:p>
                      <a:r>
                        <a:rPr lang="en-US" sz="1400" kern="1200" dirty="0" smtClean="0">
                          <a:solidFill>
                            <a:schemeClr val="dk1"/>
                          </a:solidFill>
                          <a:latin typeface="+mn-lt"/>
                          <a:ea typeface="+mn-ea"/>
                          <a:cs typeface="+mn-cs"/>
                        </a:rPr>
                        <a:t>Accept value from</a:t>
                      </a:r>
                      <a:r>
                        <a:rPr lang="en-US" sz="1400" kern="1200" baseline="0" dirty="0" smtClean="0">
                          <a:solidFill>
                            <a:schemeClr val="dk1"/>
                          </a:solidFill>
                          <a:latin typeface="+mn-lt"/>
                          <a:ea typeface="+mn-ea"/>
                          <a:cs typeface="+mn-cs"/>
                        </a:rPr>
                        <a:t> the user or display it</a:t>
                      </a:r>
                      <a:endParaRPr lang="en-US" sz="1400" kern="1200" dirty="0" smtClean="0">
                        <a:solidFill>
                          <a:schemeClr val="dk1"/>
                        </a:solidFill>
                        <a:latin typeface="+mn-lt"/>
                        <a:ea typeface="+mn-ea"/>
                        <a:cs typeface="+mn-cs"/>
                      </a:endParaRPr>
                    </a:p>
                  </a:txBody>
                  <a:tcPr/>
                </a:tc>
              </a:tr>
              <a:tr h="357260">
                <a:tc>
                  <a:txBody>
                    <a:bodyPr/>
                    <a:lstStyle/>
                    <a:p>
                      <a:r>
                        <a:rPr lang="en-US" sz="1600" kern="1200" dirty="0" smtClean="0">
                          <a:solidFill>
                            <a:schemeClr val="dk1"/>
                          </a:solidFill>
                          <a:latin typeface="+mn-lt"/>
                          <a:ea typeface="+mn-ea"/>
                          <a:cs typeface="+mn-cs"/>
                          <a:hlinkClick r:id="rId5"/>
                        </a:rPr>
                        <a:t>Button</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Performs some action when clicked</a:t>
                      </a:r>
                    </a:p>
                  </a:txBody>
                  <a:tcPr/>
                </a:tc>
              </a:tr>
              <a:tr h="499185">
                <a:tc>
                  <a:txBody>
                    <a:bodyPr/>
                    <a:lstStyle/>
                    <a:p>
                      <a:r>
                        <a:rPr lang="en-US" sz="1600" kern="1200" dirty="0" smtClean="0">
                          <a:solidFill>
                            <a:schemeClr val="dk1"/>
                          </a:solidFill>
                          <a:latin typeface="+mn-lt"/>
                          <a:ea typeface="+mn-ea"/>
                          <a:cs typeface="+mn-cs"/>
                          <a:hlinkClick r:id="rId6"/>
                        </a:rPr>
                        <a:t>CheckBox</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Helps to select multiple options</a:t>
                      </a:r>
                      <a:r>
                        <a:rPr lang="en-US" sz="1400" kern="1200" baseline="0" dirty="0" smtClean="0">
                          <a:solidFill>
                            <a:schemeClr val="dk1"/>
                          </a:solidFill>
                          <a:latin typeface="+mn-lt"/>
                          <a:ea typeface="+mn-ea"/>
                          <a:cs typeface="+mn-cs"/>
                        </a:rPr>
                        <a:t> in form Yes or no</a:t>
                      </a:r>
                      <a:endParaRPr lang="en-US" sz="1400" kern="1200" dirty="0" smtClean="0">
                        <a:solidFill>
                          <a:schemeClr val="dk1"/>
                        </a:solidFill>
                        <a:latin typeface="+mn-lt"/>
                        <a:ea typeface="+mn-ea"/>
                        <a:cs typeface="+mn-cs"/>
                      </a:endParaRPr>
                    </a:p>
                  </a:txBody>
                  <a:tcPr/>
                </a:tc>
              </a:tr>
              <a:tr h="526918">
                <a:tc>
                  <a:txBody>
                    <a:bodyPr/>
                    <a:lstStyle/>
                    <a:p>
                      <a:r>
                        <a:rPr lang="en-US" sz="1600" kern="1200" dirty="0" smtClean="0">
                          <a:solidFill>
                            <a:schemeClr val="dk1"/>
                          </a:solidFill>
                          <a:latin typeface="+mn-lt"/>
                          <a:ea typeface="+mn-ea"/>
                          <a:cs typeface="+mn-cs"/>
                          <a:hlinkClick r:id="rId7"/>
                        </a:rPr>
                        <a:t>RadioButton</a:t>
                      </a:r>
                      <a:endParaRPr lang="en-US" sz="16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Helps to select single options</a:t>
                      </a:r>
                    </a:p>
                    <a:p>
                      <a:endParaRPr lang="en-US" sz="1400" kern="1200" dirty="0" smtClean="0">
                        <a:solidFill>
                          <a:schemeClr val="dk1"/>
                        </a:solidFill>
                        <a:latin typeface="+mn-lt"/>
                        <a:ea typeface="+mn-ea"/>
                        <a:cs typeface="+mn-cs"/>
                      </a:endParaRPr>
                    </a:p>
                  </a:txBody>
                  <a:tcPr/>
                </a:tc>
              </a:tr>
              <a:tr h="357260">
                <a:tc>
                  <a:txBody>
                    <a:bodyPr/>
                    <a:lstStyle/>
                    <a:p>
                      <a:r>
                        <a:rPr lang="en-US" sz="1600" kern="1200" dirty="0" smtClean="0">
                          <a:solidFill>
                            <a:schemeClr val="dk1"/>
                          </a:solidFill>
                          <a:latin typeface="+mn-lt"/>
                          <a:ea typeface="+mn-ea"/>
                          <a:cs typeface="+mn-cs"/>
                          <a:hlinkClick r:id="rId8"/>
                        </a:rPr>
                        <a:t>ComboBox</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Displays</a:t>
                      </a:r>
                      <a:r>
                        <a:rPr lang="en-US" sz="1400" kern="1200" baseline="0" dirty="0" smtClean="0">
                          <a:solidFill>
                            <a:schemeClr val="dk1"/>
                          </a:solidFill>
                          <a:latin typeface="+mn-lt"/>
                          <a:ea typeface="+mn-ea"/>
                          <a:cs typeface="+mn-cs"/>
                        </a:rPr>
                        <a:t> data in drop down box</a:t>
                      </a:r>
                      <a:endParaRPr lang="en-US" sz="1400" kern="1200" dirty="0" smtClean="0">
                        <a:solidFill>
                          <a:schemeClr val="dk1"/>
                        </a:solidFill>
                        <a:latin typeface="+mn-lt"/>
                        <a:ea typeface="+mn-ea"/>
                        <a:cs typeface="+mn-cs"/>
                      </a:endParaRPr>
                    </a:p>
                  </a:txBody>
                  <a:tcPr/>
                </a:tc>
              </a:tr>
              <a:tr h="508974">
                <a:tc>
                  <a:txBody>
                    <a:bodyPr/>
                    <a:lstStyle/>
                    <a:p>
                      <a:r>
                        <a:rPr lang="en-US" sz="1600" kern="1200" dirty="0" smtClean="0">
                          <a:solidFill>
                            <a:schemeClr val="dk1"/>
                          </a:solidFill>
                          <a:latin typeface="+mn-lt"/>
                          <a:ea typeface="+mn-ea"/>
                          <a:cs typeface="+mn-cs"/>
                          <a:hlinkClick r:id="rId9"/>
                        </a:rPr>
                        <a:t>ListBox</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Displays a list of items</a:t>
                      </a:r>
                      <a:r>
                        <a:rPr lang="en-US" sz="1400" kern="1200" baseline="0" dirty="0" smtClean="0">
                          <a:solidFill>
                            <a:schemeClr val="dk1"/>
                          </a:solidFill>
                          <a:latin typeface="+mn-lt"/>
                          <a:ea typeface="+mn-ea"/>
                          <a:cs typeface="+mn-cs"/>
                        </a:rPr>
                        <a:t> and allows multiple selection</a:t>
                      </a:r>
                      <a:endParaRPr lang="en-US" sz="1400" kern="1200" dirty="0" smtClean="0">
                        <a:solidFill>
                          <a:schemeClr val="dk1"/>
                        </a:solidFill>
                        <a:latin typeface="+mn-lt"/>
                        <a:ea typeface="+mn-ea"/>
                        <a:cs typeface="+mn-cs"/>
                      </a:endParaRPr>
                    </a:p>
                  </a:txBody>
                  <a:tcPr/>
                </a:tc>
              </a:tr>
              <a:tr h="526918">
                <a:tc>
                  <a:txBody>
                    <a:bodyPr/>
                    <a:lstStyle/>
                    <a:p>
                      <a:r>
                        <a:rPr lang="en-US" sz="1600" kern="1200" dirty="0" smtClean="0">
                          <a:solidFill>
                            <a:schemeClr val="dk1"/>
                          </a:solidFill>
                          <a:latin typeface="+mn-lt"/>
                          <a:ea typeface="+mn-ea"/>
                          <a:cs typeface="+mn-cs"/>
                          <a:hlinkClick r:id="rId10"/>
                        </a:rPr>
                        <a:t>ErrorProvider</a:t>
                      </a:r>
                      <a:endParaRPr lang="en-US" sz="1600" kern="1200" dirty="0" smtClean="0">
                        <a:solidFill>
                          <a:schemeClr val="dk1"/>
                        </a:solidFill>
                        <a:latin typeface="+mn-lt"/>
                        <a:ea typeface="+mn-ea"/>
                        <a:cs typeface="+mn-cs"/>
                      </a:endParaRPr>
                    </a:p>
                  </a:txBody>
                  <a:tcPr/>
                </a:tc>
                <a:tc>
                  <a:txBody>
                    <a:bodyPr/>
                    <a:lstStyle/>
                    <a:p>
                      <a:r>
                        <a:rPr lang="en-US" sz="1400" dirty="0" smtClean="0"/>
                        <a:t>Shows the user in a non-intrusive way that something is wrong</a:t>
                      </a:r>
                      <a:endParaRPr lang="en-US" sz="1400" kern="1200" dirty="0" smtClean="0">
                        <a:solidFill>
                          <a:schemeClr val="dk1"/>
                        </a:solidFill>
                        <a:latin typeface="+mn-lt"/>
                        <a:ea typeface="+mn-ea"/>
                        <a:cs typeface="+mn-cs"/>
                      </a:endParaRPr>
                    </a:p>
                  </a:txBody>
                  <a:tcPr/>
                </a:tc>
              </a:tr>
              <a:tr h="357260">
                <a:tc>
                  <a:txBody>
                    <a:bodyPr/>
                    <a:lstStyle/>
                    <a:p>
                      <a:r>
                        <a:rPr lang="en-US" sz="1600" kern="1200" dirty="0" smtClean="0">
                          <a:solidFill>
                            <a:schemeClr val="dk1"/>
                          </a:solidFill>
                          <a:latin typeface="+mn-lt"/>
                          <a:ea typeface="+mn-ea"/>
                          <a:cs typeface="+mn-cs"/>
                        </a:rPr>
                        <a:t>HelpProvider</a:t>
                      </a:r>
                    </a:p>
                  </a:txBody>
                  <a:tcPr/>
                </a:tc>
                <a:tc>
                  <a:txBody>
                    <a:bodyPr/>
                    <a:lstStyle/>
                    <a:p>
                      <a:r>
                        <a:rPr lang="en-US" sz="1400" dirty="0" smtClean="0"/>
                        <a:t>Provides pop-up or online Help for controls.</a:t>
                      </a:r>
                      <a:endParaRPr lang="en-US" sz="1400" kern="1200" dirty="0" smtClean="0">
                        <a:solidFill>
                          <a:schemeClr val="dk1"/>
                        </a:solidFill>
                        <a:latin typeface="+mn-lt"/>
                        <a:ea typeface="+mn-ea"/>
                        <a:cs typeface="+mn-cs"/>
                      </a:endParaRPr>
                    </a:p>
                  </a:txBody>
                  <a:tcPr/>
                </a:tc>
              </a:tr>
              <a:tr h="357260">
                <a:tc>
                  <a:txBody>
                    <a:bodyPr/>
                    <a:lstStyle/>
                    <a:p>
                      <a:r>
                        <a:rPr lang="en-US" sz="1600" kern="1200" dirty="0" smtClean="0">
                          <a:solidFill>
                            <a:schemeClr val="dk1"/>
                          </a:solidFill>
                          <a:latin typeface="+mn-lt"/>
                          <a:ea typeface="+mn-ea"/>
                          <a:cs typeface="+mn-cs"/>
                          <a:hlinkClick r:id="rId11"/>
                        </a:rPr>
                        <a:t>ToolStrip</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Helps to display toolbar objects</a:t>
                      </a:r>
                    </a:p>
                  </a:txBody>
                  <a:tcPr/>
                </a:tc>
              </a:tr>
              <a:tr h="357260">
                <a:tc>
                  <a:txBody>
                    <a:bodyPr/>
                    <a:lstStyle/>
                    <a:p>
                      <a:r>
                        <a:rPr lang="en-US" sz="1600" kern="1200" dirty="0" smtClean="0">
                          <a:solidFill>
                            <a:schemeClr val="dk1"/>
                          </a:solidFill>
                          <a:latin typeface="+mn-lt"/>
                          <a:ea typeface="+mn-ea"/>
                          <a:cs typeface="+mn-cs"/>
                          <a:hlinkClick r:id="rId12"/>
                        </a:rPr>
                        <a:t>MenuStrip</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Displays commands logically grouped together</a:t>
                      </a:r>
                    </a:p>
                  </a:txBody>
                  <a:tcPr/>
                </a:tc>
              </a:tr>
              <a:tr h="499185">
                <a:tc>
                  <a:txBody>
                    <a:bodyPr/>
                    <a:lstStyle/>
                    <a:p>
                      <a:r>
                        <a:rPr lang="en-US" sz="1600" kern="1200" dirty="0" smtClean="0">
                          <a:solidFill>
                            <a:schemeClr val="dk1"/>
                          </a:solidFill>
                          <a:latin typeface="+mn-lt"/>
                          <a:ea typeface="+mn-ea"/>
                          <a:cs typeface="+mn-cs"/>
                          <a:hlinkClick r:id="rId13"/>
                        </a:rPr>
                        <a:t>GroupBox</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Provides identifiable grouping for other controls</a:t>
                      </a:r>
                    </a:p>
                  </a:txBody>
                  <a:tcPr/>
                </a:tc>
              </a:tr>
              <a:tr h="357260">
                <a:tc>
                  <a:txBody>
                    <a:bodyPr/>
                    <a:lstStyle/>
                    <a:p>
                      <a:r>
                        <a:rPr lang="en-US" sz="1600" kern="1200" dirty="0" smtClean="0">
                          <a:solidFill>
                            <a:schemeClr val="dk1"/>
                          </a:solidFill>
                          <a:latin typeface="+mn-lt"/>
                          <a:ea typeface="+mn-ea"/>
                          <a:cs typeface="+mn-cs"/>
                          <a:hlinkClick r:id="rId14"/>
                        </a:rPr>
                        <a:t>StatusStrip</a:t>
                      </a:r>
                      <a:endParaRPr lang="en-US" sz="1600" kern="1200" dirty="0" smtClean="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Displays status information</a:t>
                      </a:r>
                    </a:p>
                  </a:txBody>
                  <a:tcPr/>
                </a:tc>
              </a:tr>
            </a:tbl>
          </a:graphicData>
        </a:graphic>
      </p:graphicFrame>
      <p:pic>
        <p:nvPicPr>
          <p:cNvPr id="18482" name="Picture 4"/>
          <p:cNvPicPr>
            <a:picLocks noChangeAspect="1" noChangeArrowheads="1"/>
          </p:cNvPicPr>
          <p:nvPr/>
        </p:nvPicPr>
        <p:blipFill>
          <a:blip r:embed="rId15" cstate="print"/>
          <a:srcRect/>
          <a:stretch>
            <a:fillRect/>
          </a:stretch>
        </p:blipFill>
        <p:spPr bwMode="auto">
          <a:xfrm>
            <a:off x="3429000" y="1046372"/>
            <a:ext cx="533400" cy="282575"/>
          </a:xfrm>
          <a:prstGeom prst="rect">
            <a:avLst/>
          </a:prstGeom>
          <a:noFill/>
          <a:ln w="9525">
            <a:noFill/>
            <a:miter lim="800000"/>
            <a:headEnd/>
            <a:tailEnd/>
          </a:ln>
        </p:spPr>
      </p:pic>
      <p:pic>
        <p:nvPicPr>
          <p:cNvPr id="18483" name="Picture 5"/>
          <p:cNvPicPr>
            <a:picLocks noChangeAspect="1" noChangeArrowheads="1"/>
          </p:cNvPicPr>
          <p:nvPr/>
        </p:nvPicPr>
        <p:blipFill>
          <a:blip r:embed="rId16" cstate="print"/>
          <a:srcRect/>
          <a:stretch>
            <a:fillRect/>
          </a:stretch>
        </p:blipFill>
        <p:spPr bwMode="auto">
          <a:xfrm>
            <a:off x="3429000" y="2167147"/>
            <a:ext cx="990600" cy="322263"/>
          </a:xfrm>
          <a:prstGeom prst="rect">
            <a:avLst/>
          </a:prstGeom>
          <a:noFill/>
          <a:ln w="9525">
            <a:noFill/>
            <a:miter lim="800000"/>
            <a:headEnd/>
            <a:tailEnd/>
          </a:ln>
        </p:spPr>
      </p:pic>
      <p:pic>
        <p:nvPicPr>
          <p:cNvPr id="18484" name="Picture 6"/>
          <p:cNvPicPr>
            <a:picLocks noChangeAspect="1" noChangeArrowheads="1"/>
          </p:cNvPicPr>
          <p:nvPr/>
        </p:nvPicPr>
        <p:blipFill>
          <a:blip r:embed="rId17" cstate="print"/>
          <a:srcRect/>
          <a:stretch>
            <a:fillRect/>
          </a:stretch>
        </p:blipFill>
        <p:spPr bwMode="auto">
          <a:xfrm>
            <a:off x="3200400" y="1481346"/>
            <a:ext cx="1352550" cy="190500"/>
          </a:xfrm>
          <a:prstGeom prst="rect">
            <a:avLst/>
          </a:prstGeom>
          <a:noFill/>
          <a:ln w="9525">
            <a:noFill/>
            <a:miter lim="800000"/>
            <a:headEnd/>
            <a:tailEnd/>
          </a:ln>
        </p:spPr>
      </p:pic>
      <p:pic>
        <p:nvPicPr>
          <p:cNvPr id="18485" name="Picture 7"/>
          <p:cNvPicPr>
            <a:picLocks noChangeAspect="1" noChangeArrowheads="1"/>
          </p:cNvPicPr>
          <p:nvPr/>
        </p:nvPicPr>
        <p:blipFill>
          <a:blip r:embed="rId18" cstate="print"/>
          <a:srcRect/>
          <a:stretch>
            <a:fillRect/>
          </a:stretch>
        </p:blipFill>
        <p:spPr bwMode="auto">
          <a:xfrm>
            <a:off x="3467100" y="1786146"/>
            <a:ext cx="876300" cy="285750"/>
          </a:xfrm>
          <a:prstGeom prst="rect">
            <a:avLst/>
          </a:prstGeom>
          <a:noFill/>
          <a:ln w="9525">
            <a:noFill/>
            <a:miter lim="800000"/>
            <a:headEnd/>
            <a:tailEnd/>
          </a:ln>
        </p:spPr>
      </p:pic>
      <p:pic>
        <p:nvPicPr>
          <p:cNvPr id="18486" name="Picture 8"/>
          <p:cNvPicPr>
            <a:picLocks noChangeAspect="1" noChangeArrowheads="1"/>
          </p:cNvPicPr>
          <p:nvPr/>
        </p:nvPicPr>
        <p:blipFill>
          <a:blip r:embed="rId19" cstate="print"/>
          <a:srcRect/>
          <a:stretch>
            <a:fillRect/>
          </a:stretch>
        </p:blipFill>
        <p:spPr bwMode="auto">
          <a:xfrm>
            <a:off x="3581401" y="2700546"/>
            <a:ext cx="847725" cy="228600"/>
          </a:xfrm>
          <a:prstGeom prst="rect">
            <a:avLst/>
          </a:prstGeom>
          <a:noFill/>
          <a:ln w="9525">
            <a:noFill/>
            <a:miter lim="800000"/>
            <a:headEnd/>
            <a:tailEnd/>
          </a:ln>
        </p:spPr>
      </p:pic>
      <p:pic>
        <p:nvPicPr>
          <p:cNvPr id="18487" name="Picture 9"/>
          <p:cNvPicPr>
            <a:picLocks noChangeAspect="1" noChangeArrowheads="1"/>
          </p:cNvPicPr>
          <p:nvPr/>
        </p:nvPicPr>
        <p:blipFill>
          <a:blip r:embed="rId20" cstate="print"/>
          <a:srcRect/>
          <a:stretch>
            <a:fillRect/>
          </a:stretch>
        </p:blipFill>
        <p:spPr bwMode="auto">
          <a:xfrm>
            <a:off x="3352801" y="3157746"/>
            <a:ext cx="1171575" cy="209550"/>
          </a:xfrm>
          <a:prstGeom prst="rect">
            <a:avLst/>
          </a:prstGeom>
          <a:noFill/>
          <a:ln w="9525">
            <a:noFill/>
            <a:miter lim="800000"/>
            <a:headEnd/>
            <a:tailEnd/>
          </a:ln>
        </p:spPr>
      </p:pic>
      <p:pic>
        <p:nvPicPr>
          <p:cNvPr id="18488" name="Picture 10"/>
          <p:cNvPicPr>
            <a:picLocks noChangeAspect="1" noChangeArrowheads="1"/>
          </p:cNvPicPr>
          <p:nvPr/>
        </p:nvPicPr>
        <p:blipFill>
          <a:blip r:embed="rId21" cstate="print"/>
          <a:srcRect/>
          <a:stretch>
            <a:fillRect/>
          </a:stretch>
        </p:blipFill>
        <p:spPr bwMode="auto">
          <a:xfrm>
            <a:off x="3657601" y="5291346"/>
            <a:ext cx="752475" cy="228600"/>
          </a:xfrm>
          <a:prstGeom prst="rect">
            <a:avLst/>
          </a:prstGeom>
          <a:noFill/>
          <a:ln w="9525">
            <a:noFill/>
            <a:miter lim="800000"/>
            <a:headEnd/>
            <a:tailEnd/>
          </a:ln>
        </p:spPr>
      </p:pic>
      <p:pic>
        <p:nvPicPr>
          <p:cNvPr id="18489" name="Picture 11"/>
          <p:cNvPicPr>
            <a:picLocks noChangeAspect="1" noChangeArrowheads="1"/>
          </p:cNvPicPr>
          <p:nvPr/>
        </p:nvPicPr>
        <p:blipFill>
          <a:blip r:embed="rId22" cstate="print"/>
          <a:srcRect/>
          <a:stretch>
            <a:fillRect/>
          </a:stretch>
        </p:blipFill>
        <p:spPr bwMode="auto">
          <a:xfrm>
            <a:off x="3657601" y="4881772"/>
            <a:ext cx="733425" cy="180975"/>
          </a:xfrm>
          <a:prstGeom prst="rect">
            <a:avLst/>
          </a:prstGeom>
          <a:noFill/>
          <a:ln w="9525">
            <a:noFill/>
            <a:miter lim="800000"/>
            <a:headEnd/>
            <a:tailEnd/>
          </a:ln>
        </p:spPr>
      </p:pic>
      <p:pic>
        <p:nvPicPr>
          <p:cNvPr id="18490" name="Picture 12"/>
          <p:cNvPicPr>
            <a:picLocks noChangeAspect="1" noChangeArrowheads="1"/>
          </p:cNvPicPr>
          <p:nvPr/>
        </p:nvPicPr>
        <p:blipFill>
          <a:blip r:embed="rId23" cstate="print"/>
          <a:srcRect/>
          <a:stretch>
            <a:fillRect/>
          </a:stretch>
        </p:blipFill>
        <p:spPr bwMode="auto">
          <a:xfrm>
            <a:off x="3552826" y="4195972"/>
            <a:ext cx="942975" cy="180975"/>
          </a:xfrm>
          <a:prstGeom prst="rect">
            <a:avLst/>
          </a:prstGeom>
          <a:noFill/>
          <a:ln w="9525">
            <a:noFill/>
            <a:miter lim="800000"/>
            <a:headEnd/>
            <a:tailEnd/>
          </a:ln>
        </p:spPr>
      </p:pic>
      <p:pic>
        <p:nvPicPr>
          <p:cNvPr id="18491" name="Picture 13"/>
          <p:cNvPicPr>
            <a:picLocks noChangeAspect="1" noChangeArrowheads="1"/>
          </p:cNvPicPr>
          <p:nvPr/>
        </p:nvPicPr>
        <p:blipFill>
          <a:blip r:embed="rId24" cstate="print"/>
          <a:srcRect/>
          <a:stretch>
            <a:fillRect/>
          </a:stretch>
        </p:blipFill>
        <p:spPr bwMode="auto">
          <a:xfrm>
            <a:off x="3552826" y="4548396"/>
            <a:ext cx="942975" cy="209550"/>
          </a:xfrm>
          <a:prstGeom prst="rect">
            <a:avLst/>
          </a:prstGeom>
          <a:noFill/>
          <a:ln w="9525">
            <a:noFill/>
            <a:miter lim="800000"/>
            <a:headEnd/>
            <a:tailEnd/>
          </a:ln>
        </p:spPr>
      </p:pic>
      <p:pic>
        <p:nvPicPr>
          <p:cNvPr id="18492" name="Picture 14"/>
          <p:cNvPicPr>
            <a:picLocks noChangeAspect="1" noChangeArrowheads="1"/>
          </p:cNvPicPr>
          <p:nvPr/>
        </p:nvPicPr>
        <p:blipFill>
          <a:blip r:embed="rId25" cstate="print"/>
          <a:srcRect/>
          <a:stretch>
            <a:fillRect/>
          </a:stretch>
        </p:blipFill>
        <p:spPr bwMode="auto">
          <a:xfrm>
            <a:off x="3409950" y="3538746"/>
            <a:ext cx="857250" cy="457200"/>
          </a:xfrm>
          <a:prstGeom prst="rect">
            <a:avLst/>
          </a:prstGeom>
          <a:noFill/>
          <a:ln w="9525">
            <a:noFill/>
            <a:miter lim="800000"/>
            <a:headEnd/>
            <a:tailEnd/>
          </a:ln>
        </p:spPr>
      </p:pic>
      <p:pic>
        <p:nvPicPr>
          <p:cNvPr id="18493" name="Picture 15"/>
          <p:cNvPicPr>
            <a:picLocks noChangeAspect="1" noChangeArrowheads="1"/>
          </p:cNvPicPr>
          <p:nvPr/>
        </p:nvPicPr>
        <p:blipFill>
          <a:blip r:embed="rId26" cstate="print"/>
          <a:srcRect/>
          <a:stretch>
            <a:fillRect/>
          </a:stretch>
        </p:blipFill>
        <p:spPr bwMode="auto">
          <a:xfrm>
            <a:off x="3657600" y="5635834"/>
            <a:ext cx="762000" cy="417512"/>
          </a:xfrm>
          <a:prstGeom prst="rect">
            <a:avLst/>
          </a:prstGeom>
          <a:noFill/>
          <a:ln w="9525">
            <a:noFill/>
            <a:miter lim="800000"/>
            <a:headEnd/>
            <a:tailEnd/>
          </a:ln>
        </p:spPr>
      </p:pic>
      <p:pic>
        <p:nvPicPr>
          <p:cNvPr id="18494" name="Picture 16"/>
          <p:cNvPicPr>
            <a:picLocks noChangeAspect="1" noChangeArrowheads="1"/>
          </p:cNvPicPr>
          <p:nvPr/>
        </p:nvPicPr>
        <p:blipFill>
          <a:blip r:embed="rId27" cstate="print"/>
          <a:srcRect/>
          <a:stretch>
            <a:fillRect/>
          </a:stretch>
        </p:blipFill>
        <p:spPr bwMode="auto">
          <a:xfrm>
            <a:off x="3533776" y="6100972"/>
            <a:ext cx="962025" cy="257175"/>
          </a:xfrm>
          <a:prstGeom prst="rect">
            <a:avLst/>
          </a:prstGeom>
          <a:noFill/>
          <a:ln w="9525">
            <a:noFill/>
            <a:miter lim="800000"/>
            <a:headEnd/>
            <a:tailEnd/>
          </a:ln>
        </p:spPr>
      </p:pic>
    </p:spTree>
    <p:extLst>
      <p:ext uri="{BB962C8B-B14F-4D97-AF65-F5344CB8AC3E}">
        <p14:creationId xmlns:p14="http://schemas.microsoft.com/office/powerpoint/2010/main" val="4012005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1676400" y="838200"/>
            <a:ext cx="8382000" cy="2667000"/>
          </a:xfrm>
        </p:spPr>
        <p:txBody>
          <a:bodyPr/>
          <a:lstStyle/>
          <a:p>
            <a:pPr eaLnBrk="1" hangingPunct="1"/>
            <a:r>
              <a:rPr lang="en-US" smtClean="0"/>
              <a:t>Common </a:t>
            </a:r>
            <a:r>
              <a:rPr lang="en-US" smtClean="0">
                <a:hlinkClick r:id="rId3"/>
              </a:rPr>
              <a:t>properties</a:t>
            </a:r>
            <a:r>
              <a:rPr lang="en-US" smtClean="0"/>
              <a:t> and </a:t>
            </a:r>
            <a:r>
              <a:rPr lang="en-US" smtClean="0">
                <a:hlinkClick r:id="rId4"/>
              </a:rPr>
              <a:t>events</a:t>
            </a:r>
            <a:r>
              <a:rPr lang="en-US" smtClean="0"/>
              <a:t> of all controls are defined with the base class – </a:t>
            </a:r>
            <a:r>
              <a:rPr lang="en-US" smtClean="0">
                <a:hlinkClick r:id="rId5"/>
              </a:rPr>
              <a:t>Control</a:t>
            </a:r>
            <a:r>
              <a:rPr lang="en-US" smtClean="0"/>
              <a:t> class</a:t>
            </a:r>
          </a:p>
        </p:txBody>
      </p:sp>
      <p:sp>
        <p:nvSpPr>
          <p:cNvPr id="19459" name="Title 2"/>
          <p:cNvSpPr>
            <a:spLocks noGrp="1"/>
          </p:cNvSpPr>
          <p:nvPr>
            <p:ph type="title"/>
          </p:nvPr>
        </p:nvSpPr>
        <p:spPr>
          <a:xfrm>
            <a:off x="1887538" y="301626"/>
            <a:ext cx="6781800" cy="417513"/>
          </a:xfrm>
        </p:spPr>
        <p:txBody>
          <a:bodyPr>
            <a:normAutofit fontScale="90000"/>
          </a:bodyPr>
          <a:lstStyle/>
          <a:p>
            <a:pPr eaLnBrk="1" hangingPunct="1"/>
            <a:r>
              <a:rPr lang="en-US" smtClean="0"/>
              <a:t>Common properties and events</a:t>
            </a:r>
          </a:p>
        </p:txBody>
      </p:sp>
      <p:pic>
        <p:nvPicPr>
          <p:cNvPr id="19460" name="Picture 7"/>
          <p:cNvPicPr>
            <a:picLocks noChangeAspect="1" noChangeArrowheads="1"/>
          </p:cNvPicPr>
          <p:nvPr/>
        </p:nvPicPr>
        <p:blipFill>
          <a:blip r:embed="rId6" cstate="print"/>
          <a:srcRect/>
          <a:stretch>
            <a:fillRect/>
          </a:stretch>
        </p:blipFill>
        <p:spPr bwMode="auto">
          <a:xfrm>
            <a:off x="1905001" y="2133601"/>
            <a:ext cx="3051175" cy="3935413"/>
          </a:xfrm>
          <a:prstGeom prst="rect">
            <a:avLst/>
          </a:prstGeom>
          <a:noFill/>
          <a:ln w="12700">
            <a:noFill/>
            <a:miter lim="800000"/>
            <a:headEnd/>
            <a:tailEnd/>
          </a:ln>
        </p:spPr>
      </p:pic>
      <p:pic>
        <p:nvPicPr>
          <p:cNvPr id="19461" name="Picture 9"/>
          <p:cNvPicPr>
            <a:picLocks noChangeAspect="1" noChangeArrowheads="1"/>
          </p:cNvPicPr>
          <p:nvPr/>
        </p:nvPicPr>
        <p:blipFill>
          <a:blip r:embed="rId7" cstate="print"/>
          <a:srcRect t="17949"/>
          <a:stretch>
            <a:fillRect/>
          </a:stretch>
        </p:blipFill>
        <p:spPr bwMode="auto">
          <a:xfrm>
            <a:off x="6400800" y="2819400"/>
            <a:ext cx="2895600" cy="3352800"/>
          </a:xfrm>
          <a:prstGeom prst="rect">
            <a:avLst/>
          </a:prstGeom>
          <a:noFill/>
          <a:ln w="12700">
            <a:noFill/>
            <a:miter lim="800000"/>
            <a:headEnd/>
            <a:tailEnd/>
          </a:ln>
        </p:spPr>
      </p:pic>
      <p:sp>
        <p:nvSpPr>
          <p:cNvPr id="19462" name="TextBox 5"/>
          <p:cNvSpPr txBox="1">
            <a:spLocks noChangeArrowheads="1"/>
          </p:cNvSpPr>
          <p:nvPr/>
        </p:nvSpPr>
        <p:spPr bwMode="auto">
          <a:xfrm>
            <a:off x="2057400" y="3200400"/>
            <a:ext cx="2743200" cy="230188"/>
          </a:xfrm>
          <a:prstGeom prst="rect">
            <a:avLst/>
          </a:prstGeom>
          <a:noFill/>
          <a:ln w="19050">
            <a:solidFill>
              <a:srgbClr val="FF0000"/>
            </a:solidFill>
            <a:miter lim="800000"/>
            <a:headEnd/>
            <a:tailEnd/>
          </a:ln>
        </p:spPr>
        <p:txBody>
          <a:bodyPr>
            <a:spAutoFit/>
          </a:bodyPr>
          <a:lstStyle/>
          <a:p>
            <a:endParaRPr lang="en-US" sz="900"/>
          </a:p>
        </p:txBody>
      </p:sp>
      <p:sp>
        <p:nvSpPr>
          <p:cNvPr id="19463" name="TextBox 6"/>
          <p:cNvSpPr txBox="1">
            <a:spLocks noChangeArrowheads="1"/>
          </p:cNvSpPr>
          <p:nvPr/>
        </p:nvSpPr>
        <p:spPr bwMode="auto">
          <a:xfrm>
            <a:off x="6553200" y="3200400"/>
            <a:ext cx="2743200" cy="230188"/>
          </a:xfrm>
          <a:prstGeom prst="rect">
            <a:avLst/>
          </a:prstGeom>
          <a:noFill/>
          <a:ln w="19050">
            <a:solidFill>
              <a:srgbClr val="FF0000"/>
            </a:solidFill>
            <a:miter lim="800000"/>
            <a:headEnd/>
            <a:tailEnd/>
          </a:ln>
        </p:spPr>
        <p:txBody>
          <a:bodyPr>
            <a:spAutoFit/>
          </a:bodyPr>
          <a:lstStyle/>
          <a:p>
            <a:endParaRPr lang="en-US" sz="900"/>
          </a:p>
        </p:txBody>
      </p:sp>
    </p:spTree>
    <p:extLst>
      <p:ext uri="{BB962C8B-B14F-4D97-AF65-F5344CB8AC3E}">
        <p14:creationId xmlns:p14="http://schemas.microsoft.com/office/powerpoint/2010/main" val="1797967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in Window Forms</a:t>
            </a:r>
            <a:endParaRPr lang="en-US" dirty="0"/>
          </a:p>
        </p:txBody>
      </p:sp>
      <p:sp>
        <p:nvSpPr>
          <p:cNvPr id="3" name="Content Placeholder 2"/>
          <p:cNvSpPr>
            <a:spLocks noGrp="1"/>
          </p:cNvSpPr>
          <p:nvPr>
            <p:ph idx="1"/>
          </p:nvPr>
        </p:nvSpPr>
        <p:spPr/>
        <p:txBody>
          <a:bodyPr/>
          <a:lstStyle/>
          <a:p>
            <a:r>
              <a:rPr lang="en-US" dirty="0" smtClean="0"/>
              <a:t>Validation </a:t>
            </a:r>
            <a:r>
              <a:rPr lang="en-US" dirty="0"/>
              <a:t>is the process of checking input from the user and making sure it is given properly, based on some criteria. Examples of validation checks include </a:t>
            </a:r>
          </a:p>
          <a:p>
            <a:r>
              <a:rPr lang="en-US" dirty="0" smtClean="0"/>
              <a:t>Checking </a:t>
            </a:r>
            <a:r>
              <a:rPr lang="en-US" dirty="0"/>
              <a:t>for required input in a particular field </a:t>
            </a:r>
          </a:p>
          <a:p>
            <a:r>
              <a:rPr lang="en-US" dirty="0" smtClean="0"/>
              <a:t>Checking </a:t>
            </a:r>
            <a:r>
              <a:rPr lang="en-US" dirty="0"/>
              <a:t>whether input data is a valid numeric value </a:t>
            </a:r>
          </a:p>
          <a:p>
            <a:r>
              <a:rPr lang="en-US" dirty="0" smtClean="0"/>
              <a:t>Checking </a:t>
            </a:r>
            <a:r>
              <a:rPr lang="en-US" dirty="0"/>
              <a:t>for input to be within some range of values </a:t>
            </a:r>
          </a:p>
          <a:p>
            <a:r>
              <a:rPr lang="en-US" dirty="0" smtClean="0"/>
              <a:t>Checking </a:t>
            </a:r>
            <a:r>
              <a:rPr lang="en-US" dirty="0"/>
              <a:t>for particular patterns within an input string </a:t>
            </a:r>
          </a:p>
          <a:p>
            <a:r>
              <a:rPr lang="en-US" dirty="0" smtClean="0"/>
              <a:t>Invoking </a:t>
            </a:r>
            <a:r>
              <a:rPr lang="en-US" dirty="0"/>
              <a:t>complex business rules that check dependencies between other business entities and values in your application </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14</a:t>
            </a:fld>
            <a:endParaRPr lang="en-US" dirty="0"/>
          </a:p>
        </p:txBody>
      </p:sp>
    </p:spTree>
    <p:extLst>
      <p:ext uri="{BB962C8B-B14F-4D97-AF65-F5344CB8AC3E}">
        <p14:creationId xmlns:p14="http://schemas.microsoft.com/office/powerpoint/2010/main" val="13302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Validation Events</a:t>
            </a:r>
            <a:endParaRPr lang="en-US" dirty="0"/>
          </a:p>
        </p:txBody>
      </p:sp>
      <p:sp>
        <p:nvSpPr>
          <p:cNvPr id="3" name="Content Placeholder 2"/>
          <p:cNvSpPr>
            <a:spLocks noGrp="1"/>
          </p:cNvSpPr>
          <p:nvPr>
            <p:ph idx="1"/>
          </p:nvPr>
        </p:nvSpPr>
        <p:spPr/>
        <p:txBody>
          <a:bodyPr/>
          <a:lstStyle/>
          <a:p>
            <a:r>
              <a:rPr lang="en-US" dirty="0" smtClean="0"/>
              <a:t>Every </a:t>
            </a:r>
            <a:r>
              <a:rPr lang="en-US" dirty="0"/>
              <a:t>Windows Forms control exposes two events,  </a:t>
            </a:r>
            <a:endParaRPr lang="en-US" dirty="0" smtClean="0"/>
          </a:p>
          <a:p>
            <a:pPr lvl="1"/>
            <a:r>
              <a:rPr lang="en-US" dirty="0" smtClean="0"/>
              <a:t>Validating  </a:t>
            </a:r>
          </a:p>
          <a:p>
            <a:pPr lvl="1"/>
            <a:r>
              <a:rPr lang="en-US" dirty="0" smtClean="0"/>
              <a:t>Validated  </a:t>
            </a:r>
          </a:p>
          <a:p>
            <a:r>
              <a:rPr lang="en-US" dirty="0" smtClean="0"/>
              <a:t>They </a:t>
            </a:r>
            <a:r>
              <a:rPr lang="en-US" dirty="0"/>
              <a:t>inherit from the base “Control” class. </a:t>
            </a:r>
            <a:endParaRPr lang="en-US" dirty="0" smtClean="0"/>
          </a:p>
          <a:p>
            <a:r>
              <a:rPr lang="en-US" dirty="0" smtClean="0"/>
              <a:t>The </a:t>
            </a:r>
            <a:r>
              <a:rPr lang="en-US" dirty="0"/>
              <a:t>Validating event is intended to fire immediately after input has been completed, but before it has been accepted as valid.  </a:t>
            </a:r>
            <a:endParaRPr lang="en-US" dirty="0" smtClean="0"/>
          </a:p>
          <a:p>
            <a:r>
              <a:rPr lang="en-US" dirty="0" smtClean="0"/>
              <a:t>The </a:t>
            </a:r>
            <a:r>
              <a:rPr lang="en-US" dirty="0"/>
              <a:t>Validated event fires after the input has been accepted as valid.</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15</a:t>
            </a:fld>
            <a:endParaRPr lang="en-US" dirty="0"/>
          </a:p>
        </p:txBody>
      </p:sp>
    </p:spTree>
    <p:extLst>
      <p:ext uri="{BB962C8B-B14F-4D97-AF65-F5344CB8AC3E}">
        <p14:creationId xmlns:p14="http://schemas.microsoft.com/office/powerpoint/2010/main" val="122199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Validation 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Validating event is handled most often for data-binding scenarios.  </a:t>
            </a:r>
            <a:endParaRPr lang="en-US" dirty="0" smtClean="0"/>
          </a:p>
          <a:p>
            <a:r>
              <a:rPr lang="en-US" dirty="0" smtClean="0"/>
              <a:t>When </a:t>
            </a:r>
            <a:r>
              <a:rPr lang="en-US" dirty="0"/>
              <a:t>a control decides that input is complete, typically because the focus is shifting to another control on the form, it should fire the Validating event. </a:t>
            </a:r>
            <a:endParaRPr lang="en-US" dirty="0" smtClean="0"/>
          </a:p>
          <a:p>
            <a:r>
              <a:rPr lang="en-US" dirty="0" smtClean="0"/>
              <a:t>This </a:t>
            </a:r>
            <a:r>
              <a:rPr lang="en-US" dirty="0"/>
              <a:t>event is of type </a:t>
            </a:r>
            <a:r>
              <a:rPr lang="en-US" dirty="0" err="1"/>
              <a:t>CancelEventHandler</a:t>
            </a:r>
            <a:r>
              <a:rPr lang="en-US" dirty="0"/>
              <a:t>, which takes an event argument of type </a:t>
            </a:r>
            <a:r>
              <a:rPr lang="en-US" dirty="0" err="1"/>
              <a:t>CancelEventArgs</a:t>
            </a:r>
            <a:r>
              <a:rPr lang="en-US" dirty="0"/>
              <a:t>.  </a:t>
            </a:r>
            <a:endParaRPr lang="en-US" dirty="0" smtClean="0"/>
          </a:p>
          <a:p>
            <a:r>
              <a:rPr lang="en-US" dirty="0" smtClean="0"/>
              <a:t>The </a:t>
            </a:r>
            <a:r>
              <a:rPr lang="en-US" dirty="0" err="1"/>
              <a:t>CancelEventArgs</a:t>
            </a:r>
            <a:r>
              <a:rPr lang="en-US" dirty="0"/>
              <a:t> class contains a single Boolean property named Cancel that you can set to signal that the event being fired shouldn't be completed.  </a:t>
            </a:r>
            <a:endParaRPr lang="en-US" dirty="0" smtClean="0"/>
          </a:p>
          <a:p>
            <a:r>
              <a:rPr lang="en-US" dirty="0" smtClean="0"/>
              <a:t>Setting </a:t>
            </a:r>
            <a:r>
              <a:rPr lang="en-US" dirty="0"/>
              <a:t>Cancel to true is a signal back to the control that validation failed in the code that handles the event.</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16</a:t>
            </a:fld>
            <a:endParaRPr lang="en-US" dirty="0"/>
          </a:p>
        </p:txBody>
      </p:sp>
    </p:spTree>
    <p:extLst>
      <p:ext uri="{BB962C8B-B14F-4D97-AF65-F5344CB8AC3E}">
        <p14:creationId xmlns:p14="http://schemas.microsoft.com/office/powerpoint/2010/main" val="301139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Validation Events</a:t>
            </a:r>
            <a:endParaRPr lang="en-US" dirty="0"/>
          </a:p>
        </p:txBody>
      </p:sp>
      <p:pic>
        <p:nvPicPr>
          <p:cNvPr id="5" name="Content Placeholder 4"/>
          <p:cNvPicPr>
            <a:picLocks noGrp="1" noChangeAspect="1"/>
          </p:cNvPicPr>
          <p:nvPr>
            <p:ph idx="1"/>
          </p:nvPr>
        </p:nvPicPr>
        <p:blipFill>
          <a:blip r:embed="rId3"/>
          <a:stretch>
            <a:fillRect/>
          </a:stretch>
        </p:blipFill>
        <p:spPr>
          <a:xfrm>
            <a:off x="3028950" y="1824038"/>
            <a:ext cx="6076950" cy="3667125"/>
          </a:xfrm>
          <a:prstGeom prst="rect">
            <a:avLst/>
          </a:prstGeom>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17</a:t>
            </a:fld>
            <a:endParaRPr lang="en-US" dirty="0"/>
          </a:p>
        </p:txBody>
      </p:sp>
    </p:spTree>
    <p:extLst>
      <p:ext uri="{BB962C8B-B14F-4D97-AF65-F5344CB8AC3E}">
        <p14:creationId xmlns:p14="http://schemas.microsoft.com/office/powerpoint/2010/main" val="230433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87538" y="301626"/>
            <a:ext cx="6781800" cy="417513"/>
          </a:xfrm>
        </p:spPr>
        <p:txBody>
          <a:bodyPr>
            <a:normAutofit fontScale="90000"/>
          </a:bodyPr>
          <a:lstStyle/>
          <a:p>
            <a:pPr eaLnBrk="1" hangingPunct="1"/>
            <a:r>
              <a:rPr lang="en-US" dirty="0" smtClean="0"/>
              <a:t>Validation of controls</a:t>
            </a:r>
            <a:endParaRPr lang="en-US" sz="1200" dirty="0"/>
          </a:p>
        </p:txBody>
      </p:sp>
      <p:sp>
        <p:nvSpPr>
          <p:cNvPr id="9" name="Vertical Scroll 8"/>
          <p:cNvSpPr/>
          <p:nvPr/>
        </p:nvSpPr>
        <p:spPr>
          <a:xfrm>
            <a:off x="7010400" y="1219200"/>
            <a:ext cx="3429000" cy="4724400"/>
          </a:xfrm>
          <a:prstGeom prst="verticalScroll">
            <a:avLst/>
          </a:prstGeom>
          <a:solidFill>
            <a:srgbClr val="DEE7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dirty="0">
              <a:solidFill>
                <a:schemeClr val="tx1"/>
              </a:solidFill>
            </a:endParaRPr>
          </a:p>
          <a:p>
            <a:pPr>
              <a:defRPr/>
            </a:pPr>
            <a:r>
              <a:rPr lang="en-US" sz="1400" b="1" dirty="0">
                <a:solidFill>
                  <a:schemeClr val="tx1"/>
                </a:solidFill>
              </a:rPr>
              <a:t>Validations to be performed</a:t>
            </a:r>
          </a:p>
          <a:p>
            <a:pPr>
              <a:defRPr/>
            </a:pPr>
            <a:endParaRPr lang="en-US" sz="1400" b="1" dirty="0">
              <a:solidFill>
                <a:schemeClr val="tx1"/>
              </a:solidFill>
            </a:endParaRPr>
          </a:p>
          <a:p>
            <a:pPr marL="342900" indent="-342900">
              <a:buFontTx/>
              <a:buAutoNum type="arabicPeriod"/>
              <a:defRPr/>
            </a:pPr>
            <a:r>
              <a:rPr lang="en-US" sz="1400" dirty="0">
                <a:solidFill>
                  <a:schemeClr val="tx1"/>
                </a:solidFill>
              </a:rPr>
              <a:t>Membership number is mandatory (use ErrorProvider)</a:t>
            </a:r>
          </a:p>
          <a:p>
            <a:pPr marL="342900" indent="-342900">
              <a:buFontTx/>
              <a:buAutoNum type="arabicPeriod"/>
              <a:defRPr/>
            </a:pPr>
            <a:r>
              <a:rPr lang="en-US" sz="1400" dirty="0">
                <a:solidFill>
                  <a:schemeClr val="tx1"/>
                </a:solidFill>
              </a:rPr>
              <a:t>Name entered should have only alphabets </a:t>
            </a:r>
          </a:p>
          <a:p>
            <a:pPr marL="342900" indent="-342900">
              <a:buFontTx/>
              <a:buAutoNum type="arabicPeriod"/>
              <a:defRPr/>
            </a:pPr>
            <a:r>
              <a:rPr lang="en-US" sz="1400" dirty="0">
                <a:solidFill>
                  <a:schemeClr val="tx1"/>
                </a:solidFill>
              </a:rPr>
              <a:t>Age entered should be numeric</a:t>
            </a:r>
          </a:p>
          <a:p>
            <a:pPr marL="342900" indent="-342900">
              <a:buFontTx/>
              <a:buAutoNum type="arabicPeriod"/>
              <a:defRPr/>
            </a:pPr>
            <a:r>
              <a:rPr lang="en-US" sz="1400" dirty="0">
                <a:solidFill>
                  <a:schemeClr val="tx1"/>
                </a:solidFill>
              </a:rPr>
              <a:t>Help should be provided on address field( Use HelpProvider)</a:t>
            </a:r>
          </a:p>
          <a:p>
            <a:pPr marL="342900" indent="-342900">
              <a:buFontTx/>
              <a:buAutoNum type="arabicPeriod"/>
              <a:defRPr/>
            </a:pPr>
            <a:r>
              <a:rPr lang="en-US" sz="1400" dirty="0">
                <a:solidFill>
                  <a:schemeClr val="tx1"/>
                </a:solidFill>
              </a:rPr>
              <a:t>Minimum one type of the book should be selected</a:t>
            </a:r>
          </a:p>
          <a:p>
            <a:pPr marL="342900" indent="-342900">
              <a:buFontTx/>
              <a:buAutoNum type="arabicPeriod"/>
              <a:defRPr/>
            </a:pPr>
            <a:r>
              <a:rPr lang="en-US" sz="1400" dirty="0">
                <a:solidFill>
                  <a:schemeClr val="tx1"/>
                </a:solidFill>
              </a:rPr>
              <a:t>Date of membership should current date</a:t>
            </a:r>
          </a:p>
          <a:p>
            <a:pPr marL="342900" indent="-342900">
              <a:buFontTx/>
              <a:buAutoNum type="arabicPeriod"/>
              <a:defRPr/>
            </a:pPr>
            <a:r>
              <a:rPr lang="en-US" sz="1400" dirty="0">
                <a:solidFill>
                  <a:schemeClr val="tx1"/>
                </a:solidFill>
              </a:rPr>
              <a:t>Membership type should be populated in the combo box at run time.</a:t>
            </a:r>
          </a:p>
          <a:p>
            <a:pPr algn="ctr">
              <a:defRPr/>
            </a:pPr>
            <a:endParaRPr lang="en-US" sz="1400" dirty="0"/>
          </a:p>
        </p:txBody>
      </p:sp>
      <p:pic>
        <p:nvPicPr>
          <p:cNvPr id="20484" name="Picture 7"/>
          <p:cNvPicPr>
            <a:picLocks noChangeAspect="1" noChangeArrowheads="1"/>
          </p:cNvPicPr>
          <p:nvPr/>
        </p:nvPicPr>
        <p:blipFill>
          <a:blip r:embed="rId3" cstate="print"/>
          <a:srcRect/>
          <a:stretch>
            <a:fillRect/>
          </a:stretch>
        </p:blipFill>
        <p:spPr bwMode="auto">
          <a:xfrm>
            <a:off x="1905001" y="838201"/>
            <a:ext cx="4543425" cy="5210175"/>
          </a:xfrm>
          <a:prstGeom prst="rect">
            <a:avLst/>
          </a:prstGeom>
          <a:noFill/>
          <a:ln w="9525">
            <a:noFill/>
            <a:miter lim="800000"/>
            <a:headEnd/>
            <a:tailEnd/>
          </a:ln>
        </p:spPr>
      </p:pic>
    </p:spTree>
    <p:extLst>
      <p:ext uri="{BB962C8B-B14F-4D97-AF65-F5344CB8AC3E}">
        <p14:creationId xmlns:p14="http://schemas.microsoft.com/office/powerpoint/2010/main" val="3322658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15832" cy="655638"/>
          </a:xfrm>
        </p:spPr>
        <p:txBody>
          <a:bodyPr>
            <a:normAutofit fontScale="90000"/>
          </a:bodyPr>
          <a:lstStyle/>
          <a:p>
            <a:r>
              <a:rPr lang="en-US" dirty="0"/>
              <a:t>Steps to Create a </a:t>
            </a:r>
            <a:r>
              <a:rPr lang="en-US" dirty="0" err="1"/>
              <a:t>MenuStrip</a:t>
            </a:r>
            <a:endParaRPr lang="en-US" dirty="0"/>
          </a:p>
        </p:txBody>
      </p:sp>
      <p:sp>
        <p:nvSpPr>
          <p:cNvPr id="5" name="Content Placeholder 4"/>
          <p:cNvSpPr>
            <a:spLocks noGrp="1"/>
          </p:cNvSpPr>
          <p:nvPr>
            <p:ph sz="half" idx="1"/>
          </p:nvPr>
        </p:nvSpPr>
        <p:spPr>
          <a:xfrm>
            <a:off x="1981200" y="1020763"/>
            <a:ext cx="4038600" cy="5105401"/>
          </a:xfrm>
        </p:spPr>
        <p:txBody>
          <a:bodyPr>
            <a:normAutofit fontScale="62500" lnSpcReduction="20000"/>
          </a:bodyPr>
          <a:lstStyle/>
          <a:p>
            <a:r>
              <a:rPr lang="en-US" dirty="0" smtClean="0"/>
              <a:t>In </a:t>
            </a:r>
            <a:r>
              <a:rPr lang="en-US" dirty="0"/>
              <a:t>the Toolbox, expand the Menus &amp; Toolbars category. Drag a </a:t>
            </a:r>
            <a:r>
              <a:rPr lang="en-US" dirty="0" err="1"/>
              <a:t>MenuStrip</a:t>
            </a:r>
            <a:r>
              <a:rPr lang="en-US" dirty="0"/>
              <a:t> control anywhere onto the Form.  </a:t>
            </a:r>
            <a:endParaRPr lang="en-US" dirty="0" smtClean="0"/>
          </a:p>
          <a:p>
            <a:r>
              <a:rPr lang="en-US" dirty="0" smtClean="0"/>
              <a:t>The </a:t>
            </a:r>
            <a:r>
              <a:rPr lang="en-US" dirty="0"/>
              <a:t>control, by default called menuStrip1, appears at the bottom of the form, and a menu strip containing the caption, “Type Here”, is added to the top of the form. </a:t>
            </a:r>
            <a:endParaRPr lang="en-US" dirty="0" smtClean="0"/>
          </a:p>
          <a:p>
            <a:r>
              <a:rPr lang="en-US" dirty="0" smtClean="0"/>
              <a:t>Click </a:t>
            </a:r>
            <a:r>
              <a:rPr lang="en-US" dirty="0"/>
              <a:t>the “Type Here” caption on the menu strip, type &amp;File, and then press Enter.  </a:t>
            </a:r>
            <a:endParaRPr lang="en-US" dirty="0" smtClean="0"/>
          </a:p>
          <a:p>
            <a:r>
              <a:rPr lang="en-US" dirty="0" smtClean="0"/>
              <a:t>When </a:t>
            </a:r>
            <a:r>
              <a:rPr lang="en-US" dirty="0"/>
              <a:t>you click the “Type Here” caption, a second “Type Here” caption appears to the right of the current item, and a third “Type Here” caption appears under the File menu item. </a:t>
            </a:r>
            <a:endParaRPr lang="en-US" dirty="0" smtClean="0"/>
          </a:p>
          <a:p>
            <a:r>
              <a:rPr lang="en-US" dirty="0" smtClean="0"/>
              <a:t>Click </a:t>
            </a:r>
            <a:r>
              <a:rPr lang="en-US" dirty="0"/>
              <a:t>the “Type Here” caption that appears under the File menu item, type &amp;New, and then press Enter.  </a:t>
            </a:r>
            <a:endParaRPr lang="en-US" dirty="0" smtClean="0"/>
          </a:p>
          <a:p>
            <a:r>
              <a:rPr lang="en-US" dirty="0" smtClean="0"/>
              <a:t>Repeat </a:t>
            </a:r>
            <a:r>
              <a:rPr lang="en-US" dirty="0"/>
              <a:t>the process until you create a </a:t>
            </a:r>
            <a:r>
              <a:rPr lang="en-US" dirty="0" err="1"/>
              <a:t>MenuStrip</a:t>
            </a:r>
            <a:r>
              <a:rPr lang="en-US" dirty="0"/>
              <a:t> as shown in the Figure.</a:t>
            </a:r>
          </a:p>
        </p:txBody>
      </p:sp>
      <p:pic>
        <p:nvPicPr>
          <p:cNvPr id="7" name="Content Placeholder 6"/>
          <p:cNvPicPr>
            <a:picLocks noGrp="1" noChangeAspect="1"/>
          </p:cNvPicPr>
          <p:nvPr>
            <p:ph sz="half" idx="2"/>
          </p:nvPr>
        </p:nvPicPr>
        <p:blipFill>
          <a:blip r:embed="rId3"/>
          <a:stretch>
            <a:fillRect/>
          </a:stretch>
        </p:blipFill>
        <p:spPr>
          <a:xfrm>
            <a:off x="6809754" y="1752601"/>
            <a:ext cx="2809875" cy="3190875"/>
          </a:xfrm>
          <a:prstGeom prst="rect">
            <a:avLst/>
          </a:prstGeom>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19</a:t>
            </a:fld>
            <a:endParaRPr lang="en-US" dirty="0"/>
          </a:p>
        </p:txBody>
      </p:sp>
    </p:spTree>
    <p:extLst>
      <p:ext uri="{BB962C8B-B14F-4D97-AF65-F5344CB8AC3E}">
        <p14:creationId xmlns:p14="http://schemas.microsoft.com/office/powerpoint/2010/main" val="130450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Objectives</a:t>
            </a:r>
            <a:endParaRPr lang="en-US" dirty="0"/>
          </a:p>
        </p:txBody>
      </p:sp>
      <p:sp>
        <p:nvSpPr>
          <p:cNvPr id="20483" name="Rectangle 3"/>
          <p:cNvSpPr>
            <a:spLocks noGrp="1" noChangeArrowheads="1"/>
          </p:cNvSpPr>
          <p:nvPr>
            <p:ph type="body" idx="1"/>
          </p:nvPr>
        </p:nvSpPr>
        <p:spPr/>
        <p:txBody>
          <a:bodyPr/>
          <a:lstStyle/>
          <a:p>
            <a:pPr marL="469900" indent="-285750"/>
            <a:r>
              <a:rPr lang="en-US" dirty="0" smtClean="0"/>
              <a:t>Basics </a:t>
            </a:r>
            <a:r>
              <a:rPr lang="en-US" dirty="0"/>
              <a:t>of desktop application</a:t>
            </a:r>
          </a:p>
          <a:p>
            <a:pPr marL="469900" indent="-285750"/>
            <a:r>
              <a:rPr lang="en-US" dirty="0" smtClean="0"/>
              <a:t>How </a:t>
            </a:r>
            <a:r>
              <a:rPr lang="en-US" dirty="0"/>
              <a:t>it is different from a </a:t>
            </a:r>
            <a:r>
              <a:rPr lang="en-US" dirty="0" smtClean="0"/>
              <a:t>web application</a:t>
            </a:r>
            <a:endParaRPr lang="en-US" dirty="0"/>
          </a:p>
          <a:p>
            <a:pPr marL="469900" indent="-285750"/>
            <a:r>
              <a:rPr lang="en-US" dirty="0" smtClean="0"/>
              <a:t>How </a:t>
            </a:r>
            <a:r>
              <a:rPr lang="en-US" dirty="0"/>
              <a:t>to create a basic windows forms application with controls and </a:t>
            </a:r>
            <a:r>
              <a:rPr lang="en-US" dirty="0" smtClean="0"/>
              <a:t>event handler</a:t>
            </a:r>
          </a:p>
          <a:p>
            <a:pPr marL="469900" indent="-285750"/>
            <a:r>
              <a:rPr lang="en-US" dirty="0" smtClean="0"/>
              <a:t>Validation</a:t>
            </a:r>
          </a:p>
          <a:p>
            <a:pPr marL="469900" indent="-285750"/>
            <a:r>
              <a:rPr lang="en-US" dirty="0" smtClean="0"/>
              <a:t>Data binding</a:t>
            </a:r>
          </a:p>
          <a:p>
            <a:pPr marL="469900" indent="-285750"/>
            <a:r>
              <a:rPr lang="en-US" dirty="0" smtClean="0"/>
              <a:t>Using </a:t>
            </a:r>
            <a:r>
              <a:rPr lang="en-US" dirty="0"/>
              <a:t>data binding controls with windows forms</a:t>
            </a:r>
          </a:p>
        </p:txBody>
      </p:sp>
    </p:spTree>
    <p:extLst>
      <p:ext uri="{BB962C8B-B14F-4D97-AF65-F5344CB8AC3E}">
        <p14:creationId xmlns:p14="http://schemas.microsoft.com/office/powerpoint/2010/main" val="32137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Menu Event Code</a:t>
            </a:r>
            <a:endParaRPr lang="en-US" dirty="0"/>
          </a:p>
        </p:txBody>
      </p:sp>
      <p:pic>
        <p:nvPicPr>
          <p:cNvPr id="8" name="Content Placeholder 7"/>
          <p:cNvPicPr>
            <a:picLocks noGrp="1" noChangeAspect="1"/>
          </p:cNvPicPr>
          <p:nvPr>
            <p:ph idx="1"/>
          </p:nvPr>
        </p:nvPicPr>
        <p:blipFill>
          <a:blip r:embed="rId2"/>
          <a:stretch>
            <a:fillRect/>
          </a:stretch>
        </p:blipFill>
        <p:spPr>
          <a:xfrm>
            <a:off x="2862263" y="2447925"/>
            <a:ext cx="6410325" cy="2419350"/>
          </a:xfrm>
          <a:prstGeom prst="rect">
            <a:avLst/>
          </a:prstGeom>
        </p:spPr>
      </p:pic>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20</a:t>
            </a:fld>
            <a:endParaRPr lang="en-US" dirty="0"/>
          </a:p>
        </p:txBody>
      </p:sp>
    </p:spTree>
    <p:extLst>
      <p:ext uri="{BB962C8B-B14F-4D97-AF65-F5344CB8AC3E}">
        <p14:creationId xmlns:p14="http://schemas.microsoft.com/office/powerpoint/2010/main" val="2356250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ToolStrip</a:t>
            </a:r>
            <a:endParaRPr lang="en-US" dirty="0"/>
          </a:p>
        </p:txBody>
      </p:sp>
      <p:sp>
        <p:nvSpPr>
          <p:cNvPr id="3" name="Content Placeholder 2"/>
          <p:cNvSpPr>
            <a:spLocks noGrp="1"/>
          </p:cNvSpPr>
          <p:nvPr>
            <p:ph idx="1"/>
          </p:nvPr>
        </p:nvSpPr>
        <p:spPr/>
        <p:txBody>
          <a:bodyPr/>
          <a:lstStyle/>
          <a:p>
            <a:r>
              <a:rPr lang="en-US" dirty="0" err="1" smtClean="0"/>
              <a:t>ToolStrip</a:t>
            </a:r>
            <a:r>
              <a:rPr lang="en-US" dirty="0" smtClean="0"/>
              <a:t> </a:t>
            </a:r>
            <a:r>
              <a:rPr lang="en-US" dirty="0"/>
              <a:t>usually provide access to features that are also accessible through menus, but there's a tradeoff.  </a:t>
            </a:r>
            <a:endParaRPr lang="en-US" dirty="0" smtClean="0"/>
          </a:p>
          <a:p>
            <a:r>
              <a:rPr lang="en-US" dirty="0" smtClean="0"/>
              <a:t>A </a:t>
            </a:r>
            <a:r>
              <a:rPr lang="en-US" dirty="0" err="1"/>
              <a:t>ToolStrip</a:t>
            </a:r>
            <a:r>
              <a:rPr lang="en-US" dirty="0"/>
              <a:t> is always visible, it can be clicked without having to navigate through a menu structure.  </a:t>
            </a:r>
          </a:p>
          <a:p>
            <a:r>
              <a:rPr lang="en-US" dirty="0" smtClean="0"/>
              <a:t>Items </a:t>
            </a:r>
            <a:r>
              <a:rPr lang="en-US" dirty="0"/>
              <a:t>are normally represented by buttons with a small bitmap. </a:t>
            </a:r>
            <a:endParaRPr lang="en-US" dirty="0" smtClean="0"/>
          </a:p>
          <a:p>
            <a:r>
              <a:rPr lang="en-US" dirty="0" smtClean="0"/>
              <a:t>In </a:t>
            </a:r>
            <a:r>
              <a:rPr lang="en-US" dirty="0"/>
              <a:t>Windows Forms, toolbars are represented by the </a:t>
            </a:r>
            <a:r>
              <a:rPr lang="en-US" dirty="0" err="1"/>
              <a:t>ToolStrip</a:t>
            </a:r>
            <a:r>
              <a:rPr lang="en-US" dirty="0"/>
              <a:t> class, and individual buttons on it are represented by the </a:t>
            </a:r>
            <a:r>
              <a:rPr lang="en-US" dirty="0" err="1"/>
              <a:t>ToolStripButton</a:t>
            </a:r>
            <a:r>
              <a:rPr lang="en-US" dirty="0"/>
              <a:t> class.</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21</a:t>
            </a:fld>
            <a:endParaRPr lang="en-US" dirty="0"/>
          </a:p>
        </p:txBody>
      </p:sp>
    </p:spTree>
    <p:extLst>
      <p:ext uri="{BB962C8B-B14F-4D97-AF65-F5344CB8AC3E}">
        <p14:creationId xmlns:p14="http://schemas.microsoft.com/office/powerpoint/2010/main" val="316680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StatusStrip</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err="1"/>
              <a:t>StatusStrip</a:t>
            </a:r>
            <a:r>
              <a:rPr lang="en-US" dirty="0"/>
              <a:t> is ideal for displaying small amounts of information throughout the life of the application.  </a:t>
            </a:r>
            <a:endParaRPr lang="en-US" dirty="0" smtClean="0"/>
          </a:p>
          <a:p>
            <a:r>
              <a:rPr lang="en-US" dirty="0" smtClean="0"/>
              <a:t>This </a:t>
            </a:r>
            <a:r>
              <a:rPr lang="en-US" dirty="0"/>
              <a:t>information should never be critical or take the place of informative messages or progress indicators, as many users won’t notice it. </a:t>
            </a:r>
            <a:endParaRPr lang="en-US" dirty="0" smtClean="0"/>
          </a:p>
          <a:p>
            <a:r>
              <a:rPr lang="en-US" dirty="0" smtClean="0"/>
              <a:t>Some </a:t>
            </a:r>
            <a:r>
              <a:rPr lang="en-US" dirty="0"/>
              <a:t>possible </a:t>
            </a:r>
            <a:r>
              <a:rPr lang="en-US" dirty="0" err="1"/>
              <a:t>StatusStrip</a:t>
            </a:r>
            <a:r>
              <a:rPr lang="en-US" dirty="0"/>
              <a:t> information includes: </a:t>
            </a:r>
            <a:endParaRPr lang="en-US" dirty="0" smtClean="0"/>
          </a:p>
          <a:p>
            <a:r>
              <a:rPr lang="en-US" dirty="0" smtClean="0"/>
              <a:t>Information </a:t>
            </a:r>
            <a:r>
              <a:rPr lang="en-US" dirty="0"/>
              <a:t>about the application mode or operating context. </a:t>
            </a:r>
            <a:endParaRPr lang="en-US" dirty="0" smtClean="0"/>
          </a:p>
          <a:p>
            <a:r>
              <a:rPr lang="en-US" dirty="0" smtClean="0"/>
              <a:t>Information </a:t>
            </a:r>
            <a:r>
              <a:rPr lang="en-US" dirty="0"/>
              <a:t>about the application status. </a:t>
            </a:r>
            <a:endParaRPr lang="en-US" dirty="0" smtClean="0"/>
          </a:p>
          <a:p>
            <a:r>
              <a:rPr lang="en-US" dirty="0" smtClean="0"/>
              <a:t>Information </a:t>
            </a:r>
            <a:r>
              <a:rPr lang="en-US" dirty="0"/>
              <a:t>about a background process. </a:t>
            </a:r>
            <a:endParaRPr lang="en-US" dirty="0" smtClean="0"/>
          </a:p>
          <a:p>
            <a:r>
              <a:rPr lang="en-US" dirty="0" smtClean="0"/>
              <a:t>Information </a:t>
            </a:r>
            <a:r>
              <a:rPr lang="en-US" dirty="0"/>
              <a:t>about the current document.</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22</a:t>
            </a:fld>
            <a:endParaRPr lang="en-US" dirty="0"/>
          </a:p>
        </p:txBody>
      </p:sp>
    </p:spTree>
    <p:extLst>
      <p:ext uri="{BB962C8B-B14F-4D97-AF65-F5344CB8AC3E}">
        <p14:creationId xmlns:p14="http://schemas.microsoft.com/office/powerpoint/2010/main" val="1995222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MDI Applications</a:t>
            </a:r>
          </a:p>
        </p:txBody>
      </p:sp>
      <p:sp>
        <p:nvSpPr>
          <p:cNvPr id="3" name="Content Placeholder 2"/>
          <p:cNvSpPr>
            <a:spLocks noGrp="1"/>
          </p:cNvSpPr>
          <p:nvPr>
            <p:ph idx="1"/>
          </p:nvPr>
        </p:nvSpPr>
        <p:spPr/>
        <p:txBody>
          <a:bodyPr/>
          <a:lstStyle/>
          <a:p>
            <a:r>
              <a:rPr lang="en-US" dirty="0" smtClean="0"/>
              <a:t>MDI </a:t>
            </a:r>
            <a:r>
              <a:rPr lang="en-US" dirty="0"/>
              <a:t>(Multiple Document Interface) is nothing but a way of displaying Windows Form where there is at least one parent and many child Windows.  </a:t>
            </a:r>
          </a:p>
          <a:p>
            <a:r>
              <a:rPr lang="en-US" dirty="0" smtClean="0"/>
              <a:t>Ex</a:t>
            </a:r>
            <a:r>
              <a:rPr lang="en-US" dirty="0"/>
              <a:t>: MS Word, Excel, PowerPoint kind of windows, where each document, sheet or slide act as a child under the parent container window. </a:t>
            </a:r>
            <a:endParaRPr lang="en-US" dirty="0" smtClean="0"/>
          </a:p>
          <a:p>
            <a:r>
              <a:rPr lang="en-US" dirty="0" smtClean="0"/>
              <a:t>SDI </a:t>
            </a:r>
            <a:r>
              <a:rPr lang="en-US" dirty="0"/>
              <a:t>(Single document Interface) examples are Windows Explorer, Internet explorer, Notepad etc...where only one window acts as an interface.</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23</a:t>
            </a:fld>
            <a:endParaRPr lang="en-US" dirty="0"/>
          </a:p>
        </p:txBody>
      </p:sp>
    </p:spTree>
    <p:extLst>
      <p:ext uri="{BB962C8B-B14F-4D97-AF65-F5344CB8AC3E}">
        <p14:creationId xmlns:p14="http://schemas.microsoft.com/office/powerpoint/2010/main" val="425141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a:xfrm>
            <a:off x="1887538" y="301626"/>
            <a:ext cx="6781800" cy="417513"/>
          </a:xfrm>
        </p:spPr>
        <p:txBody>
          <a:bodyPr>
            <a:normAutofit fontScale="90000"/>
          </a:bodyPr>
          <a:lstStyle/>
          <a:p>
            <a:pPr eaLnBrk="1" hangingPunct="1"/>
            <a:r>
              <a:rPr lang="en-US" smtClean="0"/>
              <a:t>What is data binding?</a:t>
            </a:r>
          </a:p>
        </p:txBody>
      </p:sp>
      <p:sp>
        <p:nvSpPr>
          <p:cNvPr id="21507" name="Content Placeholder 1"/>
          <p:cNvSpPr>
            <a:spLocks noGrp="1"/>
          </p:cNvSpPr>
          <p:nvPr>
            <p:ph idx="1"/>
          </p:nvPr>
        </p:nvSpPr>
        <p:spPr>
          <a:xfrm>
            <a:off x="1600200" y="1219200"/>
            <a:ext cx="8382000" cy="4419600"/>
          </a:xfrm>
        </p:spPr>
        <p:txBody>
          <a:bodyPr>
            <a:normAutofit/>
          </a:bodyPr>
          <a:lstStyle/>
          <a:p>
            <a:pPr eaLnBrk="1" hangingPunct="1"/>
            <a:r>
              <a:rPr lang="en-US" dirty="0" smtClean="0"/>
              <a:t>Controls on </a:t>
            </a:r>
            <a:r>
              <a:rPr lang="en-US" dirty="0" err="1" smtClean="0"/>
              <a:t>Winforms</a:t>
            </a:r>
            <a:r>
              <a:rPr lang="en-US" dirty="0" smtClean="0"/>
              <a:t> can be bound to any data structure that contains the data</a:t>
            </a:r>
          </a:p>
          <a:p>
            <a:pPr lvl="1" eaLnBrk="1" hangingPunct="1"/>
            <a:r>
              <a:rPr lang="en-US" sz="1800" dirty="0"/>
              <a:t>Array, Collections, traditional data sources like databases, files, etc.</a:t>
            </a:r>
          </a:p>
          <a:p>
            <a:pPr lvl="1" eaLnBrk="1" hangingPunct="1"/>
            <a:r>
              <a:rPr lang="en-US" sz="1800" i="1" dirty="0"/>
              <a:t>Text</a:t>
            </a:r>
            <a:r>
              <a:rPr lang="en-US" sz="1800" dirty="0"/>
              <a:t> property of </a:t>
            </a:r>
            <a:r>
              <a:rPr lang="en-US" sz="1800" i="1" dirty="0" err="1"/>
              <a:t>TextBox</a:t>
            </a:r>
            <a:r>
              <a:rPr lang="en-US" sz="1800" dirty="0"/>
              <a:t> can be associated to a field in the database to display something.</a:t>
            </a:r>
          </a:p>
          <a:p>
            <a:pPr eaLnBrk="1" hangingPunct="1"/>
            <a:r>
              <a:rPr lang="en-US" dirty="0" smtClean="0"/>
              <a:t>Any property of the control can be set to the data source at run time using the feature data binding </a:t>
            </a:r>
          </a:p>
          <a:p>
            <a:pPr lvl="1" eaLnBrk="1" hangingPunct="1"/>
            <a:r>
              <a:rPr lang="en-US" sz="1800" dirty="0"/>
              <a:t>Using </a:t>
            </a:r>
            <a:r>
              <a:rPr lang="en-US" sz="1800" i="1" dirty="0" err="1"/>
              <a:t>ControlBindingsCollection</a:t>
            </a:r>
            <a:r>
              <a:rPr lang="en-US" sz="1800" i="1" dirty="0"/>
              <a:t> </a:t>
            </a:r>
          </a:p>
          <a:p>
            <a:pPr lvl="2" eaLnBrk="1" hangingPunct="1"/>
            <a:r>
              <a:rPr lang="en-US" i="1" dirty="0" err="1" smtClean="0"/>
              <a:t>DataBindings</a:t>
            </a:r>
            <a:r>
              <a:rPr lang="en-US" dirty="0" smtClean="0"/>
              <a:t> property is used</a:t>
            </a:r>
          </a:p>
          <a:p>
            <a:pPr lvl="1" eaLnBrk="1" hangingPunct="1"/>
            <a:r>
              <a:rPr lang="en-US" sz="1800" dirty="0"/>
              <a:t>Every form has a </a:t>
            </a:r>
            <a:r>
              <a:rPr lang="en-US" sz="1800" i="1" dirty="0"/>
              <a:t>BindingContext </a:t>
            </a:r>
            <a:r>
              <a:rPr lang="en-US" sz="1800" dirty="0"/>
              <a:t>object.</a:t>
            </a:r>
          </a:p>
          <a:p>
            <a:pPr lvl="2" eaLnBrk="1" hangingPunct="1"/>
            <a:r>
              <a:rPr lang="en-US" dirty="0" smtClean="0"/>
              <a:t>It manages  binding objects that are bound to the same data source and data member.</a:t>
            </a:r>
          </a:p>
          <a:p>
            <a:pPr lvl="3" eaLnBrk="1" hangingPunct="1">
              <a:buFont typeface="Symbol" pitchFamily="18" charset="2"/>
              <a:buNone/>
            </a:pPr>
            <a:endParaRPr lang="en-US" sz="1600" dirty="0"/>
          </a:p>
          <a:p>
            <a:pPr lvl="2" eaLnBrk="1" hangingPunct="1"/>
            <a:endParaRPr lang="en-US" sz="600" i="1" dirty="0"/>
          </a:p>
          <a:p>
            <a:pPr lvl="1" eaLnBrk="1" hangingPunct="1"/>
            <a:endParaRPr lang="en-US" dirty="0"/>
          </a:p>
          <a:p>
            <a:pPr eaLnBrk="1" hangingPunct="1"/>
            <a:endParaRPr lang="en-US" dirty="0" smtClean="0"/>
          </a:p>
          <a:p>
            <a:pPr lvl="3" eaLnBrk="1" hangingPunct="1"/>
            <a:endParaRPr lang="en-US" dirty="0" smtClean="0"/>
          </a:p>
          <a:p>
            <a:pPr lvl="2" eaLnBrk="1" hangingPunct="1"/>
            <a:endParaRPr lang="en-US" dirty="0" smtClean="0"/>
          </a:p>
          <a:p>
            <a:pPr lvl="1" eaLnBrk="1" hangingPunct="1"/>
            <a:endParaRPr lang="en-US" sz="1800" dirty="0"/>
          </a:p>
        </p:txBody>
      </p:sp>
    </p:spTree>
    <p:extLst>
      <p:ext uri="{BB962C8B-B14F-4D97-AF65-F5344CB8AC3E}">
        <p14:creationId xmlns:p14="http://schemas.microsoft.com/office/powerpoint/2010/main" val="2733026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 Process</a:t>
            </a:r>
            <a:endParaRPr lang="en-US" dirty="0"/>
          </a:p>
        </p:txBody>
      </p:sp>
      <p:pic>
        <p:nvPicPr>
          <p:cNvPr id="5" name="Content Placeholder 4"/>
          <p:cNvPicPr>
            <a:picLocks noGrp="1" noChangeAspect="1"/>
          </p:cNvPicPr>
          <p:nvPr>
            <p:ph idx="1"/>
          </p:nvPr>
        </p:nvPicPr>
        <p:blipFill>
          <a:blip r:embed="rId2"/>
          <a:stretch>
            <a:fillRect/>
          </a:stretch>
        </p:blipFill>
        <p:spPr>
          <a:xfrm>
            <a:off x="2322127" y="1295400"/>
            <a:ext cx="7490597" cy="4724400"/>
          </a:xfrm>
          <a:prstGeom prst="rect">
            <a:avLst/>
          </a:prstGeom>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25</a:t>
            </a:fld>
            <a:endParaRPr lang="en-US" dirty="0"/>
          </a:p>
        </p:txBody>
      </p:sp>
    </p:spTree>
    <p:extLst>
      <p:ext uri="{BB962C8B-B14F-4D97-AF65-F5344CB8AC3E}">
        <p14:creationId xmlns:p14="http://schemas.microsoft.com/office/powerpoint/2010/main" val="117614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Types – Complex</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26</a:t>
            </a:fld>
            <a:endParaRPr lang="en-US" dirty="0"/>
          </a:p>
        </p:txBody>
      </p:sp>
      <p:pic>
        <p:nvPicPr>
          <p:cNvPr id="8" name="Content Placeholder 7"/>
          <p:cNvPicPr>
            <a:picLocks noGrp="1" noChangeAspect="1"/>
          </p:cNvPicPr>
          <p:nvPr>
            <p:ph idx="1"/>
          </p:nvPr>
        </p:nvPicPr>
        <p:blipFill>
          <a:blip r:embed="rId2"/>
          <a:stretch>
            <a:fillRect/>
          </a:stretch>
        </p:blipFill>
        <p:spPr>
          <a:xfrm>
            <a:off x="2418011" y="1295400"/>
            <a:ext cx="7298828" cy="4724400"/>
          </a:xfrm>
          <a:prstGeom prst="rect">
            <a:avLst/>
          </a:prstGeom>
        </p:spPr>
      </p:pic>
    </p:spTree>
    <p:extLst>
      <p:ext uri="{BB962C8B-B14F-4D97-AF65-F5344CB8AC3E}">
        <p14:creationId xmlns:p14="http://schemas.microsoft.com/office/powerpoint/2010/main" val="3240409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a:xfrm>
            <a:off x="543697" y="301626"/>
            <a:ext cx="10939849" cy="417513"/>
          </a:xfrm>
        </p:spPr>
        <p:txBody>
          <a:bodyPr>
            <a:normAutofit fontScale="90000"/>
          </a:bodyPr>
          <a:lstStyle/>
          <a:p>
            <a:r>
              <a:rPr lang="en-US" dirty="0" smtClean="0"/>
              <a:t>Creating Database, Tables and Methods</a:t>
            </a:r>
          </a:p>
        </p:txBody>
      </p:sp>
      <p:pic>
        <p:nvPicPr>
          <p:cNvPr id="22531" name="Picture 3"/>
          <p:cNvPicPr>
            <a:picLocks noChangeAspect="1" noChangeArrowheads="1"/>
          </p:cNvPicPr>
          <p:nvPr/>
        </p:nvPicPr>
        <p:blipFill>
          <a:blip r:embed="rId3" cstate="print"/>
          <a:srcRect/>
          <a:stretch>
            <a:fillRect/>
          </a:stretch>
        </p:blipFill>
        <p:spPr bwMode="auto">
          <a:xfrm>
            <a:off x="1828800" y="838201"/>
            <a:ext cx="3276600" cy="5603875"/>
          </a:xfrm>
          <a:prstGeom prst="rect">
            <a:avLst/>
          </a:prstGeom>
          <a:noFill/>
          <a:ln w="9525">
            <a:noFill/>
            <a:miter lim="800000"/>
            <a:headEnd/>
            <a:tailEnd/>
          </a:ln>
        </p:spPr>
      </p:pic>
      <p:sp>
        <p:nvSpPr>
          <p:cNvPr id="6" name="AutoShape 5"/>
          <p:cNvSpPr>
            <a:spLocks noChangeArrowheads="1"/>
          </p:cNvSpPr>
          <p:nvPr/>
        </p:nvSpPr>
        <p:spPr bwMode="auto">
          <a:xfrm>
            <a:off x="4343400" y="1905000"/>
            <a:ext cx="1447800" cy="685800"/>
          </a:xfrm>
          <a:prstGeom prst="wedgeRoundRectCallout">
            <a:avLst>
              <a:gd name="adj1" fmla="val -70786"/>
              <a:gd name="adj2" fmla="val 43554"/>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Item &amp; Member tables with field names</a:t>
            </a:r>
          </a:p>
        </p:txBody>
      </p:sp>
      <p:sp>
        <p:nvSpPr>
          <p:cNvPr id="7" name="Right Brace 6"/>
          <p:cNvSpPr/>
          <p:nvPr/>
        </p:nvSpPr>
        <p:spPr>
          <a:xfrm>
            <a:off x="3810000" y="1905000"/>
            <a:ext cx="457200" cy="1828800"/>
          </a:xfrm>
          <a:prstGeom prst="rightBrace">
            <a:avLst>
              <a:gd name="adj1" fmla="val 8333"/>
              <a:gd name="adj2" fmla="val 50595"/>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AutoShape 5"/>
          <p:cNvSpPr>
            <a:spLocks noChangeArrowheads="1"/>
          </p:cNvSpPr>
          <p:nvPr/>
        </p:nvSpPr>
        <p:spPr bwMode="auto">
          <a:xfrm>
            <a:off x="4267200" y="3657600"/>
            <a:ext cx="914400" cy="685800"/>
          </a:xfrm>
          <a:prstGeom prst="wedgeRoundRectCallout">
            <a:avLst>
              <a:gd name="adj1" fmla="val -67277"/>
              <a:gd name="adj2" fmla="val 41702"/>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Stored Procedure</a:t>
            </a:r>
          </a:p>
        </p:txBody>
      </p:sp>
      <p:pic>
        <p:nvPicPr>
          <p:cNvPr id="22535" name="Picture 4"/>
          <p:cNvPicPr>
            <a:picLocks noChangeAspect="1" noChangeArrowheads="1"/>
          </p:cNvPicPr>
          <p:nvPr/>
        </p:nvPicPr>
        <p:blipFill>
          <a:blip r:embed="rId4" cstate="print"/>
          <a:srcRect/>
          <a:stretch>
            <a:fillRect/>
          </a:stretch>
        </p:blipFill>
        <p:spPr bwMode="auto">
          <a:xfrm>
            <a:off x="5867400" y="1295400"/>
            <a:ext cx="4572000" cy="2286000"/>
          </a:xfrm>
          <a:prstGeom prst="rect">
            <a:avLst/>
          </a:prstGeom>
          <a:noFill/>
          <a:ln w="15875">
            <a:solidFill>
              <a:schemeClr val="tx1"/>
            </a:solidFill>
            <a:miter lim="800000"/>
            <a:headEnd/>
            <a:tailEnd/>
          </a:ln>
        </p:spPr>
      </p:pic>
      <p:pic>
        <p:nvPicPr>
          <p:cNvPr id="22536" name="Picture 5"/>
          <p:cNvPicPr>
            <a:picLocks noChangeAspect="1" noChangeArrowheads="1"/>
          </p:cNvPicPr>
          <p:nvPr/>
        </p:nvPicPr>
        <p:blipFill>
          <a:blip r:embed="rId5" cstate="print"/>
          <a:srcRect/>
          <a:stretch>
            <a:fillRect/>
          </a:stretch>
        </p:blipFill>
        <p:spPr bwMode="auto">
          <a:xfrm>
            <a:off x="5486401" y="3652838"/>
            <a:ext cx="5033963" cy="2519362"/>
          </a:xfrm>
          <a:prstGeom prst="rect">
            <a:avLst/>
          </a:prstGeom>
          <a:noFill/>
          <a:ln w="15875">
            <a:solidFill>
              <a:schemeClr val="tx1"/>
            </a:solidFill>
            <a:miter lim="800000"/>
            <a:headEnd/>
            <a:tailEnd/>
          </a:ln>
        </p:spPr>
      </p:pic>
      <p:sp>
        <p:nvSpPr>
          <p:cNvPr id="11" name="AutoShape 5"/>
          <p:cNvSpPr>
            <a:spLocks noChangeArrowheads="1"/>
          </p:cNvSpPr>
          <p:nvPr/>
        </p:nvSpPr>
        <p:spPr bwMode="auto">
          <a:xfrm>
            <a:off x="8991600" y="2514600"/>
            <a:ext cx="1447800" cy="838200"/>
          </a:xfrm>
          <a:prstGeom prst="wedgeRoundRectCallout">
            <a:avLst>
              <a:gd name="adj1" fmla="val -46225"/>
              <a:gd name="adj2" fmla="val 13924"/>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Methods in </a:t>
            </a:r>
            <a:r>
              <a:rPr lang="en-US" sz="1200" b="1" dirty="0">
                <a:solidFill>
                  <a:schemeClr val="tx1"/>
                </a:solidFill>
              </a:rPr>
              <a:t>Library_Mgmt class to  interact with the database</a:t>
            </a:r>
          </a:p>
        </p:txBody>
      </p:sp>
      <p:cxnSp>
        <p:nvCxnSpPr>
          <p:cNvPr id="13" name="Straight Arrow Connector 12"/>
          <p:cNvCxnSpPr/>
          <p:nvPr/>
        </p:nvCxnSpPr>
        <p:spPr>
          <a:xfrm rot="10800000" flipV="1">
            <a:off x="7391400" y="3124200"/>
            <a:ext cx="1524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7696200" y="2209800"/>
            <a:ext cx="12192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29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Data Binding - Example</a:t>
            </a:r>
            <a:endParaRPr lang="en-US" dirty="0"/>
          </a:p>
        </p:txBody>
      </p:sp>
      <p:pic>
        <p:nvPicPr>
          <p:cNvPr id="5" name="Content Placeholder 4"/>
          <p:cNvPicPr>
            <a:picLocks noGrp="1" noChangeAspect="1"/>
          </p:cNvPicPr>
          <p:nvPr>
            <p:ph idx="1"/>
          </p:nvPr>
        </p:nvPicPr>
        <p:blipFill>
          <a:blip r:embed="rId2"/>
          <a:stretch>
            <a:fillRect/>
          </a:stretch>
        </p:blipFill>
        <p:spPr>
          <a:xfrm>
            <a:off x="4090988" y="1409700"/>
            <a:ext cx="3952875" cy="4495800"/>
          </a:xfrm>
          <a:prstGeom prst="rect">
            <a:avLst/>
          </a:prstGeom>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28</a:t>
            </a:fld>
            <a:endParaRPr lang="en-US" dirty="0"/>
          </a:p>
        </p:txBody>
      </p:sp>
    </p:spTree>
    <p:extLst>
      <p:ext uri="{BB962C8B-B14F-4D97-AF65-F5344CB8AC3E}">
        <p14:creationId xmlns:p14="http://schemas.microsoft.com/office/powerpoint/2010/main" val="327015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1887538" y="301626"/>
            <a:ext cx="6781800" cy="417513"/>
          </a:xfrm>
        </p:spPr>
        <p:txBody>
          <a:bodyPr>
            <a:normAutofit fontScale="90000"/>
          </a:bodyPr>
          <a:lstStyle/>
          <a:p>
            <a:pPr eaLnBrk="1" hangingPunct="1"/>
            <a:r>
              <a:rPr lang="en-US" smtClean="0"/>
              <a:t>Data Binding </a:t>
            </a:r>
          </a:p>
        </p:txBody>
      </p:sp>
      <p:pic>
        <p:nvPicPr>
          <p:cNvPr id="23555" name="Picture 4"/>
          <p:cNvPicPr>
            <a:picLocks noChangeAspect="1" noChangeArrowheads="1"/>
          </p:cNvPicPr>
          <p:nvPr/>
        </p:nvPicPr>
        <p:blipFill>
          <a:blip r:embed="rId3" cstate="print"/>
          <a:srcRect/>
          <a:stretch>
            <a:fillRect/>
          </a:stretch>
        </p:blipFill>
        <p:spPr bwMode="auto">
          <a:xfrm>
            <a:off x="1752600" y="990600"/>
            <a:ext cx="5486400" cy="960438"/>
          </a:xfrm>
          <a:prstGeom prst="rect">
            <a:avLst/>
          </a:prstGeom>
          <a:noFill/>
          <a:ln w="9525">
            <a:solidFill>
              <a:schemeClr val="tx1"/>
            </a:solidFill>
            <a:miter lim="800000"/>
            <a:headEnd/>
            <a:tailEnd/>
          </a:ln>
        </p:spPr>
      </p:pic>
      <p:pic>
        <p:nvPicPr>
          <p:cNvPr id="23556" name="Picture 6"/>
          <p:cNvPicPr>
            <a:picLocks noChangeAspect="1" noChangeArrowheads="1"/>
          </p:cNvPicPr>
          <p:nvPr/>
        </p:nvPicPr>
        <p:blipFill>
          <a:blip r:embed="rId4" cstate="print"/>
          <a:srcRect/>
          <a:stretch>
            <a:fillRect/>
          </a:stretch>
        </p:blipFill>
        <p:spPr bwMode="auto">
          <a:xfrm>
            <a:off x="1752600" y="2362200"/>
            <a:ext cx="4495800" cy="476250"/>
          </a:xfrm>
          <a:prstGeom prst="rect">
            <a:avLst/>
          </a:prstGeom>
          <a:noFill/>
          <a:ln w="9525">
            <a:solidFill>
              <a:schemeClr val="tx1"/>
            </a:solidFill>
            <a:miter lim="800000"/>
            <a:headEnd/>
            <a:tailEnd/>
          </a:ln>
        </p:spPr>
      </p:pic>
      <p:pic>
        <p:nvPicPr>
          <p:cNvPr id="23557" name="Picture 7"/>
          <p:cNvPicPr>
            <a:picLocks noChangeAspect="1" noChangeArrowheads="1"/>
          </p:cNvPicPr>
          <p:nvPr/>
        </p:nvPicPr>
        <p:blipFill>
          <a:blip r:embed="rId5" cstate="print"/>
          <a:srcRect/>
          <a:stretch>
            <a:fillRect/>
          </a:stretch>
        </p:blipFill>
        <p:spPr bwMode="auto">
          <a:xfrm>
            <a:off x="1752601" y="3048000"/>
            <a:ext cx="4200525" cy="457200"/>
          </a:xfrm>
          <a:prstGeom prst="rect">
            <a:avLst/>
          </a:prstGeom>
          <a:noFill/>
          <a:ln w="9525">
            <a:solidFill>
              <a:schemeClr val="tx1"/>
            </a:solidFill>
            <a:miter lim="800000"/>
            <a:headEnd/>
            <a:tailEnd/>
          </a:ln>
        </p:spPr>
      </p:pic>
      <p:pic>
        <p:nvPicPr>
          <p:cNvPr id="23558" name="Picture 8"/>
          <p:cNvPicPr>
            <a:picLocks noChangeAspect="1" noChangeArrowheads="1"/>
          </p:cNvPicPr>
          <p:nvPr/>
        </p:nvPicPr>
        <p:blipFill>
          <a:blip r:embed="rId6" cstate="print"/>
          <a:srcRect/>
          <a:stretch>
            <a:fillRect/>
          </a:stretch>
        </p:blipFill>
        <p:spPr bwMode="auto">
          <a:xfrm>
            <a:off x="1752601" y="3657601"/>
            <a:ext cx="4105275" cy="485775"/>
          </a:xfrm>
          <a:prstGeom prst="rect">
            <a:avLst/>
          </a:prstGeom>
          <a:noFill/>
          <a:ln w="9525">
            <a:solidFill>
              <a:schemeClr val="tx1"/>
            </a:solidFill>
            <a:miter lim="800000"/>
            <a:headEnd/>
            <a:tailEnd/>
          </a:ln>
        </p:spPr>
      </p:pic>
      <p:pic>
        <p:nvPicPr>
          <p:cNvPr id="23559" name="Picture 9"/>
          <p:cNvPicPr>
            <a:picLocks noChangeAspect="1" noChangeArrowheads="1"/>
          </p:cNvPicPr>
          <p:nvPr/>
        </p:nvPicPr>
        <p:blipFill>
          <a:blip r:embed="rId7" cstate="print"/>
          <a:srcRect/>
          <a:stretch>
            <a:fillRect/>
          </a:stretch>
        </p:blipFill>
        <p:spPr bwMode="auto">
          <a:xfrm>
            <a:off x="1628775" y="4348163"/>
            <a:ext cx="5734050" cy="466725"/>
          </a:xfrm>
          <a:prstGeom prst="rect">
            <a:avLst/>
          </a:prstGeom>
          <a:noFill/>
          <a:ln w="9525">
            <a:solidFill>
              <a:schemeClr val="tx1"/>
            </a:solidFill>
            <a:miter lim="800000"/>
            <a:headEnd/>
            <a:tailEnd/>
          </a:ln>
        </p:spPr>
      </p:pic>
      <p:pic>
        <p:nvPicPr>
          <p:cNvPr id="23560" name="Picture 10"/>
          <p:cNvPicPr>
            <a:picLocks noChangeAspect="1" noChangeArrowheads="1"/>
          </p:cNvPicPr>
          <p:nvPr/>
        </p:nvPicPr>
        <p:blipFill>
          <a:blip r:embed="rId8" cstate="print"/>
          <a:srcRect/>
          <a:stretch>
            <a:fillRect/>
          </a:stretch>
        </p:blipFill>
        <p:spPr bwMode="auto">
          <a:xfrm>
            <a:off x="1752601" y="5158823"/>
            <a:ext cx="3743325" cy="685800"/>
          </a:xfrm>
          <a:prstGeom prst="rect">
            <a:avLst/>
          </a:prstGeom>
          <a:noFill/>
          <a:ln w="9525">
            <a:solidFill>
              <a:schemeClr val="tx1"/>
            </a:solidFill>
            <a:miter lim="800000"/>
            <a:headEnd/>
            <a:tailEnd/>
          </a:ln>
        </p:spPr>
      </p:pic>
      <p:sp>
        <p:nvSpPr>
          <p:cNvPr id="12" name="AutoShape 5"/>
          <p:cNvSpPr>
            <a:spLocks noChangeArrowheads="1"/>
          </p:cNvSpPr>
          <p:nvPr/>
        </p:nvSpPr>
        <p:spPr bwMode="auto">
          <a:xfrm>
            <a:off x="7696200" y="914400"/>
            <a:ext cx="1752600" cy="527050"/>
          </a:xfrm>
          <a:prstGeom prst="wedgeRoundRectCallout">
            <a:avLst>
              <a:gd name="adj1" fmla="val -84745"/>
              <a:gd name="adj2" fmla="val 41144"/>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200" dirty="0">
                <a:solidFill>
                  <a:schemeClr val="tx1"/>
                </a:solidFill>
              </a:rPr>
              <a:t>Adding data bindings to controls</a:t>
            </a:r>
          </a:p>
        </p:txBody>
      </p:sp>
      <p:sp>
        <p:nvSpPr>
          <p:cNvPr id="13" name="AutoShape 5"/>
          <p:cNvSpPr>
            <a:spLocks noChangeArrowheads="1"/>
          </p:cNvSpPr>
          <p:nvPr/>
        </p:nvSpPr>
        <p:spPr bwMode="auto">
          <a:xfrm>
            <a:off x="8610600" y="2362200"/>
            <a:ext cx="1752600" cy="831850"/>
          </a:xfrm>
          <a:prstGeom prst="wedgeRoundRectCallout">
            <a:avLst>
              <a:gd name="adj1" fmla="val -84745"/>
              <a:gd name="adj2" fmla="val 41144"/>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BindingContext helps in navigation by moving the record pointer internally</a:t>
            </a:r>
          </a:p>
        </p:txBody>
      </p:sp>
      <p:sp>
        <p:nvSpPr>
          <p:cNvPr id="14" name="Right Brace 13"/>
          <p:cNvSpPr/>
          <p:nvPr/>
        </p:nvSpPr>
        <p:spPr>
          <a:xfrm>
            <a:off x="7620000" y="2362200"/>
            <a:ext cx="609600" cy="2133600"/>
          </a:xfrm>
          <a:prstGeom prst="rightBrace">
            <a:avLst>
              <a:gd name="adj1" fmla="val 8333"/>
              <a:gd name="adj2" fmla="val 50595"/>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AutoShape 5"/>
          <p:cNvSpPr>
            <a:spLocks noChangeArrowheads="1"/>
          </p:cNvSpPr>
          <p:nvPr/>
        </p:nvSpPr>
        <p:spPr bwMode="auto">
          <a:xfrm>
            <a:off x="7793038" y="5416550"/>
            <a:ext cx="1752600" cy="685800"/>
          </a:xfrm>
          <a:prstGeom prst="wedgeRoundRectCallout">
            <a:avLst>
              <a:gd name="adj1" fmla="val -231628"/>
              <a:gd name="adj2" fmla="val -4241"/>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Binding a ComboBox with a collection using DataSource</a:t>
            </a:r>
          </a:p>
        </p:txBody>
      </p:sp>
      <p:sp>
        <p:nvSpPr>
          <p:cNvPr id="16" name="AutoShape 5"/>
          <p:cNvSpPr>
            <a:spLocks noChangeArrowheads="1"/>
          </p:cNvSpPr>
          <p:nvPr/>
        </p:nvSpPr>
        <p:spPr bwMode="auto">
          <a:xfrm>
            <a:off x="8162925" y="4456112"/>
            <a:ext cx="1828800" cy="762000"/>
          </a:xfrm>
          <a:prstGeom prst="wedgeRoundRectCallout">
            <a:avLst>
              <a:gd name="adj1" fmla="val -200807"/>
              <a:gd name="adj2" fmla="val 50006"/>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Method of a Libarary class that retrieves collection data from the data base</a:t>
            </a:r>
          </a:p>
        </p:txBody>
      </p:sp>
    </p:spTree>
    <p:extLst>
      <p:ext uri="{BB962C8B-B14F-4D97-AF65-F5344CB8AC3E}">
        <p14:creationId xmlns:p14="http://schemas.microsoft.com/office/powerpoint/2010/main" val="1249153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Windows Forms</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user interface provides a mechanism for users to interact with an application. Efficient design of the user interface with an eye towards ease of use is of paramount importance when creating an application.  </a:t>
            </a:r>
            <a:endParaRPr lang="en-US" dirty="0" smtClean="0"/>
          </a:p>
          <a:p>
            <a:r>
              <a:rPr lang="en-US" dirty="0" smtClean="0"/>
              <a:t>The </a:t>
            </a:r>
            <a:r>
              <a:rPr lang="en-US" dirty="0"/>
              <a:t>end users are commonly called the “target audience”.  </a:t>
            </a:r>
            <a:endParaRPr lang="en-US" dirty="0" smtClean="0"/>
          </a:p>
          <a:p>
            <a:r>
              <a:rPr lang="en-US" dirty="0" smtClean="0"/>
              <a:t>A </a:t>
            </a:r>
            <a:r>
              <a:rPr lang="en-US" dirty="0"/>
              <a:t>well designed user interface makes it easy for the target audience to learn and use the application.  </a:t>
            </a:r>
            <a:endParaRPr lang="en-US" dirty="0" smtClean="0"/>
          </a:p>
          <a:p>
            <a:r>
              <a:rPr lang="en-US" dirty="0" smtClean="0"/>
              <a:t>A </a:t>
            </a:r>
            <a:r>
              <a:rPr lang="en-US" dirty="0"/>
              <a:t>poorly designed user interface, on the other hand, can lead to frustration and ultimately inefficiency as the application is avoided or even </a:t>
            </a:r>
            <a:r>
              <a:rPr lang="en-US" dirty="0" smtClean="0"/>
              <a:t>discarded</a:t>
            </a:r>
          </a:p>
          <a:p>
            <a:r>
              <a:rPr lang="en-US" dirty="0" smtClean="0"/>
              <a:t>The </a:t>
            </a:r>
            <a:r>
              <a:rPr lang="en-US" dirty="0"/>
              <a:t>primary element of a Microsoft Windows application is the form.  </a:t>
            </a:r>
            <a:endParaRPr lang="en-US" dirty="0" smtClean="0"/>
          </a:p>
          <a:p>
            <a:r>
              <a:rPr lang="en-US" dirty="0" smtClean="0"/>
              <a:t>Forms </a:t>
            </a:r>
            <a:r>
              <a:rPr lang="en-US" dirty="0"/>
              <a:t>provide the foundation for each level of user interaction.  </a:t>
            </a:r>
            <a:endParaRPr lang="en-US" dirty="0" smtClean="0"/>
          </a:p>
          <a:p>
            <a:r>
              <a:rPr lang="en-US" dirty="0" smtClean="0"/>
              <a:t>Controls </a:t>
            </a:r>
            <a:r>
              <a:rPr lang="en-US" dirty="0"/>
              <a:t>and menus can be added to provide specific functionality</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a:t>
            </a:fld>
            <a:endParaRPr lang="en-US" dirty="0"/>
          </a:p>
        </p:txBody>
      </p:sp>
    </p:spTree>
    <p:extLst>
      <p:ext uri="{BB962C8B-B14F-4D97-AF65-F5344CB8AC3E}">
        <p14:creationId xmlns:p14="http://schemas.microsoft.com/office/powerpoint/2010/main" val="3170830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1828800" y="719138"/>
            <a:ext cx="8229600" cy="5681662"/>
          </a:xfrm>
        </p:spPr>
        <p:txBody>
          <a:bodyPr>
            <a:normAutofit lnSpcReduction="10000"/>
          </a:bodyPr>
          <a:lstStyle/>
          <a:p>
            <a:r>
              <a:rPr lang="en-US" dirty="0" smtClean="0"/>
              <a:t>Used to display messages or accept some data in the application.</a:t>
            </a:r>
          </a:p>
          <a:p>
            <a:pPr lvl="1" eaLnBrk="1" hangingPunct="1"/>
            <a:r>
              <a:rPr lang="en-US" sz="1800" dirty="0"/>
              <a:t>Customized as per the need of the application</a:t>
            </a:r>
          </a:p>
          <a:p>
            <a:r>
              <a:rPr lang="en-US" dirty="0" smtClean="0"/>
              <a:t>Types of Dialog Boxes</a:t>
            </a:r>
          </a:p>
          <a:p>
            <a:pPr lvl="1"/>
            <a:r>
              <a:rPr lang="en-US" sz="1800" dirty="0"/>
              <a:t>Modal – e.g. message box that displays error in an application</a:t>
            </a:r>
          </a:p>
          <a:p>
            <a:pPr lvl="1"/>
            <a:r>
              <a:rPr lang="en-US" sz="1800" dirty="0"/>
              <a:t>Modeless - e.g. Find-Replace utility of MS Word</a:t>
            </a:r>
          </a:p>
          <a:p>
            <a:r>
              <a:rPr lang="en-US" dirty="0" smtClean="0"/>
              <a:t>Custom Dialog Boxes can be created</a:t>
            </a:r>
          </a:p>
          <a:p>
            <a:pPr lvl="1"/>
            <a:r>
              <a:rPr lang="en-US" sz="1800" dirty="0"/>
              <a:t>Created using a form object – </a:t>
            </a:r>
            <a:r>
              <a:rPr lang="en-US" sz="1800" i="1" dirty="0" err="1"/>
              <a:t>ShowDialog</a:t>
            </a:r>
            <a:r>
              <a:rPr lang="en-US" sz="1800" i="1" dirty="0"/>
              <a:t>() </a:t>
            </a:r>
            <a:r>
              <a:rPr lang="en-US" sz="1800" dirty="0"/>
              <a:t>method is used</a:t>
            </a:r>
          </a:p>
          <a:p>
            <a:pPr lvl="1"/>
            <a:endParaRPr lang="en-US" sz="1800" dirty="0"/>
          </a:p>
          <a:p>
            <a:pPr lvl="1"/>
            <a:endParaRPr lang="en-US" sz="1800" dirty="0"/>
          </a:p>
          <a:p>
            <a:pPr lvl="1"/>
            <a:endParaRPr lang="en-US" sz="1800" dirty="0"/>
          </a:p>
          <a:p>
            <a:pPr lvl="1"/>
            <a:endParaRPr lang="en-US" sz="1800" dirty="0"/>
          </a:p>
          <a:p>
            <a:pPr lvl="1"/>
            <a:endParaRPr lang="en-US" sz="1800" dirty="0"/>
          </a:p>
          <a:p>
            <a:r>
              <a:rPr lang="en-US" dirty="0" smtClean="0"/>
              <a:t>Common Dialog Controls</a:t>
            </a:r>
          </a:p>
          <a:p>
            <a:pPr lvl="1"/>
            <a:r>
              <a:rPr lang="en-US" sz="1800" i="1" dirty="0" err="1">
                <a:hlinkClick r:id="rId3"/>
              </a:rPr>
              <a:t>FontDialog</a:t>
            </a:r>
            <a:r>
              <a:rPr lang="en-US" sz="1800" dirty="0"/>
              <a:t>, </a:t>
            </a:r>
            <a:r>
              <a:rPr lang="en-US" sz="1800" i="1" dirty="0" err="1">
                <a:hlinkClick r:id="rId3"/>
              </a:rPr>
              <a:t>ColorDialog</a:t>
            </a:r>
            <a:r>
              <a:rPr lang="en-US" sz="1800" dirty="0"/>
              <a:t>, </a:t>
            </a:r>
            <a:r>
              <a:rPr lang="en-US" sz="1800" i="1" dirty="0" err="1">
                <a:hlinkClick r:id="rId4"/>
              </a:rPr>
              <a:t>OpenFileDialog</a:t>
            </a:r>
            <a:r>
              <a:rPr lang="en-US" sz="1800" dirty="0"/>
              <a:t>, etc.</a:t>
            </a:r>
          </a:p>
          <a:p>
            <a:pPr lvl="1"/>
            <a:r>
              <a:rPr lang="en-US" sz="1800" i="1" dirty="0" err="1"/>
              <a:t>ShowDialog</a:t>
            </a:r>
            <a:r>
              <a:rPr lang="en-US" sz="1800" i="1" dirty="0"/>
              <a:t>() </a:t>
            </a:r>
            <a:r>
              <a:rPr lang="en-US" sz="1800" dirty="0"/>
              <a:t>method is used</a:t>
            </a:r>
          </a:p>
          <a:p>
            <a:endParaRPr lang="en-US" dirty="0" smtClean="0"/>
          </a:p>
          <a:p>
            <a:pPr lvl="1"/>
            <a:endParaRPr lang="en-US" dirty="0" smtClean="0"/>
          </a:p>
        </p:txBody>
      </p:sp>
      <p:sp>
        <p:nvSpPr>
          <p:cNvPr id="24579" name="Title 2"/>
          <p:cNvSpPr>
            <a:spLocks noGrp="1"/>
          </p:cNvSpPr>
          <p:nvPr>
            <p:ph type="title"/>
          </p:nvPr>
        </p:nvSpPr>
        <p:spPr>
          <a:xfrm>
            <a:off x="1887538" y="301626"/>
            <a:ext cx="6781800" cy="417513"/>
          </a:xfrm>
        </p:spPr>
        <p:txBody>
          <a:bodyPr>
            <a:normAutofit fontScale="90000"/>
          </a:bodyPr>
          <a:lstStyle/>
          <a:p>
            <a:r>
              <a:rPr lang="en-US" smtClean="0"/>
              <a:t>Dialog Box</a:t>
            </a:r>
          </a:p>
        </p:txBody>
      </p:sp>
      <p:pic>
        <p:nvPicPr>
          <p:cNvPr id="24580" name="Picture 2"/>
          <p:cNvPicPr>
            <a:picLocks noChangeAspect="1" noChangeArrowheads="1"/>
          </p:cNvPicPr>
          <p:nvPr/>
        </p:nvPicPr>
        <p:blipFill>
          <a:blip r:embed="rId5" cstate="print"/>
          <a:srcRect/>
          <a:stretch>
            <a:fillRect/>
          </a:stretch>
        </p:blipFill>
        <p:spPr bwMode="auto">
          <a:xfrm>
            <a:off x="3009900" y="3200400"/>
            <a:ext cx="5867400" cy="1671638"/>
          </a:xfrm>
          <a:prstGeom prst="rect">
            <a:avLst/>
          </a:prstGeom>
          <a:noFill/>
          <a:ln w="15875">
            <a:solidFill>
              <a:schemeClr val="tx1"/>
            </a:solidFill>
            <a:miter lim="800000"/>
            <a:headEnd/>
            <a:tailEnd/>
          </a:ln>
        </p:spPr>
      </p:pic>
    </p:spTree>
    <p:extLst>
      <p:ext uri="{BB962C8B-B14F-4D97-AF65-F5344CB8AC3E}">
        <p14:creationId xmlns:p14="http://schemas.microsoft.com/office/powerpoint/2010/main" val="1387294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latin typeface="Consolas" pitchFamily="49" charset="0"/>
                <a:cs typeface="Consolas" pitchFamily="49" charset="0"/>
              </a:rPr>
              <a:t>For more details, please visit</a:t>
            </a:r>
          </a:p>
          <a:p>
            <a:r>
              <a:rPr lang="en-US" dirty="0" smtClean="0">
                <a:hlinkClick r:id="rId3"/>
              </a:rPr>
              <a:t>http://www.codeproject.com</a:t>
            </a:r>
            <a:endParaRPr lang="en-US" dirty="0" smtClean="0"/>
          </a:p>
          <a:p>
            <a:r>
              <a:rPr lang="en-US" dirty="0" smtClean="0">
                <a:latin typeface="Consolas" pitchFamily="49" charset="0"/>
                <a:cs typeface="Consolas" pitchFamily="49" charset="0"/>
                <a:hlinkClick r:id="rId4"/>
              </a:rPr>
              <a:t>http</a:t>
            </a:r>
            <a:r>
              <a:rPr lang="en-US" dirty="0">
                <a:latin typeface="Consolas" pitchFamily="49" charset="0"/>
                <a:cs typeface="Consolas" pitchFamily="49" charset="0"/>
                <a:hlinkClick r:id="rId4"/>
              </a:rPr>
              <a:t>://</a:t>
            </a:r>
            <a:r>
              <a:rPr lang="en-US" dirty="0" smtClean="0">
                <a:latin typeface="Consolas" pitchFamily="49" charset="0"/>
                <a:cs typeface="Consolas" pitchFamily="49" charset="0"/>
                <a:hlinkClick r:id="rId4"/>
              </a:rPr>
              <a:t>msdn.microsoft.com/en-us/library</a:t>
            </a:r>
            <a:endParaRPr lang="en-US" dirty="0" smtClean="0">
              <a:latin typeface="Consolas" pitchFamily="49" charset="0"/>
              <a:cs typeface="Consolas" pitchFamily="49" charset="0"/>
            </a:endParaRPr>
          </a:p>
          <a:p>
            <a:endParaRPr lang="en-US" i="1" dirty="0">
              <a:latin typeface="Consolas" pitchFamily="49" charset="0"/>
              <a:cs typeface="Consolas" pitchFamily="49" charset="0"/>
            </a:endParaRPr>
          </a:p>
          <a:p>
            <a:endParaRPr lang="en-US" dirty="0">
              <a:latin typeface="Consolas" pitchFamily="49" charset="0"/>
              <a:cs typeface="Consolas" pitchFamily="49" charset="0"/>
            </a:endParaRPr>
          </a:p>
          <a:p>
            <a:endParaRPr lang="en-US" i="1" dirty="0">
              <a:latin typeface="Consolas" pitchFamily="49" charset="0"/>
              <a:cs typeface="Consolas" pitchFamily="49" charset="0"/>
            </a:endParaRPr>
          </a:p>
          <a:p>
            <a:endParaRPr lang="en-US" i="1" dirty="0">
              <a:latin typeface="Consolas" pitchFamily="49" charset="0"/>
              <a:cs typeface="Consolas" pitchFamily="49" charset="0"/>
            </a:endParaRPr>
          </a:p>
          <a:p>
            <a:pPr lvl="1"/>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4228824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752600" y="914400"/>
            <a:ext cx="4648200" cy="914400"/>
          </a:xfrm>
        </p:spPr>
        <p:txBody>
          <a:bodyPr>
            <a:normAutofit fontScale="92500" lnSpcReduction="10000"/>
          </a:bodyPr>
          <a:lstStyle/>
          <a:p>
            <a:pPr lvl="2" eaLnBrk="1" hangingPunct="1"/>
            <a:r>
              <a:rPr lang="en-US" smtClean="0"/>
              <a:t>Rich GUI, highly interactive</a:t>
            </a:r>
          </a:p>
          <a:p>
            <a:pPr lvl="2" eaLnBrk="1" hangingPunct="1"/>
            <a:r>
              <a:rPr lang="en-US" smtClean="0"/>
              <a:t>Consistent look and feel</a:t>
            </a:r>
          </a:p>
          <a:p>
            <a:pPr lvl="2" eaLnBrk="1" hangingPunct="1"/>
            <a:r>
              <a:rPr lang="en-US" smtClean="0"/>
              <a:t>Event Driven</a:t>
            </a:r>
          </a:p>
          <a:p>
            <a:pPr eaLnBrk="1" hangingPunct="1"/>
            <a:endParaRPr lang="en-US" smtClean="0"/>
          </a:p>
        </p:txBody>
      </p:sp>
      <p:sp>
        <p:nvSpPr>
          <p:cNvPr id="10243" name="Title 1"/>
          <p:cNvSpPr>
            <a:spLocks noGrp="1"/>
          </p:cNvSpPr>
          <p:nvPr>
            <p:ph type="title"/>
          </p:nvPr>
        </p:nvSpPr>
        <p:spPr>
          <a:xfrm>
            <a:off x="1887538" y="301626"/>
            <a:ext cx="6781800" cy="417513"/>
          </a:xfrm>
        </p:spPr>
        <p:txBody>
          <a:bodyPr>
            <a:normAutofit fontScale="90000"/>
          </a:bodyPr>
          <a:lstStyle/>
          <a:p>
            <a:pPr eaLnBrk="1" hangingPunct="1"/>
            <a:r>
              <a:rPr lang="en-US" smtClean="0"/>
              <a:t>Windows Applications</a:t>
            </a:r>
          </a:p>
        </p:txBody>
      </p:sp>
      <p:sp>
        <p:nvSpPr>
          <p:cNvPr id="10244" name="TextBox 16"/>
          <p:cNvSpPr txBox="1">
            <a:spLocks noChangeArrowheads="1"/>
          </p:cNvSpPr>
          <p:nvPr/>
        </p:nvSpPr>
        <p:spPr bwMode="auto">
          <a:xfrm>
            <a:off x="5638800" y="4114801"/>
            <a:ext cx="1371600" cy="276225"/>
          </a:xfrm>
          <a:prstGeom prst="rect">
            <a:avLst/>
          </a:prstGeom>
          <a:noFill/>
          <a:ln w="9525">
            <a:noFill/>
            <a:miter lim="800000"/>
            <a:headEnd/>
            <a:tailEnd/>
          </a:ln>
        </p:spPr>
        <p:txBody>
          <a:bodyPr>
            <a:spAutoFit/>
          </a:bodyPr>
          <a:lstStyle/>
          <a:p>
            <a:pPr algn="ctr"/>
            <a:r>
              <a:rPr lang="en-US" sz="1200"/>
              <a:t>Editing</a:t>
            </a:r>
          </a:p>
        </p:txBody>
      </p:sp>
      <p:grpSp>
        <p:nvGrpSpPr>
          <p:cNvPr id="10245" name="Group 23"/>
          <p:cNvGrpSpPr>
            <a:grpSpLocks/>
          </p:cNvGrpSpPr>
          <p:nvPr/>
        </p:nvGrpSpPr>
        <p:grpSpPr bwMode="auto">
          <a:xfrm>
            <a:off x="1752600" y="1828800"/>
            <a:ext cx="8382000" cy="4210050"/>
            <a:chOff x="228600" y="1752600"/>
            <a:chExt cx="8686800" cy="4743450"/>
          </a:xfrm>
        </p:grpSpPr>
        <p:pic>
          <p:nvPicPr>
            <p:cNvPr id="10246" name="Picture 4"/>
            <p:cNvPicPr>
              <a:picLocks noChangeAspect="1" noChangeArrowheads="1"/>
            </p:cNvPicPr>
            <p:nvPr/>
          </p:nvPicPr>
          <p:blipFill>
            <a:blip r:embed="rId3" cstate="print"/>
            <a:srcRect/>
            <a:stretch>
              <a:fillRect/>
            </a:stretch>
          </p:blipFill>
          <p:spPr bwMode="auto">
            <a:xfrm>
              <a:off x="228600" y="2590800"/>
              <a:ext cx="3619500" cy="3905250"/>
            </a:xfrm>
            <a:prstGeom prst="rect">
              <a:avLst/>
            </a:prstGeom>
            <a:noFill/>
            <a:ln w="9525">
              <a:noFill/>
              <a:miter lim="800000"/>
              <a:headEnd/>
              <a:tailEnd/>
            </a:ln>
          </p:spPr>
        </p:pic>
        <p:pic>
          <p:nvPicPr>
            <p:cNvPr id="10247" name="Picture 7"/>
            <p:cNvPicPr>
              <a:picLocks noChangeAspect="1" noChangeArrowheads="1"/>
            </p:cNvPicPr>
            <p:nvPr/>
          </p:nvPicPr>
          <p:blipFill>
            <a:blip r:embed="rId4" cstate="print"/>
            <a:srcRect/>
            <a:stretch>
              <a:fillRect/>
            </a:stretch>
          </p:blipFill>
          <p:spPr bwMode="auto">
            <a:xfrm>
              <a:off x="3962400" y="2590800"/>
              <a:ext cx="4952569" cy="3733800"/>
            </a:xfrm>
            <a:prstGeom prst="rect">
              <a:avLst/>
            </a:prstGeom>
            <a:noFill/>
            <a:ln w="9525">
              <a:noFill/>
              <a:miter lim="800000"/>
              <a:headEnd/>
              <a:tailEnd/>
            </a:ln>
          </p:spPr>
        </p:pic>
        <p:pic>
          <p:nvPicPr>
            <p:cNvPr id="10248" name="Picture 6"/>
            <p:cNvPicPr>
              <a:picLocks noChangeAspect="1" noChangeArrowheads="1"/>
            </p:cNvPicPr>
            <p:nvPr/>
          </p:nvPicPr>
          <p:blipFill>
            <a:blip r:embed="rId5" cstate="print"/>
            <a:srcRect/>
            <a:stretch>
              <a:fillRect/>
            </a:stretch>
          </p:blipFill>
          <p:spPr bwMode="auto">
            <a:xfrm>
              <a:off x="7696200" y="3581400"/>
              <a:ext cx="714375" cy="819150"/>
            </a:xfrm>
            <a:prstGeom prst="rect">
              <a:avLst/>
            </a:prstGeom>
            <a:noFill/>
            <a:ln w="9525">
              <a:noFill/>
              <a:miter lim="800000"/>
              <a:headEnd/>
              <a:tailEnd/>
            </a:ln>
          </p:spPr>
        </p:pic>
        <p:sp>
          <p:nvSpPr>
            <p:cNvPr id="10249" name="TextBox 7"/>
            <p:cNvSpPr txBox="1">
              <a:spLocks noChangeArrowheads="1"/>
            </p:cNvSpPr>
            <p:nvPr/>
          </p:nvSpPr>
          <p:spPr bwMode="auto">
            <a:xfrm>
              <a:off x="7543800" y="2209800"/>
              <a:ext cx="1371600" cy="312094"/>
            </a:xfrm>
            <a:prstGeom prst="rect">
              <a:avLst/>
            </a:prstGeom>
            <a:noFill/>
            <a:ln w="9525">
              <a:noFill/>
              <a:miter lim="800000"/>
              <a:headEnd/>
              <a:tailEnd/>
            </a:ln>
          </p:spPr>
          <p:txBody>
            <a:bodyPr>
              <a:spAutoFit/>
            </a:bodyPr>
            <a:lstStyle/>
            <a:p>
              <a:pPr algn="ctr"/>
              <a:r>
                <a:rPr lang="en-US" sz="1200"/>
                <a:t>Selecting Menu</a:t>
              </a:r>
            </a:p>
          </p:txBody>
        </p:sp>
        <p:sp>
          <p:nvSpPr>
            <p:cNvPr id="10250" name="TextBox 13"/>
            <p:cNvSpPr txBox="1">
              <a:spLocks noChangeArrowheads="1"/>
            </p:cNvSpPr>
            <p:nvPr/>
          </p:nvSpPr>
          <p:spPr bwMode="auto">
            <a:xfrm>
              <a:off x="228600" y="2209800"/>
              <a:ext cx="1371600" cy="312094"/>
            </a:xfrm>
            <a:prstGeom prst="rect">
              <a:avLst/>
            </a:prstGeom>
            <a:noFill/>
            <a:ln w="9525">
              <a:noFill/>
              <a:miter lim="800000"/>
              <a:headEnd/>
              <a:tailEnd/>
            </a:ln>
          </p:spPr>
          <p:txBody>
            <a:bodyPr>
              <a:spAutoFit/>
            </a:bodyPr>
            <a:lstStyle/>
            <a:p>
              <a:pPr algn="ctr"/>
              <a:r>
                <a:rPr lang="en-US" sz="1200"/>
                <a:t>Tool buttons</a:t>
              </a:r>
            </a:p>
          </p:txBody>
        </p:sp>
        <p:cxnSp>
          <p:nvCxnSpPr>
            <p:cNvPr id="15" name="Straight Arrow Connector 14"/>
            <p:cNvCxnSpPr/>
            <p:nvPr/>
          </p:nvCxnSpPr>
          <p:spPr>
            <a:xfrm rot="10800000" flipV="1">
              <a:off x="1752080" y="2437646"/>
              <a:ext cx="686060" cy="53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52" name="TextBox 17"/>
            <p:cNvSpPr txBox="1">
              <a:spLocks noChangeArrowheads="1"/>
            </p:cNvSpPr>
            <p:nvPr/>
          </p:nvSpPr>
          <p:spPr bwMode="auto">
            <a:xfrm>
              <a:off x="1905000" y="2209800"/>
              <a:ext cx="1371600" cy="312094"/>
            </a:xfrm>
            <a:prstGeom prst="rect">
              <a:avLst/>
            </a:prstGeom>
            <a:noFill/>
            <a:ln w="9525">
              <a:noFill/>
              <a:miter lim="800000"/>
              <a:headEnd/>
              <a:tailEnd/>
            </a:ln>
          </p:spPr>
          <p:txBody>
            <a:bodyPr>
              <a:spAutoFit/>
            </a:bodyPr>
            <a:lstStyle/>
            <a:p>
              <a:pPr algn="ctr"/>
              <a:r>
                <a:rPr lang="en-US" sz="1200"/>
                <a:t>Menu</a:t>
              </a:r>
            </a:p>
          </p:txBody>
        </p:sp>
        <p:cxnSp>
          <p:nvCxnSpPr>
            <p:cNvPr id="20" name="Straight Arrow Connector 19"/>
            <p:cNvCxnSpPr/>
            <p:nvPr/>
          </p:nvCxnSpPr>
          <p:spPr>
            <a:xfrm rot="5400000">
              <a:off x="190523" y="2704411"/>
              <a:ext cx="990902" cy="4573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54" name="TextBox 21"/>
            <p:cNvSpPr txBox="1">
              <a:spLocks noChangeArrowheads="1"/>
            </p:cNvSpPr>
            <p:nvPr/>
          </p:nvSpPr>
          <p:spPr bwMode="auto">
            <a:xfrm>
              <a:off x="762000" y="1752600"/>
              <a:ext cx="2362200" cy="416125"/>
            </a:xfrm>
            <a:prstGeom prst="rect">
              <a:avLst/>
            </a:prstGeom>
            <a:noFill/>
            <a:ln w="9525">
              <a:noFill/>
              <a:miter lim="800000"/>
              <a:headEnd/>
              <a:tailEnd/>
            </a:ln>
          </p:spPr>
          <p:txBody>
            <a:bodyPr>
              <a:spAutoFit/>
            </a:bodyPr>
            <a:lstStyle/>
            <a:p>
              <a:pPr algn="ctr"/>
              <a:r>
                <a:rPr lang="en-US" b="1"/>
                <a:t>SDI Application</a:t>
              </a:r>
            </a:p>
          </p:txBody>
        </p:sp>
        <p:sp>
          <p:nvSpPr>
            <p:cNvPr id="10255" name="TextBox 22"/>
            <p:cNvSpPr txBox="1">
              <a:spLocks noChangeArrowheads="1"/>
            </p:cNvSpPr>
            <p:nvPr/>
          </p:nvSpPr>
          <p:spPr bwMode="auto">
            <a:xfrm>
              <a:off x="5334000" y="1764268"/>
              <a:ext cx="2362200" cy="416125"/>
            </a:xfrm>
            <a:prstGeom prst="rect">
              <a:avLst/>
            </a:prstGeom>
            <a:noFill/>
            <a:ln w="9525">
              <a:noFill/>
              <a:miter lim="800000"/>
              <a:headEnd/>
              <a:tailEnd/>
            </a:ln>
          </p:spPr>
          <p:txBody>
            <a:bodyPr>
              <a:spAutoFit/>
            </a:bodyPr>
            <a:lstStyle/>
            <a:p>
              <a:pPr algn="ctr"/>
              <a:r>
                <a:rPr lang="en-US" b="1"/>
                <a:t>MDI Application</a:t>
              </a:r>
            </a:p>
          </p:txBody>
        </p:sp>
        <p:cxnSp>
          <p:nvCxnSpPr>
            <p:cNvPr id="17" name="Straight Arrow Connector 16"/>
            <p:cNvCxnSpPr>
              <a:endCxn id="10248" idx="0"/>
            </p:cNvCxnSpPr>
            <p:nvPr/>
          </p:nvCxnSpPr>
          <p:spPr>
            <a:xfrm rot="5400000">
              <a:off x="7593109" y="2985481"/>
              <a:ext cx="1055292" cy="1349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8949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3"/>
          <p:cNvSpPr>
            <a:spLocks noGrp="1"/>
          </p:cNvSpPr>
          <p:nvPr>
            <p:ph idx="1"/>
          </p:nvPr>
        </p:nvSpPr>
        <p:spPr>
          <a:xfrm>
            <a:off x="1676400" y="914400"/>
            <a:ext cx="4572000" cy="5486400"/>
          </a:xfrm>
        </p:spPr>
        <p:txBody>
          <a:bodyPr>
            <a:normAutofit/>
          </a:bodyPr>
          <a:lstStyle/>
          <a:p>
            <a:pPr eaLnBrk="1" hangingPunct="1">
              <a:defRPr/>
            </a:pPr>
            <a:r>
              <a:rPr lang="en-US" i="1" dirty="0" smtClean="0"/>
              <a:t>Form </a:t>
            </a:r>
            <a:r>
              <a:rPr lang="en-US" dirty="0" smtClean="0"/>
              <a:t>is a container object.</a:t>
            </a:r>
          </a:p>
          <a:p>
            <a:pPr lvl="1" eaLnBrk="1" hangingPunct="1">
              <a:defRPr/>
            </a:pPr>
            <a:r>
              <a:rPr lang="en-US" sz="2000" dirty="0"/>
              <a:t>Controls, components are a part of the form – contained objects</a:t>
            </a:r>
          </a:p>
          <a:p>
            <a:pPr lvl="2" eaLnBrk="1" hangingPunct="1">
              <a:defRPr/>
            </a:pPr>
            <a:r>
              <a:rPr lang="en-US" dirty="0" smtClean="0"/>
              <a:t>E.g. textboxes, button, menu bar, tool bar, drop down box, Timer, etc.</a:t>
            </a:r>
          </a:p>
          <a:p>
            <a:pPr lvl="1" eaLnBrk="1" hangingPunct="1">
              <a:defRPr/>
            </a:pPr>
            <a:r>
              <a:rPr lang="en-US" sz="2000" dirty="0">
                <a:hlinkClick r:id="rId3"/>
              </a:rPr>
              <a:t>Dialog Boxes </a:t>
            </a:r>
            <a:r>
              <a:rPr lang="en-US" sz="2000" dirty="0"/>
              <a:t>are also windows in an application to accept user input and display messages.</a:t>
            </a:r>
          </a:p>
          <a:p>
            <a:pPr lvl="2" eaLnBrk="1" hangingPunct="1">
              <a:defRPr/>
            </a:pPr>
            <a:r>
              <a:rPr lang="en-US" dirty="0" smtClean="0"/>
              <a:t>Common Dialog Boxes like Open File Dialog, Font Dialog, etc.</a:t>
            </a:r>
          </a:p>
          <a:p>
            <a:pPr lvl="2" eaLnBrk="1" hangingPunct="1">
              <a:defRPr/>
            </a:pPr>
            <a:r>
              <a:rPr lang="en-US" dirty="0" smtClean="0"/>
              <a:t>Customized Dialog Boxes can be created as per application’s requirement</a:t>
            </a:r>
          </a:p>
          <a:p>
            <a:pPr marL="742950" lvl="2" indent="-342900">
              <a:defRPr/>
            </a:pPr>
            <a:endParaRPr lang="en-US" sz="1800" dirty="0"/>
          </a:p>
          <a:p>
            <a:pPr eaLnBrk="1" hangingPunct="1">
              <a:defRPr/>
            </a:pPr>
            <a:endParaRPr lang="en-US" dirty="0" smtClean="0"/>
          </a:p>
          <a:p>
            <a:pPr eaLnBrk="1" hangingPunct="1">
              <a:defRPr/>
            </a:pPr>
            <a:endParaRPr lang="en-US" dirty="0" smtClean="0"/>
          </a:p>
          <a:p>
            <a:pPr eaLnBrk="1" hangingPunct="1">
              <a:defRPr/>
            </a:pPr>
            <a:endParaRPr lang="en-US" dirty="0" smtClean="0"/>
          </a:p>
          <a:p>
            <a:pPr lvl="1" eaLnBrk="1" hangingPunct="1">
              <a:defRPr/>
            </a:pPr>
            <a:endParaRPr lang="en-US" sz="1800" dirty="0"/>
          </a:p>
          <a:p>
            <a:pPr eaLnBrk="1" hangingPunct="1">
              <a:defRPr/>
            </a:pPr>
            <a:endParaRPr lang="en-US" dirty="0" smtClean="0"/>
          </a:p>
        </p:txBody>
      </p:sp>
      <p:sp>
        <p:nvSpPr>
          <p:cNvPr id="11267" name="Title 1"/>
          <p:cNvSpPr>
            <a:spLocks noGrp="1"/>
          </p:cNvSpPr>
          <p:nvPr>
            <p:ph type="title"/>
          </p:nvPr>
        </p:nvSpPr>
        <p:spPr>
          <a:xfrm>
            <a:off x="1887538" y="301626"/>
            <a:ext cx="6781800" cy="417513"/>
          </a:xfrm>
        </p:spPr>
        <p:txBody>
          <a:bodyPr>
            <a:normAutofit fontScale="90000"/>
          </a:bodyPr>
          <a:lstStyle/>
          <a:p>
            <a:pPr eaLnBrk="1" hangingPunct="1"/>
            <a:r>
              <a:rPr lang="en-US" smtClean="0"/>
              <a:t>Windows Application in .NET - Winforms</a:t>
            </a:r>
          </a:p>
        </p:txBody>
      </p:sp>
      <p:grpSp>
        <p:nvGrpSpPr>
          <p:cNvPr id="11268" name="Group 10"/>
          <p:cNvGrpSpPr>
            <a:grpSpLocks/>
          </p:cNvGrpSpPr>
          <p:nvPr/>
        </p:nvGrpSpPr>
        <p:grpSpPr bwMode="auto">
          <a:xfrm>
            <a:off x="1905001" y="1066800"/>
            <a:ext cx="8558213" cy="4953000"/>
            <a:chOff x="381000" y="1066800"/>
            <a:chExt cx="8557664" cy="4953000"/>
          </a:xfrm>
        </p:grpSpPr>
        <p:pic>
          <p:nvPicPr>
            <p:cNvPr id="11272" name="Picture 5"/>
            <p:cNvPicPr>
              <a:picLocks noChangeAspect="1" noChangeArrowheads="1"/>
            </p:cNvPicPr>
            <p:nvPr/>
          </p:nvPicPr>
          <p:blipFill>
            <a:blip r:embed="rId4" cstate="print"/>
            <a:srcRect/>
            <a:stretch>
              <a:fillRect/>
            </a:stretch>
          </p:blipFill>
          <p:spPr bwMode="auto">
            <a:xfrm>
              <a:off x="4876800" y="1371600"/>
              <a:ext cx="4061864" cy="4648200"/>
            </a:xfrm>
            <a:prstGeom prst="rect">
              <a:avLst/>
            </a:prstGeom>
            <a:noFill/>
            <a:ln w="9525">
              <a:noFill/>
              <a:miter lim="800000"/>
              <a:headEnd/>
              <a:tailEnd/>
            </a:ln>
          </p:spPr>
        </p:pic>
        <p:cxnSp>
          <p:nvCxnSpPr>
            <p:cNvPr id="7" name="Straight Arrow Connector 6"/>
            <p:cNvCxnSpPr/>
            <p:nvPr/>
          </p:nvCxnSpPr>
          <p:spPr>
            <a:xfrm>
              <a:off x="3733585" y="1905000"/>
              <a:ext cx="1981073"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57390" y="1066800"/>
              <a:ext cx="1447707"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28620" y="4038620"/>
              <a:ext cx="1828800" cy="60956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269" name="Group 15"/>
          <p:cNvGrpSpPr>
            <a:grpSpLocks/>
          </p:cNvGrpSpPr>
          <p:nvPr/>
        </p:nvGrpSpPr>
        <p:grpSpPr bwMode="auto">
          <a:xfrm>
            <a:off x="1524000" y="5029201"/>
            <a:ext cx="1295400" cy="1400175"/>
            <a:chOff x="7162800" y="2971800"/>
            <a:chExt cx="1295400" cy="1400175"/>
          </a:xfrm>
        </p:grpSpPr>
        <p:pic>
          <p:nvPicPr>
            <p:cNvPr id="11270" name="Picture 5"/>
            <p:cNvPicPr>
              <a:picLocks noChangeAspect="1" noChangeArrowheads="1"/>
            </p:cNvPicPr>
            <p:nvPr/>
          </p:nvPicPr>
          <p:blipFill>
            <a:blip r:embed="rId5" cstate="print"/>
            <a:srcRect/>
            <a:stretch>
              <a:fillRect/>
            </a:stretch>
          </p:blipFill>
          <p:spPr bwMode="auto">
            <a:xfrm>
              <a:off x="7391400" y="3352800"/>
              <a:ext cx="990600" cy="1019175"/>
            </a:xfrm>
            <a:prstGeom prst="rect">
              <a:avLst/>
            </a:prstGeom>
            <a:noFill/>
            <a:ln w="9525">
              <a:noFill/>
              <a:miter lim="800000"/>
              <a:headEnd/>
              <a:tailEnd/>
            </a:ln>
          </p:spPr>
        </p:pic>
        <p:sp>
          <p:nvSpPr>
            <p:cNvPr id="11271" name="TextBox 6"/>
            <p:cNvSpPr txBox="1">
              <a:spLocks noChangeArrowheads="1"/>
            </p:cNvSpPr>
            <p:nvPr/>
          </p:nvSpPr>
          <p:spPr bwMode="auto">
            <a:xfrm>
              <a:off x="7162800" y="2971800"/>
              <a:ext cx="1295400" cy="276999"/>
            </a:xfrm>
            <a:prstGeom prst="rect">
              <a:avLst/>
            </a:prstGeom>
            <a:noFill/>
            <a:ln w="9525">
              <a:noFill/>
              <a:miter lim="800000"/>
              <a:headEnd/>
              <a:tailEnd/>
            </a:ln>
          </p:spPr>
          <p:txBody>
            <a:bodyPr>
              <a:spAutoFit/>
            </a:bodyPr>
            <a:lstStyle/>
            <a:p>
              <a:pPr algn="ctr"/>
              <a:r>
                <a:rPr lang="en-US" sz="1200"/>
                <a:t>Output</a:t>
              </a:r>
            </a:p>
          </p:txBody>
        </p:sp>
      </p:grpSp>
    </p:spTree>
    <p:extLst>
      <p:ext uri="{BB962C8B-B14F-4D97-AF65-F5344CB8AC3E}">
        <p14:creationId xmlns:p14="http://schemas.microsoft.com/office/powerpoint/2010/main" val="3063679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a:xfrm>
            <a:off x="1887538" y="301626"/>
            <a:ext cx="6781800" cy="417513"/>
          </a:xfrm>
        </p:spPr>
        <p:txBody>
          <a:bodyPr>
            <a:normAutofit fontScale="90000"/>
          </a:bodyPr>
          <a:lstStyle/>
          <a:p>
            <a:r>
              <a:rPr lang="en-US" smtClean="0"/>
              <a:t>A Simple Winforms  Application</a:t>
            </a:r>
          </a:p>
        </p:txBody>
      </p:sp>
      <p:pic>
        <p:nvPicPr>
          <p:cNvPr id="12291" name="Picture 4"/>
          <p:cNvPicPr>
            <a:picLocks noChangeAspect="1" noChangeArrowheads="1"/>
          </p:cNvPicPr>
          <p:nvPr/>
        </p:nvPicPr>
        <p:blipFill>
          <a:blip r:embed="rId3" cstate="print"/>
          <a:srcRect/>
          <a:stretch>
            <a:fillRect/>
          </a:stretch>
        </p:blipFill>
        <p:spPr bwMode="auto">
          <a:xfrm>
            <a:off x="2362200" y="719139"/>
            <a:ext cx="6858000" cy="5357813"/>
          </a:xfrm>
          <a:prstGeom prst="rect">
            <a:avLst/>
          </a:prstGeom>
          <a:noFill/>
          <a:ln w="9525">
            <a:solidFill>
              <a:schemeClr val="tx1"/>
            </a:solidFill>
            <a:miter lim="800000"/>
            <a:headEnd/>
            <a:tailEnd/>
          </a:ln>
        </p:spPr>
      </p:pic>
      <p:sp>
        <p:nvSpPr>
          <p:cNvPr id="4" name="AutoShape 5"/>
          <p:cNvSpPr>
            <a:spLocks noChangeArrowheads="1"/>
          </p:cNvSpPr>
          <p:nvPr/>
        </p:nvSpPr>
        <p:spPr bwMode="auto">
          <a:xfrm>
            <a:off x="1371600" y="1633538"/>
            <a:ext cx="990600" cy="533400"/>
          </a:xfrm>
          <a:prstGeom prst="wedgeRoundRectCallout">
            <a:avLst>
              <a:gd name="adj1" fmla="val 68204"/>
              <a:gd name="adj2" fmla="val 52944"/>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500" dirty="0">
                <a:solidFill>
                  <a:schemeClr val="tx1"/>
                </a:solidFill>
              </a:rPr>
              <a:t>Toolbox</a:t>
            </a:r>
          </a:p>
        </p:txBody>
      </p:sp>
      <p:sp>
        <p:nvSpPr>
          <p:cNvPr id="5" name="AutoShape 5"/>
          <p:cNvSpPr>
            <a:spLocks noChangeArrowheads="1"/>
          </p:cNvSpPr>
          <p:nvPr/>
        </p:nvSpPr>
        <p:spPr bwMode="auto">
          <a:xfrm>
            <a:off x="9372600" y="3843338"/>
            <a:ext cx="1143000" cy="1219200"/>
          </a:xfrm>
          <a:prstGeom prst="wedgeRoundRectCallout">
            <a:avLst>
              <a:gd name="adj1" fmla="val -139830"/>
              <a:gd name="adj2" fmla="val -42294"/>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Properties – of a particular control(Select the control &amp; press F4)</a:t>
            </a:r>
          </a:p>
        </p:txBody>
      </p:sp>
      <p:sp>
        <p:nvSpPr>
          <p:cNvPr id="6" name="AutoShape 5"/>
          <p:cNvSpPr>
            <a:spLocks noChangeArrowheads="1"/>
          </p:cNvSpPr>
          <p:nvPr/>
        </p:nvSpPr>
        <p:spPr bwMode="auto">
          <a:xfrm>
            <a:off x="4038600" y="4224338"/>
            <a:ext cx="990600" cy="533400"/>
          </a:xfrm>
          <a:prstGeom prst="wedgeRoundRectCallout">
            <a:avLst>
              <a:gd name="adj1" fmla="val 24614"/>
              <a:gd name="adj2" fmla="val -161342"/>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500" dirty="0">
                <a:solidFill>
                  <a:schemeClr val="tx1"/>
                </a:solidFill>
              </a:rPr>
              <a:t>Design View</a:t>
            </a:r>
          </a:p>
        </p:txBody>
      </p:sp>
    </p:spTree>
    <p:extLst>
      <p:ext uri="{BB962C8B-B14F-4D97-AF65-F5344CB8AC3E}">
        <p14:creationId xmlns:p14="http://schemas.microsoft.com/office/powerpoint/2010/main" val="3268229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887538" y="301626"/>
            <a:ext cx="6781800" cy="417513"/>
          </a:xfrm>
        </p:spPr>
        <p:txBody>
          <a:bodyPr>
            <a:normAutofit fontScale="90000"/>
          </a:bodyPr>
          <a:lstStyle/>
          <a:p>
            <a:pPr eaLnBrk="1" hangingPunct="1"/>
            <a:r>
              <a:rPr lang="en-US" smtClean="0"/>
              <a:t>A Simple Winforms Application</a:t>
            </a:r>
          </a:p>
        </p:txBody>
      </p:sp>
      <p:grpSp>
        <p:nvGrpSpPr>
          <p:cNvPr id="13315" name="Group 29"/>
          <p:cNvGrpSpPr>
            <a:grpSpLocks/>
          </p:cNvGrpSpPr>
          <p:nvPr/>
        </p:nvGrpSpPr>
        <p:grpSpPr bwMode="auto">
          <a:xfrm>
            <a:off x="1553817" y="741846"/>
            <a:ext cx="8915400" cy="5175250"/>
            <a:chOff x="29817" y="741847"/>
            <a:chExt cx="8915400" cy="5175249"/>
          </a:xfrm>
        </p:grpSpPr>
        <p:pic>
          <p:nvPicPr>
            <p:cNvPr id="13316" name="Picture 11"/>
            <p:cNvPicPr>
              <a:picLocks noChangeAspect="1" noChangeArrowheads="1"/>
            </p:cNvPicPr>
            <p:nvPr/>
          </p:nvPicPr>
          <p:blipFill>
            <a:blip r:embed="rId3" cstate="print"/>
            <a:srcRect/>
            <a:stretch>
              <a:fillRect/>
            </a:stretch>
          </p:blipFill>
          <p:spPr bwMode="auto">
            <a:xfrm>
              <a:off x="3535017" y="1427646"/>
              <a:ext cx="5410200" cy="4343399"/>
            </a:xfrm>
            <a:prstGeom prst="rect">
              <a:avLst/>
            </a:prstGeom>
            <a:noFill/>
            <a:ln w="9525">
              <a:solidFill>
                <a:schemeClr val="tx1"/>
              </a:solidFill>
              <a:miter lim="800000"/>
              <a:headEnd/>
              <a:tailEnd/>
            </a:ln>
          </p:spPr>
        </p:pic>
        <p:sp>
          <p:nvSpPr>
            <p:cNvPr id="13317" name="TextBox 25"/>
            <p:cNvSpPr txBox="1">
              <a:spLocks noChangeArrowheads="1"/>
            </p:cNvSpPr>
            <p:nvPr/>
          </p:nvSpPr>
          <p:spPr bwMode="auto">
            <a:xfrm>
              <a:off x="3839818" y="5431747"/>
              <a:ext cx="3429000" cy="276999"/>
            </a:xfrm>
            <a:prstGeom prst="rect">
              <a:avLst/>
            </a:prstGeom>
            <a:noFill/>
            <a:ln w="22225">
              <a:solidFill>
                <a:srgbClr val="FF0000"/>
              </a:solidFill>
              <a:miter lim="800000"/>
              <a:headEnd/>
              <a:tailEnd/>
            </a:ln>
          </p:spPr>
          <p:txBody>
            <a:bodyPr>
              <a:spAutoFit/>
            </a:bodyPr>
            <a:lstStyle/>
            <a:p>
              <a:endParaRPr lang="en-US" sz="1200"/>
            </a:p>
          </p:txBody>
        </p:sp>
        <p:pic>
          <p:nvPicPr>
            <p:cNvPr id="13318" name="Picture 5"/>
            <p:cNvPicPr>
              <a:picLocks noChangeAspect="1" noChangeArrowheads="1"/>
            </p:cNvPicPr>
            <p:nvPr/>
          </p:nvPicPr>
          <p:blipFill>
            <a:blip r:embed="rId4" cstate="print"/>
            <a:srcRect/>
            <a:stretch>
              <a:fillRect/>
            </a:stretch>
          </p:blipFill>
          <p:spPr bwMode="auto">
            <a:xfrm>
              <a:off x="182217" y="3104048"/>
              <a:ext cx="3048000" cy="1295400"/>
            </a:xfrm>
            <a:prstGeom prst="rect">
              <a:avLst/>
            </a:prstGeom>
            <a:noFill/>
            <a:ln w="9525">
              <a:solidFill>
                <a:schemeClr val="tx1"/>
              </a:solidFill>
              <a:miter lim="800000"/>
              <a:headEnd/>
              <a:tailEnd/>
            </a:ln>
          </p:spPr>
        </p:pic>
        <p:sp>
          <p:nvSpPr>
            <p:cNvPr id="13319" name="TextBox 12"/>
            <p:cNvSpPr txBox="1">
              <a:spLocks noChangeArrowheads="1"/>
            </p:cNvSpPr>
            <p:nvPr/>
          </p:nvSpPr>
          <p:spPr bwMode="auto">
            <a:xfrm>
              <a:off x="5135217" y="1046646"/>
              <a:ext cx="1600200" cy="276999"/>
            </a:xfrm>
            <a:prstGeom prst="rect">
              <a:avLst/>
            </a:prstGeom>
            <a:solidFill>
              <a:srgbClr val="DBE5F1"/>
            </a:solidFill>
            <a:ln w="9525">
              <a:noFill/>
              <a:miter lim="800000"/>
              <a:headEnd/>
              <a:tailEnd/>
            </a:ln>
          </p:spPr>
          <p:txBody>
            <a:bodyPr>
              <a:spAutoFit/>
            </a:bodyPr>
            <a:lstStyle/>
            <a:p>
              <a:r>
                <a:rPr lang="en-US" sz="1200"/>
                <a:t>Form1.Designer.cs</a:t>
              </a:r>
            </a:p>
          </p:txBody>
        </p:sp>
        <p:sp>
          <p:nvSpPr>
            <p:cNvPr id="13320" name="TextBox 13"/>
            <p:cNvSpPr txBox="1">
              <a:spLocks noChangeArrowheads="1"/>
            </p:cNvSpPr>
            <p:nvPr/>
          </p:nvSpPr>
          <p:spPr bwMode="auto">
            <a:xfrm>
              <a:off x="258417" y="2646847"/>
              <a:ext cx="1143000" cy="276999"/>
            </a:xfrm>
            <a:prstGeom prst="rect">
              <a:avLst/>
            </a:prstGeom>
            <a:solidFill>
              <a:srgbClr val="DBE5F1"/>
            </a:solidFill>
            <a:ln w="9525">
              <a:noFill/>
              <a:miter lim="800000"/>
              <a:headEnd/>
              <a:tailEnd/>
            </a:ln>
          </p:spPr>
          <p:txBody>
            <a:bodyPr>
              <a:spAutoFit/>
            </a:bodyPr>
            <a:lstStyle/>
            <a:p>
              <a:r>
                <a:rPr lang="en-US" sz="1200"/>
                <a:t>Form1.cs</a:t>
              </a:r>
            </a:p>
          </p:txBody>
        </p:sp>
        <p:pic>
          <p:nvPicPr>
            <p:cNvPr id="13321" name="Picture 12"/>
            <p:cNvPicPr>
              <a:picLocks noChangeAspect="1" noChangeArrowheads="1"/>
            </p:cNvPicPr>
            <p:nvPr/>
          </p:nvPicPr>
          <p:blipFill>
            <a:blip r:embed="rId5" cstate="print"/>
            <a:srcRect/>
            <a:stretch>
              <a:fillRect/>
            </a:stretch>
          </p:blipFill>
          <p:spPr bwMode="auto">
            <a:xfrm>
              <a:off x="29817" y="1122846"/>
              <a:ext cx="3248025" cy="838200"/>
            </a:xfrm>
            <a:prstGeom prst="rect">
              <a:avLst/>
            </a:prstGeom>
            <a:noFill/>
            <a:ln w="9525">
              <a:solidFill>
                <a:schemeClr val="tx1"/>
              </a:solidFill>
              <a:miter lim="800000"/>
              <a:headEnd/>
              <a:tailEnd/>
            </a:ln>
          </p:spPr>
        </p:pic>
        <p:sp>
          <p:nvSpPr>
            <p:cNvPr id="13322" name="TextBox 16"/>
            <p:cNvSpPr txBox="1">
              <a:spLocks noChangeArrowheads="1"/>
            </p:cNvSpPr>
            <p:nvPr/>
          </p:nvSpPr>
          <p:spPr bwMode="auto">
            <a:xfrm>
              <a:off x="258417" y="741847"/>
              <a:ext cx="1066800" cy="276999"/>
            </a:xfrm>
            <a:prstGeom prst="rect">
              <a:avLst/>
            </a:prstGeom>
            <a:solidFill>
              <a:srgbClr val="DBE5F1"/>
            </a:solidFill>
            <a:ln w="9525">
              <a:noFill/>
              <a:miter lim="800000"/>
              <a:headEnd/>
              <a:tailEnd/>
            </a:ln>
          </p:spPr>
          <p:txBody>
            <a:bodyPr>
              <a:spAutoFit/>
            </a:bodyPr>
            <a:lstStyle/>
            <a:p>
              <a:r>
                <a:rPr lang="en-US" sz="1200"/>
                <a:t>Program.cs</a:t>
              </a:r>
            </a:p>
          </p:txBody>
        </p:sp>
        <p:cxnSp>
          <p:nvCxnSpPr>
            <p:cNvPr id="20" name="Straight Arrow Connector 19"/>
            <p:cNvCxnSpPr/>
            <p:nvPr/>
          </p:nvCxnSpPr>
          <p:spPr>
            <a:xfrm rot="5400000">
              <a:off x="1134717" y="1999147"/>
              <a:ext cx="1828800" cy="1143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2696817" y="2723048"/>
              <a:ext cx="13716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AutoShape 5"/>
            <p:cNvSpPr>
              <a:spLocks noChangeArrowheads="1"/>
            </p:cNvSpPr>
            <p:nvPr/>
          </p:nvSpPr>
          <p:spPr bwMode="auto">
            <a:xfrm>
              <a:off x="1630017" y="5618646"/>
              <a:ext cx="1752600" cy="298450"/>
            </a:xfrm>
            <a:prstGeom prst="wedgeRoundRectCallout">
              <a:avLst>
                <a:gd name="adj1" fmla="val 71180"/>
                <a:gd name="adj2" fmla="val -53725"/>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Button object created</a:t>
              </a:r>
            </a:p>
          </p:txBody>
        </p:sp>
        <p:sp>
          <p:nvSpPr>
            <p:cNvPr id="28" name="AutoShape 5"/>
            <p:cNvSpPr>
              <a:spLocks noChangeArrowheads="1"/>
            </p:cNvSpPr>
            <p:nvPr/>
          </p:nvSpPr>
          <p:spPr bwMode="auto">
            <a:xfrm>
              <a:off x="1477617" y="2189647"/>
              <a:ext cx="1752600" cy="298450"/>
            </a:xfrm>
            <a:prstGeom prst="wedgeRoundRectCallout">
              <a:avLst>
                <a:gd name="adj1" fmla="val -22426"/>
                <a:gd name="adj2" fmla="val 121995"/>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200" dirty="0">
                  <a:solidFill>
                    <a:schemeClr val="tx1"/>
                  </a:solidFill>
                </a:rPr>
                <a:t>Call to constructor</a:t>
              </a:r>
            </a:p>
          </p:txBody>
        </p:sp>
        <p:sp>
          <p:nvSpPr>
            <p:cNvPr id="29" name="AutoShape 5"/>
            <p:cNvSpPr>
              <a:spLocks noChangeArrowheads="1"/>
            </p:cNvSpPr>
            <p:nvPr/>
          </p:nvSpPr>
          <p:spPr bwMode="auto">
            <a:xfrm>
              <a:off x="2620617" y="3332647"/>
              <a:ext cx="1447800" cy="381000"/>
            </a:xfrm>
            <a:prstGeom prst="wedgeRoundRectCallout">
              <a:avLst>
                <a:gd name="adj1" fmla="val -135"/>
                <a:gd name="adj2" fmla="val -55377"/>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200" dirty="0">
                  <a:solidFill>
                    <a:schemeClr val="tx1"/>
                  </a:solidFill>
                </a:rPr>
                <a:t>Call to </a:t>
              </a:r>
              <a:r>
                <a:rPr lang="en-US" sz="1200" dirty="0" err="1">
                  <a:solidFill>
                    <a:schemeClr val="tx1"/>
                  </a:solidFill>
                </a:rPr>
                <a:t>initiailze</a:t>
              </a:r>
              <a:r>
                <a:rPr lang="en-US" sz="1200" dirty="0">
                  <a:solidFill>
                    <a:schemeClr val="tx1"/>
                  </a:solidFill>
                </a:rPr>
                <a:t> the components</a:t>
              </a:r>
            </a:p>
          </p:txBody>
        </p:sp>
      </p:grpSp>
    </p:spTree>
    <p:extLst>
      <p:ext uri="{BB962C8B-B14F-4D97-AF65-F5344CB8AC3E}">
        <p14:creationId xmlns:p14="http://schemas.microsoft.com/office/powerpoint/2010/main" val="243347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1905000" y="1143000"/>
            <a:ext cx="8305800" cy="5181600"/>
          </a:xfrm>
        </p:spPr>
        <p:txBody>
          <a:bodyPr/>
          <a:lstStyle/>
          <a:p>
            <a:pPr eaLnBrk="1" hangingPunct="1"/>
            <a:endParaRPr lang="en-US" sz="800"/>
          </a:p>
          <a:p>
            <a:pPr eaLnBrk="1" hangingPunct="1"/>
            <a:r>
              <a:rPr lang="en-US" smtClean="0"/>
              <a:t>GUI Applications are built on events.</a:t>
            </a:r>
          </a:p>
          <a:p>
            <a:pPr eaLnBrk="1" hangingPunct="1"/>
            <a:endParaRPr lang="en-US" smtClean="0"/>
          </a:p>
          <a:p>
            <a:pPr eaLnBrk="1" hangingPunct="1"/>
            <a:r>
              <a:rPr lang="en-US" smtClean="0"/>
              <a:t>Events are notification that some action has occurred.</a:t>
            </a:r>
          </a:p>
          <a:p>
            <a:pPr lvl="1" eaLnBrk="1" hangingPunct="1"/>
            <a:r>
              <a:rPr lang="en-US" sz="1600"/>
              <a:t>Action can be clicking a button, selecting a menu item</a:t>
            </a:r>
          </a:p>
          <a:p>
            <a:pPr lvl="1" eaLnBrk="1" hangingPunct="1"/>
            <a:r>
              <a:rPr lang="en-US" sz="1600"/>
              <a:t>Form, controls, components have respective events defined in their class.</a:t>
            </a:r>
          </a:p>
          <a:p>
            <a:pPr eaLnBrk="1" hangingPunct="1"/>
            <a:endParaRPr lang="en-US" sz="800"/>
          </a:p>
          <a:p>
            <a:pPr eaLnBrk="1" hangingPunct="1"/>
            <a:r>
              <a:rPr lang="en-US" smtClean="0"/>
              <a:t>Event Handler is written in the application using the event.</a:t>
            </a:r>
          </a:p>
          <a:p>
            <a:pPr lvl="1" eaLnBrk="1" hangingPunct="1"/>
            <a:r>
              <a:rPr lang="en-US" sz="1600"/>
              <a:t>Code that is executed automatically when the event is raised, is called an event handler.</a:t>
            </a:r>
          </a:p>
          <a:p>
            <a:pPr lvl="1" eaLnBrk="1" hangingPunct="1"/>
            <a:r>
              <a:rPr lang="en-US" sz="1600"/>
              <a:t>Customized as per the requirement in an application.</a:t>
            </a:r>
          </a:p>
          <a:p>
            <a:pPr lvl="1" eaLnBrk="1" hangingPunct="1"/>
            <a:endParaRPr lang="en-US" sz="1600"/>
          </a:p>
          <a:p>
            <a:pPr lvl="1" eaLnBrk="1" hangingPunct="1"/>
            <a:endParaRPr lang="en-US" sz="1600"/>
          </a:p>
          <a:p>
            <a:pPr eaLnBrk="1" hangingPunct="1"/>
            <a:endParaRPr lang="en-US" smtClean="0"/>
          </a:p>
          <a:p>
            <a:pPr lvl="1" eaLnBrk="1" hangingPunct="1">
              <a:buFont typeface="Trebuchet MS" pitchFamily="34" charset="0"/>
              <a:buNone/>
            </a:pPr>
            <a:endParaRPr lang="en-US" sz="1800"/>
          </a:p>
        </p:txBody>
      </p:sp>
      <p:sp>
        <p:nvSpPr>
          <p:cNvPr id="14339" name="Title 2"/>
          <p:cNvSpPr>
            <a:spLocks noGrp="1"/>
          </p:cNvSpPr>
          <p:nvPr>
            <p:ph type="title"/>
          </p:nvPr>
        </p:nvSpPr>
        <p:spPr>
          <a:xfrm>
            <a:off x="1981200" y="228600"/>
            <a:ext cx="8229600" cy="533400"/>
          </a:xfrm>
        </p:spPr>
        <p:txBody>
          <a:bodyPr>
            <a:normAutofit fontScale="90000"/>
          </a:bodyPr>
          <a:lstStyle/>
          <a:p>
            <a:pPr eaLnBrk="1" hangingPunct="1"/>
            <a:r>
              <a:rPr lang="en-US" smtClean="0"/>
              <a:t>Event  driven applications</a:t>
            </a:r>
          </a:p>
        </p:txBody>
      </p:sp>
    </p:spTree>
    <p:extLst>
      <p:ext uri="{BB962C8B-B14F-4D97-AF65-F5344CB8AC3E}">
        <p14:creationId xmlns:p14="http://schemas.microsoft.com/office/powerpoint/2010/main" val="258630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1789043" y="743445"/>
            <a:ext cx="8305800" cy="990600"/>
          </a:xfrm>
        </p:spPr>
        <p:txBody>
          <a:bodyPr>
            <a:normAutofit lnSpcReduction="10000"/>
          </a:bodyPr>
          <a:lstStyle/>
          <a:p>
            <a:pPr eaLnBrk="1" hangingPunct="1"/>
            <a:r>
              <a:rPr lang="en-US" dirty="0" smtClean="0">
                <a:hlinkClick r:id="rId3"/>
              </a:rPr>
              <a:t>Event handling in .NET </a:t>
            </a:r>
            <a:r>
              <a:rPr lang="en-US" dirty="0" smtClean="0"/>
              <a:t>is done using delegates.</a:t>
            </a:r>
          </a:p>
          <a:p>
            <a:pPr lvl="1" eaLnBrk="1" hangingPunct="1"/>
            <a:r>
              <a:rPr lang="en-US" sz="1600" dirty="0"/>
              <a:t>Delegate binds the events to methods.</a:t>
            </a:r>
          </a:p>
          <a:p>
            <a:pPr lvl="1" eaLnBrk="1" hangingPunct="1"/>
            <a:r>
              <a:rPr lang="en-US" sz="1600" dirty="0"/>
              <a:t>Method is the event handler code</a:t>
            </a:r>
          </a:p>
          <a:p>
            <a:pPr lvl="1" eaLnBrk="1" hangingPunct="1">
              <a:buFont typeface="Trebuchet MS" pitchFamily="34" charset="0"/>
              <a:buNone/>
            </a:pPr>
            <a:endParaRPr lang="en-US" sz="1800" dirty="0"/>
          </a:p>
        </p:txBody>
      </p:sp>
      <p:sp>
        <p:nvSpPr>
          <p:cNvPr id="15363" name="Title 2"/>
          <p:cNvSpPr>
            <a:spLocks noGrp="1"/>
          </p:cNvSpPr>
          <p:nvPr>
            <p:ph type="title"/>
          </p:nvPr>
        </p:nvSpPr>
        <p:spPr>
          <a:xfrm>
            <a:off x="1981200" y="228600"/>
            <a:ext cx="8229600" cy="533400"/>
          </a:xfrm>
        </p:spPr>
        <p:txBody>
          <a:bodyPr>
            <a:normAutofit fontScale="90000"/>
          </a:bodyPr>
          <a:lstStyle/>
          <a:p>
            <a:pPr eaLnBrk="1" hangingPunct="1"/>
            <a:r>
              <a:rPr lang="en-US" smtClean="0"/>
              <a:t>Event driven applications</a:t>
            </a:r>
          </a:p>
        </p:txBody>
      </p:sp>
      <p:grpSp>
        <p:nvGrpSpPr>
          <p:cNvPr id="15364" name="Group 15"/>
          <p:cNvGrpSpPr>
            <a:grpSpLocks/>
          </p:cNvGrpSpPr>
          <p:nvPr/>
        </p:nvGrpSpPr>
        <p:grpSpPr bwMode="auto">
          <a:xfrm>
            <a:off x="8799443" y="2514601"/>
            <a:ext cx="1295400" cy="1400175"/>
            <a:chOff x="7162800" y="2971800"/>
            <a:chExt cx="1295400" cy="1400175"/>
          </a:xfrm>
        </p:grpSpPr>
        <p:pic>
          <p:nvPicPr>
            <p:cNvPr id="15371" name="Picture 5"/>
            <p:cNvPicPr>
              <a:picLocks noChangeAspect="1" noChangeArrowheads="1"/>
            </p:cNvPicPr>
            <p:nvPr/>
          </p:nvPicPr>
          <p:blipFill>
            <a:blip r:embed="rId4" cstate="print"/>
            <a:srcRect/>
            <a:stretch>
              <a:fillRect/>
            </a:stretch>
          </p:blipFill>
          <p:spPr bwMode="auto">
            <a:xfrm>
              <a:off x="7391400" y="3352800"/>
              <a:ext cx="990600" cy="1019175"/>
            </a:xfrm>
            <a:prstGeom prst="rect">
              <a:avLst/>
            </a:prstGeom>
            <a:noFill/>
            <a:ln w="9525">
              <a:noFill/>
              <a:miter lim="800000"/>
              <a:headEnd/>
              <a:tailEnd/>
            </a:ln>
          </p:spPr>
        </p:pic>
        <p:sp>
          <p:nvSpPr>
            <p:cNvPr id="15372" name="TextBox 6"/>
            <p:cNvSpPr txBox="1">
              <a:spLocks noChangeArrowheads="1"/>
            </p:cNvSpPr>
            <p:nvPr/>
          </p:nvSpPr>
          <p:spPr bwMode="auto">
            <a:xfrm>
              <a:off x="7162800" y="2971800"/>
              <a:ext cx="1295400" cy="276999"/>
            </a:xfrm>
            <a:prstGeom prst="rect">
              <a:avLst/>
            </a:prstGeom>
            <a:noFill/>
            <a:ln w="9525">
              <a:noFill/>
              <a:miter lim="800000"/>
              <a:headEnd/>
              <a:tailEnd/>
            </a:ln>
          </p:spPr>
          <p:txBody>
            <a:bodyPr>
              <a:spAutoFit/>
            </a:bodyPr>
            <a:lstStyle/>
            <a:p>
              <a:pPr algn="ctr"/>
              <a:r>
                <a:rPr lang="en-US" sz="1200"/>
                <a:t>Output</a:t>
              </a:r>
            </a:p>
          </p:txBody>
        </p:sp>
      </p:grpSp>
      <p:grpSp>
        <p:nvGrpSpPr>
          <p:cNvPr id="15365" name="Group 16"/>
          <p:cNvGrpSpPr>
            <a:grpSpLocks/>
          </p:cNvGrpSpPr>
          <p:nvPr/>
        </p:nvGrpSpPr>
        <p:grpSpPr bwMode="auto">
          <a:xfrm>
            <a:off x="1789043" y="1828800"/>
            <a:ext cx="7181850" cy="4191000"/>
            <a:chOff x="152400" y="1981200"/>
            <a:chExt cx="7181850" cy="4495800"/>
          </a:xfrm>
        </p:grpSpPr>
        <p:pic>
          <p:nvPicPr>
            <p:cNvPr id="15366" name="Picture 6"/>
            <p:cNvPicPr>
              <a:picLocks noChangeAspect="1" noChangeArrowheads="1"/>
            </p:cNvPicPr>
            <p:nvPr/>
          </p:nvPicPr>
          <p:blipFill>
            <a:blip r:embed="rId5" cstate="print"/>
            <a:srcRect/>
            <a:stretch>
              <a:fillRect/>
            </a:stretch>
          </p:blipFill>
          <p:spPr bwMode="auto">
            <a:xfrm>
              <a:off x="685800" y="2667000"/>
              <a:ext cx="2857500" cy="2857500"/>
            </a:xfrm>
            <a:prstGeom prst="rect">
              <a:avLst/>
            </a:prstGeom>
            <a:noFill/>
            <a:ln w="9525">
              <a:noFill/>
              <a:miter lim="800000"/>
              <a:headEnd/>
              <a:tailEnd/>
            </a:ln>
          </p:spPr>
        </p:pic>
        <p:pic>
          <p:nvPicPr>
            <p:cNvPr id="15367" name="Picture 4"/>
            <p:cNvPicPr>
              <a:picLocks noChangeAspect="1" noChangeArrowheads="1"/>
            </p:cNvPicPr>
            <p:nvPr/>
          </p:nvPicPr>
          <p:blipFill>
            <a:blip r:embed="rId6" cstate="print"/>
            <a:srcRect/>
            <a:stretch>
              <a:fillRect/>
            </a:stretch>
          </p:blipFill>
          <p:spPr bwMode="auto">
            <a:xfrm>
              <a:off x="685800" y="5715000"/>
              <a:ext cx="5838825" cy="762000"/>
            </a:xfrm>
            <a:prstGeom prst="rect">
              <a:avLst/>
            </a:prstGeom>
            <a:noFill/>
            <a:ln w="9525">
              <a:solidFill>
                <a:schemeClr val="tx1"/>
              </a:solidFill>
              <a:miter lim="800000"/>
              <a:headEnd/>
              <a:tailEnd/>
            </a:ln>
          </p:spPr>
        </p:pic>
        <p:sp>
          <p:nvSpPr>
            <p:cNvPr id="13" name="Curved Right Arrow 12"/>
            <p:cNvSpPr/>
            <p:nvPr/>
          </p:nvSpPr>
          <p:spPr>
            <a:xfrm>
              <a:off x="1066800" y="4038369"/>
              <a:ext cx="457200" cy="1752341"/>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pic>
          <p:nvPicPr>
            <p:cNvPr id="15369" name="Picture 4"/>
            <p:cNvPicPr>
              <a:picLocks noChangeAspect="1" noChangeArrowheads="1"/>
            </p:cNvPicPr>
            <p:nvPr/>
          </p:nvPicPr>
          <p:blipFill>
            <a:blip r:embed="rId7" cstate="print"/>
            <a:srcRect/>
            <a:stretch>
              <a:fillRect/>
            </a:stretch>
          </p:blipFill>
          <p:spPr bwMode="auto">
            <a:xfrm>
              <a:off x="152400" y="2286000"/>
              <a:ext cx="7181850" cy="238125"/>
            </a:xfrm>
            <a:prstGeom prst="rect">
              <a:avLst/>
            </a:prstGeom>
            <a:noFill/>
            <a:ln w="9525">
              <a:solidFill>
                <a:schemeClr val="tx1"/>
              </a:solidFill>
              <a:miter lim="800000"/>
              <a:headEnd/>
              <a:tailEnd/>
            </a:ln>
          </p:spPr>
        </p:pic>
        <p:sp>
          <p:nvSpPr>
            <p:cNvPr id="15370" name="TextBox 14"/>
            <p:cNvSpPr txBox="1">
              <a:spLocks noChangeArrowheads="1"/>
            </p:cNvSpPr>
            <p:nvPr/>
          </p:nvSpPr>
          <p:spPr bwMode="auto">
            <a:xfrm>
              <a:off x="228600" y="1981200"/>
              <a:ext cx="3276600" cy="297144"/>
            </a:xfrm>
            <a:prstGeom prst="rect">
              <a:avLst/>
            </a:prstGeom>
            <a:noFill/>
            <a:ln w="9525">
              <a:noFill/>
              <a:miter lim="800000"/>
              <a:headEnd/>
              <a:tailEnd/>
            </a:ln>
          </p:spPr>
          <p:txBody>
            <a:bodyPr>
              <a:spAutoFit/>
            </a:bodyPr>
            <a:lstStyle/>
            <a:p>
              <a:pPr algn="ctr"/>
              <a:r>
                <a:rPr lang="en-US" sz="1200" dirty="0"/>
                <a:t>Event attached to a method using delegate </a:t>
              </a:r>
            </a:p>
          </p:txBody>
        </p:sp>
      </p:grpSp>
    </p:spTree>
    <p:extLst>
      <p:ext uri="{BB962C8B-B14F-4D97-AF65-F5344CB8AC3E}">
        <p14:creationId xmlns:p14="http://schemas.microsoft.com/office/powerpoint/2010/main" val="106855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5361</Words>
  <Application>Microsoft Office PowerPoint</Application>
  <PresentationFormat>Widescreen</PresentationFormat>
  <Paragraphs>448</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Symbol</vt:lpstr>
      <vt:lpstr>Trebuchet MS</vt:lpstr>
      <vt:lpstr>Office Theme</vt:lpstr>
      <vt:lpstr>WINDOWS FORMS</vt:lpstr>
      <vt:lpstr>Objectives</vt:lpstr>
      <vt:lpstr>Introducing Windows Forms</vt:lpstr>
      <vt:lpstr>Windows Applications</vt:lpstr>
      <vt:lpstr>Windows Application in .NET - Winforms</vt:lpstr>
      <vt:lpstr>A Simple Winforms  Application</vt:lpstr>
      <vt:lpstr>A Simple Winforms Application</vt:lpstr>
      <vt:lpstr>Event  driven applications</vt:lpstr>
      <vt:lpstr>Event driven applications</vt:lpstr>
      <vt:lpstr>Windows Form</vt:lpstr>
      <vt:lpstr>Form Life Cycle</vt:lpstr>
      <vt:lpstr>Windows  controls</vt:lpstr>
      <vt:lpstr>Common properties and events</vt:lpstr>
      <vt:lpstr>Validation in Window Forms</vt:lpstr>
      <vt:lpstr>Handling Validation Events</vt:lpstr>
      <vt:lpstr>Handling Validation Events</vt:lpstr>
      <vt:lpstr>Control Validation Events</vt:lpstr>
      <vt:lpstr>Validation of controls</vt:lpstr>
      <vt:lpstr>Steps to Create a MenuStrip</vt:lpstr>
      <vt:lpstr>Menu Event Code</vt:lpstr>
      <vt:lpstr>ToolStrip</vt:lpstr>
      <vt:lpstr>StatusStrip</vt:lpstr>
      <vt:lpstr>Creating MDI Applications</vt:lpstr>
      <vt:lpstr>What is data binding?</vt:lpstr>
      <vt:lpstr>Data Binding Process</vt:lpstr>
      <vt:lpstr>Data Binding Types – Complex</vt:lpstr>
      <vt:lpstr>Creating Database, Tables and Methods</vt:lpstr>
      <vt:lpstr>Complex Data Binding - Example</vt:lpstr>
      <vt:lpstr>Data Binding </vt:lpstr>
      <vt:lpstr>Dialog Box</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FORMS</dc:title>
  <dc:creator>Joydip Mondal</dc:creator>
  <cp:lastModifiedBy>Joydip Mondal</cp:lastModifiedBy>
  <cp:revision>4</cp:revision>
  <dcterms:created xsi:type="dcterms:W3CDTF">2016-01-15T11:16:53Z</dcterms:created>
  <dcterms:modified xsi:type="dcterms:W3CDTF">2016-01-15T11:17:53Z</dcterms:modified>
</cp:coreProperties>
</file>