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80" r:id="rId2"/>
    <p:sldId id="279" r:id="rId3"/>
    <p:sldId id="282" r:id="rId4"/>
    <p:sldId id="289" r:id="rId5"/>
    <p:sldId id="281" r:id="rId6"/>
    <p:sldId id="290" r:id="rId7"/>
    <p:sldId id="292" r:id="rId8"/>
    <p:sldId id="293" r:id="rId9"/>
    <p:sldId id="291" r:id="rId10"/>
    <p:sldId id="278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0" d="100"/>
          <a:sy n="80" d="100"/>
        </p:scale>
        <p:origin x="62" y="19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D631E-97BB-9CDB-6E47-2E9716D8095A}"/>
              </a:ext>
            </a:extLst>
          </p:cNvPr>
          <p:cNvSpPr txBox="1"/>
          <p:nvPr/>
        </p:nvSpPr>
        <p:spPr>
          <a:xfrm>
            <a:off x="3487162" y="0"/>
            <a:ext cx="654284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Script Code:</a:t>
            </a:r>
          </a:p>
          <a:p>
            <a:r>
              <a:rPr lang="en-US" sz="1200" dirty="0"/>
              <a:t># loading in libraries</a:t>
            </a:r>
          </a:p>
          <a:p>
            <a:r>
              <a:rPr lang="en-US" sz="1200" dirty="0" err="1"/>
              <a:t>install.packages</a:t>
            </a:r>
            <a:r>
              <a:rPr lang="en-US" sz="1200" dirty="0"/>
              <a:t>("</a:t>
            </a:r>
            <a:r>
              <a:rPr lang="en-US" sz="1200" dirty="0" err="1"/>
              <a:t>Ecdat</a:t>
            </a:r>
            <a:r>
              <a:rPr lang="en-US" sz="1200" dirty="0"/>
              <a:t>")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Ecdat</a:t>
            </a:r>
            <a:r>
              <a:rPr lang="en-US" sz="1200" dirty="0"/>
              <a:t>)</a:t>
            </a:r>
          </a:p>
          <a:p>
            <a:r>
              <a:rPr lang="en-US" sz="1200" dirty="0"/>
              <a:t>head(Cigarette)</a:t>
            </a:r>
          </a:p>
          <a:p>
            <a:endParaRPr lang="en-US" sz="1200" dirty="0"/>
          </a:p>
          <a:p>
            <a:r>
              <a:rPr lang="en-US" sz="1200" dirty="0"/>
              <a:t>library("ggplot2")</a:t>
            </a:r>
          </a:p>
          <a:p>
            <a:r>
              <a:rPr lang="en-US" sz="1200" dirty="0"/>
              <a:t>library("</a:t>
            </a:r>
            <a:r>
              <a:rPr lang="en-US" sz="1200" dirty="0" err="1"/>
              <a:t>dplyr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r>
              <a:rPr lang="en-US" sz="1200" dirty="0"/>
              <a:t># Create a boxplot of the average number of packs per capita by state</a:t>
            </a:r>
          </a:p>
          <a:p>
            <a:r>
              <a:rPr lang="en-US" sz="1200" dirty="0" err="1"/>
              <a:t>ggplot</a:t>
            </a:r>
            <a:r>
              <a:rPr lang="en-US" sz="1200" dirty="0"/>
              <a:t>(Cigarette, </a:t>
            </a:r>
            <a:r>
              <a:rPr lang="en-US" sz="1200" dirty="0" err="1"/>
              <a:t>aes</a:t>
            </a:r>
            <a:r>
              <a:rPr lang="en-US" sz="1200" dirty="0"/>
              <a:t>(x=state, y=</a:t>
            </a:r>
            <a:r>
              <a:rPr lang="en-US" sz="1200" dirty="0" err="1"/>
              <a:t>packpc</a:t>
            </a:r>
            <a:r>
              <a:rPr lang="en-US" sz="1200" dirty="0"/>
              <a:t>)) + </a:t>
            </a:r>
            <a:r>
              <a:rPr lang="en-US" sz="1200" dirty="0" err="1"/>
              <a:t>geom_boxplot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# Which state has the highest number of packs, and which state has the lowest</a:t>
            </a:r>
          </a:p>
          <a:p>
            <a:r>
              <a:rPr lang="en-US" sz="1200" dirty="0"/>
              <a:t>Cigarette %&gt;% </a:t>
            </a:r>
            <a:r>
              <a:rPr lang="en-US" sz="1200" dirty="0" err="1"/>
              <a:t>group_by</a:t>
            </a:r>
            <a:r>
              <a:rPr lang="en-US" sz="1200" dirty="0"/>
              <a:t>(state) %&gt;% </a:t>
            </a:r>
            <a:r>
              <a:rPr lang="en-US" sz="1200" dirty="0" err="1"/>
              <a:t>summarise</a:t>
            </a:r>
            <a:r>
              <a:rPr lang="en-US" sz="1200" dirty="0"/>
              <a:t>(Mean = mean(</a:t>
            </a:r>
            <a:r>
              <a:rPr lang="en-US" sz="1200" dirty="0" err="1"/>
              <a:t>packpc</a:t>
            </a:r>
            <a:r>
              <a:rPr lang="en-US" sz="1200" dirty="0"/>
              <a:t>)) %&gt;% arrange(desc(Mean))</a:t>
            </a:r>
          </a:p>
          <a:p>
            <a:r>
              <a:rPr lang="en-US" sz="1400" dirty="0"/>
              <a:t># </a:t>
            </a:r>
            <a:r>
              <a:rPr lang="en-US" sz="1400" b="1" dirty="0"/>
              <a:t>Kentucky has the highest average number of packs per capita by state.</a:t>
            </a:r>
          </a:p>
          <a:p>
            <a:r>
              <a:rPr lang="en-US" sz="1400" dirty="0"/>
              <a:t># </a:t>
            </a:r>
            <a:r>
              <a:rPr lang="en-US" sz="1400" b="1" dirty="0"/>
              <a:t>Utah has the lowest average number of packs per capita by state.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092AB-49BE-0497-DF0D-2C6E5F74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90" y="3122233"/>
            <a:ext cx="655411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7ECB2-2EA8-0111-4381-98B776FB4C9C}"/>
              </a:ext>
            </a:extLst>
          </p:cNvPr>
          <p:cNvSpPr txBox="1"/>
          <p:nvPr/>
        </p:nvSpPr>
        <p:spPr>
          <a:xfrm>
            <a:off x="0" y="137589"/>
            <a:ext cx="58551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Script Code:</a:t>
            </a:r>
          </a:p>
          <a:p>
            <a:r>
              <a:rPr lang="en-US" sz="1200" dirty="0"/>
              <a:t># Create a scatter plot of tax versus the number of packs per capita for all states and years.</a:t>
            </a:r>
          </a:p>
          <a:p>
            <a:r>
              <a:rPr lang="en-US" sz="1200" dirty="0" err="1"/>
              <a:t>ggplot</a:t>
            </a:r>
            <a:r>
              <a:rPr lang="en-US" sz="1200" dirty="0"/>
              <a:t>(Cigarette, </a:t>
            </a:r>
            <a:r>
              <a:rPr lang="en-US" sz="1200" dirty="0" err="1"/>
              <a:t>aes</a:t>
            </a:r>
            <a:r>
              <a:rPr lang="en-US" sz="1200" dirty="0"/>
              <a:t>(x=tax, y=</a:t>
            </a:r>
            <a:r>
              <a:rPr lang="en-US" sz="1200" dirty="0" err="1"/>
              <a:t>packpc</a:t>
            </a:r>
            <a:r>
              <a:rPr lang="en-US" sz="1200" dirty="0"/>
              <a:t>)) + </a:t>
            </a:r>
            <a:r>
              <a:rPr lang="en-US" sz="1200" dirty="0" err="1"/>
              <a:t>geom_point</a:t>
            </a:r>
            <a:r>
              <a:rPr lang="en-US" sz="1200" dirty="0"/>
              <a:t>() + </a:t>
            </a:r>
            <a:r>
              <a:rPr lang="en-US" sz="1200" dirty="0" err="1"/>
              <a:t>geom_smooth</a:t>
            </a:r>
            <a:r>
              <a:rPr lang="en-US" sz="1200" dirty="0"/>
              <a:t>(method=</a:t>
            </a:r>
            <a:r>
              <a:rPr lang="en-US" sz="1200" dirty="0" err="1"/>
              <a:t>lm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#Are the tax and the per capita packs positively correlated, negatively correlated or uncorrelated?</a:t>
            </a:r>
          </a:p>
          <a:p>
            <a:r>
              <a:rPr lang="en-US" sz="1200" dirty="0" err="1"/>
              <a:t>cor.test</a:t>
            </a:r>
            <a:r>
              <a:rPr lang="en-US" sz="1200" dirty="0"/>
              <a:t>(</a:t>
            </a:r>
            <a:r>
              <a:rPr lang="en-US" sz="1200" dirty="0" err="1"/>
              <a:t>Cigarette$tax</a:t>
            </a:r>
            <a:r>
              <a:rPr lang="en-US" sz="1200" dirty="0"/>
              <a:t>, </a:t>
            </a:r>
            <a:r>
              <a:rPr lang="en-US" sz="1200" dirty="0" err="1"/>
              <a:t>Cigarette$packpc</a:t>
            </a:r>
            <a:r>
              <a:rPr lang="en-US" sz="1200" dirty="0"/>
              <a:t>, method="</a:t>
            </a:r>
            <a:r>
              <a:rPr lang="en-US" sz="1200" dirty="0" err="1"/>
              <a:t>pearson</a:t>
            </a:r>
            <a:r>
              <a:rPr lang="en-US" sz="1200" dirty="0"/>
              <a:t>", use="</a:t>
            </a:r>
            <a:r>
              <a:rPr lang="en-US" sz="1200" dirty="0" err="1"/>
              <a:t>complete.obs</a:t>
            </a:r>
            <a:r>
              <a:rPr lang="en-US" sz="1200" dirty="0"/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490ED-0DDB-DA30-889E-583422996F58}"/>
              </a:ext>
            </a:extLst>
          </p:cNvPr>
          <p:cNvSpPr txBox="1"/>
          <p:nvPr/>
        </p:nvSpPr>
        <p:spPr>
          <a:xfrm>
            <a:off x="3258896" y="1986987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The tax and the per capita packs are moderately, negatively correlated. As tax increases, per capita packs decreases.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DDB109-D282-CCFF-350D-64F8D711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64" y="2914136"/>
            <a:ext cx="6554115" cy="3686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9EDF4-EDC8-E753-CEA9-92BAD3C2C8D2}"/>
              </a:ext>
            </a:extLst>
          </p:cNvPr>
          <p:cNvSpPr txBox="1"/>
          <p:nvPr/>
        </p:nvSpPr>
        <p:spPr>
          <a:xfrm>
            <a:off x="5959904" y="245310"/>
            <a:ext cx="383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Pearson's product-moment correlation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data: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Cigarette$tax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and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Cigarette$packpc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t = -15.817,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df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= 526, p-value &lt; 2.2e-16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alternative hypothesis: true correlation is not equal to 0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95 percent confidence interval: -0.6228942 -0.5069682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sample estimates: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cor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-0.5677393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A04DC0-4896-2BDC-F99F-EF675533D12E}"/>
              </a:ext>
            </a:extLst>
          </p:cNvPr>
          <p:cNvSpPr txBox="1"/>
          <p:nvPr/>
        </p:nvSpPr>
        <p:spPr>
          <a:xfrm>
            <a:off x="15985" y="0"/>
            <a:ext cx="65428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Script Code:</a:t>
            </a:r>
          </a:p>
          <a:p>
            <a:r>
              <a:rPr lang="en-US" sz="1200" dirty="0"/>
              <a:t># What is the median over all states of the number of packs per capita for each year?</a:t>
            </a:r>
          </a:p>
          <a:p>
            <a:r>
              <a:rPr lang="en-US" sz="1200" dirty="0" err="1"/>
              <a:t>MedianDF</a:t>
            </a:r>
            <a:r>
              <a:rPr lang="en-US" sz="1200" dirty="0"/>
              <a:t> &lt;- Cigarette %&gt;% </a:t>
            </a:r>
            <a:r>
              <a:rPr lang="en-US" sz="1200" dirty="0" err="1"/>
              <a:t>group_by</a:t>
            </a:r>
            <a:r>
              <a:rPr lang="en-US" sz="1200" dirty="0"/>
              <a:t>(year) %&gt;% </a:t>
            </a:r>
            <a:r>
              <a:rPr lang="en-US" sz="1200" dirty="0" err="1"/>
              <a:t>summarise</a:t>
            </a:r>
            <a:r>
              <a:rPr lang="en-US" sz="1200" dirty="0"/>
              <a:t>(Median = median(</a:t>
            </a:r>
            <a:r>
              <a:rPr lang="en-US" sz="1200" dirty="0" err="1"/>
              <a:t>packpc</a:t>
            </a:r>
            <a:r>
              <a:rPr lang="en-US" sz="1200" dirty="0"/>
              <a:t>))</a:t>
            </a:r>
          </a:p>
          <a:p>
            <a:r>
              <a:rPr lang="en-US" sz="1200" dirty="0"/>
              <a:t># Plot the median value for the years 1985 to 1995.</a:t>
            </a:r>
          </a:p>
          <a:p>
            <a:r>
              <a:rPr lang="en-US" sz="1200" dirty="0"/>
              <a:t>unique(</a:t>
            </a:r>
            <a:r>
              <a:rPr lang="en-US" sz="1200" dirty="0" err="1"/>
              <a:t>Cigarette$year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MedianDF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(x=year, y=Median)) + </a:t>
            </a:r>
            <a:r>
              <a:rPr lang="en-US" sz="1200" dirty="0" err="1"/>
              <a:t>geom_point</a:t>
            </a:r>
            <a:r>
              <a:rPr lang="en-US" sz="1200" dirty="0"/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12E28E-1E0D-8FDF-ECC8-A7B17470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662"/>
            <a:ext cx="6554115" cy="3696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64F402-4518-6351-801F-D55A17F386C2}"/>
              </a:ext>
            </a:extLst>
          </p:cNvPr>
          <p:cNvSpPr txBox="1"/>
          <p:nvPr/>
        </p:nvSpPr>
        <p:spPr>
          <a:xfrm>
            <a:off x="15985" y="5069150"/>
            <a:ext cx="6538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Median over all states of the number of packs per capita for each declined from 1985 to 1995.  This indicates that cigarette usage dropped from 1985 to 1995.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9117D-8270-7679-94E0-2059C5A8A476}"/>
              </a:ext>
            </a:extLst>
          </p:cNvPr>
          <p:cNvSpPr/>
          <p:nvPr/>
        </p:nvSpPr>
        <p:spPr>
          <a:xfrm>
            <a:off x="6094661" y="4172505"/>
            <a:ext cx="2041864" cy="57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2361D4-B50E-F8AA-CDF9-B794E9FF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39" y="0"/>
            <a:ext cx="6554115" cy="3696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918511-8207-6E49-CF95-47ED1ED68BC9}"/>
              </a:ext>
            </a:extLst>
          </p:cNvPr>
          <p:cNvSpPr txBox="1"/>
          <p:nvPr/>
        </p:nvSpPr>
        <p:spPr>
          <a:xfrm>
            <a:off x="-71350" y="3358864"/>
            <a:ext cx="58551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Script Code:</a:t>
            </a:r>
          </a:p>
          <a:p>
            <a:r>
              <a:rPr lang="en-US" sz="1200" dirty="0"/>
              <a:t># Create a scatter plot of price per pack versus the number of packs per capita for all states and years.</a:t>
            </a:r>
          </a:p>
          <a:p>
            <a:r>
              <a:rPr lang="en-US" sz="1200" dirty="0" err="1"/>
              <a:t>ggplot</a:t>
            </a:r>
            <a:r>
              <a:rPr lang="en-US" sz="1200" dirty="0"/>
              <a:t>(Cigarette, </a:t>
            </a:r>
            <a:r>
              <a:rPr lang="en-US" sz="1200" dirty="0" err="1"/>
              <a:t>aes</a:t>
            </a:r>
            <a:r>
              <a:rPr lang="en-US" sz="1200" dirty="0"/>
              <a:t>(x=</a:t>
            </a:r>
            <a:r>
              <a:rPr lang="en-US" sz="1200" dirty="0" err="1"/>
              <a:t>avgprs</a:t>
            </a:r>
            <a:r>
              <a:rPr lang="en-US" sz="1200" dirty="0"/>
              <a:t>, y=</a:t>
            </a:r>
            <a:r>
              <a:rPr lang="en-US" sz="1200" dirty="0" err="1"/>
              <a:t>packpc</a:t>
            </a:r>
            <a:r>
              <a:rPr lang="en-US" sz="1200" dirty="0"/>
              <a:t>)) + </a:t>
            </a:r>
            <a:r>
              <a:rPr lang="en-US" sz="1200" dirty="0" err="1"/>
              <a:t>geom_point</a:t>
            </a:r>
            <a:r>
              <a:rPr lang="en-US" sz="1200" dirty="0"/>
              <a:t>() + </a:t>
            </a:r>
            <a:r>
              <a:rPr lang="en-US" sz="1200" dirty="0" err="1"/>
              <a:t>geom_smooth</a:t>
            </a:r>
            <a:r>
              <a:rPr lang="en-US" sz="1200" dirty="0"/>
              <a:t>(method=</a:t>
            </a:r>
            <a:r>
              <a:rPr lang="en-US" sz="1200" dirty="0" err="1"/>
              <a:t>lm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#Are the price and the per capita packs positively correlated, negatively correlated or uncorrelated?</a:t>
            </a:r>
          </a:p>
          <a:p>
            <a:r>
              <a:rPr lang="en-US" sz="1200" dirty="0" err="1"/>
              <a:t>cor.test</a:t>
            </a:r>
            <a:r>
              <a:rPr lang="en-US" sz="1200" dirty="0"/>
              <a:t>(</a:t>
            </a:r>
            <a:r>
              <a:rPr lang="en-US" sz="1200" dirty="0" err="1"/>
              <a:t>Cigarette$avgprs</a:t>
            </a:r>
            <a:r>
              <a:rPr lang="en-US" sz="1200" dirty="0"/>
              <a:t>, </a:t>
            </a:r>
            <a:r>
              <a:rPr lang="en-US" sz="1200" dirty="0" err="1"/>
              <a:t>Cigarette$packpc</a:t>
            </a:r>
            <a:r>
              <a:rPr lang="en-US" sz="1200" dirty="0"/>
              <a:t>, method="</a:t>
            </a:r>
            <a:r>
              <a:rPr lang="en-US" sz="1200" dirty="0" err="1"/>
              <a:t>pearson</a:t>
            </a:r>
            <a:r>
              <a:rPr lang="en-US" sz="1200" dirty="0"/>
              <a:t>", use="</a:t>
            </a:r>
            <a:r>
              <a:rPr lang="en-US" sz="1200" dirty="0" err="1"/>
              <a:t>complete.obs</a:t>
            </a:r>
            <a:r>
              <a:rPr lang="en-US" sz="1200" dirty="0"/>
              <a:t>")</a:t>
            </a:r>
          </a:p>
          <a:p>
            <a:r>
              <a:rPr lang="en-US" sz="1200" dirty="0"/>
              <a:t>#Price and the per capita packs are moderately, negatively correlated.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896BB-50CF-3BDC-343C-209540DAFCE1}"/>
              </a:ext>
            </a:extLst>
          </p:cNvPr>
          <p:cNvSpPr txBox="1"/>
          <p:nvPr/>
        </p:nvSpPr>
        <p:spPr>
          <a:xfrm>
            <a:off x="4968796" y="5142001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Are the price and the per capita packs positively correlated, negatively correlated or uncorrelated?</a:t>
            </a:r>
          </a:p>
          <a:p>
            <a:endParaRPr lang="en-US" b="1" dirty="0"/>
          </a:p>
          <a:p>
            <a:r>
              <a:rPr lang="en-US" sz="1800" b="1" dirty="0"/>
              <a:t>The price and the per capita packs are moderately, negatively correlated. As price increases, per capita packs decreases.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66E56-6EBD-B83A-79BF-BD0F87B7E785}"/>
              </a:ext>
            </a:extLst>
          </p:cNvPr>
          <p:cNvSpPr txBox="1"/>
          <p:nvPr/>
        </p:nvSpPr>
        <p:spPr>
          <a:xfrm>
            <a:off x="8447408" y="3696216"/>
            <a:ext cx="37445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Pearson's product-moment correlation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data: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Cigarette$avgprs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Cigarette$packpc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t = -16.562,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= 526, p-value &lt; 2.2e-16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alternative hypothesis: true correlation is not equal to 0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95 percent confidence interval: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-0.6388606 -0.5264104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sample estimates: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-0.5854443 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2483C4-CC3E-105B-3949-6EB7683473AA}"/>
              </a:ext>
            </a:extLst>
          </p:cNvPr>
          <p:cNvSpPr txBox="1"/>
          <p:nvPr/>
        </p:nvSpPr>
        <p:spPr>
          <a:xfrm>
            <a:off x="6094661" y="4266203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 Output: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CDDDDC-D142-9EF5-33E1-CFA6BDD3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20" y="71688"/>
            <a:ext cx="6554115" cy="3696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BADCA8-EAD1-A733-77B1-2386C07AF732}"/>
              </a:ext>
            </a:extLst>
          </p:cNvPr>
          <p:cNvSpPr txBox="1"/>
          <p:nvPr/>
        </p:nvSpPr>
        <p:spPr>
          <a:xfrm>
            <a:off x="66865" y="4219998"/>
            <a:ext cx="66979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Script Code:</a:t>
            </a:r>
          </a:p>
          <a:p>
            <a:r>
              <a:rPr lang="en-US" sz="1600" dirty="0"/>
              <a:t>#Change the scatter plot to show the points for each year in a different color.</a:t>
            </a:r>
          </a:p>
          <a:p>
            <a:endParaRPr lang="en-US" sz="1600" dirty="0"/>
          </a:p>
          <a:p>
            <a:r>
              <a:rPr lang="en-US" sz="1600" dirty="0" err="1"/>
              <a:t>ggplot</a:t>
            </a:r>
            <a:r>
              <a:rPr lang="en-US" sz="1600" dirty="0"/>
              <a:t>(Cigarette, 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 err="1"/>
              <a:t>avgprs</a:t>
            </a:r>
            <a:r>
              <a:rPr lang="en-US" sz="1600" dirty="0"/>
              <a:t>, y=</a:t>
            </a:r>
            <a:r>
              <a:rPr lang="en-US" sz="1600" dirty="0" err="1"/>
              <a:t>packpc</a:t>
            </a:r>
            <a:r>
              <a:rPr lang="en-US" sz="1600" dirty="0"/>
              <a:t>, color=year)) + 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geom_smooth</a:t>
            </a:r>
            <a:r>
              <a:rPr lang="en-US" sz="1600" dirty="0"/>
              <a:t>(method=</a:t>
            </a:r>
            <a:r>
              <a:rPr lang="en-US" sz="1600" dirty="0" err="1"/>
              <a:t>lm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#When the average price was lower in years 1985 to 1988, the per capita packs amount was higher. As the years progressed, the per capita packs amount continually decreased.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6FEAC7-92BF-8FB5-0235-DA213F1446A9}"/>
              </a:ext>
            </a:extLst>
          </p:cNvPr>
          <p:cNvSpPr/>
          <p:nvPr/>
        </p:nvSpPr>
        <p:spPr>
          <a:xfrm rot="2323329">
            <a:off x="1855432" y="3258057"/>
            <a:ext cx="2432482" cy="620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9CB2-71F1-4736-2885-C72E1631FE6C}"/>
              </a:ext>
            </a:extLst>
          </p:cNvPr>
          <p:cNvSpPr txBox="1"/>
          <p:nvPr/>
        </p:nvSpPr>
        <p:spPr>
          <a:xfrm>
            <a:off x="75743" y="48826"/>
            <a:ext cx="45228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Script Code:</a:t>
            </a:r>
          </a:p>
          <a:p>
            <a:r>
              <a:rPr lang="en-US" sz="1600" dirty="0"/>
              <a:t>#Do a linear regression for these two variables.</a:t>
            </a:r>
          </a:p>
          <a:p>
            <a:endParaRPr lang="en-US" sz="1600" dirty="0"/>
          </a:p>
          <a:p>
            <a:r>
              <a:rPr lang="en-US" sz="1600" dirty="0"/>
              <a:t>regression &lt;-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avgprs~packpc</a:t>
            </a:r>
            <a:r>
              <a:rPr lang="en-US" sz="1600" dirty="0"/>
              <a:t>, Cigarette)</a:t>
            </a:r>
          </a:p>
          <a:p>
            <a:r>
              <a:rPr lang="en-US" sz="1600" dirty="0"/>
              <a:t>summary(regression)</a:t>
            </a:r>
          </a:p>
          <a:p>
            <a:endParaRPr lang="en-US" sz="1600" dirty="0"/>
          </a:p>
          <a:p>
            <a:r>
              <a:rPr lang="en-US" sz="1600" b="1" dirty="0"/>
              <a:t>#How much variability does the line explain?</a:t>
            </a:r>
          </a:p>
          <a:p>
            <a:r>
              <a:rPr lang="en-US" sz="1600" b="1" dirty="0"/>
              <a:t>#34% of the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88DCF-049E-4795-A1D6-FFED11437E7F}"/>
              </a:ext>
            </a:extLst>
          </p:cNvPr>
          <p:cNvSpPr txBox="1"/>
          <p:nvPr/>
        </p:nvSpPr>
        <p:spPr>
          <a:xfrm>
            <a:off x="4403325" y="3274796"/>
            <a:ext cx="55396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Call: 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(formula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avgprs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~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packpc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, data = Cigarette)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Residuals: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Min 		1Q 		Median 	3Q 		Max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-72.346 	-20.729 	-0.002 		19.775 	69.580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Coefficients: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		Estimate 		Std. Error 	t value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(&gt;|t|)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(Intercept) 		239.50792 		5.51461 	43.43 		&lt;2e-16 *** 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packpc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		-0.83843 		0.05062 	-16.56 	&lt;2e-16 ***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--- 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Signif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. codes: 	0   ‘***’ 	0.001 	‘**’ 	0.01 	‘*’ 	0.05	 ‘.” 0.1 ‘ ’ 1 </a:t>
            </a: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Residual standard error: 26.87 on 526 degrees of freedom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Multiple R-squared: 0.3427, 		Adjusted R-squared: 0.3415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F-statistic: 274.3 on 1 and 526 DF, 	p-value: &lt; 2.2e-16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4DD8BBD-357E-651F-D13C-C339DF38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7DBA4-931D-D5BC-7DFE-5E36C75B384B}"/>
              </a:ext>
            </a:extLst>
          </p:cNvPr>
          <p:cNvSpPr txBox="1"/>
          <p:nvPr/>
        </p:nvSpPr>
        <p:spPr>
          <a:xfrm rot="2344240">
            <a:off x="2074044" y="3383601"/>
            <a:ext cx="1995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Console Output: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1BB8A-4CBC-86D6-D3E1-9DCB51133CC8}"/>
              </a:ext>
            </a:extLst>
          </p:cNvPr>
          <p:cNvSpPr txBox="1"/>
          <p:nvPr/>
        </p:nvSpPr>
        <p:spPr>
          <a:xfrm>
            <a:off x="3391270" y="0"/>
            <a:ext cx="880072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Script Code:</a:t>
            </a:r>
          </a:p>
          <a:p>
            <a:r>
              <a:rPr lang="en-US" sz="1600" dirty="0"/>
              <a:t>#Adjust for inflation by dividing </a:t>
            </a:r>
            <a:r>
              <a:rPr lang="en-US" sz="1600" dirty="0" err="1"/>
              <a:t>avgprs</a:t>
            </a:r>
            <a:r>
              <a:rPr lang="en-US" sz="1600" dirty="0"/>
              <a:t> by cpi.</a:t>
            </a:r>
          </a:p>
          <a:p>
            <a:r>
              <a:rPr lang="en-US" sz="1600" dirty="0"/>
              <a:t>View(Cigarette)</a:t>
            </a:r>
          </a:p>
          <a:p>
            <a:endParaRPr lang="en-US" sz="1600" dirty="0"/>
          </a:p>
          <a:p>
            <a:r>
              <a:rPr lang="en-US" sz="1600" dirty="0" err="1"/>
              <a:t>AdjPrice</a:t>
            </a:r>
            <a:r>
              <a:rPr lang="en-US" sz="1600" dirty="0"/>
              <a:t> &lt;- Cigarette %&gt;% mutate(</a:t>
            </a:r>
            <a:r>
              <a:rPr lang="en-US" sz="1600" dirty="0" err="1"/>
              <a:t>adjprs</a:t>
            </a:r>
            <a:r>
              <a:rPr lang="en-US" sz="1600" dirty="0"/>
              <a:t> =  </a:t>
            </a:r>
            <a:r>
              <a:rPr lang="en-US" sz="1600" dirty="0" err="1"/>
              <a:t>avgprs</a:t>
            </a:r>
            <a:r>
              <a:rPr lang="en-US" sz="1600" dirty="0"/>
              <a:t> / cpi)</a:t>
            </a:r>
          </a:p>
          <a:p>
            <a:endParaRPr lang="en-US" sz="1600" dirty="0"/>
          </a:p>
          <a:p>
            <a:r>
              <a:rPr lang="en-US" sz="1600" dirty="0"/>
              <a:t>#Create a scatter plot of Adjusted Price versus the number of packs per capita for all states and years.</a:t>
            </a:r>
          </a:p>
          <a:p>
            <a:endParaRPr lang="en-US" sz="1600" dirty="0"/>
          </a:p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AdjPrice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 err="1"/>
              <a:t>adjprs</a:t>
            </a:r>
            <a:r>
              <a:rPr lang="en-US" sz="1600" dirty="0"/>
              <a:t>, y=</a:t>
            </a:r>
            <a:r>
              <a:rPr lang="en-US" sz="1600" dirty="0" err="1"/>
              <a:t>packpc</a:t>
            </a:r>
            <a:r>
              <a:rPr lang="en-US" sz="1600" dirty="0"/>
              <a:t>, color=year)) + 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geom_smooth</a:t>
            </a:r>
            <a:r>
              <a:rPr lang="en-US" sz="1600" dirty="0"/>
              <a:t>(method=</a:t>
            </a:r>
            <a:r>
              <a:rPr lang="en-US" sz="1600" dirty="0" err="1"/>
              <a:t>lm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#Do a linear regression for Adjusted Price and packs per capita.</a:t>
            </a:r>
          </a:p>
          <a:p>
            <a:r>
              <a:rPr lang="en-US" sz="1600" dirty="0" err="1"/>
              <a:t>Adjregression</a:t>
            </a:r>
            <a:r>
              <a:rPr lang="en-US" sz="1600" dirty="0"/>
              <a:t> &lt;-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adjprs~packpc</a:t>
            </a:r>
            <a:r>
              <a:rPr lang="en-US" sz="1600" dirty="0"/>
              <a:t>, </a:t>
            </a:r>
            <a:r>
              <a:rPr lang="en-US" sz="1600" dirty="0" err="1"/>
              <a:t>AdjPrice</a:t>
            </a:r>
            <a:r>
              <a:rPr lang="en-US" sz="1600" dirty="0"/>
              <a:t>)</a:t>
            </a:r>
          </a:p>
          <a:p>
            <a:r>
              <a:rPr lang="en-US" sz="1600" dirty="0"/>
              <a:t>summary(</a:t>
            </a:r>
            <a:r>
              <a:rPr lang="en-US" sz="1600" dirty="0" err="1"/>
              <a:t>Adjregression</a:t>
            </a:r>
            <a:r>
              <a:rPr lang="en-US" sz="1600" dirty="0"/>
              <a:t>)</a:t>
            </a:r>
            <a:endParaRPr lang="en-US" sz="1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387481-2D83-9BD4-44E1-6571F6C4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84" y="3171311"/>
            <a:ext cx="6554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1664A-D418-476E-76EC-2D36A83D8D40}"/>
              </a:ext>
            </a:extLst>
          </p:cNvPr>
          <p:cNvSpPr txBox="1"/>
          <p:nvPr/>
        </p:nvSpPr>
        <p:spPr>
          <a:xfrm>
            <a:off x="106533" y="162133"/>
            <a:ext cx="56461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Script Code:</a:t>
            </a:r>
            <a:endParaRPr lang="en-US" sz="1600" dirty="0"/>
          </a:p>
          <a:p>
            <a:r>
              <a:rPr lang="en-US" sz="1600" dirty="0"/>
              <a:t>#Do a linear regression for Adjusted Price and packs per capita.</a:t>
            </a:r>
          </a:p>
          <a:p>
            <a:r>
              <a:rPr lang="en-US" sz="1600" dirty="0" err="1"/>
              <a:t>Adjregression</a:t>
            </a:r>
            <a:r>
              <a:rPr lang="en-US" sz="1600" dirty="0"/>
              <a:t> &lt;-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adjprs~packpc</a:t>
            </a:r>
            <a:r>
              <a:rPr lang="en-US" sz="1600" dirty="0"/>
              <a:t>, </a:t>
            </a:r>
            <a:r>
              <a:rPr lang="en-US" sz="1600" dirty="0" err="1"/>
              <a:t>AdjPrice</a:t>
            </a:r>
            <a:r>
              <a:rPr lang="en-US" sz="1600" dirty="0"/>
              <a:t>)</a:t>
            </a:r>
          </a:p>
          <a:p>
            <a:r>
              <a:rPr lang="en-US" sz="1600" dirty="0"/>
              <a:t>summary(</a:t>
            </a:r>
            <a:r>
              <a:rPr lang="en-US" sz="1600" dirty="0" err="1"/>
              <a:t>Adjregression</a:t>
            </a:r>
            <a:r>
              <a:rPr lang="en-US" sz="1600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#How much variability does the line explain?</a:t>
            </a:r>
          </a:p>
          <a:p>
            <a:r>
              <a:rPr lang="en-US" sz="1600" b="1" dirty="0"/>
              <a:t>#38% of the variability. </a:t>
            </a:r>
          </a:p>
          <a:p>
            <a:r>
              <a:rPr lang="en-US" sz="1600" b="1" dirty="0"/>
              <a:t>#Adjusting for inflation increased the amount of variability the line explains.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E86BC-A589-CC59-10C4-2899C52AD1D4}"/>
              </a:ext>
            </a:extLst>
          </p:cNvPr>
          <p:cNvSpPr txBox="1"/>
          <p:nvPr/>
        </p:nvSpPr>
        <p:spPr>
          <a:xfrm>
            <a:off x="3641324" y="2531954"/>
            <a:ext cx="49093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Call: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(formula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adjprs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~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packpc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, 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AdjPrice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) </a:t>
            </a:r>
          </a:p>
          <a:p>
            <a:endParaRPr lang="en-US" altLang="en-US" sz="1400" dirty="0">
              <a:solidFill>
                <a:srgbClr val="00000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Residuals: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Min 		1Q 		Median 	3Q 		Max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-29.089 	-8.497 	-0.437 	7.232 		37.708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Coefficients: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	Estimate 	Std. Error 	t value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(&gt;|t|)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(Intercept) 	158.69970 	2.51169 	63.19 		&lt;2e-16 *** 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packpc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	-0.41124 	0.02306 	-17.84 	&lt;2e-16 ***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--- 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Signif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. codes: 0 ‘***’ 0.001 ‘**’ 0.01 ‘*’ 0.05 ‘.’ 0.1 ‘ ’ 1 </a:t>
            </a:r>
          </a:p>
          <a:p>
            <a:endParaRPr lang="en-US" altLang="en-US" sz="1400" dirty="0">
              <a:solidFill>
                <a:srgbClr val="00000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Residual standard error: 12.24 on 526 degrees of freedom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Multiple R-squared: 0.3769, 	Adjusted R-squared: 0.3757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F-statistic: 318.1 on 1 and 526 DF, 	p-value: &lt; 2.2e-16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497EA5-150D-3001-E317-CCDC9C7112CE}"/>
              </a:ext>
            </a:extLst>
          </p:cNvPr>
          <p:cNvSpPr/>
          <p:nvPr/>
        </p:nvSpPr>
        <p:spPr>
          <a:xfrm rot="2323329">
            <a:off x="1083075" y="3258059"/>
            <a:ext cx="2432482" cy="620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84083-A810-22C6-9FE4-5EE8BB9CB279}"/>
              </a:ext>
            </a:extLst>
          </p:cNvPr>
          <p:cNvSpPr txBox="1"/>
          <p:nvPr/>
        </p:nvSpPr>
        <p:spPr>
          <a:xfrm rot="2344240">
            <a:off x="1301686" y="3383604"/>
            <a:ext cx="1995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Console Output: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FEBD23-F2A8-D4F5-A5AC-BA034F1FA6F3}"/>
              </a:ext>
            </a:extLst>
          </p:cNvPr>
          <p:cNvSpPr txBox="1"/>
          <p:nvPr/>
        </p:nvSpPr>
        <p:spPr>
          <a:xfrm>
            <a:off x="106533" y="162133"/>
            <a:ext cx="66493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Script Code:</a:t>
            </a:r>
            <a:endParaRPr lang="en-US" sz="1600" dirty="0"/>
          </a:p>
          <a:p>
            <a:r>
              <a:rPr lang="en-US" sz="1600" dirty="0"/>
              <a:t># Create a data frame with just the rows from 1985.</a:t>
            </a:r>
          </a:p>
          <a:p>
            <a:endParaRPr lang="en-US" sz="1600" dirty="0"/>
          </a:p>
          <a:p>
            <a:r>
              <a:rPr lang="en-US" sz="1600" dirty="0"/>
              <a:t>Rows1985 &lt;- Cigarette %&gt;% filter(year == 1985)</a:t>
            </a:r>
          </a:p>
          <a:p>
            <a:endParaRPr lang="en-US" sz="1600" dirty="0"/>
          </a:p>
          <a:p>
            <a:r>
              <a:rPr lang="en-US" sz="1600" dirty="0"/>
              <a:t># Create a data frame with just the rows from 1995</a:t>
            </a:r>
          </a:p>
          <a:p>
            <a:endParaRPr lang="en-US" sz="1600" dirty="0"/>
          </a:p>
          <a:p>
            <a:r>
              <a:rPr lang="en-US" sz="1600" dirty="0"/>
              <a:t>Rows1995 &lt;- Cigarette %&gt;% filter(year == 1995)</a:t>
            </a:r>
          </a:p>
          <a:p>
            <a:endParaRPr lang="en-US" sz="1600" dirty="0"/>
          </a:p>
          <a:p>
            <a:r>
              <a:rPr lang="en-US" sz="1600" dirty="0"/>
              <a:t>#Get a vector of the number of packs per capita from each data frame</a:t>
            </a:r>
          </a:p>
          <a:p>
            <a:r>
              <a:rPr lang="en-US" sz="1600" dirty="0"/>
              <a:t>Packs1985 &lt;- Rows1985$packpc</a:t>
            </a:r>
          </a:p>
          <a:p>
            <a:r>
              <a:rPr lang="en-US" sz="1600" dirty="0"/>
              <a:t>Packs1995 &lt;- Rows1995$packpc</a:t>
            </a:r>
          </a:p>
          <a:p>
            <a:endParaRPr lang="en-US" sz="1600" dirty="0"/>
          </a:p>
          <a:p>
            <a:r>
              <a:rPr lang="en-US" sz="1600" dirty="0"/>
              <a:t># Use paired t-Test</a:t>
            </a:r>
          </a:p>
          <a:p>
            <a:r>
              <a:rPr lang="en-US" sz="1600" dirty="0"/>
              <a:t>#Two Samples</a:t>
            </a:r>
          </a:p>
          <a:p>
            <a:r>
              <a:rPr lang="en-US" sz="1600" dirty="0"/>
              <a:t>#H0 = number of packs per capita 1985 == number of packs per capita 1995</a:t>
            </a:r>
          </a:p>
          <a:p>
            <a:r>
              <a:rPr lang="en-US" sz="1600" dirty="0"/>
              <a:t>#H1 = number of packs per capita 1985 != number of packs per capita 1995</a:t>
            </a:r>
          </a:p>
          <a:p>
            <a:r>
              <a:rPr lang="en-US" sz="1600" dirty="0"/>
              <a:t>t.obj &lt;- </a:t>
            </a:r>
            <a:r>
              <a:rPr lang="en-US" sz="1600" dirty="0" err="1"/>
              <a:t>t.test</a:t>
            </a:r>
            <a:r>
              <a:rPr lang="en-US" sz="1600" dirty="0"/>
              <a:t>(Packs1985, Packs1995, paired=TRUE)</a:t>
            </a:r>
          </a:p>
          <a:p>
            <a:r>
              <a:rPr lang="en-US" sz="1600" dirty="0"/>
              <a:t>t.obj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AF486-6816-B6BF-F4DE-0AE8D87D18C9}"/>
              </a:ext>
            </a:extLst>
          </p:cNvPr>
          <p:cNvSpPr txBox="1"/>
          <p:nvPr/>
        </p:nvSpPr>
        <p:spPr>
          <a:xfrm>
            <a:off x="8596543" y="3074512"/>
            <a:ext cx="34889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Paired t-test </a:t>
            </a:r>
          </a:p>
          <a:p>
            <a:endParaRPr lang="en-US" altLang="en-US" sz="1600" dirty="0">
              <a:solidFill>
                <a:srgbClr val="00000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data: Packs1985 and Packs1995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t = 14.789,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= 47,  p-value &lt; 2.2e-16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alternative hypothesis: true mean difference is not equal to 0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95 percent confidence interval: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	22.21151 	29.20576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sample estimates: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mean difference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25.70863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D6C2F-1A66-152B-1BDC-7DBB8F1D5861}"/>
              </a:ext>
            </a:extLst>
          </p:cNvPr>
          <p:cNvSpPr txBox="1"/>
          <p:nvPr/>
        </p:nvSpPr>
        <p:spPr>
          <a:xfrm>
            <a:off x="106533" y="5228948"/>
            <a:ext cx="676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p-value is less than 0.05, which means there is significant difference between the number of packs per capita in 1985 and the number of packs per capita in 1995.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01040"/>
            <a:ext cx="10671048" cy="1301496"/>
          </a:xfrm>
        </p:spPr>
        <p:txBody>
          <a:bodyPr/>
          <a:lstStyle/>
          <a:p>
            <a:r>
              <a:rPr lang="en-US" dirty="0"/>
              <a:t>What questions could this data set answer?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 vs. pack per capita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Is there a relationship between average state, federal and local taxes, and average number of packs of cigarettes per capita per year?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Tax vs. average price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Is there a relationship between average state, federal and local taxes, and average price per pack of cigarettes?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Income vs. pack per capita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 there a relationship between Personal Income and the average number </a:t>
            </a:r>
            <a:r>
              <a:rPr lang="en-US" dirty="0" err="1"/>
              <a:t>orf</a:t>
            </a:r>
            <a:r>
              <a:rPr lang="en-US" dirty="0"/>
              <a:t> packs of cigarettes per capita per year?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CE9FB-EDE5-8EFD-507C-F69F3C9E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59" y="2203704"/>
            <a:ext cx="567842" cy="7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96B1C9-96AB-B22F-B632-27E6ECAF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06" y="2311717"/>
            <a:ext cx="967740" cy="761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309A11-B1B6-AB1C-AD20-0B8736D1AB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51" y="2312670"/>
            <a:ext cx="682943" cy="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{8967AAEC-5420-49AC-9107-F73DAFB04A96}tf78438558_win32</Template>
  <TotalTime>821</TotalTime>
  <Words>1503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questions could this data set answer?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Joy Downs</dc:creator>
  <cp:lastModifiedBy>Joy Downs</cp:lastModifiedBy>
  <cp:revision>14</cp:revision>
  <dcterms:created xsi:type="dcterms:W3CDTF">2023-02-18T16:55:09Z</dcterms:created>
  <dcterms:modified xsi:type="dcterms:W3CDTF">2023-02-19T06:36:20Z</dcterms:modified>
</cp:coreProperties>
</file>