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69" r:id="rId3"/>
    <p:sldId id="257" r:id="rId4"/>
    <p:sldId id="258" r:id="rId5"/>
    <p:sldId id="259" r:id="rId6"/>
    <p:sldId id="261" r:id="rId7"/>
    <p:sldId id="270" r:id="rId8"/>
    <p:sldId id="262" r:id="rId9"/>
    <p:sldId id="263" r:id="rId10"/>
    <p:sldId id="264" r:id="rId11"/>
    <p:sldId id="265" r:id="rId12"/>
    <p:sldId id="260" r:id="rId13"/>
    <p:sldId id="266" r:id="rId14"/>
    <p:sldId id="26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25" autoAdjust="0"/>
  </p:normalViewPr>
  <p:slideViewPr>
    <p:cSldViewPr>
      <p:cViewPr>
        <p:scale>
          <a:sx n="70" d="100"/>
          <a:sy n="70" d="100"/>
        </p:scale>
        <p:origin x="-91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9780A7-9812-4B2B-B649-E49C38FB45D4}" type="datetimeFigureOut">
              <a:rPr lang="en-US" smtClean="0"/>
              <a:t>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5891F-489C-49E1-AA40-0D25E331BB81}" type="slidenum">
              <a:rPr lang="en-US" smtClean="0"/>
              <a:t>‹#›</a:t>
            </a:fld>
            <a:endParaRPr lang="en-US"/>
          </a:p>
        </p:txBody>
      </p:sp>
    </p:spTree>
    <p:extLst>
      <p:ext uri="{BB962C8B-B14F-4D97-AF65-F5344CB8AC3E}">
        <p14:creationId xmlns:p14="http://schemas.microsoft.com/office/powerpoint/2010/main" val="384479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think about this function? Big-O of what? Big-Omega of what? Any</a:t>
            </a:r>
            <a:r>
              <a:rPr lang="en-US" baseline="0" dirty="0" smtClean="0"/>
              <a:t> guesses? </a:t>
            </a:r>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4</a:t>
            </a:fld>
            <a:endParaRPr lang="en-US"/>
          </a:p>
        </p:txBody>
      </p:sp>
    </p:spTree>
    <p:extLst>
      <p:ext uri="{BB962C8B-B14F-4D97-AF65-F5344CB8AC3E}">
        <p14:creationId xmlns:p14="http://schemas.microsoft.com/office/powerpoint/2010/main" val="330540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think about this function? Big-O of what? Big-Omega of what? Any</a:t>
            </a:r>
            <a:r>
              <a:rPr lang="en-US" baseline="0" dirty="0" smtClean="0"/>
              <a:t> guesses? </a:t>
            </a:r>
            <a:r>
              <a:rPr lang="en-US" dirty="0" smtClean="0"/>
              <a:t>So what does this computation look like? If we draw a circle for each time the “print</a:t>
            </a:r>
            <a:r>
              <a:rPr lang="en-US" baseline="0" dirty="0" smtClean="0"/>
              <a:t> *” line is executed</a:t>
            </a:r>
            <a:r>
              <a:rPr lang="en-US" dirty="0" smtClean="0"/>
              <a:t>, we get…</a:t>
            </a:r>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5</a:t>
            </a:fld>
            <a:endParaRPr lang="en-US"/>
          </a:p>
        </p:txBody>
      </p:sp>
    </p:spTree>
    <p:extLst>
      <p:ext uri="{BB962C8B-B14F-4D97-AF65-F5344CB8AC3E}">
        <p14:creationId xmlns:p14="http://schemas.microsoft.com/office/powerpoint/2010/main" val="210814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do you think about this function? Big-O of what? Big-Omega of what? Any</a:t>
            </a:r>
            <a:r>
              <a:rPr lang="en-US" baseline="0" dirty="0" smtClean="0"/>
              <a:t> guesses? </a:t>
            </a:r>
            <a:r>
              <a:rPr lang="en-US" dirty="0" smtClean="0"/>
              <a:t>What does this computation look like? Let’s again draw a circle for each time the “print</a:t>
            </a:r>
            <a:r>
              <a:rPr lang="en-US" baseline="0" dirty="0" smtClean="0"/>
              <a:t> *” line is executed</a:t>
            </a:r>
            <a:r>
              <a:rPr lang="en-US" dirty="0" smtClean="0"/>
              <a:t>. In the first iteration of the first</a:t>
            </a:r>
            <a:r>
              <a:rPr lang="en-US" baseline="0" dirty="0" smtClean="0"/>
              <a:t> loop, print * is executed n times, so we get a full row. In the second iteration, we get another row, and so on…</a:t>
            </a:r>
            <a:endParaRPr lang="en-US" dirty="0" smtClean="0"/>
          </a:p>
          <a:p>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6</a:t>
            </a:fld>
            <a:endParaRPr lang="en-US"/>
          </a:p>
        </p:txBody>
      </p:sp>
    </p:spTree>
    <p:extLst>
      <p:ext uri="{BB962C8B-B14F-4D97-AF65-F5344CB8AC3E}">
        <p14:creationId xmlns:p14="http://schemas.microsoft.com/office/powerpoint/2010/main" val="161800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think about this function? Big-O of what? Big-Omega of what? Any</a:t>
            </a:r>
            <a:r>
              <a:rPr lang="en-US" baseline="0" dirty="0" smtClean="0"/>
              <a:t> guesses?</a:t>
            </a:r>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7</a:t>
            </a:fld>
            <a:endParaRPr lang="en-US"/>
          </a:p>
        </p:txBody>
      </p:sp>
    </p:spTree>
    <p:extLst>
      <p:ext uri="{BB962C8B-B14F-4D97-AF65-F5344CB8AC3E}">
        <p14:creationId xmlns:p14="http://schemas.microsoft.com/office/powerpoint/2010/main" val="810869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this function from another angle. Of course, since it’s so simple, there is an easy summation formula, which we saw on the last slide. However, the technique I’m about to show you applies to more complicated examples that we don’t know summation formulae for. I’ll show you a more complex example on the next slide. So, let’s think about w</a:t>
            </a:r>
            <a:r>
              <a:rPr lang="en-US" dirty="0" smtClean="0"/>
              <a:t>hat this computation looks like. In the first iteration of the first loop, </a:t>
            </a:r>
            <a:r>
              <a:rPr lang="en-US" dirty="0" err="1" smtClean="0"/>
              <a:t>i</a:t>
            </a:r>
            <a:r>
              <a:rPr lang="en-US" dirty="0" smtClean="0"/>
              <a:t>=1,</a:t>
            </a:r>
            <a:r>
              <a:rPr lang="en-US" baseline="0" dirty="0" smtClean="0"/>
              <a:t> so j goes from 1 to 1, and </a:t>
            </a:r>
            <a:r>
              <a:rPr lang="en-US" dirty="0" smtClean="0"/>
              <a:t>print * is executed only once. In the second literation of the first loop, </a:t>
            </a:r>
            <a:r>
              <a:rPr lang="en-US" dirty="0" err="1" smtClean="0"/>
              <a:t>i</a:t>
            </a:r>
            <a:r>
              <a:rPr lang="en-US" dirty="0" smtClean="0"/>
              <a:t>=2, so j goes</a:t>
            </a:r>
            <a:r>
              <a:rPr lang="en-US" baseline="0" dirty="0" smtClean="0"/>
              <a:t> from 1 to 2, and print * is executed twice. In the third iteration, print * is executed three times, and so on. So, we get a triangle. *narrate the points on the slide*</a:t>
            </a:r>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8</a:t>
            </a:fld>
            <a:endParaRPr lang="en-US"/>
          </a:p>
        </p:txBody>
      </p:sp>
    </p:spTree>
    <p:extLst>
      <p:ext uri="{BB962C8B-B14F-4D97-AF65-F5344CB8AC3E}">
        <p14:creationId xmlns:p14="http://schemas.microsoft.com/office/powerpoint/2010/main" val="810869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look at a more complicated version of the example we just</a:t>
            </a:r>
            <a:r>
              <a:rPr lang="en-US" baseline="0" dirty="0" smtClean="0"/>
              <a:t> saw. </a:t>
            </a:r>
            <a:r>
              <a:rPr lang="en-US" dirty="0" smtClean="0"/>
              <a:t>What do you think about this function? Big-O of what? Big-Omega of what? Any</a:t>
            </a:r>
            <a:r>
              <a:rPr lang="en-US" baseline="0" dirty="0" smtClean="0"/>
              <a:t> guesses? </a:t>
            </a:r>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9</a:t>
            </a:fld>
            <a:endParaRPr lang="en-US"/>
          </a:p>
        </p:txBody>
      </p:sp>
    </p:spTree>
    <p:extLst>
      <p:ext uri="{BB962C8B-B14F-4D97-AF65-F5344CB8AC3E}">
        <p14:creationId xmlns:p14="http://schemas.microsoft.com/office/powerpoint/2010/main" val="103940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guys think about this function? Big-O</a:t>
            </a:r>
            <a:r>
              <a:rPr lang="en-US" baseline="0" dirty="0" smtClean="0"/>
              <a:t> of what? Big-Omega of what</a:t>
            </a:r>
            <a:r>
              <a:rPr lang="en-US" baseline="0" dirty="0" smtClean="0"/>
              <a:t>? *You don’t need to find the worst input. Any input that is bad enough to give omega(n) will do. For instance, any array where key is in position n, n/2 or n/7. All will yield omega(n).*</a:t>
            </a:r>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11</a:t>
            </a:fld>
            <a:endParaRPr lang="en-US"/>
          </a:p>
        </p:txBody>
      </p:sp>
    </p:spTree>
    <p:extLst>
      <p:ext uri="{BB962C8B-B14F-4D97-AF65-F5344CB8AC3E}">
        <p14:creationId xmlns:p14="http://schemas.microsoft.com/office/powerpoint/2010/main" val="234935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spend</a:t>
            </a:r>
            <a:r>
              <a:rPr lang="en-US" sz="1200" kern="1200" baseline="0" dirty="0" smtClean="0">
                <a:solidFill>
                  <a:schemeClr val="tx1"/>
                </a:solidFill>
                <a:effectLst/>
                <a:latin typeface="+mn-lt"/>
                <a:ea typeface="+mn-ea"/>
                <a:cs typeface="+mn-cs"/>
              </a:rPr>
              <a:t> a small amount of time understanding the control flow through the loops, and what the inner loop is doing.*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Loop invariant for the WHILE loop:</a:t>
            </a:r>
          </a:p>
          <a:p>
            <a:pPr rtl="0" fontAlgn="ctr"/>
            <a:r>
              <a:rPr lang="en-US" sz="1200" kern="1200" dirty="0" smtClean="0">
                <a:solidFill>
                  <a:schemeClr val="tx1"/>
                </a:solidFill>
                <a:effectLst/>
                <a:latin typeface="+mn-lt"/>
                <a:ea typeface="+mn-ea"/>
                <a:cs typeface="+mn-cs"/>
              </a:rPr>
              <a:t>At end of iteration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A[last+1..n] contains the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largest elements of A in sorted order.</a:t>
            </a:r>
            <a:endParaRPr lang="en-US" dirty="0" smtClean="0">
              <a:effectLst/>
            </a:endParaRPr>
          </a:p>
          <a:p>
            <a:endParaRPr lang="en-US" dirty="0" smtClean="0"/>
          </a:p>
          <a:p>
            <a:pPr rtl="0" fontAlgn="ctr"/>
            <a:r>
              <a:rPr lang="en-US" sz="1200" kern="1200" dirty="0" smtClean="0">
                <a:solidFill>
                  <a:schemeClr val="tx1"/>
                </a:solidFill>
                <a:effectLst/>
                <a:latin typeface="+mn-lt"/>
                <a:ea typeface="+mn-ea"/>
                <a:cs typeface="+mn-cs"/>
              </a:rPr>
              <a:t>Show T(n) is O(n^2)</a:t>
            </a:r>
            <a:endParaRPr lang="en-US" dirty="0" smtClean="0">
              <a:effectLst/>
            </a:endParaRPr>
          </a:p>
          <a:p>
            <a:pPr lvl="1" rtl="0" fontAlgn="ctr"/>
            <a:r>
              <a:rPr lang="en-US" sz="1200" kern="1200" dirty="0" smtClean="0">
                <a:solidFill>
                  <a:schemeClr val="tx1"/>
                </a:solidFill>
                <a:effectLst/>
                <a:latin typeface="+mn-lt"/>
                <a:ea typeface="+mn-ea"/>
                <a:cs typeface="+mn-cs"/>
              </a:rPr>
              <a:t>For every n, and every input of size n:</a:t>
            </a:r>
            <a:endParaRPr lang="en-US" dirty="0" smtClean="0">
              <a:effectLst/>
            </a:endParaRPr>
          </a:p>
          <a:p>
            <a:pPr lvl="2" rtl="0" fontAlgn="ctr"/>
            <a:r>
              <a:rPr lang="en-US" sz="1200" kern="1200" dirty="0" smtClean="0">
                <a:solidFill>
                  <a:schemeClr val="tx1"/>
                </a:solidFill>
                <a:effectLst/>
                <a:latin typeface="+mn-lt"/>
                <a:ea typeface="+mn-ea"/>
                <a:cs typeface="+mn-cs"/>
              </a:rPr>
              <a:t>While loop executed at most n-1 times</a:t>
            </a:r>
            <a:endParaRPr lang="en-US" dirty="0" smtClean="0">
              <a:effectLst/>
            </a:endParaRPr>
          </a:p>
          <a:p>
            <a:pPr lvl="2" rtl="0" fontAlgn="ctr"/>
            <a:r>
              <a:rPr lang="en-US" sz="1200" kern="1200" dirty="0" smtClean="0">
                <a:solidFill>
                  <a:schemeClr val="tx1"/>
                </a:solidFill>
                <a:effectLst/>
                <a:latin typeface="+mn-lt"/>
                <a:ea typeface="+mn-ea"/>
                <a:cs typeface="+mn-cs"/>
              </a:rPr>
              <a:t>Each iteration of while loop takes at most </a:t>
            </a:r>
            <a:r>
              <a:rPr lang="en-US" sz="1200" kern="1200" dirty="0" err="1" smtClean="0">
                <a:solidFill>
                  <a:schemeClr val="tx1"/>
                </a:solidFill>
                <a:effectLst/>
                <a:latin typeface="+mn-lt"/>
                <a:ea typeface="+mn-ea"/>
                <a:cs typeface="+mn-cs"/>
              </a:rPr>
              <a:t>cn</a:t>
            </a:r>
            <a:r>
              <a:rPr lang="en-US" sz="1200" kern="1200" dirty="0" smtClean="0">
                <a:solidFill>
                  <a:schemeClr val="tx1"/>
                </a:solidFill>
                <a:effectLst/>
                <a:latin typeface="+mn-lt"/>
                <a:ea typeface="+mn-ea"/>
                <a:cs typeface="+mn-cs"/>
              </a:rPr>
              <a:t> time</a:t>
            </a:r>
            <a:endParaRPr lang="en-US" dirty="0" smtClean="0">
              <a:effectLst/>
            </a:endParaRPr>
          </a:p>
          <a:p>
            <a:pPr lvl="2" rtl="0" fontAlgn="ctr"/>
            <a:r>
              <a:rPr lang="en-US" sz="1200" kern="1200" dirty="0" smtClean="0">
                <a:solidFill>
                  <a:schemeClr val="tx1"/>
                </a:solidFill>
                <a:effectLst/>
                <a:latin typeface="+mn-lt"/>
                <a:ea typeface="+mn-ea"/>
                <a:cs typeface="+mn-cs"/>
              </a:rPr>
              <a:t>Total </a:t>
            </a:r>
            <a:r>
              <a:rPr lang="en-US" sz="1200" kern="1200" dirty="0" err="1" smtClean="0">
                <a:solidFill>
                  <a:schemeClr val="tx1"/>
                </a:solidFill>
                <a:effectLst/>
                <a:latin typeface="+mn-lt"/>
                <a:ea typeface="+mn-ea"/>
                <a:cs typeface="+mn-cs"/>
              </a:rPr>
              <a:t>cn</a:t>
            </a:r>
            <a:r>
              <a:rPr lang="en-US" sz="1200" kern="1200" dirty="0" smtClean="0">
                <a:solidFill>
                  <a:schemeClr val="tx1"/>
                </a:solidFill>
                <a:effectLst/>
                <a:latin typeface="+mn-lt"/>
                <a:ea typeface="+mn-ea"/>
                <a:cs typeface="+mn-cs"/>
              </a:rPr>
              <a:t>(n-1)+d time</a:t>
            </a:r>
            <a:endParaRPr lang="en-US" dirty="0" smtClean="0">
              <a:effectLst/>
            </a:endParaRPr>
          </a:p>
          <a:p>
            <a:endParaRPr lang="en-US" dirty="0" smtClean="0"/>
          </a:p>
          <a:p>
            <a:pPr rtl="0" fontAlgn="ctr"/>
            <a:r>
              <a:rPr lang="en-US" sz="1200" kern="1200" dirty="0" smtClean="0">
                <a:solidFill>
                  <a:schemeClr val="tx1"/>
                </a:solidFill>
                <a:effectLst/>
                <a:latin typeface="+mn-lt"/>
                <a:ea typeface="+mn-ea"/>
                <a:cs typeface="+mn-cs"/>
              </a:rPr>
              <a:t>Show T(n) is Omega(n)</a:t>
            </a:r>
            <a:endParaRPr lang="en-US" dirty="0" smtClean="0">
              <a:effectLst/>
            </a:endParaRPr>
          </a:p>
          <a:p>
            <a:pPr lvl="1" rtl="0" fontAlgn="ctr"/>
            <a:r>
              <a:rPr lang="en-US" sz="1200" kern="1200" dirty="0" smtClean="0">
                <a:solidFill>
                  <a:schemeClr val="tx1"/>
                </a:solidFill>
                <a:effectLst/>
                <a:latin typeface="+mn-lt"/>
                <a:ea typeface="+mn-ea"/>
                <a:cs typeface="+mn-cs"/>
              </a:rPr>
              <a:t>There are fast inputs</a:t>
            </a:r>
            <a:endParaRPr lang="en-US" dirty="0" smtClean="0">
              <a:effectLst/>
            </a:endParaRPr>
          </a:p>
          <a:p>
            <a:pPr lvl="1" rtl="0" fontAlgn="ctr"/>
            <a:r>
              <a:rPr lang="en-US" sz="1200" kern="1200" dirty="0" smtClean="0">
                <a:solidFill>
                  <a:schemeClr val="tx1"/>
                </a:solidFill>
                <a:effectLst/>
                <a:latin typeface="+mn-lt"/>
                <a:ea typeface="+mn-ea"/>
                <a:cs typeface="+mn-cs"/>
              </a:rPr>
              <a:t>e.g., array already sorted =&gt; while loop executed only once</a:t>
            </a:r>
            <a:endParaRPr lang="en-US" dirty="0" smtClean="0">
              <a:effectLst/>
            </a:endParaRPr>
          </a:p>
          <a:p>
            <a:pPr lvl="1" rtl="0" fontAlgn="ctr"/>
            <a:r>
              <a:rPr lang="en-US" sz="1200" kern="1200" dirty="0" smtClean="0">
                <a:solidFill>
                  <a:schemeClr val="tx1"/>
                </a:solidFill>
                <a:effectLst/>
                <a:latin typeface="+mn-lt"/>
                <a:ea typeface="+mn-ea"/>
                <a:cs typeface="+mn-cs"/>
              </a:rPr>
              <a:t>Weak statement</a:t>
            </a:r>
            <a:endParaRPr lang="en-US" dirty="0" smtClean="0">
              <a:effectLst/>
            </a:endParaRPr>
          </a:p>
          <a:p>
            <a:endParaRPr lang="en-US" dirty="0" smtClean="0"/>
          </a:p>
          <a:p>
            <a:pPr rtl="0" fontAlgn="ctr"/>
            <a:r>
              <a:rPr lang="en-US" sz="1200" kern="1200" dirty="0" smtClean="0">
                <a:solidFill>
                  <a:schemeClr val="tx1"/>
                </a:solidFill>
                <a:effectLst/>
                <a:latin typeface="+mn-lt"/>
                <a:ea typeface="+mn-ea"/>
                <a:cs typeface="+mn-cs"/>
              </a:rPr>
              <a:t>Show T(n) is Omega(n^2)</a:t>
            </a:r>
            <a:endParaRPr lang="en-US" dirty="0" smtClean="0">
              <a:effectLst/>
            </a:endParaRPr>
          </a:p>
          <a:p>
            <a:pPr lvl="1" rtl="0" fontAlgn="ctr"/>
            <a:r>
              <a:rPr lang="en-US" sz="1200" kern="1200" dirty="0" smtClean="0">
                <a:solidFill>
                  <a:schemeClr val="tx1"/>
                </a:solidFill>
                <a:effectLst/>
                <a:latin typeface="+mn-lt"/>
                <a:ea typeface="+mn-ea"/>
                <a:cs typeface="+mn-cs"/>
              </a:rPr>
              <a:t>Identify input BAD ENOUGH to get Omega(n^2) time</a:t>
            </a:r>
          </a:p>
          <a:p>
            <a:pPr lvl="1" rtl="0" fontAlgn="ctr"/>
            <a:r>
              <a:rPr lang="en-US" sz="1200" kern="1200" dirty="0" smtClean="0">
                <a:solidFill>
                  <a:schemeClr val="tx1"/>
                </a:solidFill>
                <a:effectLst/>
                <a:latin typeface="+mn-lt"/>
                <a:ea typeface="+mn-ea"/>
                <a:cs typeface="+mn-cs"/>
              </a:rPr>
              <a:t>e.g., array is in reverse sorted order.</a:t>
            </a:r>
            <a:endParaRPr lang="en-US" dirty="0" smtClean="0">
              <a:effectLst/>
            </a:endParaRPr>
          </a:p>
          <a:p>
            <a:pPr lvl="1" rtl="0" fontAlgn="ctr"/>
            <a:r>
              <a:rPr lang="en-US" sz="1200" kern="1200" dirty="0" smtClean="0">
                <a:solidFill>
                  <a:schemeClr val="tx1"/>
                </a:solidFill>
                <a:effectLst/>
                <a:latin typeface="+mn-lt"/>
                <a:ea typeface="+mn-ea"/>
                <a:cs typeface="+mn-cs"/>
              </a:rPr>
              <a:t>Each iteration of while loop, the largest item in A[1..last] "bubbles" to A[last+1]</a:t>
            </a:r>
            <a:endParaRPr lang="en-US" dirty="0" smtClean="0">
              <a:effectLst/>
            </a:endParaRPr>
          </a:p>
          <a:p>
            <a:r>
              <a:rPr lang="en-US" sz="1200" kern="1200" dirty="0" smtClean="0">
                <a:solidFill>
                  <a:schemeClr val="tx1"/>
                </a:solidFill>
                <a:effectLst/>
                <a:latin typeface="+mn-lt"/>
                <a:ea typeface="+mn-ea"/>
                <a:cs typeface="+mn-cs"/>
              </a:rPr>
              <a:t>which takes time c*last, since the largest item is in A[1].</a:t>
            </a:r>
          </a:p>
          <a:p>
            <a:endParaRPr lang="en-US" dirty="0"/>
          </a:p>
        </p:txBody>
      </p:sp>
      <p:sp>
        <p:nvSpPr>
          <p:cNvPr id="4" name="Slide Number Placeholder 3"/>
          <p:cNvSpPr>
            <a:spLocks noGrp="1"/>
          </p:cNvSpPr>
          <p:nvPr>
            <p:ph type="sldNum" sz="quarter" idx="10"/>
          </p:nvPr>
        </p:nvSpPr>
        <p:spPr/>
        <p:txBody>
          <a:bodyPr/>
          <a:lstStyle/>
          <a:p>
            <a:fld id="{70E5891F-489C-49E1-AA40-0D25E331BB81}" type="slidenum">
              <a:rPr lang="en-US" smtClean="0"/>
              <a:t>14</a:t>
            </a:fld>
            <a:endParaRPr lang="en-US"/>
          </a:p>
        </p:txBody>
      </p:sp>
    </p:spTree>
    <p:extLst>
      <p:ext uri="{BB962C8B-B14F-4D97-AF65-F5344CB8AC3E}">
        <p14:creationId xmlns:p14="http://schemas.microsoft.com/office/powerpoint/2010/main" val="289273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1581717-B8B1-4E58-8CD0-5C3B21815E2C}" type="datetimeFigureOut">
              <a:rPr lang="en-US"/>
              <a:pPr>
                <a:defRPr/>
              </a:pPr>
              <a:t>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45B3C79-F6B8-4D8D-89B0-0EEF8B6AF108}" type="slidenum">
              <a:rPr lang="en-US"/>
              <a:pPr>
                <a:defRPr/>
              </a:pPr>
              <a:t>‹#›</a:t>
            </a:fld>
            <a:endParaRPr lang="en-US"/>
          </a:p>
        </p:txBody>
      </p:sp>
    </p:spTree>
    <p:extLst>
      <p:ext uri="{BB962C8B-B14F-4D97-AF65-F5344CB8AC3E}">
        <p14:creationId xmlns:p14="http://schemas.microsoft.com/office/powerpoint/2010/main" val="107526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6295771-E871-496C-9AE5-188E314E9010}" type="datetimeFigureOut">
              <a:rPr lang="en-US"/>
              <a:pPr>
                <a:defRPr/>
              </a:pPr>
              <a:t>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BDC68D-2F9C-46FC-A880-E69A45AA74C4}" type="slidenum">
              <a:rPr lang="en-US"/>
              <a:pPr>
                <a:defRPr/>
              </a:pPr>
              <a:t>‹#›</a:t>
            </a:fld>
            <a:endParaRPr lang="en-US"/>
          </a:p>
        </p:txBody>
      </p:sp>
    </p:spTree>
    <p:extLst>
      <p:ext uri="{BB962C8B-B14F-4D97-AF65-F5344CB8AC3E}">
        <p14:creationId xmlns:p14="http://schemas.microsoft.com/office/powerpoint/2010/main" val="276379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B7E31-B0C2-4915-9C82-99CBAE383606}" type="datetimeFigureOut">
              <a:rPr lang="en-US"/>
              <a:pPr>
                <a:defRPr/>
              </a:pPr>
              <a:t>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34CC30-7BBA-46CF-A4F5-B88712D4173D}" type="slidenum">
              <a:rPr lang="en-US"/>
              <a:pPr>
                <a:defRPr/>
              </a:pPr>
              <a:t>‹#›</a:t>
            </a:fld>
            <a:endParaRPr lang="en-US"/>
          </a:p>
        </p:txBody>
      </p:sp>
    </p:spTree>
    <p:extLst>
      <p:ext uri="{BB962C8B-B14F-4D97-AF65-F5344CB8AC3E}">
        <p14:creationId xmlns:p14="http://schemas.microsoft.com/office/powerpoint/2010/main" val="349523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8889E2-996F-40A9-A483-4937E2D51976}" type="datetimeFigureOut">
              <a:rPr lang="en-US"/>
              <a:pPr>
                <a:defRPr/>
              </a:pPr>
              <a:t>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4A4C25-E747-4EDA-BB15-95CE236C6657}" type="slidenum">
              <a:rPr lang="en-US"/>
              <a:pPr>
                <a:defRPr/>
              </a:pPr>
              <a:t>‹#›</a:t>
            </a:fld>
            <a:endParaRPr lang="en-US"/>
          </a:p>
        </p:txBody>
      </p:sp>
    </p:spTree>
    <p:extLst>
      <p:ext uri="{BB962C8B-B14F-4D97-AF65-F5344CB8AC3E}">
        <p14:creationId xmlns:p14="http://schemas.microsoft.com/office/powerpoint/2010/main" val="418918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6DF0335-10CC-40DA-B1AD-22C3196CF556}" type="datetimeFigureOut">
              <a:rPr lang="en-US"/>
              <a:pPr>
                <a:defRPr/>
              </a:pPr>
              <a:t>1/9/2014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16523E-27FE-4B3E-AE9F-3AFEA32A7016}" type="slidenum">
              <a:rPr lang="en-US"/>
              <a:pPr>
                <a:defRPr/>
              </a:pPr>
              <a:t>‹#›</a:t>
            </a:fld>
            <a:endParaRPr lang="en-US"/>
          </a:p>
        </p:txBody>
      </p:sp>
    </p:spTree>
    <p:extLst>
      <p:ext uri="{BB962C8B-B14F-4D97-AF65-F5344CB8AC3E}">
        <p14:creationId xmlns:p14="http://schemas.microsoft.com/office/powerpoint/2010/main" val="24599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E9FEFF0-2117-4186-8850-D75110FD14CE}" type="datetimeFigureOut">
              <a:rPr lang="en-US"/>
              <a:pPr>
                <a:defRPr/>
              </a:pPr>
              <a:t>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17B8D9A-93FC-4BC2-9F46-373959F89195}" type="slidenum">
              <a:rPr lang="en-US"/>
              <a:pPr>
                <a:defRPr/>
              </a:pPr>
              <a:t>‹#›</a:t>
            </a:fld>
            <a:endParaRPr lang="en-US"/>
          </a:p>
        </p:txBody>
      </p:sp>
    </p:spTree>
    <p:extLst>
      <p:ext uri="{BB962C8B-B14F-4D97-AF65-F5344CB8AC3E}">
        <p14:creationId xmlns:p14="http://schemas.microsoft.com/office/powerpoint/2010/main" val="412904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9AC1816-51D8-48BA-89B0-9EF6E7C7DB07}" type="datetimeFigureOut">
              <a:rPr lang="en-US"/>
              <a:pPr>
                <a:defRPr/>
              </a:pPr>
              <a:t>1/9/2014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4954EC7-FAD9-49F7-9CD5-060196D6146A}" type="slidenum">
              <a:rPr lang="en-US"/>
              <a:pPr>
                <a:defRPr/>
              </a:pPr>
              <a:t>‹#›</a:t>
            </a:fld>
            <a:endParaRPr lang="en-US"/>
          </a:p>
        </p:txBody>
      </p:sp>
    </p:spTree>
    <p:extLst>
      <p:ext uri="{BB962C8B-B14F-4D97-AF65-F5344CB8AC3E}">
        <p14:creationId xmlns:p14="http://schemas.microsoft.com/office/powerpoint/2010/main" val="89443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C2F692C-FC07-48ED-B6DF-66FD6241AB96}" type="datetimeFigureOut">
              <a:rPr lang="en-US"/>
              <a:pPr>
                <a:defRPr/>
              </a:pPr>
              <a:t>1/9/2014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F21B273-0C2C-48AC-96F1-C09893336A8E}" type="slidenum">
              <a:rPr lang="en-US"/>
              <a:pPr>
                <a:defRPr/>
              </a:pPr>
              <a:t>‹#›</a:t>
            </a:fld>
            <a:endParaRPr lang="en-US"/>
          </a:p>
        </p:txBody>
      </p:sp>
    </p:spTree>
    <p:extLst>
      <p:ext uri="{BB962C8B-B14F-4D97-AF65-F5344CB8AC3E}">
        <p14:creationId xmlns:p14="http://schemas.microsoft.com/office/powerpoint/2010/main" val="41496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CBB1D32-D0A2-48C2-9E84-B75F8EC47D59}" type="datetimeFigureOut">
              <a:rPr lang="en-US"/>
              <a:pPr>
                <a:defRPr/>
              </a:pPr>
              <a:t>1/9/2014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9F6D667-31FB-42F1-A2E5-85E75F27E8B6}" type="slidenum">
              <a:rPr lang="en-US"/>
              <a:pPr>
                <a:defRPr/>
              </a:pPr>
              <a:t>‹#›</a:t>
            </a:fld>
            <a:endParaRPr lang="en-US"/>
          </a:p>
        </p:txBody>
      </p:sp>
    </p:spTree>
    <p:extLst>
      <p:ext uri="{BB962C8B-B14F-4D97-AF65-F5344CB8AC3E}">
        <p14:creationId xmlns:p14="http://schemas.microsoft.com/office/powerpoint/2010/main" val="245891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D05C53-F78D-4CED-A73A-9DB6C0BCA59D}" type="datetimeFigureOut">
              <a:rPr lang="en-US"/>
              <a:pPr>
                <a:defRPr/>
              </a:pPr>
              <a:t>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4E9D61-5114-46FE-816E-EB20DE05AD87}" type="slidenum">
              <a:rPr lang="en-US"/>
              <a:pPr>
                <a:defRPr/>
              </a:pPr>
              <a:t>‹#›</a:t>
            </a:fld>
            <a:endParaRPr lang="en-US"/>
          </a:p>
        </p:txBody>
      </p:sp>
    </p:spTree>
    <p:extLst>
      <p:ext uri="{BB962C8B-B14F-4D97-AF65-F5344CB8AC3E}">
        <p14:creationId xmlns:p14="http://schemas.microsoft.com/office/powerpoint/2010/main" val="357801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8E39AC-91D4-4E08-8320-7DB70537B131}" type="datetimeFigureOut">
              <a:rPr lang="en-US"/>
              <a:pPr>
                <a:defRPr/>
              </a:pPr>
              <a:t>1/9/2014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F5178C-31B9-4A70-A043-6A3FD3DA0FE7}" type="slidenum">
              <a:rPr lang="en-US"/>
              <a:pPr>
                <a:defRPr/>
              </a:pPr>
              <a:t>‹#›</a:t>
            </a:fld>
            <a:endParaRPr lang="en-US"/>
          </a:p>
        </p:txBody>
      </p:sp>
    </p:spTree>
    <p:extLst>
      <p:ext uri="{BB962C8B-B14F-4D97-AF65-F5344CB8AC3E}">
        <p14:creationId xmlns:p14="http://schemas.microsoft.com/office/powerpoint/2010/main" val="116080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B80AE2C-D45D-49C9-B351-3C652AC39FF8}" type="datetimeFigureOut">
              <a:rPr lang="en-US"/>
              <a:pPr>
                <a:defRPr/>
              </a:pPr>
              <a:t>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335A9FA-4DFC-4E88-84B9-21F2ED34F7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CSC263 Tutorial 1</a:t>
            </a:r>
            <a:endParaRPr lang="en-US" dirty="0"/>
          </a:p>
        </p:txBody>
      </p:sp>
      <p:sp>
        <p:nvSpPr>
          <p:cNvPr id="3" name="Subtitle 2"/>
          <p:cNvSpPr>
            <a:spLocks noGrp="1"/>
          </p:cNvSpPr>
          <p:nvPr>
            <p:ph type="subTitle" idx="1"/>
          </p:nvPr>
        </p:nvSpPr>
        <p:spPr>
          <a:xfrm>
            <a:off x="990600" y="3886200"/>
            <a:ext cx="7239000" cy="2362200"/>
          </a:xfrm>
        </p:spPr>
        <p:txBody>
          <a:bodyPr/>
          <a:lstStyle/>
          <a:p>
            <a:r>
              <a:rPr lang="en-US" dirty="0" smtClean="0"/>
              <a:t>Big-O, </a:t>
            </a:r>
            <a:r>
              <a:rPr lang="el-GR" dirty="0" smtClean="0"/>
              <a:t>Ω</a:t>
            </a:r>
            <a:r>
              <a:rPr lang="en-US" dirty="0" smtClean="0"/>
              <a:t>, </a:t>
            </a:r>
            <a:r>
              <a:rPr lang="el-GR" dirty="0" smtClean="0"/>
              <a:t>ϴ</a:t>
            </a:r>
            <a:r>
              <a:rPr lang="en-US" dirty="0" smtClean="0"/>
              <a:t/>
            </a:r>
            <a:br>
              <a:rPr lang="en-US" dirty="0" smtClean="0"/>
            </a:br>
            <a:endParaRPr lang="en-US" dirty="0" smtClean="0"/>
          </a:p>
          <a:p>
            <a:r>
              <a:rPr lang="en-US" dirty="0" smtClean="0"/>
              <a:t>Trevor Brown</a:t>
            </a:r>
            <a:br>
              <a:rPr lang="en-US" dirty="0" smtClean="0"/>
            </a:br>
            <a:r>
              <a:rPr lang="en-US" dirty="0" smtClean="0"/>
              <a:t>(tabrown@cs.utoronto.ca)</a:t>
            </a:r>
            <a:endParaRPr lang="en-US" dirty="0"/>
          </a:p>
        </p:txBody>
      </p:sp>
    </p:spTree>
    <p:extLst>
      <p:ext uri="{BB962C8B-B14F-4D97-AF65-F5344CB8AC3E}">
        <p14:creationId xmlns:p14="http://schemas.microsoft.com/office/powerpoint/2010/main" val="2818053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143000"/>
          </a:xfrm>
        </p:spPr>
        <p:txBody>
          <a:bodyPr rtlCol="0">
            <a:normAutofit/>
          </a:bodyPr>
          <a:lstStyle/>
          <a:p>
            <a:pPr eaLnBrk="1" fontAlgn="auto" hangingPunct="1">
              <a:spcAft>
                <a:spcPts val="0"/>
              </a:spcAft>
              <a:defRPr/>
            </a:pPr>
            <a:r>
              <a:rPr lang="en-US" b="1" dirty="0" smtClean="0"/>
              <a:t>Analyzing algorithms using O, </a:t>
            </a:r>
            <a:r>
              <a:rPr lang="el-GR" b="1" dirty="0" smtClean="0"/>
              <a:t>Ω</a:t>
            </a:r>
            <a:r>
              <a:rPr lang="en-US" b="1" dirty="0" smtClean="0"/>
              <a:t>, </a:t>
            </a:r>
            <a:r>
              <a:rPr lang="el-GR" b="1" dirty="0" smtClean="0"/>
              <a:t>ϴ</a:t>
            </a:r>
            <a:endParaRPr lang="en-US" dirty="0" smtClean="0"/>
          </a:p>
        </p:txBody>
      </p:sp>
      <p:sp>
        <p:nvSpPr>
          <p:cNvPr id="9219" name="Content Placeholder 2"/>
          <p:cNvSpPr>
            <a:spLocks noGrp="1"/>
          </p:cNvSpPr>
          <p:nvPr>
            <p:ph idx="1"/>
          </p:nvPr>
        </p:nvSpPr>
        <p:spPr/>
        <p:txBody>
          <a:bodyPr/>
          <a:lstStyle/>
          <a:p>
            <a:pPr eaLnBrk="1" hangingPunct="1"/>
            <a:endParaRPr lang="en-US" b="1" dirty="0" smtClean="0"/>
          </a:p>
          <a:p>
            <a:pPr eaLnBrk="1" hangingPunct="1"/>
            <a:r>
              <a:rPr lang="en-US" b="1" dirty="0" smtClean="0"/>
              <a:t>Now, we are going to analyze algorithms whose running times depend on their inputs.</a:t>
            </a:r>
          </a:p>
          <a:p>
            <a:pPr eaLnBrk="1" hangingPunct="1"/>
            <a:r>
              <a:rPr lang="en-US" b="1" dirty="0" smtClean="0"/>
              <a:t>For some inputs, they terminate very quickly.</a:t>
            </a:r>
          </a:p>
          <a:p>
            <a:pPr eaLnBrk="1" hangingPunct="1"/>
            <a:r>
              <a:rPr lang="en-US" b="1" dirty="0" smtClean="0"/>
              <a:t>For other inputs, they can be slow.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Example 1</a:t>
            </a:r>
          </a:p>
        </p:txBody>
      </p:sp>
      <p:sp>
        <p:nvSpPr>
          <p:cNvPr id="3" name="Content Placeholder 2"/>
          <p:cNvSpPr>
            <a:spLocks noGrp="1"/>
          </p:cNvSpPr>
          <p:nvPr>
            <p:ph idx="1"/>
          </p:nvPr>
        </p:nvSpPr>
        <p:spPr>
          <a:xfrm>
            <a:off x="457200" y="1600200"/>
            <a:ext cx="8229600" cy="5029200"/>
          </a:xfrm>
        </p:spPr>
        <p:txBody>
          <a:bodyPr rtlCol="0">
            <a:normAutofit fontScale="92500" lnSpcReduction="10000"/>
          </a:bodyPr>
          <a:lstStyle/>
          <a:p>
            <a:pPr marL="0" indent="0" eaLnBrk="1" fontAlgn="auto" hangingPunct="1">
              <a:spcAft>
                <a:spcPts val="0"/>
              </a:spcAft>
              <a:buFont typeface="Arial" charset="0"/>
              <a:buNone/>
              <a:defRPr/>
            </a:pPr>
            <a:r>
              <a:rPr lang="en-US" dirty="0" smtClean="0"/>
              <a:t>    </a:t>
            </a:r>
            <a:r>
              <a:rPr lang="en-US" dirty="0" err="1" smtClean="0"/>
              <a:t>LinearSearch</a:t>
            </a:r>
            <a:r>
              <a:rPr lang="en-US" dirty="0" smtClean="0"/>
              <a:t>(A[1..n], key)</a:t>
            </a:r>
          </a:p>
          <a:p>
            <a:pPr marL="0" indent="0" eaLnBrk="1" fontAlgn="auto" hangingPunct="1">
              <a:spcAft>
                <a:spcPts val="0"/>
              </a:spcAft>
              <a:buFont typeface="Arial" pitchFamily="34" charset="0"/>
              <a:buNone/>
              <a:defRPr/>
            </a:pPr>
            <a:r>
              <a:rPr lang="en-US" dirty="0" smtClean="0"/>
              <a:t>          for </a:t>
            </a:r>
            <a:r>
              <a:rPr lang="en-US" dirty="0" err="1" smtClean="0"/>
              <a:t>i</a:t>
            </a:r>
            <a:r>
              <a:rPr lang="en-US" dirty="0" smtClean="0"/>
              <a:t> = 1..n</a:t>
            </a:r>
          </a:p>
          <a:p>
            <a:pPr marL="0" indent="0" eaLnBrk="1" fontAlgn="auto" hangingPunct="1">
              <a:spcAft>
                <a:spcPts val="0"/>
              </a:spcAft>
              <a:buFont typeface="Arial" pitchFamily="34" charset="0"/>
              <a:buNone/>
              <a:defRPr/>
            </a:pPr>
            <a:r>
              <a:rPr lang="en-US" dirty="0" smtClean="0"/>
              <a:t>                 if A[</a:t>
            </a:r>
            <a:r>
              <a:rPr lang="en-US" dirty="0" err="1" smtClean="0"/>
              <a:t>i</a:t>
            </a:r>
            <a:r>
              <a:rPr lang="en-US" dirty="0" smtClean="0"/>
              <a:t>] = key then return true</a:t>
            </a:r>
          </a:p>
          <a:p>
            <a:pPr marL="0" indent="0" eaLnBrk="1" fontAlgn="auto" hangingPunct="1">
              <a:spcAft>
                <a:spcPts val="0"/>
              </a:spcAft>
              <a:buFont typeface="Arial" pitchFamily="34" charset="0"/>
              <a:buNone/>
              <a:defRPr/>
            </a:pPr>
            <a:r>
              <a:rPr lang="en-US" dirty="0" smtClean="0"/>
              <a:t>          return false</a:t>
            </a:r>
          </a:p>
          <a:p>
            <a:pPr marL="0" indent="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dirty="0" smtClean="0"/>
              <a:t>Might take 1 iteration… might take many...</a:t>
            </a:r>
          </a:p>
          <a:p>
            <a:pPr eaLnBrk="1" fontAlgn="auto" hangingPunct="1">
              <a:spcAft>
                <a:spcPts val="0"/>
              </a:spcAft>
              <a:buFont typeface="Arial" pitchFamily="34" charset="0"/>
              <a:buChar char="•"/>
              <a:defRPr/>
            </a:pPr>
            <a:r>
              <a:rPr lang="en-US" dirty="0" smtClean="0"/>
              <a:t>Big-O: at most n iterations, constant work per iteration, so O(n)</a:t>
            </a:r>
          </a:p>
          <a:p>
            <a:pPr eaLnBrk="1" fontAlgn="auto" hangingPunct="1">
              <a:spcAft>
                <a:spcPts val="0"/>
              </a:spcAft>
              <a:buFont typeface="Arial" pitchFamily="34" charset="0"/>
              <a:buChar char="•"/>
              <a:defRPr/>
            </a:pPr>
            <a:r>
              <a:rPr lang="en-US" dirty="0" smtClean="0"/>
              <a:t>Big-</a:t>
            </a:r>
            <a:r>
              <a:rPr lang="el-GR" dirty="0" smtClean="0"/>
              <a:t>Ω</a:t>
            </a:r>
            <a:r>
              <a:rPr lang="en-US" dirty="0" smtClean="0"/>
              <a:t>: can you find a bad input that makes the algorithm take </a:t>
            </a:r>
            <a:r>
              <a:rPr lang="el-GR" dirty="0" smtClean="0"/>
              <a:t>Ω</a:t>
            </a:r>
            <a:r>
              <a:rPr lang="en-US" dirty="0" smtClean="0"/>
              <a:t>(n) time?</a:t>
            </a:r>
          </a:p>
          <a:p>
            <a:pPr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8229600" cy="792162"/>
          </a:xfrm>
        </p:spPr>
        <p:txBody>
          <a:bodyPr/>
          <a:lstStyle/>
          <a:p>
            <a:pPr eaLnBrk="1" hangingPunct="1"/>
            <a:r>
              <a:rPr lang="en-US" dirty="0" smtClean="0"/>
              <a:t>Example 2</a:t>
            </a:r>
          </a:p>
        </p:txBody>
      </p:sp>
      <p:sp>
        <p:nvSpPr>
          <p:cNvPr id="3" name="Content Placeholder 2"/>
          <p:cNvSpPr>
            <a:spLocks noGrp="1"/>
          </p:cNvSpPr>
          <p:nvPr>
            <p:ph idx="1"/>
          </p:nvPr>
        </p:nvSpPr>
        <p:spPr>
          <a:xfrm>
            <a:off x="304800" y="990600"/>
            <a:ext cx="8610600" cy="5715000"/>
          </a:xfrm>
        </p:spPr>
        <p:txBody>
          <a:bodyPr rtlCol="0">
            <a:normAutofit fontScale="85000" lnSpcReduction="20000"/>
          </a:bodyPr>
          <a:lstStyle/>
          <a:p>
            <a:pPr marL="0" indent="0" eaLnBrk="1" fontAlgn="auto" hangingPunct="1">
              <a:spcAft>
                <a:spcPts val="0"/>
              </a:spcAft>
              <a:buFont typeface="Arial" charset="0"/>
              <a:buNone/>
              <a:defRPr/>
            </a:pPr>
            <a:r>
              <a:rPr lang="en-US" dirty="0" err="1" smtClean="0"/>
              <a:t>int</a:t>
            </a:r>
            <a:r>
              <a:rPr lang="en-US" dirty="0" smtClean="0"/>
              <a:t> A[n]</a:t>
            </a:r>
          </a:p>
          <a:p>
            <a:pPr marL="0" indent="0" eaLnBrk="1" fontAlgn="auto" hangingPunct="1">
              <a:spcAft>
                <a:spcPts val="0"/>
              </a:spcAft>
              <a:buFont typeface="Arial" pitchFamily="34" charset="0"/>
              <a:buNone/>
              <a:defRPr/>
            </a:pPr>
            <a:r>
              <a:rPr lang="en-US" dirty="0" smtClean="0"/>
              <a:t>for </a:t>
            </a:r>
            <a:r>
              <a:rPr lang="en-US" dirty="0" err="1" smtClean="0"/>
              <a:t>i</a:t>
            </a:r>
            <a:r>
              <a:rPr lang="en-US" dirty="0" smtClean="0"/>
              <a:t> = 1..n</a:t>
            </a:r>
          </a:p>
          <a:p>
            <a:pPr marL="0" indent="0" eaLnBrk="1" fontAlgn="auto" hangingPunct="1">
              <a:spcAft>
                <a:spcPts val="0"/>
              </a:spcAft>
              <a:buFont typeface="Arial" pitchFamily="34" charset="0"/>
              <a:buNone/>
              <a:defRPr/>
            </a:pPr>
            <a:r>
              <a:rPr lang="en-US" dirty="0"/>
              <a:t> </a:t>
            </a:r>
            <a:r>
              <a:rPr lang="en-US" dirty="0" smtClean="0"/>
              <a:t>        </a:t>
            </a:r>
            <a:r>
              <a:rPr lang="en-US" dirty="0" err="1" smtClean="0"/>
              <a:t>binarySearch</a:t>
            </a:r>
            <a:r>
              <a:rPr lang="en-US" dirty="0" smtClean="0"/>
              <a:t>(A, </a:t>
            </a:r>
            <a:r>
              <a:rPr lang="en-US" dirty="0" err="1" smtClean="0"/>
              <a:t>i</a:t>
            </a:r>
            <a:r>
              <a:rPr lang="en-US" dirty="0" smtClean="0"/>
              <a:t>)</a:t>
            </a:r>
          </a:p>
          <a:p>
            <a:pPr eaLnBrk="1" fontAlgn="auto" hangingPunct="1">
              <a:spcAft>
                <a:spcPts val="0"/>
              </a:spcAft>
              <a:buFont typeface="Arial" pitchFamily="34" charset="0"/>
              <a:buChar char="•"/>
              <a:defRPr/>
            </a:pPr>
            <a:endParaRPr lang="en-US" sz="2000" dirty="0" smtClean="0"/>
          </a:p>
          <a:p>
            <a:pPr eaLnBrk="1" fontAlgn="auto" hangingPunct="1">
              <a:spcAft>
                <a:spcPts val="0"/>
              </a:spcAft>
              <a:buFont typeface="Arial" pitchFamily="34" charset="0"/>
              <a:buChar char="•"/>
              <a:defRPr/>
            </a:pPr>
            <a:r>
              <a:rPr lang="en-US" dirty="0" smtClean="0"/>
              <a:t>Remember: </a:t>
            </a:r>
            <a:r>
              <a:rPr lang="en-US" dirty="0" err="1" smtClean="0"/>
              <a:t>binarySearch</a:t>
            </a:r>
            <a:r>
              <a:rPr lang="en-US" dirty="0" smtClean="0"/>
              <a:t> is O(</a:t>
            </a:r>
            <a:r>
              <a:rPr lang="en-US" dirty="0" err="1" smtClean="0"/>
              <a:t>lg</a:t>
            </a:r>
            <a:r>
              <a:rPr lang="en-US" dirty="0" smtClean="0"/>
              <a:t> n).</a:t>
            </a:r>
          </a:p>
          <a:p>
            <a:pPr eaLnBrk="1" fontAlgn="auto" hangingPunct="1">
              <a:spcAft>
                <a:spcPts val="0"/>
              </a:spcAft>
              <a:buFont typeface="Arial" pitchFamily="34" charset="0"/>
              <a:buChar char="•"/>
              <a:defRPr/>
            </a:pPr>
            <a:r>
              <a:rPr lang="en-US" dirty="0" smtClean="0"/>
              <a:t>O(n </a:t>
            </a:r>
            <a:r>
              <a:rPr lang="en-US" dirty="0" err="1" smtClean="0"/>
              <a:t>lg</a:t>
            </a:r>
            <a:r>
              <a:rPr lang="en-US" dirty="0" smtClean="0"/>
              <a:t> n)</a:t>
            </a:r>
          </a:p>
          <a:p>
            <a:pPr eaLnBrk="1" fontAlgn="auto" hangingPunct="1">
              <a:spcAft>
                <a:spcPts val="0"/>
              </a:spcAft>
              <a:buFont typeface="Arial" pitchFamily="34" charset="0"/>
              <a:buChar char="•"/>
              <a:defRPr/>
            </a:pPr>
            <a:r>
              <a:rPr lang="en-US" dirty="0" smtClean="0"/>
              <a:t>How about </a:t>
            </a:r>
            <a:r>
              <a:rPr lang="el-GR" dirty="0" smtClean="0"/>
              <a:t>Ω</a:t>
            </a:r>
            <a:r>
              <a:rPr lang="en-US" dirty="0" smtClean="0"/>
              <a:t>?</a:t>
            </a:r>
          </a:p>
          <a:p>
            <a:pPr lvl="1" eaLnBrk="1" fontAlgn="auto" hangingPunct="1">
              <a:spcAft>
                <a:spcPts val="0"/>
              </a:spcAft>
              <a:buFont typeface="Arial" pitchFamily="34" charset="0"/>
              <a:buChar char="•"/>
              <a:defRPr/>
            </a:pPr>
            <a:r>
              <a:rPr lang="en-US" dirty="0" smtClean="0"/>
              <a:t>Maybe it’s </a:t>
            </a:r>
            <a:r>
              <a:rPr lang="el-GR" dirty="0" smtClean="0"/>
              <a:t>Ω</a:t>
            </a:r>
            <a:r>
              <a:rPr lang="en-US" dirty="0" smtClean="0"/>
              <a:t>(n </a:t>
            </a:r>
            <a:r>
              <a:rPr lang="en-US" dirty="0" err="1" smtClean="0"/>
              <a:t>lg</a:t>
            </a:r>
            <a:r>
              <a:rPr lang="en-US" dirty="0" smtClean="0"/>
              <a:t> n), but it’s hard to tell.</a:t>
            </a:r>
          </a:p>
          <a:p>
            <a:pPr lvl="1" eaLnBrk="1" fontAlgn="auto" hangingPunct="1">
              <a:spcAft>
                <a:spcPts val="0"/>
              </a:spcAft>
              <a:buFont typeface="Arial" pitchFamily="34" charset="0"/>
              <a:buChar char="•"/>
              <a:defRPr/>
            </a:pPr>
            <a:r>
              <a:rPr lang="en-US" b="1" dirty="0" smtClean="0"/>
              <a:t>Not </a:t>
            </a:r>
            <a:r>
              <a:rPr lang="en-US" dirty="0" smtClean="0"/>
              <a:t>enough to know binary search is </a:t>
            </a:r>
            <a:r>
              <a:rPr lang="el-GR" dirty="0"/>
              <a:t>Ω</a:t>
            </a:r>
            <a:r>
              <a:rPr lang="en-US" dirty="0" smtClean="0"/>
              <a:t>(</a:t>
            </a:r>
            <a:r>
              <a:rPr lang="en-US" dirty="0" err="1" smtClean="0"/>
              <a:t>lg</a:t>
            </a:r>
            <a:r>
              <a:rPr lang="en-US" dirty="0" smtClean="0"/>
              <a:t> </a:t>
            </a:r>
            <a:r>
              <a:rPr lang="en-US" dirty="0"/>
              <a:t>n</a:t>
            </a:r>
            <a:r>
              <a:rPr lang="en-US" dirty="0" smtClean="0"/>
              <a:t>), because the worst-case input might make only </a:t>
            </a:r>
            <a:r>
              <a:rPr lang="en-US" b="1" dirty="0" smtClean="0"/>
              <a:t>one</a:t>
            </a:r>
            <a:r>
              <a:rPr lang="en-US" dirty="0" smtClean="0"/>
              <a:t> invocation of binary search take c*</a:t>
            </a:r>
            <a:r>
              <a:rPr lang="en-US" dirty="0" err="1" smtClean="0"/>
              <a:t>lg</a:t>
            </a:r>
            <a:r>
              <a:rPr lang="en-US" dirty="0" smtClean="0"/>
              <a:t> n steps (and the rest might finish in 1 step).</a:t>
            </a:r>
          </a:p>
          <a:p>
            <a:pPr lvl="1" eaLnBrk="1" fontAlgn="auto" hangingPunct="1">
              <a:spcAft>
                <a:spcPts val="0"/>
              </a:spcAft>
              <a:buFont typeface="Arial" pitchFamily="34" charset="0"/>
              <a:buChar char="•"/>
              <a:defRPr/>
            </a:pPr>
            <a:r>
              <a:rPr lang="en-US" dirty="0" smtClean="0"/>
              <a:t>Would need to find a particular input that causes the algorithm to take a total of c(n </a:t>
            </a:r>
            <a:r>
              <a:rPr lang="en-US" dirty="0" err="1" smtClean="0"/>
              <a:t>lg</a:t>
            </a:r>
            <a:r>
              <a:rPr lang="en-US" dirty="0" smtClean="0"/>
              <a:t> n) steps</a:t>
            </a:r>
            <a:r>
              <a:rPr lang="en-US" dirty="0" smtClean="0"/>
              <a:t>.</a:t>
            </a:r>
          </a:p>
          <a:p>
            <a:pPr lvl="1" eaLnBrk="1" fontAlgn="auto" hangingPunct="1">
              <a:spcAft>
                <a:spcPts val="0"/>
              </a:spcAft>
              <a:buFont typeface="Arial" pitchFamily="34" charset="0"/>
              <a:buChar char="•"/>
              <a:defRPr/>
            </a:pPr>
            <a:r>
              <a:rPr lang="en-US" dirty="0" smtClean="0"/>
              <a:t>In fact, </a:t>
            </a:r>
            <a:r>
              <a:rPr lang="en-US" dirty="0" err="1" smtClean="0"/>
              <a:t>binarySearch</a:t>
            </a:r>
            <a:r>
              <a:rPr lang="en-US" dirty="0" smtClean="0"/>
              <a:t>(A, </a:t>
            </a:r>
            <a:r>
              <a:rPr lang="en-US" dirty="0" err="1" smtClean="0"/>
              <a:t>i</a:t>
            </a:r>
            <a:r>
              <a:rPr lang="en-US" dirty="0" smtClean="0"/>
              <a:t>) takes c*</a:t>
            </a:r>
            <a:r>
              <a:rPr lang="en-US" dirty="0" err="1" smtClean="0"/>
              <a:t>lg</a:t>
            </a:r>
            <a:r>
              <a:rPr lang="en-US" dirty="0" smtClean="0"/>
              <a:t> n steps when </a:t>
            </a:r>
            <a:r>
              <a:rPr lang="en-US" dirty="0" err="1" smtClean="0"/>
              <a:t>i</a:t>
            </a:r>
            <a:r>
              <a:rPr lang="en-US" dirty="0" smtClean="0"/>
              <a:t> is not in A, so this function takes c(n </a:t>
            </a:r>
            <a:r>
              <a:rPr lang="en-US" dirty="0" err="1" smtClean="0"/>
              <a:t>lg</a:t>
            </a:r>
            <a:r>
              <a:rPr lang="en-US" dirty="0" smtClean="0"/>
              <a:t> n) steps if A[1..n] doesn’t contain any number in {1,2,…,n}.</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Example 3</a:t>
            </a:r>
          </a:p>
        </p:txBody>
      </p:sp>
      <p:sp>
        <p:nvSpPr>
          <p:cNvPr id="3" name="Content Placeholder 2"/>
          <p:cNvSpPr>
            <a:spLocks noGrp="1"/>
          </p:cNvSpPr>
          <p:nvPr>
            <p:ph idx="1"/>
          </p:nvPr>
        </p:nvSpPr>
        <p:spPr>
          <a:xfrm>
            <a:off x="457200" y="1600200"/>
            <a:ext cx="8229600" cy="4953000"/>
          </a:xfrm>
        </p:spPr>
        <p:txBody>
          <a:bodyPr rtlCol="0">
            <a:normAutofit fontScale="92500" lnSpcReduction="20000"/>
          </a:bodyPr>
          <a:lstStyle/>
          <a:p>
            <a:pPr eaLnBrk="1" fontAlgn="auto" hangingPunct="1">
              <a:spcAft>
                <a:spcPts val="0"/>
              </a:spcAft>
              <a:buFont typeface="Arial" pitchFamily="34" charset="0"/>
              <a:buChar char="•"/>
              <a:defRPr/>
            </a:pPr>
            <a:r>
              <a:rPr lang="en-US" dirty="0" smtClean="0"/>
              <a:t>Your boss tells you that your group needs to develop a sorting algorithm for the company's web server that runs in O(n </a:t>
            </a:r>
            <a:r>
              <a:rPr lang="en-US" dirty="0" err="1" smtClean="0"/>
              <a:t>lg</a:t>
            </a:r>
            <a:r>
              <a:rPr lang="en-US" dirty="0" smtClean="0"/>
              <a:t> n) time.</a:t>
            </a:r>
          </a:p>
          <a:p>
            <a:pPr eaLnBrk="1" fontAlgn="auto" hangingPunct="1">
              <a:spcAft>
                <a:spcPts val="0"/>
              </a:spcAft>
              <a:buFont typeface="Arial" pitchFamily="34" charset="0"/>
              <a:buChar char="•"/>
              <a:defRPr/>
            </a:pPr>
            <a:r>
              <a:rPr lang="en-US" dirty="0" smtClean="0"/>
              <a:t>If you can't prove that it can sort any input of length n in O(n </a:t>
            </a:r>
            <a:r>
              <a:rPr lang="en-US" dirty="0" err="1" smtClean="0"/>
              <a:t>lg</a:t>
            </a:r>
            <a:r>
              <a:rPr lang="en-US" dirty="0" smtClean="0"/>
              <a:t> n) time, it's no good to him.  He doesn't want to lose orders because of a slow server.</a:t>
            </a:r>
          </a:p>
          <a:p>
            <a:pPr eaLnBrk="1" fontAlgn="auto" hangingPunct="1">
              <a:spcAft>
                <a:spcPts val="0"/>
              </a:spcAft>
              <a:buFont typeface="Arial" pitchFamily="34" charset="0"/>
              <a:buChar char="•"/>
              <a:defRPr/>
            </a:pPr>
            <a:r>
              <a:rPr lang="en-US" dirty="0" smtClean="0"/>
              <a:t>Your colleague tells you that he's been working on this piece of code, which he believes should fit the bill.  He says he thinks it can sort any input of length n in O(n </a:t>
            </a:r>
            <a:r>
              <a:rPr lang="en-US" dirty="0" err="1" smtClean="0"/>
              <a:t>lg</a:t>
            </a:r>
            <a:r>
              <a:rPr lang="en-US" dirty="0" smtClean="0"/>
              <a:t> n) time, but he doesn't know how to prove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Example 3 continued</a:t>
            </a:r>
          </a:p>
        </p:txBody>
      </p:sp>
      <p:sp>
        <p:nvSpPr>
          <p:cNvPr id="3" name="Content Placeholder 2"/>
          <p:cNvSpPr>
            <a:spLocks noGrp="1"/>
          </p:cNvSpPr>
          <p:nvPr>
            <p:ph idx="1"/>
          </p:nvPr>
        </p:nvSpPr>
        <p:spPr>
          <a:xfrm>
            <a:off x="457200" y="1600200"/>
            <a:ext cx="8229600" cy="5181600"/>
          </a:xfrm>
        </p:spPr>
        <p:txBody>
          <a:bodyPr rtlCol="0">
            <a:normAutofit fontScale="92500" lnSpcReduction="10000"/>
          </a:bodyPr>
          <a:lstStyle/>
          <a:p>
            <a:pPr marL="0" indent="0" eaLnBrk="1" fontAlgn="auto" hangingPunct="1">
              <a:spcAft>
                <a:spcPts val="0"/>
              </a:spcAft>
              <a:buFont typeface="Arial" pitchFamily="34" charset="0"/>
              <a:buNone/>
              <a:defRPr/>
            </a:pPr>
            <a:r>
              <a:rPr lang="en-US" dirty="0" err="1" smtClean="0"/>
              <a:t>WeirdSort</a:t>
            </a:r>
            <a:r>
              <a:rPr lang="en-US" dirty="0" smtClean="0"/>
              <a:t>(A[1..n])</a:t>
            </a:r>
          </a:p>
          <a:p>
            <a:pPr marL="0" indent="0" eaLnBrk="1" fontAlgn="auto" hangingPunct="1">
              <a:spcAft>
                <a:spcPts val="0"/>
              </a:spcAft>
              <a:buFont typeface="Arial" pitchFamily="34" charset="0"/>
              <a:buNone/>
              <a:defRPr/>
            </a:pPr>
            <a:r>
              <a:rPr lang="en-US" dirty="0" smtClean="0"/>
              <a:t>  last := n</a:t>
            </a:r>
          </a:p>
          <a:p>
            <a:pPr marL="0" indent="0" eaLnBrk="1" fontAlgn="auto" hangingPunct="1">
              <a:spcAft>
                <a:spcPts val="0"/>
              </a:spcAft>
              <a:buFont typeface="Arial" pitchFamily="34" charset="0"/>
              <a:buNone/>
              <a:defRPr/>
            </a:pPr>
            <a:r>
              <a:rPr lang="en-US" dirty="0" smtClean="0"/>
              <a:t>  sorted := false</a:t>
            </a:r>
          </a:p>
          <a:p>
            <a:pPr marL="0" indent="0" eaLnBrk="1" fontAlgn="auto" hangingPunct="1">
              <a:spcAft>
                <a:spcPts val="0"/>
              </a:spcAft>
              <a:buFont typeface="Arial" pitchFamily="34" charset="0"/>
              <a:buNone/>
              <a:defRPr/>
            </a:pPr>
            <a:r>
              <a:rPr lang="en-US" dirty="0" smtClean="0"/>
              <a:t>  while not sorted do</a:t>
            </a:r>
          </a:p>
          <a:p>
            <a:pPr marL="0" indent="0" eaLnBrk="1" fontAlgn="auto" hangingPunct="1">
              <a:spcAft>
                <a:spcPts val="0"/>
              </a:spcAft>
              <a:buFont typeface="Arial" pitchFamily="34" charset="0"/>
              <a:buNone/>
              <a:defRPr/>
            </a:pPr>
            <a:r>
              <a:rPr lang="en-US" dirty="0" smtClean="0"/>
              <a:t>      sorted := true</a:t>
            </a:r>
          </a:p>
          <a:p>
            <a:pPr marL="0" indent="0" eaLnBrk="1" fontAlgn="auto" hangingPunct="1">
              <a:spcAft>
                <a:spcPts val="0"/>
              </a:spcAft>
              <a:buFont typeface="Arial" pitchFamily="34" charset="0"/>
              <a:buNone/>
              <a:defRPr/>
            </a:pPr>
            <a:r>
              <a:rPr lang="en-US" dirty="0" smtClean="0"/>
              <a:t>      for j := 1 to last-1 do</a:t>
            </a:r>
          </a:p>
          <a:p>
            <a:pPr marL="0" indent="0" eaLnBrk="1" fontAlgn="auto" hangingPunct="1">
              <a:spcAft>
                <a:spcPts val="0"/>
              </a:spcAft>
              <a:buFont typeface="Arial" pitchFamily="34" charset="0"/>
              <a:buNone/>
              <a:defRPr/>
            </a:pPr>
            <a:r>
              <a:rPr lang="en-US" dirty="0" smtClean="0"/>
              <a:t>          if A[j] &gt; A[j+1] then</a:t>
            </a:r>
          </a:p>
          <a:p>
            <a:pPr marL="0" indent="0" eaLnBrk="1" fontAlgn="auto" hangingPunct="1">
              <a:spcAft>
                <a:spcPts val="0"/>
              </a:spcAft>
              <a:buFont typeface="Arial" pitchFamily="34" charset="0"/>
              <a:buNone/>
              <a:defRPr/>
            </a:pPr>
            <a:r>
              <a:rPr lang="en-US" dirty="0" smtClean="0"/>
              <a:t>              swap A[j] and A[j+1]</a:t>
            </a:r>
          </a:p>
          <a:p>
            <a:pPr marL="0" indent="0" eaLnBrk="1" fontAlgn="auto" hangingPunct="1">
              <a:spcAft>
                <a:spcPts val="0"/>
              </a:spcAft>
              <a:buFont typeface="Arial" pitchFamily="34" charset="0"/>
              <a:buNone/>
              <a:defRPr/>
            </a:pPr>
            <a:r>
              <a:rPr lang="en-US" dirty="0" smtClean="0"/>
              <a:t>              sorted := false</a:t>
            </a:r>
          </a:p>
          <a:p>
            <a:pPr marL="0" indent="0" eaLnBrk="1" fontAlgn="auto" hangingPunct="1">
              <a:spcAft>
                <a:spcPts val="0"/>
              </a:spcAft>
              <a:buFont typeface="Arial" pitchFamily="34" charset="0"/>
              <a:buNone/>
              <a:defRPr/>
            </a:pPr>
            <a:r>
              <a:rPr lang="en-US" dirty="0" smtClean="0"/>
              <a:t>      last := last-1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and Big-</a:t>
            </a:r>
            <a:r>
              <a:rPr lang="el-GR" dirty="0" smtClean="0"/>
              <a:t>Ω</a:t>
            </a:r>
            <a:endParaRPr lang="en-US" dirty="0"/>
          </a:p>
        </p:txBody>
      </p:sp>
      <p:sp>
        <p:nvSpPr>
          <p:cNvPr id="3" name="Content Placeholder 2"/>
          <p:cNvSpPr>
            <a:spLocks noGrp="1"/>
          </p:cNvSpPr>
          <p:nvPr>
            <p:ph idx="1"/>
          </p:nvPr>
        </p:nvSpPr>
        <p:spPr>
          <a:xfrm>
            <a:off x="457200" y="1600200"/>
            <a:ext cx="8229600" cy="4953000"/>
          </a:xfrm>
        </p:spPr>
        <p:txBody>
          <a:bodyPr/>
          <a:lstStyle/>
          <a:p>
            <a:pPr marL="342900" lvl="1" indent="-342900">
              <a:buFont typeface="Arial" charset="0"/>
              <a:buChar char="•"/>
            </a:pPr>
            <a:r>
              <a:rPr lang="en-US" dirty="0" smtClean="0"/>
              <a:t>Many students think Big-O is “worst case” and Big-</a:t>
            </a:r>
            <a:r>
              <a:rPr lang="el-GR" dirty="0" smtClean="0"/>
              <a:t>Ω </a:t>
            </a:r>
            <a:r>
              <a:rPr lang="en-US" dirty="0" smtClean="0"/>
              <a:t>is “best case.” They are WRONG! </a:t>
            </a:r>
            <a:r>
              <a:rPr lang="en-US" i="1" dirty="0" smtClean="0"/>
              <a:t>Both O(x) and </a:t>
            </a:r>
            <a:r>
              <a:rPr lang="el-GR" i="1" dirty="0" smtClean="0"/>
              <a:t>Ω</a:t>
            </a:r>
            <a:r>
              <a:rPr lang="en-US" i="1" dirty="0" smtClean="0"/>
              <a:t>(x)</a:t>
            </a:r>
            <a:r>
              <a:rPr lang="el-GR" i="1" dirty="0" smtClean="0"/>
              <a:t> </a:t>
            </a:r>
            <a:r>
              <a:rPr lang="en-US" i="1" dirty="0" smtClean="0"/>
              <a:t>describe running time for the </a:t>
            </a:r>
            <a:r>
              <a:rPr lang="en-US" b="1" i="1" dirty="0" smtClean="0"/>
              <a:t>worst possible input</a:t>
            </a:r>
            <a:r>
              <a:rPr lang="en-US" i="1" dirty="0" smtClean="0"/>
              <a:t>!</a:t>
            </a:r>
          </a:p>
          <a:p>
            <a:r>
              <a:rPr lang="en-US" dirty="0" smtClean="0"/>
              <a:t>What do O(x) and </a:t>
            </a:r>
            <a:r>
              <a:rPr lang="el-GR" dirty="0" smtClean="0"/>
              <a:t>Ω</a:t>
            </a:r>
            <a:r>
              <a:rPr lang="en-US" dirty="0" smtClean="0"/>
              <a:t>(x) mean?</a:t>
            </a:r>
          </a:p>
          <a:p>
            <a:endParaRPr lang="en-US" b="1" dirty="0" smtClean="0"/>
          </a:p>
          <a:p>
            <a:endParaRPr lang="en-US" b="1" dirty="0"/>
          </a:p>
          <a:p>
            <a:r>
              <a:rPr lang="en-US" dirty="0" smtClean="0"/>
              <a:t>How do we show an algorithm is O(x) or </a:t>
            </a:r>
            <a:r>
              <a:rPr lang="el-GR" dirty="0" smtClean="0"/>
              <a:t>Ω</a:t>
            </a:r>
            <a:r>
              <a:rPr lang="en-US" dirty="0" smtClean="0"/>
              <a:t>(x)?</a:t>
            </a:r>
            <a:endParaRPr lang="en-US" dirty="0"/>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449518310"/>
              </p:ext>
            </p:extLst>
          </p:nvPr>
        </p:nvGraphicFramePr>
        <p:xfrm>
          <a:off x="838200" y="3657600"/>
          <a:ext cx="7696200" cy="1010920"/>
        </p:xfrm>
        <a:graphic>
          <a:graphicData uri="http://schemas.openxmlformats.org/drawingml/2006/table">
            <a:tbl>
              <a:tblPr firstRow="1" bandRow="1">
                <a:tableStyleId>{5C22544A-7EE6-4342-B048-85BDC9FD1C3A}</a:tableStyleId>
              </a:tblPr>
              <a:tblGrid>
                <a:gridCol w="3848100"/>
                <a:gridCol w="3848100"/>
              </a:tblGrid>
              <a:tr h="370840">
                <a:tc>
                  <a:txBody>
                    <a:bodyPr/>
                    <a:lstStyle/>
                    <a:p>
                      <a:pPr algn="ctr"/>
                      <a:r>
                        <a:rPr lang="en-US" dirty="0" smtClean="0"/>
                        <a:t>Algorithm is O(x)</a:t>
                      </a:r>
                      <a:endParaRPr lang="en-US" dirty="0"/>
                    </a:p>
                  </a:txBody>
                  <a:tcPr/>
                </a:tc>
                <a:tc>
                  <a:txBody>
                    <a:bodyPr/>
                    <a:lstStyle/>
                    <a:p>
                      <a:pPr algn="ctr"/>
                      <a:r>
                        <a:rPr lang="en-US" dirty="0" smtClean="0"/>
                        <a:t>Algorithm is </a:t>
                      </a:r>
                      <a:r>
                        <a:rPr lang="el-GR" dirty="0" smtClean="0"/>
                        <a:t>Ω</a:t>
                      </a:r>
                      <a:r>
                        <a:rPr lang="en-US" dirty="0" smtClean="0"/>
                        <a:t>(x)</a:t>
                      </a:r>
                      <a:endParaRPr lang="en-US" dirty="0"/>
                    </a:p>
                  </a:txBody>
                  <a:tcPr/>
                </a:tc>
              </a:tr>
              <a:tr h="370840">
                <a:tc>
                  <a:txBody>
                    <a:bodyPr/>
                    <a:lstStyle/>
                    <a:p>
                      <a:r>
                        <a:rPr lang="en-US" dirty="0" smtClean="0"/>
                        <a:t>The algorithm takes </a:t>
                      </a:r>
                      <a:r>
                        <a:rPr lang="en-US" b="1" dirty="0" smtClean="0"/>
                        <a:t>at most </a:t>
                      </a:r>
                      <a:r>
                        <a:rPr lang="en-US" dirty="0" smtClean="0"/>
                        <a:t>c*x steps to run on</a:t>
                      </a:r>
                      <a:r>
                        <a:rPr lang="en-US" baseline="0" dirty="0" smtClean="0"/>
                        <a:t> </a:t>
                      </a:r>
                      <a:r>
                        <a:rPr lang="en-US" dirty="0" smtClean="0"/>
                        <a:t>the worst possible input.</a:t>
                      </a:r>
                      <a:endParaRPr lang="en-US" dirty="0"/>
                    </a:p>
                  </a:txBody>
                  <a:tcPr/>
                </a:tc>
                <a:tc>
                  <a:txBody>
                    <a:bodyPr/>
                    <a:lstStyle/>
                    <a:p>
                      <a:r>
                        <a:rPr lang="en-US" dirty="0" smtClean="0"/>
                        <a:t>The algorithm takes </a:t>
                      </a:r>
                      <a:r>
                        <a:rPr lang="en-US" b="1" dirty="0" smtClean="0"/>
                        <a:t>at least </a:t>
                      </a:r>
                      <a:r>
                        <a:rPr lang="en-US" dirty="0" smtClean="0"/>
                        <a:t>c*x steps to run on </a:t>
                      </a:r>
                      <a:r>
                        <a:rPr lang="en-US" baseline="0" dirty="0" smtClean="0"/>
                        <a:t>the worst possible input.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38373478"/>
              </p:ext>
            </p:extLst>
          </p:nvPr>
        </p:nvGraphicFramePr>
        <p:xfrm>
          <a:off x="838200" y="5410200"/>
          <a:ext cx="7696200" cy="1005840"/>
        </p:xfrm>
        <a:graphic>
          <a:graphicData uri="http://schemas.openxmlformats.org/drawingml/2006/table">
            <a:tbl>
              <a:tblPr firstRow="1" bandRow="1">
                <a:tableStyleId>{5C22544A-7EE6-4342-B048-85BDC9FD1C3A}</a:tableStyleId>
              </a:tblPr>
              <a:tblGrid>
                <a:gridCol w="3848100"/>
                <a:gridCol w="3848100"/>
              </a:tblGrid>
              <a:tr h="294640">
                <a:tc>
                  <a:txBody>
                    <a:bodyPr/>
                    <a:lstStyle/>
                    <a:p>
                      <a:pPr algn="ctr"/>
                      <a:r>
                        <a:rPr lang="en-US" dirty="0" smtClean="0"/>
                        <a:t>Algorithm is O(x)</a:t>
                      </a:r>
                      <a:endParaRPr lang="en-US" dirty="0"/>
                    </a:p>
                  </a:txBody>
                  <a:tcPr/>
                </a:tc>
                <a:tc>
                  <a:txBody>
                    <a:bodyPr/>
                    <a:lstStyle/>
                    <a:p>
                      <a:pPr algn="ctr"/>
                      <a:r>
                        <a:rPr lang="en-US" dirty="0" smtClean="0"/>
                        <a:t>Algorithm is </a:t>
                      </a:r>
                      <a:r>
                        <a:rPr lang="el-GR" dirty="0" smtClean="0"/>
                        <a:t>Ω</a:t>
                      </a:r>
                      <a:r>
                        <a:rPr lang="en-US" dirty="0" smtClean="0"/>
                        <a:t>(x)</a:t>
                      </a:r>
                      <a:endParaRPr lang="en-US" dirty="0"/>
                    </a:p>
                  </a:txBody>
                  <a:tcPr/>
                </a:tc>
              </a:tr>
              <a:tr h="370840">
                <a:tc>
                  <a:txBody>
                    <a:bodyPr/>
                    <a:lstStyle/>
                    <a:p>
                      <a:r>
                        <a:rPr lang="en-US" dirty="0" smtClean="0"/>
                        <a:t>Show: </a:t>
                      </a:r>
                      <a:r>
                        <a:rPr lang="en-US" b="1" dirty="0" smtClean="0"/>
                        <a:t>for every input,</a:t>
                      </a:r>
                      <a:r>
                        <a:rPr lang="en-US" dirty="0" smtClean="0"/>
                        <a:t> the algorithm</a:t>
                      </a:r>
                      <a:r>
                        <a:rPr lang="en-US" baseline="0" dirty="0" smtClean="0"/>
                        <a:t> takes </a:t>
                      </a:r>
                      <a:r>
                        <a:rPr lang="en-US" b="1" baseline="0" dirty="0" smtClean="0"/>
                        <a:t>at most</a:t>
                      </a:r>
                      <a:r>
                        <a:rPr lang="en-US" baseline="0" dirty="0" smtClean="0"/>
                        <a:t> c*x steps.</a:t>
                      </a:r>
                      <a:endParaRPr lang="en-US" dirty="0"/>
                    </a:p>
                  </a:txBody>
                  <a:tcPr/>
                </a:tc>
                <a:tc>
                  <a:txBody>
                    <a:bodyPr/>
                    <a:lstStyle/>
                    <a:p>
                      <a:r>
                        <a:rPr lang="en-US" dirty="0" smtClean="0"/>
                        <a:t>Show: </a:t>
                      </a:r>
                      <a:r>
                        <a:rPr lang="en-US" b="1" dirty="0" smtClean="0"/>
                        <a:t>there is an input </a:t>
                      </a:r>
                      <a:r>
                        <a:rPr lang="en-US" dirty="0" smtClean="0"/>
                        <a:t>that makes the algorithm take </a:t>
                      </a:r>
                      <a:r>
                        <a:rPr lang="en-US" b="1" dirty="0" smtClean="0"/>
                        <a:t>at least</a:t>
                      </a:r>
                      <a:r>
                        <a:rPr lang="en-US" dirty="0" smtClean="0"/>
                        <a:t> c*x steps.</a:t>
                      </a:r>
                      <a:endParaRPr lang="en-US" dirty="0"/>
                    </a:p>
                  </a:txBody>
                  <a:tcPr/>
                </a:tc>
              </a:tr>
            </a:tbl>
          </a:graphicData>
        </a:graphic>
      </p:graphicFrame>
    </p:spTree>
    <p:extLst>
      <p:ext uri="{BB962C8B-B14F-4D97-AF65-F5344CB8AC3E}">
        <p14:creationId xmlns:p14="http://schemas.microsoft.com/office/powerpoint/2010/main" val="326334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t>Analyzing algorithms using O, </a:t>
            </a:r>
            <a:r>
              <a:rPr lang="el-GR" b="1" dirty="0" smtClean="0"/>
              <a:t>Ω</a:t>
            </a:r>
            <a:r>
              <a:rPr lang="en-US" b="1" dirty="0" smtClean="0"/>
              <a:t>, </a:t>
            </a:r>
            <a:r>
              <a:rPr lang="el-GR" b="1" dirty="0" smtClean="0"/>
              <a:t>ϴ</a:t>
            </a:r>
            <a:endParaRPr lang="en-US" dirty="0" smtClean="0"/>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Char char="•"/>
              <a:defRPr/>
            </a:pPr>
            <a:r>
              <a:rPr lang="en-US" b="1" dirty="0" smtClean="0"/>
              <a:t>First, we analyze some easy algorithms.</a:t>
            </a:r>
          </a:p>
          <a:p>
            <a:pPr eaLnBrk="1" fontAlgn="auto" hangingPunct="1">
              <a:spcAft>
                <a:spcPts val="0"/>
              </a:spcAft>
              <a:buFont typeface="Arial" pitchFamily="34" charset="0"/>
              <a:buChar char="•"/>
              <a:defRPr/>
            </a:pPr>
            <a:r>
              <a:rPr lang="en-US" b="1" dirty="0" smtClean="0"/>
              <a:t>We can easily find upper and lower bounds on the running times of these algorithms by using basic arithmetic.</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Example 1</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charset="0"/>
              <a:buNone/>
              <a:defRPr/>
            </a:pPr>
            <a:r>
              <a:rPr lang="en-US" dirty="0" smtClean="0"/>
              <a:t>for </a:t>
            </a:r>
            <a:r>
              <a:rPr lang="en-US" dirty="0" err="1" smtClean="0"/>
              <a:t>i</a:t>
            </a:r>
            <a:r>
              <a:rPr lang="en-US" dirty="0" smtClean="0"/>
              <a:t> = 1..100</a:t>
            </a:r>
          </a:p>
          <a:p>
            <a:pPr marL="0" indent="0" eaLnBrk="1" fontAlgn="auto" hangingPunct="1">
              <a:spcAft>
                <a:spcPts val="0"/>
              </a:spcAft>
              <a:buFont typeface="Arial" pitchFamily="34" charset="0"/>
              <a:buNone/>
              <a:defRPr/>
            </a:pPr>
            <a:r>
              <a:rPr lang="en-US" dirty="0"/>
              <a:t> </a:t>
            </a:r>
            <a:r>
              <a:rPr lang="en-US" dirty="0" smtClean="0"/>
              <a:t>         print *</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Running time: 100*c, which is </a:t>
            </a:r>
            <a:r>
              <a:rPr lang="el-GR" dirty="0" smtClean="0"/>
              <a:t>ϴ</a:t>
            </a:r>
            <a:r>
              <a:rPr lang="en-US" dirty="0" smtClean="0"/>
              <a:t>(1) (why?)</a:t>
            </a:r>
          </a:p>
          <a:p>
            <a:pPr eaLnBrk="1" fontAlgn="auto" hangingPunct="1">
              <a:spcAft>
                <a:spcPts val="0"/>
              </a:spcAft>
              <a:buFont typeface="Arial" pitchFamily="34" charset="0"/>
              <a:buChar char="•"/>
              <a:defRPr/>
            </a:pPr>
            <a:r>
              <a:rPr lang="en-US" dirty="0" smtClean="0"/>
              <a:t>O(1), </a:t>
            </a:r>
            <a:r>
              <a:rPr lang="el-GR" dirty="0" smtClean="0"/>
              <a:t>Ω</a:t>
            </a:r>
            <a:r>
              <a:rPr lang="en-US" dirty="0" smtClean="0"/>
              <a:t>(1) =&gt; </a:t>
            </a:r>
            <a:r>
              <a:rPr lang="el-GR" dirty="0" smtClean="0"/>
              <a:t>ϴ</a:t>
            </a:r>
            <a:r>
              <a:rPr lang="en-US" dirty="0" smtClean="0"/>
              <a:t>(1)</a:t>
            </a:r>
          </a:p>
          <a:p>
            <a:pPr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Example 2</a:t>
            </a:r>
          </a:p>
        </p:txBody>
      </p:sp>
      <p:sp>
        <p:nvSpPr>
          <p:cNvPr id="3" name="Content Placeholder 2"/>
          <p:cNvSpPr>
            <a:spLocks noGrp="1"/>
          </p:cNvSpPr>
          <p:nvPr>
            <p:ph idx="1"/>
          </p:nvPr>
        </p:nvSpPr>
        <p:spPr>
          <a:xfrm>
            <a:off x="437321" y="1493837"/>
            <a:ext cx="8229600" cy="4525963"/>
          </a:xfrm>
        </p:spPr>
        <p:txBody>
          <a:bodyPr rtlCol="0">
            <a:normAutofit/>
          </a:bodyPr>
          <a:lstStyle/>
          <a:p>
            <a:pPr marL="0" indent="0" eaLnBrk="1" fontAlgn="auto" hangingPunct="1">
              <a:spcAft>
                <a:spcPts val="0"/>
              </a:spcAft>
              <a:buFont typeface="Arial" charset="0"/>
              <a:buNone/>
              <a:defRPr/>
            </a:pPr>
            <a:r>
              <a:rPr lang="en-US" dirty="0" smtClean="0"/>
              <a:t>for </a:t>
            </a:r>
            <a:r>
              <a:rPr lang="en-US" dirty="0" err="1" smtClean="0"/>
              <a:t>i</a:t>
            </a:r>
            <a:r>
              <a:rPr lang="en-US" dirty="0" smtClean="0"/>
              <a:t> = 1..x</a:t>
            </a:r>
          </a:p>
          <a:p>
            <a:pPr marL="0" indent="0" eaLnBrk="1" fontAlgn="auto" hangingPunct="1">
              <a:spcAft>
                <a:spcPts val="0"/>
              </a:spcAft>
              <a:buFont typeface="Arial" pitchFamily="34" charset="0"/>
              <a:buNone/>
              <a:defRPr/>
            </a:pPr>
            <a:r>
              <a:rPr lang="en-US" dirty="0"/>
              <a:t> </a:t>
            </a:r>
            <a:r>
              <a:rPr lang="en-US" dirty="0" smtClean="0"/>
              <a:t>       print *</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Running time: x*c</a:t>
            </a:r>
          </a:p>
          <a:p>
            <a:pPr eaLnBrk="1" fontAlgn="auto" hangingPunct="1">
              <a:spcAft>
                <a:spcPts val="0"/>
              </a:spcAft>
              <a:buFont typeface="Arial" pitchFamily="34" charset="0"/>
              <a:buChar char="•"/>
              <a:defRPr/>
            </a:pPr>
            <a:r>
              <a:rPr lang="en-US" dirty="0" smtClean="0"/>
              <a:t>O(x), </a:t>
            </a:r>
            <a:r>
              <a:rPr lang="el-GR" dirty="0" smtClean="0"/>
              <a:t>Ω</a:t>
            </a:r>
            <a:r>
              <a:rPr lang="en-US" dirty="0" smtClean="0"/>
              <a:t>(x) =&gt; </a:t>
            </a:r>
            <a:r>
              <a:rPr lang="el-GR" dirty="0" smtClean="0"/>
              <a:t>ϴ</a:t>
            </a:r>
            <a:r>
              <a:rPr lang="en-US" dirty="0" smtClean="0"/>
              <a:t>(x)</a:t>
            </a:r>
          </a:p>
          <a:p>
            <a:pPr eaLnBrk="1" fontAlgn="auto" hangingPunct="1">
              <a:spcAft>
                <a:spcPts val="0"/>
              </a:spcAft>
              <a:buFont typeface="Arial" pitchFamily="34" charset="0"/>
              <a:buChar char="•"/>
              <a:defRPr/>
            </a:pPr>
            <a:r>
              <a:rPr lang="en-US" dirty="0" smtClean="0"/>
              <a:t>In fact, this is also </a:t>
            </a:r>
            <a:r>
              <a:rPr lang="el-GR" dirty="0"/>
              <a:t>Ω</a:t>
            </a:r>
            <a:r>
              <a:rPr lang="en-US" dirty="0" smtClean="0"/>
              <a:t>(1) and O(n^2), but these are very weak statements.</a:t>
            </a:r>
          </a:p>
          <a:p>
            <a:pPr eaLnBrk="1" fontAlgn="auto" hangingPunct="1">
              <a:spcAft>
                <a:spcPts val="0"/>
              </a:spcAft>
              <a:buFont typeface="Arial" pitchFamily="34" charset="0"/>
              <a:buChar char="•"/>
              <a:defRPr/>
            </a:pPr>
            <a:endParaRPr lang="en-US" dirty="0" smtClean="0"/>
          </a:p>
        </p:txBody>
      </p:sp>
      <p:sp>
        <p:nvSpPr>
          <p:cNvPr id="2" name="Oval 1"/>
          <p:cNvSpPr/>
          <p:nvPr/>
        </p:nvSpPr>
        <p:spPr>
          <a:xfrm>
            <a:off x="2133600"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445026"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38062"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49488"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47662"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52462"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53949"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52121"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47929" y="563958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2133600" y="6096782"/>
            <a:ext cx="2866729"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06558" y="6031468"/>
            <a:ext cx="284052" cy="369332"/>
          </a:xfrm>
          <a:prstGeom prst="rect">
            <a:avLst/>
          </a:prstGeom>
          <a:noFill/>
        </p:spPr>
        <p:txBody>
          <a:bodyPr wrap="none" rtlCol="0">
            <a:spAutoFit/>
          </a:bodyPr>
          <a:lstStyle/>
          <a:p>
            <a:r>
              <a:rPr lang="en-US" dirty="0" smtClean="0"/>
              <a:t>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 calcmode="lin" valueType="num">
                                      <p:cBhvr additive="base">
                                        <p:cTn id="6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additive="base">
                                        <p:cTn id="7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additive="base">
                                        <p:cTn id="7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7"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92162"/>
          </a:xfrm>
        </p:spPr>
        <p:txBody>
          <a:bodyPr/>
          <a:lstStyle/>
          <a:p>
            <a:pPr eaLnBrk="1" hangingPunct="1"/>
            <a:r>
              <a:rPr lang="en-US" dirty="0" smtClean="0"/>
              <a:t>Example 3</a:t>
            </a:r>
          </a:p>
        </p:txBody>
      </p:sp>
      <p:sp>
        <p:nvSpPr>
          <p:cNvPr id="3" name="Content Placeholder 2"/>
          <p:cNvSpPr>
            <a:spLocks noGrp="1"/>
          </p:cNvSpPr>
          <p:nvPr>
            <p:ph idx="1"/>
          </p:nvPr>
        </p:nvSpPr>
        <p:spPr>
          <a:xfrm>
            <a:off x="448207" y="1102898"/>
            <a:ext cx="8229600" cy="4525963"/>
          </a:xfrm>
        </p:spPr>
        <p:txBody>
          <a:bodyPr rtlCol="0">
            <a:normAutofit/>
          </a:bodyPr>
          <a:lstStyle/>
          <a:p>
            <a:pPr marL="0" indent="0" eaLnBrk="1" fontAlgn="auto" hangingPunct="1">
              <a:spcAft>
                <a:spcPts val="0"/>
              </a:spcAft>
              <a:buFont typeface="Arial" charset="0"/>
              <a:buNone/>
              <a:defRPr/>
            </a:pPr>
            <a:r>
              <a:rPr lang="en-US" dirty="0" smtClean="0"/>
              <a:t>for </a:t>
            </a:r>
            <a:r>
              <a:rPr lang="en-US" dirty="0" err="1" smtClean="0"/>
              <a:t>i</a:t>
            </a:r>
            <a:r>
              <a:rPr lang="en-US" dirty="0" smtClean="0"/>
              <a:t> = 1..x</a:t>
            </a:r>
          </a:p>
          <a:p>
            <a:pPr marL="0" indent="0" eaLnBrk="1" fontAlgn="auto" hangingPunct="1">
              <a:spcAft>
                <a:spcPts val="0"/>
              </a:spcAft>
              <a:buFont typeface="Arial" pitchFamily="34" charset="0"/>
              <a:buNone/>
              <a:defRPr/>
            </a:pPr>
            <a:r>
              <a:rPr lang="en-US" dirty="0"/>
              <a:t> </a:t>
            </a:r>
            <a:r>
              <a:rPr lang="en-US" dirty="0" smtClean="0"/>
              <a:t>      for j = 1..x</a:t>
            </a:r>
          </a:p>
          <a:p>
            <a:pPr marL="0" indent="0" eaLnBrk="1" fontAlgn="auto" hangingPunct="1">
              <a:spcAft>
                <a:spcPts val="0"/>
              </a:spcAft>
              <a:buFont typeface="Arial" pitchFamily="34" charset="0"/>
              <a:buNone/>
              <a:defRPr/>
            </a:pPr>
            <a:r>
              <a:rPr lang="en-US" dirty="0"/>
              <a:t> </a:t>
            </a:r>
            <a:r>
              <a:rPr lang="en-US" dirty="0" smtClean="0"/>
              <a:t>              print *</a:t>
            </a:r>
          </a:p>
          <a:p>
            <a:pPr eaLnBrk="1" fontAlgn="auto" hangingPunct="1">
              <a:spcAft>
                <a:spcPts val="0"/>
              </a:spcAft>
              <a:buFont typeface="Arial" pitchFamily="34" charset="0"/>
              <a:buChar char="•"/>
              <a:defRPr/>
            </a:pPr>
            <a:endParaRPr lang="en-US" sz="400" dirty="0" smtClean="0"/>
          </a:p>
          <a:p>
            <a:pPr eaLnBrk="1" fontAlgn="auto" hangingPunct="1">
              <a:spcAft>
                <a:spcPts val="0"/>
              </a:spcAft>
              <a:buFont typeface="Arial" pitchFamily="34" charset="0"/>
              <a:buChar char="•"/>
              <a:defRPr/>
            </a:pPr>
            <a:r>
              <a:rPr lang="en-US" dirty="0" smtClean="0"/>
              <a:t>O(x^2), </a:t>
            </a:r>
            <a:r>
              <a:rPr lang="el-GR" dirty="0" smtClean="0"/>
              <a:t>Ω</a:t>
            </a:r>
            <a:r>
              <a:rPr lang="en-US" dirty="0" smtClean="0"/>
              <a:t>(x^2) =&gt; </a:t>
            </a:r>
            <a:r>
              <a:rPr lang="el-GR" dirty="0" smtClean="0"/>
              <a:t>ϴ</a:t>
            </a:r>
            <a:r>
              <a:rPr lang="en-US" dirty="0" smtClean="0"/>
              <a:t>(x^2)</a:t>
            </a:r>
          </a:p>
          <a:p>
            <a:pPr eaLnBrk="1" fontAlgn="auto" hangingPunct="1">
              <a:spcAft>
                <a:spcPts val="0"/>
              </a:spcAft>
              <a:buFont typeface="Arial" pitchFamily="34" charset="0"/>
              <a:buChar char="•"/>
              <a:defRPr/>
            </a:pPr>
            <a:endParaRPr lang="en-US" dirty="0" smtClean="0"/>
          </a:p>
          <a:p>
            <a:pPr marL="0" indent="0" eaLnBrk="1" fontAlgn="auto" hangingPunct="1">
              <a:spcAft>
                <a:spcPts val="0"/>
              </a:spcAft>
              <a:buFont typeface="Arial" pitchFamily="34" charset="0"/>
              <a:buNone/>
              <a:defRPr/>
            </a:pPr>
            <a:endParaRPr lang="en-US" dirty="0" smtClean="0"/>
          </a:p>
        </p:txBody>
      </p:sp>
      <p:sp>
        <p:nvSpPr>
          <p:cNvPr id="4" name="Oval 3"/>
          <p:cNvSpPr/>
          <p:nvPr/>
        </p:nvSpPr>
        <p:spPr>
          <a:xfrm>
            <a:off x="2130288"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441714"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39888"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34750"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46176"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44350"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49150"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50637"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48809"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30288"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41714"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739888"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34750"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346176"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44350"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49150"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50637"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548809"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130288"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441714"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739888"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034750"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346176"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644350"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49150"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50637"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548809"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136915"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48341"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46515"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041377"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352803"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650977"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955777"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257264"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555436"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133600"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45026"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743200"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38062"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349488"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47662"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952462"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253949"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2121"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136915"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448341"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746515"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041377"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352803"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650977"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955777"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257264"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555436"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140226"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451652"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749826"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044688"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356114"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654288"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959088"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260575"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558747"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134596"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446022"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744196"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039058"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350484"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648658"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953458"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254945"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553117"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130288"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441714"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2739888"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03475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346176"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64435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949150"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250637"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548809"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144486"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455912"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754086"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048948"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360374"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658548"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963348"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253949"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63007"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4851716" y="4409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4851716" y="47144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4851716" y="50192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4858343" y="53240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855028" y="5628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858343" y="59336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861654" y="623183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4856024" y="410486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851716" y="3810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4865914" y="649877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a:off x="2111830" y="3712028"/>
            <a:ext cx="2866729"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3384788" y="3396342"/>
            <a:ext cx="284052" cy="369332"/>
          </a:xfrm>
          <a:prstGeom prst="rect">
            <a:avLst/>
          </a:prstGeom>
          <a:noFill/>
        </p:spPr>
        <p:txBody>
          <a:bodyPr wrap="none" rtlCol="0">
            <a:spAutoFit/>
          </a:bodyPr>
          <a:lstStyle/>
          <a:p>
            <a:r>
              <a:rPr lang="en-US" dirty="0" smtClean="0"/>
              <a:t>x</a:t>
            </a:r>
            <a:endParaRPr lang="en-US" dirty="0"/>
          </a:p>
        </p:txBody>
      </p:sp>
      <p:cxnSp>
        <p:nvCxnSpPr>
          <p:cNvPr id="6144" name="Straight Arrow Connector 6143"/>
          <p:cNvCxnSpPr/>
          <p:nvPr/>
        </p:nvCxnSpPr>
        <p:spPr>
          <a:xfrm>
            <a:off x="5105400" y="3810000"/>
            <a:ext cx="0" cy="28411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5135693" y="5019261"/>
            <a:ext cx="284052" cy="369332"/>
          </a:xfrm>
          <a:prstGeom prst="rect">
            <a:avLst/>
          </a:prstGeom>
          <a:noFill/>
        </p:spPr>
        <p:txBody>
          <a:bodyPr wrap="none" rtlCol="0">
            <a:spAutoFit/>
          </a:bodyPr>
          <a:lstStyle/>
          <a:p>
            <a:r>
              <a:rPr lang="en-US" dirty="0" smtClean="0"/>
              <a:t>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fill="hold"/>
                                        <p:tgtEl>
                                          <p:spTgt spid="101"/>
                                        </p:tgtEl>
                                        <p:attrNameLst>
                                          <p:attrName>ppt_x</p:attrName>
                                        </p:attrNameLst>
                                      </p:cBhvr>
                                      <p:tavLst>
                                        <p:tav tm="0">
                                          <p:val>
                                            <p:strVal val="#ppt_x"/>
                                          </p:val>
                                        </p:tav>
                                        <p:tav tm="100000">
                                          <p:val>
                                            <p:strVal val="#ppt_x"/>
                                          </p:val>
                                        </p:tav>
                                      </p:tavLst>
                                    </p:anim>
                                    <p:anim calcmode="lin" valueType="num">
                                      <p:cBhvr additive="base">
                                        <p:cTn id="12" dur="500" fill="hold"/>
                                        <p:tgtEl>
                                          <p:spTgt spid="10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ppt_x"/>
                                          </p:val>
                                        </p:tav>
                                        <p:tav tm="100000">
                                          <p:val>
                                            <p:strVal val="#ppt_x"/>
                                          </p:val>
                                        </p:tav>
                                      </p:tavLst>
                                    </p:anim>
                                    <p:anim calcmode="lin" valueType="num">
                                      <p:cBhvr additive="base">
                                        <p:cTn id="16" dur="500" fill="hold"/>
                                        <p:tgtEl>
                                          <p:spTgt spid="10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anim calcmode="lin" valueType="num">
                                      <p:cBhvr additive="base">
                                        <p:cTn id="19" dur="500" fill="hold"/>
                                        <p:tgtEl>
                                          <p:spTgt spid="103"/>
                                        </p:tgtEl>
                                        <p:attrNameLst>
                                          <p:attrName>ppt_x</p:attrName>
                                        </p:attrNameLst>
                                      </p:cBhvr>
                                      <p:tavLst>
                                        <p:tav tm="0">
                                          <p:val>
                                            <p:strVal val="#ppt_x"/>
                                          </p:val>
                                        </p:tav>
                                        <p:tav tm="100000">
                                          <p:val>
                                            <p:strVal val="#ppt_x"/>
                                          </p:val>
                                        </p:tav>
                                      </p:tavLst>
                                    </p:anim>
                                    <p:anim calcmode="lin" valueType="num">
                                      <p:cBhvr additive="base">
                                        <p:cTn id="20" dur="500" fill="hold"/>
                                        <p:tgtEl>
                                          <p:spTgt spid="10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anim calcmode="lin" valueType="num">
                                      <p:cBhvr additive="base">
                                        <p:cTn id="23" dur="500" fill="hold"/>
                                        <p:tgtEl>
                                          <p:spTgt spid="104"/>
                                        </p:tgtEl>
                                        <p:attrNameLst>
                                          <p:attrName>ppt_x</p:attrName>
                                        </p:attrNameLst>
                                      </p:cBhvr>
                                      <p:tavLst>
                                        <p:tav tm="0">
                                          <p:val>
                                            <p:strVal val="#ppt_x"/>
                                          </p:val>
                                        </p:tav>
                                        <p:tav tm="100000">
                                          <p:val>
                                            <p:strVal val="#ppt_x"/>
                                          </p:val>
                                        </p:tav>
                                      </p:tavLst>
                                    </p:anim>
                                    <p:anim calcmode="lin" valueType="num">
                                      <p:cBhvr additive="base">
                                        <p:cTn id="24" dur="500" fill="hold"/>
                                        <p:tgtEl>
                                          <p:spTgt spid="10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anim calcmode="lin" valueType="num">
                                      <p:cBhvr additive="base">
                                        <p:cTn id="27" dur="500" fill="hold"/>
                                        <p:tgtEl>
                                          <p:spTgt spid="105"/>
                                        </p:tgtEl>
                                        <p:attrNameLst>
                                          <p:attrName>ppt_x</p:attrName>
                                        </p:attrNameLst>
                                      </p:cBhvr>
                                      <p:tavLst>
                                        <p:tav tm="0">
                                          <p:val>
                                            <p:strVal val="#ppt_x"/>
                                          </p:val>
                                        </p:tav>
                                        <p:tav tm="100000">
                                          <p:val>
                                            <p:strVal val="#ppt_x"/>
                                          </p:val>
                                        </p:tav>
                                      </p:tavLst>
                                    </p:anim>
                                    <p:anim calcmode="lin" valueType="num">
                                      <p:cBhvr additive="base">
                                        <p:cTn id="28" dur="500" fill="hold"/>
                                        <p:tgtEl>
                                          <p:spTgt spid="10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 calcmode="lin" valueType="num">
                                      <p:cBhvr additive="base">
                                        <p:cTn id="31" dur="500" fill="hold"/>
                                        <p:tgtEl>
                                          <p:spTgt spid="106"/>
                                        </p:tgtEl>
                                        <p:attrNameLst>
                                          <p:attrName>ppt_x</p:attrName>
                                        </p:attrNameLst>
                                      </p:cBhvr>
                                      <p:tavLst>
                                        <p:tav tm="0">
                                          <p:val>
                                            <p:strVal val="#ppt_x"/>
                                          </p:val>
                                        </p:tav>
                                        <p:tav tm="100000">
                                          <p:val>
                                            <p:strVal val="#ppt_x"/>
                                          </p:val>
                                        </p:tav>
                                      </p:tavLst>
                                    </p:anim>
                                    <p:anim calcmode="lin" valueType="num">
                                      <p:cBhvr additive="base">
                                        <p:cTn id="32" dur="500" fill="hold"/>
                                        <p:tgtEl>
                                          <p:spTgt spid="10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 calcmode="lin" valueType="num">
                                      <p:cBhvr additive="base">
                                        <p:cTn id="35" dur="500" fill="hold"/>
                                        <p:tgtEl>
                                          <p:spTgt spid="107"/>
                                        </p:tgtEl>
                                        <p:attrNameLst>
                                          <p:attrName>ppt_x</p:attrName>
                                        </p:attrNameLst>
                                      </p:cBhvr>
                                      <p:tavLst>
                                        <p:tav tm="0">
                                          <p:val>
                                            <p:strVal val="#ppt_x"/>
                                          </p:val>
                                        </p:tav>
                                        <p:tav tm="100000">
                                          <p:val>
                                            <p:strVal val="#ppt_x"/>
                                          </p:val>
                                        </p:tav>
                                      </p:tavLst>
                                    </p:anim>
                                    <p:anim calcmode="lin" valueType="num">
                                      <p:cBhvr additive="base">
                                        <p:cTn id="36" dur="500" fill="hold"/>
                                        <p:tgtEl>
                                          <p:spTgt spid="10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anim calcmode="lin" valueType="num">
                                      <p:cBhvr additive="base">
                                        <p:cTn id="39" dur="500" fill="hold"/>
                                        <p:tgtEl>
                                          <p:spTgt spid="108"/>
                                        </p:tgtEl>
                                        <p:attrNameLst>
                                          <p:attrName>ppt_x</p:attrName>
                                        </p:attrNameLst>
                                      </p:cBhvr>
                                      <p:tavLst>
                                        <p:tav tm="0">
                                          <p:val>
                                            <p:strVal val="#ppt_x"/>
                                          </p:val>
                                        </p:tav>
                                        <p:tav tm="100000">
                                          <p:val>
                                            <p:strVal val="#ppt_x"/>
                                          </p:val>
                                        </p:tav>
                                      </p:tavLst>
                                    </p:anim>
                                    <p:anim calcmode="lin" valueType="num">
                                      <p:cBhvr additive="base">
                                        <p:cTn id="40" dur="500" fill="hold"/>
                                        <p:tgtEl>
                                          <p:spTgt spid="10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8"/>
                                        </p:tgtEl>
                                        <p:attrNameLst>
                                          <p:attrName>style.visibility</p:attrName>
                                        </p:attrNameLst>
                                      </p:cBhvr>
                                      <p:to>
                                        <p:strVal val="visible"/>
                                      </p:to>
                                    </p:set>
                                    <p:anim calcmode="lin" valueType="num">
                                      <p:cBhvr additive="base">
                                        <p:cTn id="49" dur="500" fill="hold"/>
                                        <p:tgtEl>
                                          <p:spTgt spid="88"/>
                                        </p:tgtEl>
                                        <p:attrNameLst>
                                          <p:attrName>ppt_x</p:attrName>
                                        </p:attrNameLst>
                                      </p:cBhvr>
                                      <p:tavLst>
                                        <p:tav tm="0">
                                          <p:val>
                                            <p:strVal val="#ppt_x"/>
                                          </p:val>
                                        </p:tav>
                                        <p:tav tm="100000">
                                          <p:val>
                                            <p:strVal val="#ppt_x"/>
                                          </p:val>
                                        </p:tav>
                                      </p:tavLst>
                                    </p:anim>
                                    <p:anim calcmode="lin" valueType="num">
                                      <p:cBhvr additive="base">
                                        <p:cTn id="50" dur="500" fill="hold"/>
                                        <p:tgtEl>
                                          <p:spTgt spid="8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anim calcmode="lin" valueType="num">
                                      <p:cBhvr additive="base">
                                        <p:cTn id="53" dur="500" fill="hold"/>
                                        <p:tgtEl>
                                          <p:spTgt spid="89"/>
                                        </p:tgtEl>
                                        <p:attrNameLst>
                                          <p:attrName>ppt_x</p:attrName>
                                        </p:attrNameLst>
                                      </p:cBhvr>
                                      <p:tavLst>
                                        <p:tav tm="0">
                                          <p:val>
                                            <p:strVal val="#ppt_x"/>
                                          </p:val>
                                        </p:tav>
                                        <p:tav tm="100000">
                                          <p:val>
                                            <p:strVal val="#ppt_x"/>
                                          </p:val>
                                        </p:tav>
                                      </p:tavLst>
                                    </p:anim>
                                    <p:anim calcmode="lin" valueType="num">
                                      <p:cBhvr additive="base">
                                        <p:cTn id="54" dur="500" fill="hold"/>
                                        <p:tgtEl>
                                          <p:spTgt spid="8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anim calcmode="lin" valueType="num">
                                      <p:cBhvr additive="base">
                                        <p:cTn id="57" dur="500" fill="hold"/>
                                        <p:tgtEl>
                                          <p:spTgt spid="90"/>
                                        </p:tgtEl>
                                        <p:attrNameLst>
                                          <p:attrName>ppt_x</p:attrName>
                                        </p:attrNameLst>
                                      </p:cBhvr>
                                      <p:tavLst>
                                        <p:tav tm="0">
                                          <p:val>
                                            <p:strVal val="#ppt_x"/>
                                          </p:val>
                                        </p:tav>
                                        <p:tav tm="100000">
                                          <p:val>
                                            <p:strVal val="#ppt_x"/>
                                          </p:val>
                                        </p:tav>
                                      </p:tavLst>
                                    </p:anim>
                                    <p:anim calcmode="lin" valueType="num">
                                      <p:cBhvr additive="base">
                                        <p:cTn id="58" dur="500" fill="hold"/>
                                        <p:tgtEl>
                                          <p:spTgt spid="9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anim calcmode="lin" valueType="num">
                                      <p:cBhvr additive="base">
                                        <p:cTn id="61" dur="500" fill="hold"/>
                                        <p:tgtEl>
                                          <p:spTgt spid="91"/>
                                        </p:tgtEl>
                                        <p:attrNameLst>
                                          <p:attrName>ppt_x</p:attrName>
                                        </p:attrNameLst>
                                      </p:cBhvr>
                                      <p:tavLst>
                                        <p:tav tm="0">
                                          <p:val>
                                            <p:strVal val="#ppt_x"/>
                                          </p:val>
                                        </p:tav>
                                        <p:tav tm="100000">
                                          <p:val>
                                            <p:strVal val="#ppt_x"/>
                                          </p:val>
                                        </p:tav>
                                      </p:tavLst>
                                    </p:anim>
                                    <p:anim calcmode="lin" valueType="num">
                                      <p:cBhvr additive="base">
                                        <p:cTn id="62" dur="500" fill="hold"/>
                                        <p:tgtEl>
                                          <p:spTgt spid="9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anim calcmode="lin" valueType="num">
                                      <p:cBhvr additive="base">
                                        <p:cTn id="65" dur="500" fill="hold"/>
                                        <p:tgtEl>
                                          <p:spTgt spid="92"/>
                                        </p:tgtEl>
                                        <p:attrNameLst>
                                          <p:attrName>ppt_x</p:attrName>
                                        </p:attrNameLst>
                                      </p:cBhvr>
                                      <p:tavLst>
                                        <p:tav tm="0">
                                          <p:val>
                                            <p:strVal val="#ppt_x"/>
                                          </p:val>
                                        </p:tav>
                                        <p:tav tm="100000">
                                          <p:val>
                                            <p:strVal val="#ppt_x"/>
                                          </p:val>
                                        </p:tav>
                                      </p:tavLst>
                                    </p:anim>
                                    <p:anim calcmode="lin" valueType="num">
                                      <p:cBhvr additive="base">
                                        <p:cTn id="66" dur="500" fill="hold"/>
                                        <p:tgtEl>
                                          <p:spTgt spid="9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additive="base">
                                        <p:cTn id="69" dur="500" fill="hold"/>
                                        <p:tgtEl>
                                          <p:spTgt spid="93"/>
                                        </p:tgtEl>
                                        <p:attrNameLst>
                                          <p:attrName>ppt_x</p:attrName>
                                        </p:attrNameLst>
                                      </p:cBhvr>
                                      <p:tavLst>
                                        <p:tav tm="0">
                                          <p:val>
                                            <p:strVal val="#ppt_x"/>
                                          </p:val>
                                        </p:tav>
                                        <p:tav tm="100000">
                                          <p:val>
                                            <p:strVal val="#ppt_x"/>
                                          </p:val>
                                        </p:tav>
                                      </p:tavLst>
                                    </p:anim>
                                    <p:anim calcmode="lin" valueType="num">
                                      <p:cBhvr additive="base">
                                        <p:cTn id="70" dur="500" fill="hold"/>
                                        <p:tgtEl>
                                          <p:spTgt spid="9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anim calcmode="lin" valueType="num">
                                      <p:cBhvr additive="base">
                                        <p:cTn id="73" dur="500" fill="hold"/>
                                        <p:tgtEl>
                                          <p:spTgt spid="94"/>
                                        </p:tgtEl>
                                        <p:attrNameLst>
                                          <p:attrName>ppt_x</p:attrName>
                                        </p:attrNameLst>
                                      </p:cBhvr>
                                      <p:tavLst>
                                        <p:tav tm="0">
                                          <p:val>
                                            <p:strVal val="#ppt_x"/>
                                          </p:val>
                                        </p:tav>
                                        <p:tav tm="100000">
                                          <p:val>
                                            <p:strVal val="#ppt_x"/>
                                          </p:val>
                                        </p:tav>
                                      </p:tavLst>
                                    </p:anim>
                                    <p:anim calcmode="lin" valueType="num">
                                      <p:cBhvr additive="base">
                                        <p:cTn id="74" dur="500" fill="hold"/>
                                        <p:tgtEl>
                                          <p:spTgt spid="9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6"/>
                                        </p:tgtEl>
                                        <p:attrNameLst>
                                          <p:attrName>style.visibility</p:attrName>
                                        </p:attrNameLst>
                                      </p:cBhvr>
                                      <p:to>
                                        <p:strVal val="visible"/>
                                      </p:to>
                                    </p:set>
                                    <p:anim calcmode="lin" valueType="num">
                                      <p:cBhvr additive="base">
                                        <p:cTn id="81" dur="500" fill="hold"/>
                                        <p:tgtEl>
                                          <p:spTgt spid="96"/>
                                        </p:tgtEl>
                                        <p:attrNameLst>
                                          <p:attrName>ppt_x</p:attrName>
                                        </p:attrNameLst>
                                      </p:cBhvr>
                                      <p:tavLst>
                                        <p:tav tm="0">
                                          <p:val>
                                            <p:strVal val="#ppt_x"/>
                                          </p:val>
                                        </p:tav>
                                        <p:tav tm="100000">
                                          <p:val>
                                            <p:strVal val="#ppt_x"/>
                                          </p:val>
                                        </p:tav>
                                      </p:tavLst>
                                    </p:anim>
                                    <p:anim calcmode="lin" valueType="num">
                                      <p:cBhvr additive="base">
                                        <p:cTn id="82" dur="500" fill="hold"/>
                                        <p:tgtEl>
                                          <p:spTgt spid="9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28"/>
                                        </p:tgtEl>
                                        <p:attrNameLst>
                                          <p:attrName>style.visibility</p:attrName>
                                        </p:attrNameLst>
                                      </p:cBhvr>
                                      <p:to>
                                        <p:strVal val="visible"/>
                                      </p:to>
                                    </p:set>
                                    <p:anim calcmode="lin" valueType="num">
                                      <p:cBhvr additive="base">
                                        <p:cTn id="85" dur="500" fill="hold"/>
                                        <p:tgtEl>
                                          <p:spTgt spid="128"/>
                                        </p:tgtEl>
                                        <p:attrNameLst>
                                          <p:attrName>ppt_x</p:attrName>
                                        </p:attrNameLst>
                                      </p:cBhvr>
                                      <p:tavLst>
                                        <p:tav tm="0">
                                          <p:val>
                                            <p:strVal val="#ppt_x"/>
                                          </p:val>
                                        </p:tav>
                                        <p:tav tm="100000">
                                          <p:val>
                                            <p:strVal val="#ppt_x"/>
                                          </p:val>
                                        </p:tav>
                                      </p:tavLst>
                                    </p:anim>
                                    <p:anim calcmode="lin" valueType="num">
                                      <p:cBhvr additive="base">
                                        <p:cTn id="86"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additive="base">
                                        <p:cTn id="91" dur="500" fill="hold"/>
                                        <p:tgtEl>
                                          <p:spTgt spid="4"/>
                                        </p:tgtEl>
                                        <p:attrNameLst>
                                          <p:attrName>ppt_x</p:attrName>
                                        </p:attrNameLst>
                                      </p:cBhvr>
                                      <p:tavLst>
                                        <p:tav tm="0">
                                          <p:val>
                                            <p:strVal val="#ppt_x"/>
                                          </p:val>
                                        </p:tav>
                                        <p:tav tm="100000">
                                          <p:val>
                                            <p:strVal val="#ppt_x"/>
                                          </p:val>
                                        </p:tav>
                                      </p:tavLst>
                                    </p:anim>
                                    <p:anim calcmode="lin" valueType="num">
                                      <p:cBhvr additive="base">
                                        <p:cTn id="92" dur="500" fill="hold"/>
                                        <p:tgtEl>
                                          <p:spTgt spid="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additive="base">
                                        <p:cTn id="95" dur="500" fill="hold"/>
                                        <p:tgtEl>
                                          <p:spTgt spid="5"/>
                                        </p:tgtEl>
                                        <p:attrNameLst>
                                          <p:attrName>ppt_x</p:attrName>
                                        </p:attrNameLst>
                                      </p:cBhvr>
                                      <p:tavLst>
                                        <p:tav tm="0">
                                          <p:val>
                                            <p:strVal val="#ppt_x"/>
                                          </p:val>
                                        </p:tav>
                                        <p:tav tm="100000">
                                          <p:val>
                                            <p:strVal val="#ppt_x"/>
                                          </p:val>
                                        </p:tav>
                                      </p:tavLst>
                                    </p:anim>
                                    <p:anim calcmode="lin" valueType="num">
                                      <p:cBhvr additive="base">
                                        <p:cTn id="96" dur="500" fill="hold"/>
                                        <p:tgtEl>
                                          <p:spTgt spid="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
                                        </p:tgtEl>
                                        <p:attrNameLst>
                                          <p:attrName>style.visibility</p:attrName>
                                        </p:attrNameLst>
                                      </p:cBhvr>
                                      <p:to>
                                        <p:strVal val="visible"/>
                                      </p:to>
                                    </p:set>
                                    <p:anim calcmode="lin" valueType="num">
                                      <p:cBhvr additive="base">
                                        <p:cTn id="99" dur="500" fill="hold"/>
                                        <p:tgtEl>
                                          <p:spTgt spid="6"/>
                                        </p:tgtEl>
                                        <p:attrNameLst>
                                          <p:attrName>ppt_x</p:attrName>
                                        </p:attrNameLst>
                                      </p:cBhvr>
                                      <p:tavLst>
                                        <p:tav tm="0">
                                          <p:val>
                                            <p:strVal val="#ppt_x"/>
                                          </p:val>
                                        </p:tav>
                                        <p:tav tm="100000">
                                          <p:val>
                                            <p:strVal val="#ppt_x"/>
                                          </p:val>
                                        </p:tav>
                                      </p:tavLst>
                                    </p:anim>
                                    <p:anim calcmode="lin" valueType="num">
                                      <p:cBhvr additive="base">
                                        <p:cTn id="100" dur="500" fill="hold"/>
                                        <p:tgtEl>
                                          <p:spTgt spid="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additive="base">
                                        <p:cTn id="103" dur="500" fill="hold"/>
                                        <p:tgtEl>
                                          <p:spTgt spid="7"/>
                                        </p:tgtEl>
                                        <p:attrNameLst>
                                          <p:attrName>ppt_x</p:attrName>
                                        </p:attrNameLst>
                                      </p:cBhvr>
                                      <p:tavLst>
                                        <p:tav tm="0">
                                          <p:val>
                                            <p:strVal val="#ppt_x"/>
                                          </p:val>
                                        </p:tav>
                                        <p:tav tm="100000">
                                          <p:val>
                                            <p:strVal val="#ppt_x"/>
                                          </p:val>
                                        </p:tav>
                                      </p:tavLst>
                                    </p:anim>
                                    <p:anim calcmode="lin" valueType="num">
                                      <p:cBhvr additive="base">
                                        <p:cTn id="104" dur="500" fill="hold"/>
                                        <p:tgtEl>
                                          <p:spTgt spid="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additive="base">
                                        <p:cTn id="107" dur="500" fill="hold"/>
                                        <p:tgtEl>
                                          <p:spTgt spid="8"/>
                                        </p:tgtEl>
                                        <p:attrNameLst>
                                          <p:attrName>ppt_x</p:attrName>
                                        </p:attrNameLst>
                                      </p:cBhvr>
                                      <p:tavLst>
                                        <p:tav tm="0">
                                          <p:val>
                                            <p:strVal val="#ppt_x"/>
                                          </p:val>
                                        </p:tav>
                                        <p:tav tm="100000">
                                          <p:val>
                                            <p:strVal val="#ppt_x"/>
                                          </p:val>
                                        </p:tav>
                                      </p:tavLst>
                                    </p:anim>
                                    <p:anim calcmode="lin" valueType="num">
                                      <p:cBhvr additive="base">
                                        <p:cTn id="108" dur="500" fill="hold"/>
                                        <p:tgtEl>
                                          <p:spTgt spid="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
                                        </p:tgtEl>
                                        <p:attrNameLst>
                                          <p:attrName>style.visibility</p:attrName>
                                        </p:attrNameLst>
                                      </p:cBhvr>
                                      <p:to>
                                        <p:strVal val="visible"/>
                                      </p:to>
                                    </p:set>
                                    <p:anim calcmode="lin" valueType="num">
                                      <p:cBhvr additive="base">
                                        <p:cTn id="111" dur="500" fill="hold"/>
                                        <p:tgtEl>
                                          <p:spTgt spid="9"/>
                                        </p:tgtEl>
                                        <p:attrNameLst>
                                          <p:attrName>ppt_x</p:attrName>
                                        </p:attrNameLst>
                                      </p:cBhvr>
                                      <p:tavLst>
                                        <p:tav tm="0">
                                          <p:val>
                                            <p:strVal val="#ppt_x"/>
                                          </p:val>
                                        </p:tav>
                                        <p:tav tm="100000">
                                          <p:val>
                                            <p:strVal val="#ppt_x"/>
                                          </p:val>
                                        </p:tav>
                                      </p:tavLst>
                                    </p:anim>
                                    <p:anim calcmode="lin" valueType="num">
                                      <p:cBhvr additive="base">
                                        <p:cTn id="112" dur="500" fill="hold"/>
                                        <p:tgtEl>
                                          <p:spTgt spid="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anim calcmode="lin" valueType="num">
                                      <p:cBhvr additive="base">
                                        <p:cTn id="115" dur="500" fill="hold"/>
                                        <p:tgtEl>
                                          <p:spTgt spid="10"/>
                                        </p:tgtEl>
                                        <p:attrNameLst>
                                          <p:attrName>ppt_x</p:attrName>
                                        </p:attrNameLst>
                                      </p:cBhvr>
                                      <p:tavLst>
                                        <p:tav tm="0">
                                          <p:val>
                                            <p:strVal val="#ppt_x"/>
                                          </p:val>
                                        </p:tav>
                                        <p:tav tm="100000">
                                          <p:val>
                                            <p:strVal val="#ppt_x"/>
                                          </p:val>
                                        </p:tav>
                                      </p:tavLst>
                                    </p:anim>
                                    <p:anim calcmode="lin" valueType="num">
                                      <p:cBhvr additive="base">
                                        <p:cTn id="116" dur="500" fill="hold"/>
                                        <p:tgtEl>
                                          <p:spTgt spid="1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additive="base">
                                        <p:cTn id="119" dur="500" fill="hold"/>
                                        <p:tgtEl>
                                          <p:spTgt spid="11"/>
                                        </p:tgtEl>
                                        <p:attrNameLst>
                                          <p:attrName>ppt_x</p:attrName>
                                        </p:attrNameLst>
                                      </p:cBhvr>
                                      <p:tavLst>
                                        <p:tav tm="0">
                                          <p:val>
                                            <p:strVal val="#ppt_x"/>
                                          </p:val>
                                        </p:tav>
                                        <p:tav tm="100000">
                                          <p:val>
                                            <p:strVal val="#ppt_x"/>
                                          </p:val>
                                        </p:tav>
                                      </p:tavLst>
                                    </p:anim>
                                    <p:anim calcmode="lin" valueType="num">
                                      <p:cBhvr additive="base">
                                        <p:cTn id="120" dur="500" fill="hold"/>
                                        <p:tgtEl>
                                          <p:spTgt spid="1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2"/>
                                        </p:tgtEl>
                                        <p:attrNameLst>
                                          <p:attrName>style.visibility</p:attrName>
                                        </p:attrNameLst>
                                      </p:cBhvr>
                                      <p:to>
                                        <p:strVal val="visible"/>
                                      </p:to>
                                    </p:set>
                                    <p:anim calcmode="lin" valueType="num">
                                      <p:cBhvr additive="base">
                                        <p:cTn id="123" dur="500" fill="hold"/>
                                        <p:tgtEl>
                                          <p:spTgt spid="12"/>
                                        </p:tgtEl>
                                        <p:attrNameLst>
                                          <p:attrName>ppt_x</p:attrName>
                                        </p:attrNameLst>
                                      </p:cBhvr>
                                      <p:tavLst>
                                        <p:tav tm="0">
                                          <p:val>
                                            <p:strVal val="#ppt_x"/>
                                          </p:val>
                                        </p:tav>
                                        <p:tav tm="100000">
                                          <p:val>
                                            <p:strVal val="#ppt_x"/>
                                          </p:val>
                                        </p:tav>
                                      </p:tavLst>
                                    </p:anim>
                                    <p:anim calcmode="lin" valueType="num">
                                      <p:cBhvr additive="base">
                                        <p:cTn id="124" dur="500" fill="hold"/>
                                        <p:tgtEl>
                                          <p:spTgt spid="1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21"/>
                                        </p:tgtEl>
                                        <p:attrNameLst>
                                          <p:attrName>style.visibility</p:attrName>
                                        </p:attrNameLst>
                                      </p:cBhvr>
                                      <p:to>
                                        <p:strVal val="visible"/>
                                      </p:to>
                                    </p:set>
                                    <p:anim calcmode="lin" valueType="num">
                                      <p:cBhvr additive="base">
                                        <p:cTn id="127" dur="500" fill="hold"/>
                                        <p:tgtEl>
                                          <p:spTgt spid="121"/>
                                        </p:tgtEl>
                                        <p:attrNameLst>
                                          <p:attrName>ppt_x</p:attrName>
                                        </p:attrNameLst>
                                      </p:cBhvr>
                                      <p:tavLst>
                                        <p:tav tm="0">
                                          <p:val>
                                            <p:strVal val="#ppt_x"/>
                                          </p:val>
                                        </p:tav>
                                        <p:tav tm="100000">
                                          <p:val>
                                            <p:strVal val="#ppt_x"/>
                                          </p:val>
                                        </p:tav>
                                      </p:tavLst>
                                    </p:anim>
                                    <p:anim calcmode="lin" valueType="num">
                                      <p:cBhvr additive="base">
                                        <p:cTn id="12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Effect transition="in" filter="fade">
                                      <p:cBhvr>
                                        <p:cTn id="133" dur="1000"/>
                                        <p:tgtEl>
                                          <p:spTgt spid="16"/>
                                        </p:tgtEl>
                                      </p:cBhvr>
                                    </p:animEffect>
                                    <p:anim calcmode="lin" valueType="num">
                                      <p:cBhvr>
                                        <p:cTn id="134" dur="1000" fill="hold"/>
                                        <p:tgtEl>
                                          <p:spTgt spid="16"/>
                                        </p:tgtEl>
                                        <p:attrNameLst>
                                          <p:attrName>ppt_x</p:attrName>
                                        </p:attrNameLst>
                                      </p:cBhvr>
                                      <p:tavLst>
                                        <p:tav tm="0">
                                          <p:val>
                                            <p:strVal val="#ppt_x"/>
                                          </p:val>
                                        </p:tav>
                                        <p:tav tm="100000">
                                          <p:val>
                                            <p:strVal val="#ppt_x"/>
                                          </p:val>
                                        </p:tav>
                                      </p:tavLst>
                                    </p:anim>
                                    <p:anim calcmode="lin" valueType="num">
                                      <p:cBhvr>
                                        <p:cTn id="135" dur="1000" fill="hold"/>
                                        <p:tgtEl>
                                          <p:spTgt spid="16"/>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17"/>
                                        </p:tgtEl>
                                        <p:attrNameLst>
                                          <p:attrName>style.visibility</p:attrName>
                                        </p:attrNameLst>
                                      </p:cBhvr>
                                      <p:to>
                                        <p:strVal val="visible"/>
                                      </p:to>
                                    </p:set>
                                    <p:animEffect transition="in" filter="fade">
                                      <p:cBhvr>
                                        <p:cTn id="138" dur="1000"/>
                                        <p:tgtEl>
                                          <p:spTgt spid="17"/>
                                        </p:tgtEl>
                                      </p:cBhvr>
                                    </p:animEffect>
                                    <p:anim calcmode="lin" valueType="num">
                                      <p:cBhvr>
                                        <p:cTn id="139" dur="1000" fill="hold"/>
                                        <p:tgtEl>
                                          <p:spTgt spid="17"/>
                                        </p:tgtEl>
                                        <p:attrNameLst>
                                          <p:attrName>ppt_x</p:attrName>
                                        </p:attrNameLst>
                                      </p:cBhvr>
                                      <p:tavLst>
                                        <p:tav tm="0">
                                          <p:val>
                                            <p:strVal val="#ppt_x"/>
                                          </p:val>
                                        </p:tav>
                                        <p:tav tm="100000">
                                          <p:val>
                                            <p:strVal val="#ppt_x"/>
                                          </p:val>
                                        </p:tav>
                                      </p:tavLst>
                                    </p:anim>
                                    <p:anim calcmode="lin" valueType="num">
                                      <p:cBhvr>
                                        <p:cTn id="140" dur="1000" fill="hold"/>
                                        <p:tgtEl>
                                          <p:spTgt spid="17"/>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18"/>
                                        </p:tgtEl>
                                        <p:attrNameLst>
                                          <p:attrName>style.visibility</p:attrName>
                                        </p:attrNameLst>
                                      </p:cBhvr>
                                      <p:to>
                                        <p:strVal val="visible"/>
                                      </p:to>
                                    </p:set>
                                    <p:animEffect transition="in" filter="fade">
                                      <p:cBhvr>
                                        <p:cTn id="143" dur="1000"/>
                                        <p:tgtEl>
                                          <p:spTgt spid="18"/>
                                        </p:tgtEl>
                                      </p:cBhvr>
                                    </p:animEffect>
                                    <p:anim calcmode="lin" valueType="num">
                                      <p:cBhvr>
                                        <p:cTn id="144" dur="1000" fill="hold"/>
                                        <p:tgtEl>
                                          <p:spTgt spid="18"/>
                                        </p:tgtEl>
                                        <p:attrNameLst>
                                          <p:attrName>ppt_x</p:attrName>
                                        </p:attrNameLst>
                                      </p:cBhvr>
                                      <p:tavLst>
                                        <p:tav tm="0">
                                          <p:val>
                                            <p:strVal val="#ppt_x"/>
                                          </p:val>
                                        </p:tav>
                                        <p:tav tm="100000">
                                          <p:val>
                                            <p:strVal val="#ppt_x"/>
                                          </p:val>
                                        </p:tav>
                                      </p:tavLst>
                                    </p:anim>
                                    <p:anim calcmode="lin" valueType="num">
                                      <p:cBhvr>
                                        <p:cTn id="145" dur="1000" fill="hold"/>
                                        <p:tgtEl>
                                          <p:spTgt spid="18"/>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19"/>
                                        </p:tgtEl>
                                        <p:attrNameLst>
                                          <p:attrName>style.visibility</p:attrName>
                                        </p:attrNameLst>
                                      </p:cBhvr>
                                      <p:to>
                                        <p:strVal val="visible"/>
                                      </p:to>
                                    </p:set>
                                    <p:animEffect transition="in" filter="fade">
                                      <p:cBhvr>
                                        <p:cTn id="148" dur="1000"/>
                                        <p:tgtEl>
                                          <p:spTgt spid="19"/>
                                        </p:tgtEl>
                                      </p:cBhvr>
                                    </p:animEffect>
                                    <p:anim calcmode="lin" valueType="num">
                                      <p:cBhvr>
                                        <p:cTn id="149" dur="1000" fill="hold"/>
                                        <p:tgtEl>
                                          <p:spTgt spid="19"/>
                                        </p:tgtEl>
                                        <p:attrNameLst>
                                          <p:attrName>ppt_x</p:attrName>
                                        </p:attrNameLst>
                                      </p:cBhvr>
                                      <p:tavLst>
                                        <p:tav tm="0">
                                          <p:val>
                                            <p:strVal val="#ppt_x"/>
                                          </p:val>
                                        </p:tav>
                                        <p:tav tm="100000">
                                          <p:val>
                                            <p:strVal val="#ppt_x"/>
                                          </p:val>
                                        </p:tav>
                                      </p:tavLst>
                                    </p:anim>
                                    <p:anim calcmode="lin" valueType="num">
                                      <p:cBhvr>
                                        <p:cTn id="150" dur="1000" fill="hold"/>
                                        <p:tgtEl>
                                          <p:spTgt spid="19"/>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0"/>
                                        </p:tgtEl>
                                        <p:attrNameLst>
                                          <p:attrName>style.visibility</p:attrName>
                                        </p:attrNameLst>
                                      </p:cBhvr>
                                      <p:to>
                                        <p:strVal val="visible"/>
                                      </p:to>
                                    </p:set>
                                    <p:animEffect transition="in" filter="fade">
                                      <p:cBhvr>
                                        <p:cTn id="153" dur="1000"/>
                                        <p:tgtEl>
                                          <p:spTgt spid="20"/>
                                        </p:tgtEl>
                                      </p:cBhvr>
                                    </p:animEffect>
                                    <p:anim calcmode="lin" valueType="num">
                                      <p:cBhvr>
                                        <p:cTn id="154" dur="1000" fill="hold"/>
                                        <p:tgtEl>
                                          <p:spTgt spid="20"/>
                                        </p:tgtEl>
                                        <p:attrNameLst>
                                          <p:attrName>ppt_x</p:attrName>
                                        </p:attrNameLst>
                                      </p:cBhvr>
                                      <p:tavLst>
                                        <p:tav tm="0">
                                          <p:val>
                                            <p:strVal val="#ppt_x"/>
                                          </p:val>
                                        </p:tav>
                                        <p:tav tm="100000">
                                          <p:val>
                                            <p:strVal val="#ppt_x"/>
                                          </p:val>
                                        </p:tav>
                                      </p:tavLst>
                                    </p:anim>
                                    <p:anim calcmode="lin" valueType="num">
                                      <p:cBhvr>
                                        <p:cTn id="155" dur="1000" fill="hold"/>
                                        <p:tgtEl>
                                          <p:spTgt spid="20"/>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1000"/>
                                        <p:tgtEl>
                                          <p:spTgt spid="21"/>
                                        </p:tgtEl>
                                      </p:cBhvr>
                                    </p:animEffect>
                                    <p:anim calcmode="lin" valueType="num">
                                      <p:cBhvr>
                                        <p:cTn id="159" dur="1000" fill="hold"/>
                                        <p:tgtEl>
                                          <p:spTgt spid="21"/>
                                        </p:tgtEl>
                                        <p:attrNameLst>
                                          <p:attrName>ppt_x</p:attrName>
                                        </p:attrNameLst>
                                      </p:cBhvr>
                                      <p:tavLst>
                                        <p:tav tm="0">
                                          <p:val>
                                            <p:strVal val="#ppt_x"/>
                                          </p:val>
                                        </p:tav>
                                        <p:tav tm="100000">
                                          <p:val>
                                            <p:strVal val="#ppt_x"/>
                                          </p:val>
                                        </p:tav>
                                      </p:tavLst>
                                    </p:anim>
                                    <p:anim calcmode="lin" valueType="num">
                                      <p:cBhvr>
                                        <p:cTn id="160" dur="1000" fill="hold"/>
                                        <p:tgtEl>
                                          <p:spTgt spid="21"/>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22"/>
                                        </p:tgtEl>
                                        <p:attrNameLst>
                                          <p:attrName>style.visibility</p:attrName>
                                        </p:attrNameLst>
                                      </p:cBhvr>
                                      <p:to>
                                        <p:strVal val="visible"/>
                                      </p:to>
                                    </p:set>
                                    <p:animEffect transition="in" filter="fade">
                                      <p:cBhvr>
                                        <p:cTn id="163" dur="1000"/>
                                        <p:tgtEl>
                                          <p:spTgt spid="22"/>
                                        </p:tgtEl>
                                      </p:cBhvr>
                                    </p:animEffect>
                                    <p:anim calcmode="lin" valueType="num">
                                      <p:cBhvr>
                                        <p:cTn id="164" dur="1000" fill="hold"/>
                                        <p:tgtEl>
                                          <p:spTgt spid="22"/>
                                        </p:tgtEl>
                                        <p:attrNameLst>
                                          <p:attrName>ppt_x</p:attrName>
                                        </p:attrNameLst>
                                      </p:cBhvr>
                                      <p:tavLst>
                                        <p:tav tm="0">
                                          <p:val>
                                            <p:strVal val="#ppt_x"/>
                                          </p:val>
                                        </p:tav>
                                        <p:tav tm="100000">
                                          <p:val>
                                            <p:strVal val="#ppt_x"/>
                                          </p:val>
                                        </p:tav>
                                      </p:tavLst>
                                    </p:anim>
                                    <p:anim calcmode="lin" valueType="num">
                                      <p:cBhvr>
                                        <p:cTn id="165" dur="1000" fill="hold"/>
                                        <p:tgtEl>
                                          <p:spTgt spid="22"/>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23"/>
                                        </p:tgtEl>
                                        <p:attrNameLst>
                                          <p:attrName>style.visibility</p:attrName>
                                        </p:attrNameLst>
                                      </p:cBhvr>
                                      <p:to>
                                        <p:strVal val="visible"/>
                                      </p:to>
                                    </p:set>
                                    <p:animEffect transition="in" filter="fade">
                                      <p:cBhvr>
                                        <p:cTn id="168" dur="1000"/>
                                        <p:tgtEl>
                                          <p:spTgt spid="23"/>
                                        </p:tgtEl>
                                      </p:cBhvr>
                                    </p:animEffect>
                                    <p:anim calcmode="lin" valueType="num">
                                      <p:cBhvr>
                                        <p:cTn id="169" dur="1000" fill="hold"/>
                                        <p:tgtEl>
                                          <p:spTgt spid="23"/>
                                        </p:tgtEl>
                                        <p:attrNameLst>
                                          <p:attrName>ppt_x</p:attrName>
                                        </p:attrNameLst>
                                      </p:cBhvr>
                                      <p:tavLst>
                                        <p:tav tm="0">
                                          <p:val>
                                            <p:strVal val="#ppt_x"/>
                                          </p:val>
                                        </p:tav>
                                        <p:tav tm="100000">
                                          <p:val>
                                            <p:strVal val="#ppt_x"/>
                                          </p:val>
                                        </p:tav>
                                      </p:tavLst>
                                    </p:anim>
                                    <p:anim calcmode="lin" valueType="num">
                                      <p:cBhvr>
                                        <p:cTn id="170" dur="1000" fill="hold"/>
                                        <p:tgtEl>
                                          <p:spTgt spid="23"/>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24"/>
                                        </p:tgtEl>
                                        <p:attrNameLst>
                                          <p:attrName>style.visibility</p:attrName>
                                        </p:attrNameLst>
                                      </p:cBhvr>
                                      <p:to>
                                        <p:strVal val="visible"/>
                                      </p:to>
                                    </p:set>
                                    <p:animEffect transition="in" filter="fade">
                                      <p:cBhvr>
                                        <p:cTn id="173" dur="1000"/>
                                        <p:tgtEl>
                                          <p:spTgt spid="24"/>
                                        </p:tgtEl>
                                      </p:cBhvr>
                                    </p:animEffect>
                                    <p:anim calcmode="lin" valueType="num">
                                      <p:cBhvr>
                                        <p:cTn id="174" dur="1000" fill="hold"/>
                                        <p:tgtEl>
                                          <p:spTgt spid="24"/>
                                        </p:tgtEl>
                                        <p:attrNameLst>
                                          <p:attrName>ppt_x</p:attrName>
                                        </p:attrNameLst>
                                      </p:cBhvr>
                                      <p:tavLst>
                                        <p:tav tm="0">
                                          <p:val>
                                            <p:strVal val="#ppt_x"/>
                                          </p:val>
                                        </p:tav>
                                        <p:tav tm="100000">
                                          <p:val>
                                            <p:strVal val="#ppt_x"/>
                                          </p:val>
                                        </p:tav>
                                      </p:tavLst>
                                    </p:anim>
                                    <p:anim calcmode="lin" valueType="num">
                                      <p:cBhvr>
                                        <p:cTn id="175" dur="1000" fill="hold"/>
                                        <p:tgtEl>
                                          <p:spTgt spid="24"/>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28"/>
                                        </p:tgtEl>
                                        <p:attrNameLst>
                                          <p:attrName>style.visibility</p:attrName>
                                        </p:attrNameLst>
                                      </p:cBhvr>
                                      <p:to>
                                        <p:strVal val="visible"/>
                                      </p:to>
                                    </p:set>
                                    <p:animEffect transition="in" filter="fade">
                                      <p:cBhvr>
                                        <p:cTn id="178" dur="1000"/>
                                        <p:tgtEl>
                                          <p:spTgt spid="28"/>
                                        </p:tgtEl>
                                      </p:cBhvr>
                                    </p:animEffect>
                                    <p:anim calcmode="lin" valueType="num">
                                      <p:cBhvr>
                                        <p:cTn id="179" dur="1000" fill="hold"/>
                                        <p:tgtEl>
                                          <p:spTgt spid="28"/>
                                        </p:tgtEl>
                                        <p:attrNameLst>
                                          <p:attrName>ppt_x</p:attrName>
                                        </p:attrNameLst>
                                      </p:cBhvr>
                                      <p:tavLst>
                                        <p:tav tm="0">
                                          <p:val>
                                            <p:strVal val="#ppt_x"/>
                                          </p:val>
                                        </p:tav>
                                        <p:tav tm="100000">
                                          <p:val>
                                            <p:strVal val="#ppt_x"/>
                                          </p:val>
                                        </p:tav>
                                      </p:tavLst>
                                    </p:anim>
                                    <p:anim calcmode="lin" valueType="num">
                                      <p:cBhvr>
                                        <p:cTn id="180" dur="1000" fill="hold"/>
                                        <p:tgtEl>
                                          <p:spTgt spid="28"/>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29"/>
                                        </p:tgtEl>
                                        <p:attrNameLst>
                                          <p:attrName>style.visibility</p:attrName>
                                        </p:attrNameLst>
                                      </p:cBhvr>
                                      <p:to>
                                        <p:strVal val="visible"/>
                                      </p:to>
                                    </p:set>
                                    <p:animEffect transition="in" filter="fade">
                                      <p:cBhvr>
                                        <p:cTn id="183" dur="1000"/>
                                        <p:tgtEl>
                                          <p:spTgt spid="29"/>
                                        </p:tgtEl>
                                      </p:cBhvr>
                                    </p:animEffect>
                                    <p:anim calcmode="lin" valueType="num">
                                      <p:cBhvr>
                                        <p:cTn id="184" dur="1000" fill="hold"/>
                                        <p:tgtEl>
                                          <p:spTgt spid="29"/>
                                        </p:tgtEl>
                                        <p:attrNameLst>
                                          <p:attrName>ppt_x</p:attrName>
                                        </p:attrNameLst>
                                      </p:cBhvr>
                                      <p:tavLst>
                                        <p:tav tm="0">
                                          <p:val>
                                            <p:strVal val="#ppt_x"/>
                                          </p:val>
                                        </p:tav>
                                        <p:tav tm="100000">
                                          <p:val>
                                            <p:strVal val="#ppt_x"/>
                                          </p:val>
                                        </p:tav>
                                      </p:tavLst>
                                    </p:anim>
                                    <p:anim calcmode="lin" valueType="num">
                                      <p:cBhvr>
                                        <p:cTn id="185" dur="1000" fill="hold"/>
                                        <p:tgtEl>
                                          <p:spTgt spid="29"/>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30"/>
                                        </p:tgtEl>
                                        <p:attrNameLst>
                                          <p:attrName>style.visibility</p:attrName>
                                        </p:attrNameLst>
                                      </p:cBhvr>
                                      <p:to>
                                        <p:strVal val="visible"/>
                                      </p:to>
                                    </p:set>
                                    <p:animEffect transition="in" filter="fade">
                                      <p:cBhvr>
                                        <p:cTn id="188" dur="1000"/>
                                        <p:tgtEl>
                                          <p:spTgt spid="30"/>
                                        </p:tgtEl>
                                      </p:cBhvr>
                                    </p:animEffect>
                                    <p:anim calcmode="lin" valueType="num">
                                      <p:cBhvr>
                                        <p:cTn id="189" dur="1000" fill="hold"/>
                                        <p:tgtEl>
                                          <p:spTgt spid="30"/>
                                        </p:tgtEl>
                                        <p:attrNameLst>
                                          <p:attrName>ppt_x</p:attrName>
                                        </p:attrNameLst>
                                      </p:cBhvr>
                                      <p:tavLst>
                                        <p:tav tm="0">
                                          <p:val>
                                            <p:strVal val="#ppt_x"/>
                                          </p:val>
                                        </p:tav>
                                        <p:tav tm="100000">
                                          <p:val>
                                            <p:strVal val="#ppt_x"/>
                                          </p:val>
                                        </p:tav>
                                      </p:tavLst>
                                    </p:anim>
                                    <p:anim calcmode="lin" valueType="num">
                                      <p:cBhvr>
                                        <p:cTn id="190" dur="1000" fill="hold"/>
                                        <p:tgtEl>
                                          <p:spTgt spid="30"/>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31"/>
                                        </p:tgtEl>
                                        <p:attrNameLst>
                                          <p:attrName>style.visibility</p:attrName>
                                        </p:attrNameLst>
                                      </p:cBhvr>
                                      <p:to>
                                        <p:strVal val="visible"/>
                                      </p:to>
                                    </p:set>
                                    <p:animEffect transition="in" filter="fade">
                                      <p:cBhvr>
                                        <p:cTn id="193" dur="1000"/>
                                        <p:tgtEl>
                                          <p:spTgt spid="31"/>
                                        </p:tgtEl>
                                      </p:cBhvr>
                                    </p:animEffect>
                                    <p:anim calcmode="lin" valueType="num">
                                      <p:cBhvr>
                                        <p:cTn id="194" dur="1000" fill="hold"/>
                                        <p:tgtEl>
                                          <p:spTgt spid="31"/>
                                        </p:tgtEl>
                                        <p:attrNameLst>
                                          <p:attrName>ppt_x</p:attrName>
                                        </p:attrNameLst>
                                      </p:cBhvr>
                                      <p:tavLst>
                                        <p:tav tm="0">
                                          <p:val>
                                            <p:strVal val="#ppt_x"/>
                                          </p:val>
                                        </p:tav>
                                        <p:tav tm="100000">
                                          <p:val>
                                            <p:strVal val="#ppt_x"/>
                                          </p:val>
                                        </p:tav>
                                      </p:tavLst>
                                    </p:anim>
                                    <p:anim calcmode="lin" valueType="num">
                                      <p:cBhvr>
                                        <p:cTn id="195" dur="1000" fill="hold"/>
                                        <p:tgtEl>
                                          <p:spTgt spid="31"/>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32"/>
                                        </p:tgtEl>
                                        <p:attrNameLst>
                                          <p:attrName>style.visibility</p:attrName>
                                        </p:attrNameLst>
                                      </p:cBhvr>
                                      <p:to>
                                        <p:strVal val="visible"/>
                                      </p:to>
                                    </p:set>
                                    <p:animEffect transition="in" filter="fade">
                                      <p:cBhvr>
                                        <p:cTn id="198" dur="1000"/>
                                        <p:tgtEl>
                                          <p:spTgt spid="32"/>
                                        </p:tgtEl>
                                      </p:cBhvr>
                                    </p:animEffect>
                                    <p:anim calcmode="lin" valueType="num">
                                      <p:cBhvr>
                                        <p:cTn id="199" dur="1000" fill="hold"/>
                                        <p:tgtEl>
                                          <p:spTgt spid="32"/>
                                        </p:tgtEl>
                                        <p:attrNameLst>
                                          <p:attrName>ppt_x</p:attrName>
                                        </p:attrNameLst>
                                      </p:cBhvr>
                                      <p:tavLst>
                                        <p:tav tm="0">
                                          <p:val>
                                            <p:strVal val="#ppt_x"/>
                                          </p:val>
                                        </p:tav>
                                        <p:tav tm="100000">
                                          <p:val>
                                            <p:strVal val="#ppt_x"/>
                                          </p:val>
                                        </p:tav>
                                      </p:tavLst>
                                    </p:anim>
                                    <p:anim calcmode="lin" valueType="num">
                                      <p:cBhvr>
                                        <p:cTn id="200" dur="1000" fill="hold"/>
                                        <p:tgtEl>
                                          <p:spTgt spid="32"/>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33"/>
                                        </p:tgtEl>
                                        <p:attrNameLst>
                                          <p:attrName>style.visibility</p:attrName>
                                        </p:attrNameLst>
                                      </p:cBhvr>
                                      <p:to>
                                        <p:strVal val="visible"/>
                                      </p:to>
                                    </p:set>
                                    <p:animEffect transition="in" filter="fade">
                                      <p:cBhvr>
                                        <p:cTn id="203" dur="1000"/>
                                        <p:tgtEl>
                                          <p:spTgt spid="33"/>
                                        </p:tgtEl>
                                      </p:cBhvr>
                                    </p:animEffect>
                                    <p:anim calcmode="lin" valueType="num">
                                      <p:cBhvr>
                                        <p:cTn id="204" dur="1000" fill="hold"/>
                                        <p:tgtEl>
                                          <p:spTgt spid="33"/>
                                        </p:tgtEl>
                                        <p:attrNameLst>
                                          <p:attrName>ppt_x</p:attrName>
                                        </p:attrNameLst>
                                      </p:cBhvr>
                                      <p:tavLst>
                                        <p:tav tm="0">
                                          <p:val>
                                            <p:strVal val="#ppt_x"/>
                                          </p:val>
                                        </p:tav>
                                        <p:tav tm="100000">
                                          <p:val>
                                            <p:strVal val="#ppt_x"/>
                                          </p:val>
                                        </p:tav>
                                      </p:tavLst>
                                    </p:anim>
                                    <p:anim calcmode="lin" valueType="num">
                                      <p:cBhvr>
                                        <p:cTn id="205" dur="1000" fill="hold"/>
                                        <p:tgtEl>
                                          <p:spTgt spid="33"/>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34"/>
                                        </p:tgtEl>
                                        <p:attrNameLst>
                                          <p:attrName>style.visibility</p:attrName>
                                        </p:attrNameLst>
                                      </p:cBhvr>
                                      <p:to>
                                        <p:strVal val="visible"/>
                                      </p:to>
                                    </p:set>
                                    <p:animEffect transition="in" filter="fade">
                                      <p:cBhvr>
                                        <p:cTn id="208" dur="1000"/>
                                        <p:tgtEl>
                                          <p:spTgt spid="34"/>
                                        </p:tgtEl>
                                      </p:cBhvr>
                                    </p:animEffect>
                                    <p:anim calcmode="lin" valueType="num">
                                      <p:cBhvr>
                                        <p:cTn id="209" dur="1000" fill="hold"/>
                                        <p:tgtEl>
                                          <p:spTgt spid="34"/>
                                        </p:tgtEl>
                                        <p:attrNameLst>
                                          <p:attrName>ppt_x</p:attrName>
                                        </p:attrNameLst>
                                      </p:cBhvr>
                                      <p:tavLst>
                                        <p:tav tm="0">
                                          <p:val>
                                            <p:strVal val="#ppt_x"/>
                                          </p:val>
                                        </p:tav>
                                        <p:tav tm="100000">
                                          <p:val>
                                            <p:strVal val="#ppt_x"/>
                                          </p:val>
                                        </p:tav>
                                      </p:tavLst>
                                    </p:anim>
                                    <p:anim calcmode="lin" valueType="num">
                                      <p:cBhvr>
                                        <p:cTn id="210" dur="1000" fill="hold"/>
                                        <p:tgtEl>
                                          <p:spTgt spid="34"/>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animEffect transition="in" filter="fade">
                                      <p:cBhvr>
                                        <p:cTn id="213" dur="1000"/>
                                        <p:tgtEl>
                                          <p:spTgt spid="35"/>
                                        </p:tgtEl>
                                      </p:cBhvr>
                                    </p:animEffect>
                                    <p:anim calcmode="lin" valueType="num">
                                      <p:cBhvr>
                                        <p:cTn id="214" dur="1000" fill="hold"/>
                                        <p:tgtEl>
                                          <p:spTgt spid="35"/>
                                        </p:tgtEl>
                                        <p:attrNameLst>
                                          <p:attrName>ppt_x</p:attrName>
                                        </p:attrNameLst>
                                      </p:cBhvr>
                                      <p:tavLst>
                                        <p:tav tm="0">
                                          <p:val>
                                            <p:strVal val="#ppt_x"/>
                                          </p:val>
                                        </p:tav>
                                        <p:tav tm="100000">
                                          <p:val>
                                            <p:strVal val="#ppt_x"/>
                                          </p:val>
                                        </p:tav>
                                      </p:tavLst>
                                    </p:anim>
                                    <p:anim calcmode="lin" valueType="num">
                                      <p:cBhvr>
                                        <p:cTn id="215" dur="1000" fill="hold"/>
                                        <p:tgtEl>
                                          <p:spTgt spid="35"/>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36"/>
                                        </p:tgtEl>
                                        <p:attrNameLst>
                                          <p:attrName>style.visibility</p:attrName>
                                        </p:attrNameLst>
                                      </p:cBhvr>
                                      <p:to>
                                        <p:strVal val="visible"/>
                                      </p:to>
                                    </p:set>
                                    <p:animEffect transition="in" filter="fade">
                                      <p:cBhvr>
                                        <p:cTn id="218" dur="1000"/>
                                        <p:tgtEl>
                                          <p:spTgt spid="36"/>
                                        </p:tgtEl>
                                      </p:cBhvr>
                                    </p:animEffect>
                                    <p:anim calcmode="lin" valueType="num">
                                      <p:cBhvr>
                                        <p:cTn id="219" dur="1000" fill="hold"/>
                                        <p:tgtEl>
                                          <p:spTgt spid="36"/>
                                        </p:tgtEl>
                                        <p:attrNameLst>
                                          <p:attrName>ppt_x</p:attrName>
                                        </p:attrNameLst>
                                      </p:cBhvr>
                                      <p:tavLst>
                                        <p:tav tm="0">
                                          <p:val>
                                            <p:strVal val="#ppt_x"/>
                                          </p:val>
                                        </p:tav>
                                        <p:tav tm="100000">
                                          <p:val>
                                            <p:strVal val="#ppt_x"/>
                                          </p:val>
                                        </p:tav>
                                      </p:tavLst>
                                    </p:anim>
                                    <p:anim calcmode="lin" valueType="num">
                                      <p:cBhvr>
                                        <p:cTn id="220" dur="1000" fill="hold"/>
                                        <p:tgtEl>
                                          <p:spTgt spid="36"/>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40"/>
                                        </p:tgtEl>
                                        <p:attrNameLst>
                                          <p:attrName>style.visibility</p:attrName>
                                        </p:attrNameLst>
                                      </p:cBhvr>
                                      <p:to>
                                        <p:strVal val="visible"/>
                                      </p:to>
                                    </p:set>
                                    <p:animEffect transition="in" filter="fade">
                                      <p:cBhvr>
                                        <p:cTn id="223" dur="1000"/>
                                        <p:tgtEl>
                                          <p:spTgt spid="40"/>
                                        </p:tgtEl>
                                      </p:cBhvr>
                                    </p:animEffect>
                                    <p:anim calcmode="lin" valueType="num">
                                      <p:cBhvr>
                                        <p:cTn id="224" dur="1000" fill="hold"/>
                                        <p:tgtEl>
                                          <p:spTgt spid="40"/>
                                        </p:tgtEl>
                                        <p:attrNameLst>
                                          <p:attrName>ppt_x</p:attrName>
                                        </p:attrNameLst>
                                      </p:cBhvr>
                                      <p:tavLst>
                                        <p:tav tm="0">
                                          <p:val>
                                            <p:strVal val="#ppt_x"/>
                                          </p:val>
                                        </p:tav>
                                        <p:tav tm="100000">
                                          <p:val>
                                            <p:strVal val="#ppt_x"/>
                                          </p:val>
                                        </p:tav>
                                      </p:tavLst>
                                    </p:anim>
                                    <p:anim calcmode="lin" valueType="num">
                                      <p:cBhvr>
                                        <p:cTn id="225" dur="1000" fill="hold"/>
                                        <p:tgtEl>
                                          <p:spTgt spid="40"/>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41"/>
                                        </p:tgtEl>
                                        <p:attrNameLst>
                                          <p:attrName>style.visibility</p:attrName>
                                        </p:attrNameLst>
                                      </p:cBhvr>
                                      <p:to>
                                        <p:strVal val="visible"/>
                                      </p:to>
                                    </p:set>
                                    <p:animEffect transition="in" filter="fade">
                                      <p:cBhvr>
                                        <p:cTn id="228" dur="1000"/>
                                        <p:tgtEl>
                                          <p:spTgt spid="41"/>
                                        </p:tgtEl>
                                      </p:cBhvr>
                                    </p:animEffect>
                                    <p:anim calcmode="lin" valueType="num">
                                      <p:cBhvr>
                                        <p:cTn id="229" dur="1000" fill="hold"/>
                                        <p:tgtEl>
                                          <p:spTgt spid="41"/>
                                        </p:tgtEl>
                                        <p:attrNameLst>
                                          <p:attrName>ppt_x</p:attrName>
                                        </p:attrNameLst>
                                      </p:cBhvr>
                                      <p:tavLst>
                                        <p:tav tm="0">
                                          <p:val>
                                            <p:strVal val="#ppt_x"/>
                                          </p:val>
                                        </p:tav>
                                        <p:tav tm="100000">
                                          <p:val>
                                            <p:strVal val="#ppt_x"/>
                                          </p:val>
                                        </p:tav>
                                      </p:tavLst>
                                    </p:anim>
                                    <p:anim calcmode="lin" valueType="num">
                                      <p:cBhvr>
                                        <p:cTn id="230" dur="1000" fill="hold"/>
                                        <p:tgtEl>
                                          <p:spTgt spid="41"/>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42"/>
                                        </p:tgtEl>
                                        <p:attrNameLst>
                                          <p:attrName>style.visibility</p:attrName>
                                        </p:attrNameLst>
                                      </p:cBhvr>
                                      <p:to>
                                        <p:strVal val="visible"/>
                                      </p:to>
                                    </p:set>
                                    <p:animEffect transition="in" filter="fade">
                                      <p:cBhvr>
                                        <p:cTn id="233" dur="1000"/>
                                        <p:tgtEl>
                                          <p:spTgt spid="42"/>
                                        </p:tgtEl>
                                      </p:cBhvr>
                                    </p:animEffect>
                                    <p:anim calcmode="lin" valueType="num">
                                      <p:cBhvr>
                                        <p:cTn id="234" dur="1000" fill="hold"/>
                                        <p:tgtEl>
                                          <p:spTgt spid="42"/>
                                        </p:tgtEl>
                                        <p:attrNameLst>
                                          <p:attrName>ppt_x</p:attrName>
                                        </p:attrNameLst>
                                      </p:cBhvr>
                                      <p:tavLst>
                                        <p:tav tm="0">
                                          <p:val>
                                            <p:strVal val="#ppt_x"/>
                                          </p:val>
                                        </p:tav>
                                        <p:tav tm="100000">
                                          <p:val>
                                            <p:strVal val="#ppt_x"/>
                                          </p:val>
                                        </p:tav>
                                      </p:tavLst>
                                    </p:anim>
                                    <p:anim calcmode="lin" valueType="num">
                                      <p:cBhvr>
                                        <p:cTn id="235" dur="1000" fill="hold"/>
                                        <p:tgtEl>
                                          <p:spTgt spid="42"/>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43"/>
                                        </p:tgtEl>
                                        <p:attrNameLst>
                                          <p:attrName>style.visibility</p:attrName>
                                        </p:attrNameLst>
                                      </p:cBhvr>
                                      <p:to>
                                        <p:strVal val="visible"/>
                                      </p:to>
                                    </p:set>
                                    <p:animEffect transition="in" filter="fade">
                                      <p:cBhvr>
                                        <p:cTn id="238" dur="1000"/>
                                        <p:tgtEl>
                                          <p:spTgt spid="43"/>
                                        </p:tgtEl>
                                      </p:cBhvr>
                                    </p:animEffect>
                                    <p:anim calcmode="lin" valueType="num">
                                      <p:cBhvr>
                                        <p:cTn id="239" dur="1000" fill="hold"/>
                                        <p:tgtEl>
                                          <p:spTgt spid="43"/>
                                        </p:tgtEl>
                                        <p:attrNameLst>
                                          <p:attrName>ppt_x</p:attrName>
                                        </p:attrNameLst>
                                      </p:cBhvr>
                                      <p:tavLst>
                                        <p:tav tm="0">
                                          <p:val>
                                            <p:strVal val="#ppt_x"/>
                                          </p:val>
                                        </p:tav>
                                        <p:tav tm="100000">
                                          <p:val>
                                            <p:strVal val="#ppt_x"/>
                                          </p:val>
                                        </p:tav>
                                      </p:tavLst>
                                    </p:anim>
                                    <p:anim calcmode="lin" valueType="num">
                                      <p:cBhvr>
                                        <p:cTn id="240" dur="1000" fill="hold"/>
                                        <p:tgtEl>
                                          <p:spTgt spid="43"/>
                                        </p:tgtEl>
                                        <p:attrNameLst>
                                          <p:attrName>ppt_y</p:attrName>
                                        </p:attrNameLst>
                                      </p:cBhvr>
                                      <p:tavLst>
                                        <p:tav tm="0">
                                          <p:val>
                                            <p:strVal val="#ppt_y+.1"/>
                                          </p:val>
                                        </p:tav>
                                        <p:tav tm="100000">
                                          <p:val>
                                            <p:strVal val="#ppt_y"/>
                                          </p:val>
                                        </p:tav>
                                      </p:tavLst>
                                    </p:anim>
                                  </p:childTnLst>
                                </p:cTn>
                              </p:par>
                              <p:par>
                                <p:cTn id="241" presetID="42" presetClass="entr" presetSubtype="0" fill="hold" grpId="0" nodeType="withEffect">
                                  <p:stCondLst>
                                    <p:cond delay="0"/>
                                  </p:stCondLst>
                                  <p:childTnLst>
                                    <p:set>
                                      <p:cBhvr>
                                        <p:cTn id="242" dur="1" fill="hold">
                                          <p:stCondLst>
                                            <p:cond delay="0"/>
                                          </p:stCondLst>
                                        </p:cTn>
                                        <p:tgtEl>
                                          <p:spTgt spid="44"/>
                                        </p:tgtEl>
                                        <p:attrNameLst>
                                          <p:attrName>style.visibility</p:attrName>
                                        </p:attrNameLst>
                                      </p:cBhvr>
                                      <p:to>
                                        <p:strVal val="visible"/>
                                      </p:to>
                                    </p:set>
                                    <p:animEffect transition="in" filter="fade">
                                      <p:cBhvr>
                                        <p:cTn id="243" dur="1000"/>
                                        <p:tgtEl>
                                          <p:spTgt spid="44"/>
                                        </p:tgtEl>
                                      </p:cBhvr>
                                    </p:animEffect>
                                    <p:anim calcmode="lin" valueType="num">
                                      <p:cBhvr>
                                        <p:cTn id="244" dur="1000" fill="hold"/>
                                        <p:tgtEl>
                                          <p:spTgt spid="44"/>
                                        </p:tgtEl>
                                        <p:attrNameLst>
                                          <p:attrName>ppt_x</p:attrName>
                                        </p:attrNameLst>
                                      </p:cBhvr>
                                      <p:tavLst>
                                        <p:tav tm="0">
                                          <p:val>
                                            <p:strVal val="#ppt_x"/>
                                          </p:val>
                                        </p:tav>
                                        <p:tav tm="100000">
                                          <p:val>
                                            <p:strVal val="#ppt_x"/>
                                          </p:val>
                                        </p:tav>
                                      </p:tavLst>
                                    </p:anim>
                                    <p:anim calcmode="lin" valueType="num">
                                      <p:cBhvr>
                                        <p:cTn id="245" dur="1000" fill="hold"/>
                                        <p:tgtEl>
                                          <p:spTgt spid="44"/>
                                        </p:tgtEl>
                                        <p:attrNameLst>
                                          <p:attrName>ppt_y</p:attrName>
                                        </p:attrNameLst>
                                      </p:cBhvr>
                                      <p:tavLst>
                                        <p:tav tm="0">
                                          <p:val>
                                            <p:strVal val="#ppt_y+.1"/>
                                          </p:val>
                                        </p:tav>
                                        <p:tav tm="100000">
                                          <p:val>
                                            <p:strVal val="#ppt_y"/>
                                          </p:val>
                                        </p:tav>
                                      </p:tavLst>
                                    </p:anim>
                                  </p:childTnLst>
                                </p:cTn>
                              </p:par>
                              <p:par>
                                <p:cTn id="246" presetID="42" presetClass="entr" presetSubtype="0" fill="hold" grpId="0" nodeType="withEffect">
                                  <p:stCondLst>
                                    <p:cond delay="0"/>
                                  </p:stCondLst>
                                  <p:childTnLst>
                                    <p:set>
                                      <p:cBhvr>
                                        <p:cTn id="247" dur="1" fill="hold">
                                          <p:stCondLst>
                                            <p:cond delay="0"/>
                                          </p:stCondLst>
                                        </p:cTn>
                                        <p:tgtEl>
                                          <p:spTgt spid="45"/>
                                        </p:tgtEl>
                                        <p:attrNameLst>
                                          <p:attrName>style.visibility</p:attrName>
                                        </p:attrNameLst>
                                      </p:cBhvr>
                                      <p:to>
                                        <p:strVal val="visible"/>
                                      </p:to>
                                    </p:set>
                                    <p:animEffect transition="in" filter="fade">
                                      <p:cBhvr>
                                        <p:cTn id="248" dur="1000"/>
                                        <p:tgtEl>
                                          <p:spTgt spid="45"/>
                                        </p:tgtEl>
                                      </p:cBhvr>
                                    </p:animEffect>
                                    <p:anim calcmode="lin" valueType="num">
                                      <p:cBhvr>
                                        <p:cTn id="249" dur="1000" fill="hold"/>
                                        <p:tgtEl>
                                          <p:spTgt spid="45"/>
                                        </p:tgtEl>
                                        <p:attrNameLst>
                                          <p:attrName>ppt_x</p:attrName>
                                        </p:attrNameLst>
                                      </p:cBhvr>
                                      <p:tavLst>
                                        <p:tav tm="0">
                                          <p:val>
                                            <p:strVal val="#ppt_x"/>
                                          </p:val>
                                        </p:tav>
                                        <p:tav tm="100000">
                                          <p:val>
                                            <p:strVal val="#ppt_x"/>
                                          </p:val>
                                        </p:tav>
                                      </p:tavLst>
                                    </p:anim>
                                    <p:anim calcmode="lin" valueType="num">
                                      <p:cBhvr>
                                        <p:cTn id="250" dur="1000" fill="hold"/>
                                        <p:tgtEl>
                                          <p:spTgt spid="45"/>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46"/>
                                        </p:tgtEl>
                                        <p:attrNameLst>
                                          <p:attrName>style.visibility</p:attrName>
                                        </p:attrNameLst>
                                      </p:cBhvr>
                                      <p:to>
                                        <p:strVal val="visible"/>
                                      </p:to>
                                    </p:set>
                                    <p:animEffect transition="in" filter="fade">
                                      <p:cBhvr>
                                        <p:cTn id="253" dur="1000"/>
                                        <p:tgtEl>
                                          <p:spTgt spid="46"/>
                                        </p:tgtEl>
                                      </p:cBhvr>
                                    </p:animEffect>
                                    <p:anim calcmode="lin" valueType="num">
                                      <p:cBhvr>
                                        <p:cTn id="254" dur="1000" fill="hold"/>
                                        <p:tgtEl>
                                          <p:spTgt spid="46"/>
                                        </p:tgtEl>
                                        <p:attrNameLst>
                                          <p:attrName>ppt_x</p:attrName>
                                        </p:attrNameLst>
                                      </p:cBhvr>
                                      <p:tavLst>
                                        <p:tav tm="0">
                                          <p:val>
                                            <p:strVal val="#ppt_x"/>
                                          </p:val>
                                        </p:tav>
                                        <p:tav tm="100000">
                                          <p:val>
                                            <p:strVal val="#ppt_x"/>
                                          </p:val>
                                        </p:tav>
                                      </p:tavLst>
                                    </p:anim>
                                    <p:anim calcmode="lin" valueType="num">
                                      <p:cBhvr>
                                        <p:cTn id="255" dur="1000" fill="hold"/>
                                        <p:tgtEl>
                                          <p:spTgt spid="46"/>
                                        </p:tgtEl>
                                        <p:attrNameLst>
                                          <p:attrName>ppt_y</p:attrName>
                                        </p:attrNameLst>
                                      </p:cBhvr>
                                      <p:tavLst>
                                        <p:tav tm="0">
                                          <p:val>
                                            <p:strVal val="#ppt_y+.1"/>
                                          </p:val>
                                        </p:tav>
                                        <p:tav tm="100000">
                                          <p:val>
                                            <p:strVal val="#ppt_y"/>
                                          </p:val>
                                        </p:tav>
                                      </p:tavLst>
                                    </p:anim>
                                  </p:childTnLst>
                                </p:cTn>
                              </p:par>
                              <p:par>
                                <p:cTn id="256" presetID="42" presetClass="entr" presetSubtype="0" fill="hold" grpId="0" nodeType="withEffect">
                                  <p:stCondLst>
                                    <p:cond delay="0"/>
                                  </p:stCondLst>
                                  <p:childTnLst>
                                    <p:set>
                                      <p:cBhvr>
                                        <p:cTn id="257" dur="1" fill="hold">
                                          <p:stCondLst>
                                            <p:cond delay="0"/>
                                          </p:stCondLst>
                                        </p:cTn>
                                        <p:tgtEl>
                                          <p:spTgt spid="47"/>
                                        </p:tgtEl>
                                        <p:attrNameLst>
                                          <p:attrName>style.visibility</p:attrName>
                                        </p:attrNameLst>
                                      </p:cBhvr>
                                      <p:to>
                                        <p:strVal val="visible"/>
                                      </p:to>
                                    </p:set>
                                    <p:animEffect transition="in" filter="fade">
                                      <p:cBhvr>
                                        <p:cTn id="258" dur="1000"/>
                                        <p:tgtEl>
                                          <p:spTgt spid="47"/>
                                        </p:tgtEl>
                                      </p:cBhvr>
                                    </p:animEffect>
                                    <p:anim calcmode="lin" valueType="num">
                                      <p:cBhvr>
                                        <p:cTn id="259" dur="1000" fill="hold"/>
                                        <p:tgtEl>
                                          <p:spTgt spid="47"/>
                                        </p:tgtEl>
                                        <p:attrNameLst>
                                          <p:attrName>ppt_x</p:attrName>
                                        </p:attrNameLst>
                                      </p:cBhvr>
                                      <p:tavLst>
                                        <p:tav tm="0">
                                          <p:val>
                                            <p:strVal val="#ppt_x"/>
                                          </p:val>
                                        </p:tav>
                                        <p:tav tm="100000">
                                          <p:val>
                                            <p:strVal val="#ppt_x"/>
                                          </p:val>
                                        </p:tav>
                                      </p:tavLst>
                                    </p:anim>
                                    <p:anim calcmode="lin" valueType="num">
                                      <p:cBhvr>
                                        <p:cTn id="260" dur="1000" fill="hold"/>
                                        <p:tgtEl>
                                          <p:spTgt spid="47"/>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48"/>
                                        </p:tgtEl>
                                        <p:attrNameLst>
                                          <p:attrName>style.visibility</p:attrName>
                                        </p:attrNameLst>
                                      </p:cBhvr>
                                      <p:to>
                                        <p:strVal val="visible"/>
                                      </p:to>
                                    </p:set>
                                    <p:animEffect transition="in" filter="fade">
                                      <p:cBhvr>
                                        <p:cTn id="263" dur="1000"/>
                                        <p:tgtEl>
                                          <p:spTgt spid="48"/>
                                        </p:tgtEl>
                                      </p:cBhvr>
                                    </p:animEffect>
                                    <p:anim calcmode="lin" valueType="num">
                                      <p:cBhvr>
                                        <p:cTn id="264" dur="1000" fill="hold"/>
                                        <p:tgtEl>
                                          <p:spTgt spid="48"/>
                                        </p:tgtEl>
                                        <p:attrNameLst>
                                          <p:attrName>ppt_x</p:attrName>
                                        </p:attrNameLst>
                                      </p:cBhvr>
                                      <p:tavLst>
                                        <p:tav tm="0">
                                          <p:val>
                                            <p:strVal val="#ppt_x"/>
                                          </p:val>
                                        </p:tav>
                                        <p:tav tm="100000">
                                          <p:val>
                                            <p:strVal val="#ppt_x"/>
                                          </p:val>
                                        </p:tav>
                                      </p:tavLst>
                                    </p:anim>
                                    <p:anim calcmode="lin" valueType="num">
                                      <p:cBhvr>
                                        <p:cTn id="265" dur="1000" fill="hold"/>
                                        <p:tgtEl>
                                          <p:spTgt spid="48"/>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52"/>
                                        </p:tgtEl>
                                        <p:attrNameLst>
                                          <p:attrName>style.visibility</p:attrName>
                                        </p:attrNameLst>
                                      </p:cBhvr>
                                      <p:to>
                                        <p:strVal val="visible"/>
                                      </p:to>
                                    </p:set>
                                    <p:animEffect transition="in" filter="fade">
                                      <p:cBhvr>
                                        <p:cTn id="268" dur="1000"/>
                                        <p:tgtEl>
                                          <p:spTgt spid="52"/>
                                        </p:tgtEl>
                                      </p:cBhvr>
                                    </p:animEffect>
                                    <p:anim calcmode="lin" valueType="num">
                                      <p:cBhvr>
                                        <p:cTn id="269" dur="1000" fill="hold"/>
                                        <p:tgtEl>
                                          <p:spTgt spid="52"/>
                                        </p:tgtEl>
                                        <p:attrNameLst>
                                          <p:attrName>ppt_x</p:attrName>
                                        </p:attrNameLst>
                                      </p:cBhvr>
                                      <p:tavLst>
                                        <p:tav tm="0">
                                          <p:val>
                                            <p:strVal val="#ppt_x"/>
                                          </p:val>
                                        </p:tav>
                                        <p:tav tm="100000">
                                          <p:val>
                                            <p:strVal val="#ppt_x"/>
                                          </p:val>
                                        </p:tav>
                                      </p:tavLst>
                                    </p:anim>
                                    <p:anim calcmode="lin" valueType="num">
                                      <p:cBhvr>
                                        <p:cTn id="270" dur="1000" fill="hold"/>
                                        <p:tgtEl>
                                          <p:spTgt spid="52"/>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fade">
                                      <p:cBhvr>
                                        <p:cTn id="273" dur="1000"/>
                                        <p:tgtEl>
                                          <p:spTgt spid="53"/>
                                        </p:tgtEl>
                                      </p:cBhvr>
                                    </p:animEffect>
                                    <p:anim calcmode="lin" valueType="num">
                                      <p:cBhvr>
                                        <p:cTn id="274" dur="1000" fill="hold"/>
                                        <p:tgtEl>
                                          <p:spTgt spid="53"/>
                                        </p:tgtEl>
                                        <p:attrNameLst>
                                          <p:attrName>ppt_x</p:attrName>
                                        </p:attrNameLst>
                                      </p:cBhvr>
                                      <p:tavLst>
                                        <p:tav tm="0">
                                          <p:val>
                                            <p:strVal val="#ppt_x"/>
                                          </p:val>
                                        </p:tav>
                                        <p:tav tm="100000">
                                          <p:val>
                                            <p:strVal val="#ppt_x"/>
                                          </p:val>
                                        </p:tav>
                                      </p:tavLst>
                                    </p:anim>
                                    <p:anim calcmode="lin" valueType="num">
                                      <p:cBhvr>
                                        <p:cTn id="275" dur="1000" fill="hold"/>
                                        <p:tgtEl>
                                          <p:spTgt spid="53"/>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54"/>
                                        </p:tgtEl>
                                        <p:attrNameLst>
                                          <p:attrName>style.visibility</p:attrName>
                                        </p:attrNameLst>
                                      </p:cBhvr>
                                      <p:to>
                                        <p:strVal val="visible"/>
                                      </p:to>
                                    </p:set>
                                    <p:animEffect transition="in" filter="fade">
                                      <p:cBhvr>
                                        <p:cTn id="278" dur="1000"/>
                                        <p:tgtEl>
                                          <p:spTgt spid="54"/>
                                        </p:tgtEl>
                                      </p:cBhvr>
                                    </p:animEffect>
                                    <p:anim calcmode="lin" valueType="num">
                                      <p:cBhvr>
                                        <p:cTn id="279" dur="1000" fill="hold"/>
                                        <p:tgtEl>
                                          <p:spTgt spid="54"/>
                                        </p:tgtEl>
                                        <p:attrNameLst>
                                          <p:attrName>ppt_x</p:attrName>
                                        </p:attrNameLst>
                                      </p:cBhvr>
                                      <p:tavLst>
                                        <p:tav tm="0">
                                          <p:val>
                                            <p:strVal val="#ppt_x"/>
                                          </p:val>
                                        </p:tav>
                                        <p:tav tm="100000">
                                          <p:val>
                                            <p:strVal val="#ppt_x"/>
                                          </p:val>
                                        </p:tav>
                                      </p:tavLst>
                                    </p:anim>
                                    <p:anim calcmode="lin" valueType="num">
                                      <p:cBhvr>
                                        <p:cTn id="280" dur="1000" fill="hold"/>
                                        <p:tgtEl>
                                          <p:spTgt spid="54"/>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55"/>
                                        </p:tgtEl>
                                        <p:attrNameLst>
                                          <p:attrName>style.visibility</p:attrName>
                                        </p:attrNameLst>
                                      </p:cBhvr>
                                      <p:to>
                                        <p:strVal val="visible"/>
                                      </p:to>
                                    </p:set>
                                    <p:animEffect transition="in" filter="fade">
                                      <p:cBhvr>
                                        <p:cTn id="283" dur="1000"/>
                                        <p:tgtEl>
                                          <p:spTgt spid="55"/>
                                        </p:tgtEl>
                                      </p:cBhvr>
                                    </p:animEffect>
                                    <p:anim calcmode="lin" valueType="num">
                                      <p:cBhvr>
                                        <p:cTn id="284" dur="1000" fill="hold"/>
                                        <p:tgtEl>
                                          <p:spTgt spid="55"/>
                                        </p:tgtEl>
                                        <p:attrNameLst>
                                          <p:attrName>ppt_x</p:attrName>
                                        </p:attrNameLst>
                                      </p:cBhvr>
                                      <p:tavLst>
                                        <p:tav tm="0">
                                          <p:val>
                                            <p:strVal val="#ppt_x"/>
                                          </p:val>
                                        </p:tav>
                                        <p:tav tm="100000">
                                          <p:val>
                                            <p:strVal val="#ppt_x"/>
                                          </p:val>
                                        </p:tav>
                                      </p:tavLst>
                                    </p:anim>
                                    <p:anim calcmode="lin" valueType="num">
                                      <p:cBhvr>
                                        <p:cTn id="285" dur="1000" fill="hold"/>
                                        <p:tgtEl>
                                          <p:spTgt spid="55"/>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56"/>
                                        </p:tgtEl>
                                        <p:attrNameLst>
                                          <p:attrName>style.visibility</p:attrName>
                                        </p:attrNameLst>
                                      </p:cBhvr>
                                      <p:to>
                                        <p:strVal val="visible"/>
                                      </p:to>
                                    </p:set>
                                    <p:animEffect transition="in" filter="fade">
                                      <p:cBhvr>
                                        <p:cTn id="288" dur="1000"/>
                                        <p:tgtEl>
                                          <p:spTgt spid="56"/>
                                        </p:tgtEl>
                                      </p:cBhvr>
                                    </p:animEffect>
                                    <p:anim calcmode="lin" valueType="num">
                                      <p:cBhvr>
                                        <p:cTn id="289" dur="1000" fill="hold"/>
                                        <p:tgtEl>
                                          <p:spTgt spid="56"/>
                                        </p:tgtEl>
                                        <p:attrNameLst>
                                          <p:attrName>ppt_x</p:attrName>
                                        </p:attrNameLst>
                                      </p:cBhvr>
                                      <p:tavLst>
                                        <p:tav tm="0">
                                          <p:val>
                                            <p:strVal val="#ppt_x"/>
                                          </p:val>
                                        </p:tav>
                                        <p:tav tm="100000">
                                          <p:val>
                                            <p:strVal val="#ppt_x"/>
                                          </p:val>
                                        </p:tav>
                                      </p:tavLst>
                                    </p:anim>
                                    <p:anim calcmode="lin" valueType="num">
                                      <p:cBhvr>
                                        <p:cTn id="290" dur="1000" fill="hold"/>
                                        <p:tgtEl>
                                          <p:spTgt spid="56"/>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57"/>
                                        </p:tgtEl>
                                        <p:attrNameLst>
                                          <p:attrName>style.visibility</p:attrName>
                                        </p:attrNameLst>
                                      </p:cBhvr>
                                      <p:to>
                                        <p:strVal val="visible"/>
                                      </p:to>
                                    </p:set>
                                    <p:animEffect transition="in" filter="fade">
                                      <p:cBhvr>
                                        <p:cTn id="293" dur="1000"/>
                                        <p:tgtEl>
                                          <p:spTgt spid="57"/>
                                        </p:tgtEl>
                                      </p:cBhvr>
                                    </p:animEffect>
                                    <p:anim calcmode="lin" valueType="num">
                                      <p:cBhvr>
                                        <p:cTn id="294" dur="1000" fill="hold"/>
                                        <p:tgtEl>
                                          <p:spTgt spid="57"/>
                                        </p:tgtEl>
                                        <p:attrNameLst>
                                          <p:attrName>ppt_x</p:attrName>
                                        </p:attrNameLst>
                                      </p:cBhvr>
                                      <p:tavLst>
                                        <p:tav tm="0">
                                          <p:val>
                                            <p:strVal val="#ppt_x"/>
                                          </p:val>
                                        </p:tav>
                                        <p:tav tm="100000">
                                          <p:val>
                                            <p:strVal val="#ppt_x"/>
                                          </p:val>
                                        </p:tav>
                                      </p:tavLst>
                                    </p:anim>
                                    <p:anim calcmode="lin" valueType="num">
                                      <p:cBhvr>
                                        <p:cTn id="295" dur="1000" fill="hold"/>
                                        <p:tgtEl>
                                          <p:spTgt spid="57"/>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58"/>
                                        </p:tgtEl>
                                        <p:attrNameLst>
                                          <p:attrName>style.visibility</p:attrName>
                                        </p:attrNameLst>
                                      </p:cBhvr>
                                      <p:to>
                                        <p:strVal val="visible"/>
                                      </p:to>
                                    </p:set>
                                    <p:animEffect transition="in" filter="fade">
                                      <p:cBhvr>
                                        <p:cTn id="298" dur="1000"/>
                                        <p:tgtEl>
                                          <p:spTgt spid="58"/>
                                        </p:tgtEl>
                                      </p:cBhvr>
                                    </p:animEffect>
                                    <p:anim calcmode="lin" valueType="num">
                                      <p:cBhvr>
                                        <p:cTn id="299" dur="1000" fill="hold"/>
                                        <p:tgtEl>
                                          <p:spTgt spid="58"/>
                                        </p:tgtEl>
                                        <p:attrNameLst>
                                          <p:attrName>ppt_x</p:attrName>
                                        </p:attrNameLst>
                                      </p:cBhvr>
                                      <p:tavLst>
                                        <p:tav tm="0">
                                          <p:val>
                                            <p:strVal val="#ppt_x"/>
                                          </p:val>
                                        </p:tav>
                                        <p:tav tm="100000">
                                          <p:val>
                                            <p:strVal val="#ppt_x"/>
                                          </p:val>
                                        </p:tav>
                                      </p:tavLst>
                                    </p:anim>
                                    <p:anim calcmode="lin" valueType="num">
                                      <p:cBhvr>
                                        <p:cTn id="300" dur="1000" fill="hold"/>
                                        <p:tgtEl>
                                          <p:spTgt spid="58"/>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59"/>
                                        </p:tgtEl>
                                        <p:attrNameLst>
                                          <p:attrName>style.visibility</p:attrName>
                                        </p:attrNameLst>
                                      </p:cBhvr>
                                      <p:to>
                                        <p:strVal val="visible"/>
                                      </p:to>
                                    </p:set>
                                    <p:animEffect transition="in" filter="fade">
                                      <p:cBhvr>
                                        <p:cTn id="303" dur="1000"/>
                                        <p:tgtEl>
                                          <p:spTgt spid="59"/>
                                        </p:tgtEl>
                                      </p:cBhvr>
                                    </p:animEffect>
                                    <p:anim calcmode="lin" valueType="num">
                                      <p:cBhvr>
                                        <p:cTn id="304" dur="1000" fill="hold"/>
                                        <p:tgtEl>
                                          <p:spTgt spid="59"/>
                                        </p:tgtEl>
                                        <p:attrNameLst>
                                          <p:attrName>ppt_x</p:attrName>
                                        </p:attrNameLst>
                                      </p:cBhvr>
                                      <p:tavLst>
                                        <p:tav tm="0">
                                          <p:val>
                                            <p:strVal val="#ppt_x"/>
                                          </p:val>
                                        </p:tav>
                                        <p:tav tm="100000">
                                          <p:val>
                                            <p:strVal val="#ppt_x"/>
                                          </p:val>
                                        </p:tav>
                                      </p:tavLst>
                                    </p:anim>
                                    <p:anim calcmode="lin" valueType="num">
                                      <p:cBhvr>
                                        <p:cTn id="305" dur="1000" fill="hold"/>
                                        <p:tgtEl>
                                          <p:spTgt spid="59"/>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60"/>
                                        </p:tgtEl>
                                        <p:attrNameLst>
                                          <p:attrName>style.visibility</p:attrName>
                                        </p:attrNameLst>
                                      </p:cBhvr>
                                      <p:to>
                                        <p:strVal val="visible"/>
                                      </p:to>
                                    </p:set>
                                    <p:animEffect transition="in" filter="fade">
                                      <p:cBhvr>
                                        <p:cTn id="308" dur="1000"/>
                                        <p:tgtEl>
                                          <p:spTgt spid="60"/>
                                        </p:tgtEl>
                                      </p:cBhvr>
                                    </p:animEffect>
                                    <p:anim calcmode="lin" valueType="num">
                                      <p:cBhvr>
                                        <p:cTn id="309" dur="1000" fill="hold"/>
                                        <p:tgtEl>
                                          <p:spTgt spid="60"/>
                                        </p:tgtEl>
                                        <p:attrNameLst>
                                          <p:attrName>ppt_x</p:attrName>
                                        </p:attrNameLst>
                                      </p:cBhvr>
                                      <p:tavLst>
                                        <p:tav tm="0">
                                          <p:val>
                                            <p:strVal val="#ppt_x"/>
                                          </p:val>
                                        </p:tav>
                                        <p:tav tm="100000">
                                          <p:val>
                                            <p:strVal val="#ppt_x"/>
                                          </p:val>
                                        </p:tav>
                                      </p:tavLst>
                                    </p:anim>
                                    <p:anim calcmode="lin" valueType="num">
                                      <p:cBhvr>
                                        <p:cTn id="310" dur="1000" fill="hold"/>
                                        <p:tgtEl>
                                          <p:spTgt spid="60"/>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64"/>
                                        </p:tgtEl>
                                        <p:attrNameLst>
                                          <p:attrName>style.visibility</p:attrName>
                                        </p:attrNameLst>
                                      </p:cBhvr>
                                      <p:to>
                                        <p:strVal val="visible"/>
                                      </p:to>
                                    </p:set>
                                    <p:animEffect transition="in" filter="fade">
                                      <p:cBhvr>
                                        <p:cTn id="313" dur="1000"/>
                                        <p:tgtEl>
                                          <p:spTgt spid="64"/>
                                        </p:tgtEl>
                                      </p:cBhvr>
                                    </p:animEffect>
                                    <p:anim calcmode="lin" valueType="num">
                                      <p:cBhvr>
                                        <p:cTn id="314" dur="1000" fill="hold"/>
                                        <p:tgtEl>
                                          <p:spTgt spid="64"/>
                                        </p:tgtEl>
                                        <p:attrNameLst>
                                          <p:attrName>ppt_x</p:attrName>
                                        </p:attrNameLst>
                                      </p:cBhvr>
                                      <p:tavLst>
                                        <p:tav tm="0">
                                          <p:val>
                                            <p:strVal val="#ppt_x"/>
                                          </p:val>
                                        </p:tav>
                                        <p:tav tm="100000">
                                          <p:val>
                                            <p:strVal val="#ppt_x"/>
                                          </p:val>
                                        </p:tav>
                                      </p:tavLst>
                                    </p:anim>
                                    <p:anim calcmode="lin" valueType="num">
                                      <p:cBhvr>
                                        <p:cTn id="315" dur="1000" fill="hold"/>
                                        <p:tgtEl>
                                          <p:spTgt spid="64"/>
                                        </p:tgtEl>
                                        <p:attrNameLst>
                                          <p:attrName>ppt_y</p:attrName>
                                        </p:attrNameLst>
                                      </p:cBhvr>
                                      <p:tavLst>
                                        <p:tav tm="0">
                                          <p:val>
                                            <p:strVal val="#ppt_y+.1"/>
                                          </p:val>
                                        </p:tav>
                                        <p:tav tm="100000">
                                          <p:val>
                                            <p:strVal val="#ppt_y"/>
                                          </p:val>
                                        </p:tav>
                                      </p:tavLst>
                                    </p:anim>
                                  </p:childTnLst>
                                </p:cTn>
                              </p:par>
                              <p:par>
                                <p:cTn id="316" presetID="42" presetClass="entr" presetSubtype="0" fill="hold" grpId="0" nodeType="withEffect">
                                  <p:stCondLst>
                                    <p:cond delay="0"/>
                                  </p:stCondLst>
                                  <p:childTnLst>
                                    <p:set>
                                      <p:cBhvr>
                                        <p:cTn id="317" dur="1" fill="hold">
                                          <p:stCondLst>
                                            <p:cond delay="0"/>
                                          </p:stCondLst>
                                        </p:cTn>
                                        <p:tgtEl>
                                          <p:spTgt spid="65"/>
                                        </p:tgtEl>
                                        <p:attrNameLst>
                                          <p:attrName>style.visibility</p:attrName>
                                        </p:attrNameLst>
                                      </p:cBhvr>
                                      <p:to>
                                        <p:strVal val="visible"/>
                                      </p:to>
                                    </p:set>
                                    <p:animEffect transition="in" filter="fade">
                                      <p:cBhvr>
                                        <p:cTn id="318" dur="1000"/>
                                        <p:tgtEl>
                                          <p:spTgt spid="65"/>
                                        </p:tgtEl>
                                      </p:cBhvr>
                                    </p:animEffect>
                                    <p:anim calcmode="lin" valueType="num">
                                      <p:cBhvr>
                                        <p:cTn id="319" dur="1000" fill="hold"/>
                                        <p:tgtEl>
                                          <p:spTgt spid="65"/>
                                        </p:tgtEl>
                                        <p:attrNameLst>
                                          <p:attrName>ppt_x</p:attrName>
                                        </p:attrNameLst>
                                      </p:cBhvr>
                                      <p:tavLst>
                                        <p:tav tm="0">
                                          <p:val>
                                            <p:strVal val="#ppt_x"/>
                                          </p:val>
                                        </p:tav>
                                        <p:tav tm="100000">
                                          <p:val>
                                            <p:strVal val="#ppt_x"/>
                                          </p:val>
                                        </p:tav>
                                      </p:tavLst>
                                    </p:anim>
                                    <p:anim calcmode="lin" valueType="num">
                                      <p:cBhvr>
                                        <p:cTn id="320" dur="1000" fill="hold"/>
                                        <p:tgtEl>
                                          <p:spTgt spid="65"/>
                                        </p:tgtEl>
                                        <p:attrNameLst>
                                          <p:attrName>ppt_y</p:attrName>
                                        </p:attrNameLst>
                                      </p:cBhvr>
                                      <p:tavLst>
                                        <p:tav tm="0">
                                          <p:val>
                                            <p:strVal val="#ppt_y+.1"/>
                                          </p:val>
                                        </p:tav>
                                        <p:tav tm="100000">
                                          <p:val>
                                            <p:strVal val="#ppt_y"/>
                                          </p:val>
                                        </p:tav>
                                      </p:tavLst>
                                    </p:anim>
                                  </p:childTnLst>
                                </p:cTn>
                              </p:par>
                              <p:par>
                                <p:cTn id="321" presetID="42" presetClass="entr" presetSubtype="0" fill="hold" grpId="0" nodeType="withEffect">
                                  <p:stCondLst>
                                    <p:cond delay="0"/>
                                  </p:stCondLst>
                                  <p:childTnLst>
                                    <p:set>
                                      <p:cBhvr>
                                        <p:cTn id="322" dur="1" fill="hold">
                                          <p:stCondLst>
                                            <p:cond delay="0"/>
                                          </p:stCondLst>
                                        </p:cTn>
                                        <p:tgtEl>
                                          <p:spTgt spid="66"/>
                                        </p:tgtEl>
                                        <p:attrNameLst>
                                          <p:attrName>style.visibility</p:attrName>
                                        </p:attrNameLst>
                                      </p:cBhvr>
                                      <p:to>
                                        <p:strVal val="visible"/>
                                      </p:to>
                                    </p:set>
                                    <p:animEffect transition="in" filter="fade">
                                      <p:cBhvr>
                                        <p:cTn id="323" dur="1000"/>
                                        <p:tgtEl>
                                          <p:spTgt spid="66"/>
                                        </p:tgtEl>
                                      </p:cBhvr>
                                    </p:animEffect>
                                    <p:anim calcmode="lin" valueType="num">
                                      <p:cBhvr>
                                        <p:cTn id="324" dur="1000" fill="hold"/>
                                        <p:tgtEl>
                                          <p:spTgt spid="66"/>
                                        </p:tgtEl>
                                        <p:attrNameLst>
                                          <p:attrName>ppt_x</p:attrName>
                                        </p:attrNameLst>
                                      </p:cBhvr>
                                      <p:tavLst>
                                        <p:tav tm="0">
                                          <p:val>
                                            <p:strVal val="#ppt_x"/>
                                          </p:val>
                                        </p:tav>
                                        <p:tav tm="100000">
                                          <p:val>
                                            <p:strVal val="#ppt_x"/>
                                          </p:val>
                                        </p:tav>
                                      </p:tavLst>
                                    </p:anim>
                                    <p:anim calcmode="lin" valueType="num">
                                      <p:cBhvr>
                                        <p:cTn id="325" dur="1000" fill="hold"/>
                                        <p:tgtEl>
                                          <p:spTgt spid="66"/>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67"/>
                                        </p:tgtEl>
                                        <p:attrNameLst>
                                          <p:attrName>style.visibility</p:attrName>
                                        </p:attrNameLst>
                                      </p:cBhvr>
                                      <p:to>
                                        <p:strVal val="visible"/>
                                      </p:to>
                                    </p:set>
                                    <p:animEffect transition="in" filter="fade">
                                      <p:cBhvr>
                                        <p:cTn id="328" dur="1000"/>
                                        <p:tgtEl>
                                          <p:spTgt spid="67"/>
                                        </p:tgtEl>
                                      </p:cBhvr>
                                    </p:animEffect>
                                    <p:anim calcmode="lin" valueType="num">
                                      <p:cBhvr>
                                        <p:cTn id="329" dur="1000" fill="hold"/>
                                        <p:tgtEl>
                                          <p:spTgt spid="67"/>
                                        </p:tgtEl>
                                        <p:attrNameLst>
                                          <p:attrName>ppt_x</p:attrName>
                                        </p:attrNameLst>
                                      </p:cBhvr>
                                      <p:tavLst>
                                        <p:tav tm="0">
                                          <p:val>
                                            <p:strVal val="#ppt_x"/>
                                          </p:val>
                                        </p:tav>
                                        <p:tav tm="100000">
                                          <p:val>
                                            <p:strVal val="#ppt_x"/>
                                          </p:val>
                                        </p:tav>
                                      </p:tavLst>
                                    </p:anim>
                                    <p:anim calcmode="lin" valueType="num">
                                      <p:cBhvr>
                                        <p:cTn id="330" dur="1000" fill="hold"/>
                                        <p:tgtEl>
                                          <p:spTgt spid="67"/>
                                        </p:tgtEl>
                                        <p:attrNameLst>
                                          <p:attrName>ppt_y</p:attrName>
                                        </p:attrNameLst>
                                      </p:cBhvr>
                                      <p:tavLst>
                                        <p:tav tm="0">
                                          <p:val>
                                            <p:strVal val="#ppt_y+.1"/>
                                          </p:val>
                                        </p:tav>
                                        <p:tav tm="100000">
                                          <p:val>
                                            <p:strVal val="#ppt_y"/>
                                          </p:val>
                                        </p:tav>
                                      </p:tavLst>
                                    </p:anim>
                                  </p:childTnLst>
                                </p:cTn>
                              </p:par>
                              <p:par>
                                <p:cTn id="331" presetID="42" presetClass="entr" presetSubtype="0" fill="hold" grpId="0" nodeType="withEffect">
                                  <p:stCondLst>
                                    <p:cond delay="0"/>
                                  </p:stCondLst>
                                  <p:childTnLst>
                                    <p:set>
                                      <p:cBhvr>
                                        <p:cTn id="332" dur="1" fill="hold">
                                          <p:stCondLst>
                                            <p:cond delay="0"/>
                                          </p:stCondLst>
                                        </p:cTn>
                                        <p:tgtEl>
                                          <p:spTgt spid="68"/>
                                        </p:tgtEl>
                                        <p:attrNameLst>
                                          <p:attrName>style.visibility</p:attrName>
                                        </p:attrNameLst>
                                      </p:cBhvr>
                                      <p:to>
                                        <p:strVal val="visible"/>
                                      </p:to>
                                    </p:set>
                                    <p:animEffect transition="in" filter="fade">
                                      <p:cBhvr>
                                        <p:cTn id="333" dur="1000"/>
                                        <p:tgtEl>
                                          <p:spTgt spid="68"/>
                                        </p:tgtEl>
                                      </p:cBhvr>
                                    </p:animEffect>
                                    <p:anim calcmode="lin" valueType="num">
                                      <p:cBhvr>
                                        <p:cTn id="334" dur="1000" fill="hold"/>
                                        <p:tgtEl>
                                          <p:spTgt spid="68"/>
                                        </p:tgtEl>
                                        <p:attrNameLst>
                                          <p:attrName>ppt_x</p:attrName>
                                        </p:attrNameLst>
                                      </p:cBhvr>
                                      <p:tavLst>
                                        <p:tav tm="0">
                                          <p:val>
                                            <p:strVal val="#ppt_x"/>
                                          </p:val>
                                        </p:tav>
                                        <p:tav tm="100000">
                                          <p:val>
                                            <p:strVal val="#ppt_x"/>
                                          </p:val>
                                        </p:tav>
                                      </p:tavLst>
                                    </p:anim>
                                    <p:anim calcmode="lin" valueType="num">
                                      <p:cBhvr>
                                        <p:cTn id="335" dur="1000" fill="hold"/>
                                        <p:tgtEl>
                                          <p:spTgt spid="68"/>
                                        </p:tgtEl>
                                        <p:attrNameLst>
                                          <p:attrName>ppt_y</p:attrName>
                                        </p:attrNameLst>
                                      </p:cBhvr>
                                      <p:tavLst>
                                        <p:tav tm="0">
                                          <p:val>
                                            <p:strVal val="#ppt_y+.1"/>
                                          </p:val>
                                        </p:tav>
                                        <p:tav tm="100000">
                                          <p:val>
                                            <p:strVal val="#ppt_y"/>
                                          </p:val>
                                        </p:tav>
                                      </p:tavLst>
                                    </p:anim>
                                  </p:childTnLst>
                                </p:cTn>
                              </p:par>
                              <p:par>
                                <p:cTn id="336" presetID="42" presetClass="entr" presetSubtype="0" fill="hold" grpId="0" nodeType="withEffect">
                                  <p:stCondLst>
                                    <p:cond delay="0"/>
                                  </p:stCondLst>
                                  <p:childTnLst>
                                    <p:set>
                                      <p:cBhvr>
                                        <p:cTn id="337" dur="1" fill="hold">
                                          <p:stCondLst>
                                            <p:cond delay="0"/>
                                          </p:stCondLst>
                                        </p:cTn>
                                        <p:tgtEl>
                                          <p:spTgt spid="69"/>
                                        </p:tgtEl>
                                        <p:attrNameLst>
                                          <p:attrName>style.visibility</p:attrName>
                                        </p:attrNameLst>
                                      </p:cBhvr>
                                      <p:to>
                                        <p:strVal val="visible"/>
                                      </p:to>
                                    </p:set>
                                    <p:animEffect transition="in" filter="fade">
                                      <p:cBhvr>
                                        <p:cTn id="338" dur="1000"/>
                                        <p:tgtEl>
                                          <p:spTgt spid="69"/>
                                        </p:tgtEl>
                                      </p:cBhvr>
                                    </p:animEffect>
                                    <p:anim calcmode="lin" valueType="num">
                                      <p:cBhvr>
                                        <p:cTn id="339" dur="1000" fill="hold"/>
                                        <p:tgtEl>
                                          <p:spTgt spid="69"/>
                                        </p:tgtEl>
                                        <p:attrNameLst>
                                          <p:attrName>ppt_x</p:attrName>
                                        </p:attrNameLst>
                                      </p:cBhvr>
                                      <p:tavLst>
                                        <p:tav tm="0">
                                          <p:val>
                                            <p:strVal val="#ppt_x"/>
                                          </p:val>
                                        </p:tav>
                                        <p:tav tm="100000">
                                          <p:val>
                                            <p:strVal val="#ppt_x"/>
                                          </p:val>
                                        </p:tav>
                                      </p:tavLst>
                                    </p:anim>
                                    <p:anim calcmode="lin" valueType="num">
                                      <p:cBhvr>
                                        <p:cTn id="340" dur="1000" fill="hold"/>
                                        <p:tgtEl>
                                          <p:spTgt spid="69"/>
                                        </p:tgtEl>
                                        <p:attrNameLst>
                                          <p:attrName>ppt_y</p:attrName>
                                        </p:attrNameLst>
                                      </p:cBhvr>
                                      <p:tavLst>
                                        <p:tav tm="0">
                                          <p:val>
                                            <p:strVal val="#ppt_y+.1"/>
                                          </p:val>
                                        </p:tav>
                                        <p:tav tm="100000">
                                          <p:val>
                                            <p:strVal val="#ppt_y"/>
                                          </p:val>
                                        </p:tav>
                                      </p:tavLst>
                                    </p:anim>
                                  </p:childTnLst>
                                </p:cTn>
                              </p:par>
                              <p:par>
                                <p:cTn id="341" presetID="42" presetClass="entr" presetSubtype="0" fill="hold" grpId="0" nodeType="withEffect">
                                  <p:stCondLst>
                                    <p:cond delay="0"/>
                                  </p:stCondLst>
                                  <p:childTnLst>
                                    <p:set>
                                      <p:cBhvr>
                                        <p:cTn id="342" dur="1" fill="hold">
                                          <p:stCondLst>
                                            <p:cond delay="0"/>
                                          </p:stCondLst>
                                        </p:cTn>
                                        <p:tgtEl>
                                          <p:spTgt spid="70"/>
                                        </p:tgtEl>
                                        <p:attrNameLst>
                                          <p:attrName>style.visibility</p:attrName>
                                        </p:attrNameLst>
                                      </p:cBhvr>
                                      <p:to>
                                        <p:strVal val="visible"/>
                                      </p:to>
                                    </p:set>
                                    <p:animEffect transition="in" filter="fade">
                                      <p:cBhvr>
                                        <p:cTn id="343" dur="1000"/>
                                        <p:tgtEl>
                                          <p:spTgt spid="70"/>
                                        </p:tgtEl>
                                      </p:cBhvr>
                                    </p:animEffect>
                                    <p:anim calcmode="lin" valueType="num">
                                      <p:cBhvr>
                                        <p:cTn id="344" dur="1000" fill="hold"/>
                                        <p:tgtEl>
                                          <p:spTgt spid="70"/>
                                        </p:tgtEl>
                                        <p:attrNameLst>
                                          <p:attrName>ppt_x</p:attrName>
                                        </p:attrNameLst>
                                      </p:cBhvr>
                                      <p:tavLst>
                                        <p:tav tm="0">
                                          <p:val>
                                            <p:strVal val="#ppt_x"/>
                                          </p:val>
                                        </p:tav>
                                        <p:tav tm="100000">
                                          <p:val>
                                            <p:strVal val="#ppt_x"/>
                                          </p:val>
                                        </p:tav>
                                      </p:tavLst>
                                    </p:anim>
                                    <p:anim calcmode="lin" valueType="num">
                                      <p:cBhvr>
                                        <p:cTn id="345" dur="1000" fill="hold"/>
                                        <p:tgtEl>
                                          <p:spTgt spid="70"/>
                                        </p:tgtEl>
                                        <p:attrNameLst>
                                          <p:attrName>ppt_y</p:attrName>
                                        </p:attrNameLst>
                                      </p:cBhvr>
                                      <p:tavLst>
                                        <p:tav tm="0">
                                          <p:val>
                                            <p:strVal val="#ppt_y+.1"/>
                                          </p:val>
                                        </p:tav>
                                        <p:tav tm="100000">
                                          <p:val>
                                            <p:strVal val="#ppt_y"/>
                                          </p:val>
                                        </p:tav>
                                      </p:tavLst>
                                    </p:anim>
                                  </p:childTnLst>
                                </p:cTn>
                              </p:par>
                              <p:par>
                                <p:cTn id="346" presetID="42" presetClass="entr" presetSubtype="0" fill="hold" grpId="0" nodeType="withEffect">
                                  <p:stCondLst>
                                    <p:cond delay="0"/>
                                  </p:stCondLst>
                                  <p:childTnLst>
                                    <p:set>
                                      <p:cBhvr>
                                        <p:cTn id="347" dur="1" fill="hold">
                                          <p:stCondLst>
                                            <p:cond delay="0"/>
                                          </p:stCondLst>
                                        </p:cTn>
                                        <p:tgtEl>
                                          <p:spTgt spid="71"/>
                                        </p:tgtEl>
                                        <p:attrNameLst>
                                          <p:attrName>style.visibility</p:attrName>
                                        </p:attrNameLst>
                                      </p:cBhvr>
                                      <p:to>
                                        <p:strVal val="visible"/>
                                      </p:to>
                                    </p:set>
                                    <p:animEffect transition="in" filter="fade">
                                      <p:cBhvr>
                                        <p:cTn id="348" dur="1000"/>
                                        <p:tgtEl>
                                          <p:spTgt spid="71"/>
                                        </p:tgtEl>
                                      </p:cBhvr>
                                    </p:animEffect>
                                    <p:anim calcmode="lin" valueType="num">
                                      <p:cBhvr>
                                        <p:cTn id="349" dur="1000" fill="hold"/>
                                        <p:tgtEl>
                                          <p:spTgt spid="71"/>
                                        </p:tgtEl>
                                        <p:attrNameLst>
                                          <p:attrName>ppt_x</p:attrName>
                                        </p:attrNameLst>
                                      </p:cBhvr>
                                      <p:tavLst>
                                        <p:tav tm="0">
                                          <p:val>
                                            <p:strVal val="#ppt_x"/>
                                          </p:val>
                                        </p:tav>
                                        <p:tav tm="100000">
                                          <p:val>
                                            <p:strVal val="#ppt_x"/>
                                          </p:val>
                                        </p:tav>
                                      </p:tavLst>
                                    </p:anim>
                                    <p:anim calcmode="lin" valueType="num">
                                      <p:cBhvr>
                                        <p:cTn id="350" dur="1000" fill="hold"/>
                                        <p:tgtEl>
                                          <p:spTgt spid="71"/>
                                        </p:tgtEl>
                                        <p:attrNameLst>
                                          <p:attrName>ppt_y</p:attrName>
                                        </p:attrNameLst>
                                      </p:cBhvr>
                                      <p:tavLst>
                                        <p:tav tm="0">
                                          <p:val>
                                            <p:strVal val="#ppt_y+.1"/>
                                          </p:val>
                                        </p:tav>
                                        <p:tav tm="100000">
                                          <p:val>
                                            <p:strVal val="#ppt_y"/>
                                          </p:val>
                                        </p:tav>
                                      </p:tavLst>
                                    </p:anim>
                                  </p:childTnLst>
                                </p:cTn>
                              </p:par>
                              <p:par>
                                <p:cTn id="351" presetID="42" presetClass="entr" presetSubtype="0" fill="hold" grpId="0" nodeType="withEffect">
                                  <p:stCondLst>
                                    <p:cond delay="0"/>
                                  </p:stCondLst>
                                  <p:childTnLst>
                                    <p:set>
                                      <p:cBhvr>
                                        <p:cTn id="352" dur="1" fill="hold">
                                          <p:stCondLst>
                                            <p:cond delay="0"/>
                                          </p:stCondLst>
                                        </p:cTn>
                                        <p:tgtEl>
                                          <p:spTgt spid="72"/>
                                        </p:tgtEl>
                                        <p:attrNameLst>
                                          <p:attrName>style.visibility</p:attrName>
                                        </p:attrNameLst>
                                      </p:cBhvr>
                                      <p:to>
                                        <p:strVal val="visible"/>
                                      </p:to>
                                    </p:set>
                                    <p:animEffect transition="in" filter="fade">
                                      <p:cBhvr>
                                        <p:cTn id="353" dur="1000"/>
                                        <p:tgtEl>
                                          <p:spTgt spid="72"/>
                                        </p:tgtEl>
                                      </p:cBhvr>
                                    </p:animEffect>
                                    <p:anim calcmode="lin" valueType="num">
                                      <p:cBhvr>
                                        <p:cTn id="354" dur="1000" fill="hold"/>
                                        <p:tgtEl>
                                          <p:spTgt spid="72"/>
                                        </p:tgtEl>
                                        <p:attrNameLst>
                                          <p:attrName>ppt_x</p:attrName>
                                        </p:attrNameLst>
                                      </p:cBhvr>
                                      <p:tavLst>
                                        <p:tav tm="0">
                                          <p:val>
                                            <p:strVal val="#ppt_x"/>
                                          </p:val>
                                        </p:tav>
                                        <p:tav tm="100000">
                                          <p:val>
                                            <p:strVal val="#ppt_x"/>
                                          </p:val>
                                        </p:tav>
                                      </p:tavLst>
                                    </p:anim>
                                    <p:anim calcmode="lin" valueType="num">
                                      <p:cBhvr>
                                        <p:cTn id="355" dur="1000" fill="hold"/>
                                        <p:tgtEl>
                                          <p:spTgt spid="72"/>
                                        </p:tgtEl>
                                        <p:attrNameLst>
                                          <p:attrName>ppt_y</p:attrName>
                                        </p:attrNameLst>
                                      </p:cBhvr>
                                      <p:tavLst>
                                        <p:tav tm="0">
                                          <p:val>
                                            <p:strVal val="#ppt_y+.1"/>
                                          </p:val>
                                        </p:tav>
                                        <p:tav tm="100000">
                                          <p:val>
                                            <p:strVal val="#ppt_y"/>
                                          </p:val>
                                        </p:tav>
                                      </p:tavLst>
                                    </p:anim>
                                  </p:childTnLst>
                                </p:cTn>
                              </p:par>
                              <p:par>
                                <p:cTn id="356" presetID="42" presetClass="entr" presetSubtype="0" fill="hold" grpId="0" nodeType="withEffect">
                                  <p:stCondLst>
                                    <p:cond delay="0"/>
                                  </p:stCondLst>
                                  <p:childTnLst>
                                    <p:set>
                                      <p:cBhvr>
                                        <p:cTn id="357" dur="1" fill="hold">
                                          <p:stCondLst>
                                            <p:cond delay="0"/>
                                          </p:stCondLst>
                                        </p:cTn>
                                        <p:tgtEl>
                                          <p:spTgt spid="76"/>
                                        </p:tgtEl>
                                        <p:attrNameLst>
                                          <p:attrName>style.visibility</p:attrName>
                                        </p:attrNameLst>
                                      </p:cBhvr>
                                      <p:to>
                                        <p:strVal val="visible"/>
                                      </p:to>
                                    </p:set>
                                    <p:animEffect transition="in" filter="fade">
                                      <p:cBhvr>
                                        <p:cTn id="358" dur="1000"/>
                                        <p:tgtEl>
                                          <p:spTgt spid="76"/>
                                        </p:tgtEl>
                                      </p:cBhvr>
                                    </p:animEffect>
                                    <p:anim calcmode="lin" valueType="num">
                                      <p:cBhvr>
                                        <p:cTn id="359" dur="1000" fill="hold"/>
                                        <p:tgtEl>
                                          <p:spTgt spid="76"/>
                                        </p:tgtEl>
                                        <p:attrNameLst>
                                          <p:attrName>ppt_x</p:attrName>
                                        </p:attrNameLst>
                                      </p:cBhvr>
                                      <p:tavLst>
                                        <p:tav tm="0">
                                          <p:val>
                                            <p:strVal val="#ppt_x"/>
                                          </p:val>
                                        </p:tav>
                                        <p:tav tm="100000">
                                          <p:val>
                                            <p:strVal val="#ppt_x"/>
                                          </p:val>
                                        </p:tav>
                                      </p:tavLst>
                                    </p:anim>
                                    <p:anim calcmode="lin" valueType="num">
                                      <p:cBhvr>
                                        <p:cTn id="360" dur="1000" fill="hold"/>
                                        <p:tgtEl>
                                          <p:spTgt spid="76"/>
                                        </p:tgtEl>
                                        <p:attrNameLst>
                                          <p:attrName>ppt_y</p:attrName>
                                        </p:attrNameLst>
                                      </p:cBhvr>
                                      <p:tavLst>
                                        <p:tav tm="0">
                                          <p:val>
                                            <p:strVal val="#ppt_y+.1"/>
                                          </p:val>
                                        </p:tav>
                                        <p:tav tm="100000">
                                          <p:val>
                                            <p:strVal val="#ppt_y"/>
                                          </p:val>
                                        </p:tav>
                                      </p:tavLst>
                                    </p:anim>
                                  </p:childTnLst>
                                </p:cTn>
                              </p:par>
                              <p:par>
                                <p:cTn id="361" presetID="42" presetClass="entr" presetSubtype="0" fill="hold" grpId="0" nodeType="withEffect">
                                  <p:stCondLst>
                                    <p:cond delay="0"/>
                                  </p:stCondLst>
                                  <p:childTnLst>
                                    <p:set>
                                      <p:cBhvr>
                                        <p:cTn id="362" dur="1" fill="hold">
                                          <p:stCondLst>
                                            <p:cond delay="0"/>
                                          </p:stCondLst>
                                        </p:cTn>
                                        <p:tgtEl>
                                          <p:spTgt spid="77"/>
                                        </p:tgtEl>
                                        <p:attrNameLst>
                                          <p:attrName>style.visibility</p:attrName>
                                        </p:attrNameLst>
                                      </p:cBhvr>
                                      <p:to>
                                        <p:strVal val="visible"/>
                                      </p:to>
                                    </p:set>
                                    <p:animEffect transition="in" filter="fade">
                                      <p:cBhvr>
                                        <p:cTn id="363" dur="1000"/>
                                        <p:tgtEl>
                                          <p:spTgt spid="77"/>
                                        </p:tgtEl>
                                      </p:cBhvr>
                                    </p:animEffect>
                                    <p:anim calcmode="lin" valueType="num">
                                      <p:cBhvr>
                                        <p:cTn id="364" dur="1000" fill="hold"/>
                                        <p:tgtEl>
                                          <p:spTgt spid="77"/>
                                        </p:tgtEl>
                                        <p:attrNameLst>
                                          <p:attrName>ppt_x</p:attrName>
                                        </p:attrNameLst>
                                      </p:cBhvr>
                                      <p:tavLst>
                                        <p:tav tm="0">
                                          <p:val>
                                            <p:strVal val="#ppt_x"/>
                                          </p:val>
                                        </p:tav>
                                        <p:tav tm="100000">
                                          <p:val>
                                            <p:strVal val="#ppt_x"/>
                                          </p:val>
                                        </p:tav>
                                      </p:tavLst>
                                    </p:anim>
                                    <p:anim calcmode="lin" valueType="num">
                                      <p:cBhvr>
                                        <p:cTn id="365" dur="1000" fill="hold"/>
                                        <p:tgtEl>
                                          <p:spTgt spid="77"/>
                                        </p:tgtEl>
                                        <p:attrNameLst>
                                          <p:attrName>ppt_y</p:attrName>
                                        </p:attrNameLst>
                                      </p:cBhvr>
                                      <p:tavLst>
                                        <p:tav tm="0">
                                          <p:val>
                                            <p:strVal val="#ppt_y+.1"/>
                                          </p:val>
                                        </p:tav>
                                        <p:tav tm="100000">
                                          <p:val>
                                            <p:strVal val="#ppt_y"/>
                                          </p:val>
                                        </p:tav>
                                      </p:tavLst>
                                    </p:anim>
                                  </p:childTnLst>
                                </p:cTn>
                              </p:par>
                              <p:par>
                                <p:cTn id="366" presetID="42" presetClass="entr" presetSubtype="0" fill="hold" grpId="0" nodeType="withEffect">
                                  <p:stCondLst>
                                    <p:cond delay="0"/>
                                  </p:stCondLst>
                                  <p:childTnLst>
                                    <p:set>
                                      <p:cBhvr>
                                        <p:cTn id="367" dur="1" fill="hold">
                                          <p:stCondLst>
                                            <p:cond delay="0"/>
                                          </p:stCondLst>
                                        </p:cTn>
                                        <p:tgtEl>
                                          <p:spTgt spid="78"/>
                                        </p:tgtEl>
                                        <p:attrNameLst>
                                          <p:attrName>style.visibility</p:attrName>
                                        </p:attrNameLst>
                                      </p:cBhvr>
                                      <p:to>
                                        <p:strVal val="visible"/>
                                      </p:to>
                                    </p:set>
                                    <p:animEffect transition="in" filter="fade">
                                      <p:cBhvr>
                                        <p:cTn id="368" dur="1000"/>
                                        <p:tgtEl>
                                          <p:spTgt spid="78"/>
                                        </p:tgtEl>
                                      </p:cBhvr>
                                    </p:animEffect>
                                    <p:anim calcmode="lin" valueType="num">
                                      <p:cBhvr>
                                        <p:cTn id="369" dur="1000" fill="hold"/>
                                        <p:tgtEl>
                                          <p:spTgt spid="78"/>
                                        </p:tgtEl>
                                        <p:attrNameLst>
                                          <p:attrName>ppt_x</p:attrName>
                                        </p:attrNameLst>
                                      </p:cBhvr>
                                      <p:tavLst>
                                        <p:tav tm="0">
                                          <p:val>
                                            <p:strVal val="#ppt_x"/>
                                          </p:val>
                                        </p:tav>
                                        <p:tav tm="100000">
                                          <p:val>
                                            <p:strVal val="#ppt_x"/>
                                          </p:val>
                                        </p:tav>
                                      </p:tavLst>
                                    </p:anim>
                                    <p:anim calcmode="lin" valueType="num">
                                      <p:cBhvr>
                                        <p:cTn id="370" dur="1000" fill="hold"/>
                                        <p:tgtEl>
                                          <p:spTgt spid="78"/>
                                        </p:tgtEl>
                                        <p:attrNameLst>
                                          <p:attrName>ppt_y</p:attrName>
                                        </p:attrNameLst>
                                      </p:cBhvr>
                                      <p:tavLst>
                                        <p:tav tm="0">
                                          <p:val>
                                            <p:strVal val="#ppt_y+.1"/>
                                          </p:val>
                                        </p:tav>
                                        <p:tav tm="100000">
                                          <p:val>
                                            <p:strVal val="#ppt_y"/>
                                          </p:val>
                                        </p:tav>
                                      </p:tavLst>
                                    </p:anim>
                                  </p:childTnLst>
                                </p:cTn>
                              </p:par>
                              <p:par>
                                <p:cTn id="371" presetID="42" presetClass="entr" presetSubtype="0" fill="hold" grpId="0" nodeType="withEffect">
                                  <p:stCondLst>
                                    <p:cond delay="0"/>
                                  </p:stCondLst>
                                  <p:childTnLst>
                                    <p:set>
                                      <p:cBhvr>
                                        <p:cTn id="372" dur="1" fill="hold">
                                          <p:stCondLst>
                                            <p:cond delay="0"/>
                                          </p:stCondLst>
                                        </p:cTn>
                                        <p:tgtEl>
                                          <p:spTgt spid="79"/>
                                        </p:tgtEl>
                                        <p:attrNameLst>
                                          <p:attrName>style.visibility</p:attrName>
                                        </p:attrNameLst>
                                      </p:cBhvr>
                                      <p:to>
                                        <p:strVal val="visible"/>
                                      </p:to>
                                    </p:set>
                                    <p:animEffect transition="in" filter="fade">
                                      <p:cBhvr>
                                        <p:cTn id="373" dur="1000"/>
                                        <p:tgtEl>
                                          <p:spTgt spid="79"/>
                                        </p:tgtEl>
                                      </p:cBhvr>
                                    </p:animEffect>
                                    <p:anim calcmode="lin" valueType="num">
                                      <p:cBhvr>
                                        <p:cTn id="374" dur="1000" fill="hold"/>
                                        <p:tgtEl>
                                          <p:spTgt spid="79"/>
                                        </p:tgtEl>
                                        <p:attrNameLst>
                                          <p:attrName>ppt_x</p:attrName>
                                        </p:attrNameLst>
                                      </p:cBhvr>
                                      <p:tavLst>
                                        <p:tav tm="0">
                                          <p:val>
                                            <p:strVal val="#ppt_x"/>
                                          </p:val>
                                        </p:tav>
                                        <p:tav tm="100000">
                                          <p:val>
                                            <p:strVal val="#ppt_x"/>
                                          </p:val>
                                        </p:tav>
                                      </p:tavLst>
                                    </p:anim>
                                    <p:anim calcmode="lin" valueType="num">
                                      <p:cBhvr>
                                        <p:cTn id="375" dur="1000" fill="hold"/>
                                        <p:tgtEl>
                                          <p:spTgt spid="79"/>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80"/>
                                        </p:tgtEl>
                                        <p:attrNameLst>
                                          <p:attrName>style.visibility</p:attrName>
                                        </p:attrNameLst>
                                      </p:cBhvr>
                                      <p:to>
                                        <p:strVal val="visible"/>
                                      </p:to>
                                    </p:set>
                                    <p:animEffect transition="in" filter="fade">
                                      <p:cBhvr>
                                        <p:cTn id="378" dur="1000"/>
                                        <p:tgtEl>
                                          <p:spTgt spid="80"/>
                                        </p:tgtEl>
                                      </p:cBhvr>
                                    </p:animEffect>
                                    <p:anim calcmode="lin" valueType="num">
                                      <p:cBhvr>
                                        <p:cTn id="379" dur="1000" fill="hold"/>
                                        <p:tgtEl>
                                          <p:spTgt spid="80"/>
                                        </p:tgtEl>
                                        <p:attrNameLst>
                                          <p:attrName>ppt_x</p:attrName>
                                        </p:attrNameLst>
                                      </p:cBhvr>
                                      <p:tavLst>
                                        <p:tav tm="0">
                                          <p:val>
                                            <p:strVal val="#ppt_x"/>
                                          </p:val>
                                        </p:tav>
                                        <p:tav tm="100000">
                                          <p:val>
                                            <p:strVal val="#ppt_x"/>
                                          </p:val>
                                        </p:tav>
                                      </p:tavLst>
                                    </p:anim>
                                    <p:anim calcmode="lin" valueType="num">
                                      <p:cBhvr>
                                        <p:cTn id="380" dur="1000" fill="hold"/>
                                        <p:tgtEl>
                                          <p:spTgt spid="80"/>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81"/>
                                        </p:tgtEl>
                                        <p:attrNameLst>
                                          <p:attrName>style.visibility</p:attrName>
                                        </p:attrNameLst>
                                      </p:cBhvr>
                                      <p:to>
                                        <p:strVal val="visible"/>
                                      </p:to>
                                    </p:set>
                                    <p:animEffect transition="in" filter="fade">
                                      <p:cBhvr>
                                        <p:cTn id="383" dur="1000"/>
                                        <p:tgtEl>
                                          <p:spTgt spid="81"/>
                                        </p:tgtEl>
                                      </p:cBhvr>
                                    </p:animEffect>
                                    <p:anim calcmode="lin" valueType="num">
                                      <p:cBhvr>
                                        <p:cTn id="384" dur="1000" fill="hold"/>
                                        <p:tgtEl>
                                          <p:spTgt spid="81"/>
                                        </p:tgtEl>
                                        <p:attrNameLst>
                                          <p:attrName>ppt_x</p:attrName>
                                        </p:attrNameLst>
                                      </p:cBhvr>
                                      <p:tavLst>
                                        <p:tav tm="0">
                                          <p:val>
                                            <p:strVal val="#ppt_x"/>
                                          </p:val>
                                        </p:tav>
                                        <p:tav tm="100000">
                                          <p:val>
                                            <p:strVal val="#ppt_x"/>
                                          </p:val>
                                        </p:tav>
                                      </p:tavLst>
                                    </p:anim>
                                    <p:anim calcmode="lin" valueType="num">
                                      <p:cBhvr>
                                        <p:cTn id="385" dur="1000" fill="hold"/>
                                        <p:tgtEl>
                                          <p:spTgt spid="81"/>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p:stCondLst>
                                    <p:cond delay="0"/>
                                  </p:stCondLst>
                                  <p:childTnLst>
                                    <p:set>
                                      <p:cBhvr>
                                        <p:cTn id="387" dur="1" fill="hold">
                                          <p:stCondLst>
                                            <p:cond delay="0"/>
                                          </p:stCondLst>
                                        </p:cTn>
                                        <p:tgtEl>
                                          <p:spTgt spid="82"/>
                                        </p:tgtEl>
                                        <p:attrNameLst>
                                          <p:attrName>style.visibility</p:attrName>
                                        </p:attrNameLst>
                                      </p:cBhvr>
                                      <p:to>
                                        <p:strVal val="visible"/>
                                      </p:to>
                                    </p:set>
                                    <p:animEffect transition="in" filter="fade">
                                      <p:cBhvr>
                                        <p:cTn id="388" dur="1000"/>
                                        <p:tgtEl>
                                          <p:spTgt spid="82"/>
                                        </p:tgtEl>
                                      </p:cBhvr>
                                    </p:animEffect>
                                    <p:anim calcmode="lin" valueType="num">
                                      <p:cBhvr>
                                        <p:cTn id="389" dur="1000" fill="hold"/>
                                        <p:tgtEl>
                                          <p:spTgt spid="82"/>
                                        </p:tgtEl>
                                        <p:attrNameLst>
                                          <p:attrName>ppt_x</p:attrName>
                                        </p:attrNameLst>
                                      </p:cBhvr>
                                      <p:tavLst>
                                        <p:tav tm="0">
                                          <p:val>
                                            <p:strVal val="#ppt_x"/>
                                          </p:val>
                                        </p:tav>
                                        <p:tav tm="100000">
                                          <p:val>
                                            <p:strVal val="#ppt_x"/>
                                          </p:val>
                                        </p:tav>
                                      </p:tavLst>
                                    </p:anim>
                                    <p:anim calcmode="lin" valueType="num">
                                      <p:cBhvr>
                                        <p:cTn id="390" dur="1000" fill="hold"/>
                                        <p:tgtEl>
                                          <p:spTgt spid="82"/>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83"/>
                                        </p:tgtEl>
                                        <p:attrNameLst>
                                          <p:attrName>style.visibility</p:attrName>
                                        </p:attrNameLst>
                                      </p:cBhvr>
                                      <p:to>
                                        <p:strVal val="visible"/>
                                      </p:to>
                                    </p:set>
                                    <p:animEffect transition="in" filter="fade">
                                      <p:cBhvr>
                                        <p:cTn id="393" dur="1000"/>
                                        <p:tgtEl>
                                          <p:spTgt spid="83"/>
                                        </p:tgtEl>
                                      </p:cBhvr>
                                    </p:animEffect>
                                    <p:anim calcmode="lin" valueType="num">
                                      <p:cBhvr>
                                        <p:cTn id="394" dur="1000" fill="hold"/>
                                        <p:tgtEl>
                                          <p:spTgt spid="83"/>
                                        </p:tgtEl>
                                        <p:attrNameLst>
                                          <p:attrName>ppt_x</p:attrName>
                                        </p:attrNameLst>
                                      </p:cBhvr>
                                      <p:tavLst>
                                        <p:tav tm="0">
                                          <p:val>
                                            <p:strVal val="#ppt_x"/>
                                          </p:val>
                                        </p:tav>
                                        <p:tav tm="100000">
                                          <p:val>
                                            <p:strVal val="#ppt_x"/>
                                          </p:val>
                                        </p:tav>
                                      </p:tavLst>
                                    </p:anim>
                                    <p:anim calcmode="lin" valueType="num">
                                      <p:cBhvr>
                                        <p:cTn id="395" dur="1000" fill="hold"/>
                                        <p:tgtEl>
                                          <p:spTgt spid="83"/>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84"/>
                                        </p:tgtEl>
                                        <p:attrNameLst>
                                          <p:attrName>style.visibility</p:attrName>
                                        </p:attrNameLst>
                                      </p:cBhvr>
                                      <p:to>
                                        <p:strVal val="visible"/>
                                      </p:to>
                                    </p:set>
                                    <p:animEffect transition="in" filter="fade">
                                      <p:cBhvr>
                                        <p:cTn id="398" dur="1000"/>
                                        <p:tgtEl>
                                          <p:spTgt spid="84"/>
                                        </p:tgtEl>
                                      </p:cBhvr>
                                    </p:animEffect>
                                    <p:anim calcmode="lin" valueType="num">
                                      <p:cBhvr>
                                        <p:cTn id="399" dur="1000" fill="hold"/>
                                        <p:tgtEl>
                                          <p:spTgt spid="84"/>
                                        </p:tgtEl>
                                        <p:attrNameLst>
                                          <p:attrName>ppt_x</p:attrName>
                                        </p:attrNameLst>
                                      </p:cBhvr>
                                      <p:tavLst>
                                        <p:tav tm="0">
                                          <p:val>
                                            <p:strVal val="#ppt_x"/>
                                          </p:val>
                                        </p:tav>
                                        <p:tav tm="100000">
                                          <p:val>
                                            <p:strVal val="#ppt_x"/>
                                          </p:val>
                                        </p:tav>
                                      </p:tavLst>
                                    </p:anim>
                                    <p:anim calcmode="lin" valueType="num">
                                      <p:cBhvr>
                                        <p:cTn id="400" dur="1000" fill="hold"/>
                                        <p:tgtEl>
                                          <p:spTgt spid="84"/>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122"/>
                                        </p:tgtEl>
                                        <p:attrNameLst>
                                          <p:attrName>style.visibility</p:attrName>
                                        </p:attrNameLst>
                                      </p:cBhvr>
                                      <p:to>
                                        <p:strVal val="visible"/>
                                      </p:to>
                                    </p:set>
                                    <p:animEffect transition="in" filter="fade">
                                      <p:cBhvr>
                                        <p:cTn id="403" dur="1000"/>
                                        <p:tgtEl>
                                          <p:spTgt spid="122"/>
                                        </p:tgtEl>
                                      </p:cBhvr>
                                    </p:animEffect>
                                    <p:anim calcmode="lin" valueType="num">
                                      <p:cBhvr>
                                        <p:cTn id="404" dur="1000" fill="hold"/>
                                        <p:tgtEl>
                                          <p:spTgt spid="122"/>
                                        </p:tgtEl>
                                        <p:attrNameLst>
                                          <p:attrName>ppt_x</p:attrName>
                                        </p:attrNameLst>
                                      </p:cBhvr>
                                      <p:tavLst>
                                        <p:tav tm="0">
                                          <p:val>
                                            <p:strVal val="#ppt_x"/>
                                          </p:val>
                                        </p:tav>
                                        <p:tav tm="100000">
                                          <p:val>
                                            <p:strVal val="#ppt_x"/>
                                          </p:val>
                                        </p:tav>
                                      </p:tavLst>
                                    </p:anim>
                                    <p:anim calcmode="lin" valueType="num">
                                      <p:cBhvr>
                                        <p:cTn id="405" dur="1000" fill="hold"/>
                                        <p:tgtEl>
                                          <p:spTgt spid="122"/>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123"/>
                                        </p:tgtEl>
                                        <p:attrNameLst>
                                          <p:attrName>style.visibility</p:attrName>
                                        </p:attrNameLst>
                                      </p:cBhvr>
                                      <p:to>
                                        <p:strVal val="visible"/>
                                      </p:to>
                                    </p:set>
                                    <p:animEffect transition="in" filter="fade">
                                      <p:cBhvr>
                                        <p:cTn id="408" dur="1000"/>
                                        <p:tgtEl>
                                          <p:spTgt spid="123"/>
                                        </p:tgtEl>
                                      </p:cBhvr>
                                    </p:animEffect>
                                    <p:anim calcmode="lin" valueType="num">
                                      <p:cBhvr>
                                        <p:cTn id="409" dur="1000" fill="hold"/>
                                        <p:tgtEl>
                                          <p:spTgt spid="123"/>
                                        </p:tgtEl>
                                        <p:attrNameLst>
                                          <p:attrName>ppt_x</p:attrName>
                                        </p:attrNameLst>
                                      </p:cBhvr>
                                      <p:tavLst>
                                        <p:tav tm="0">
                                          <p:val>
                                            <p:strVal val="#ppt_x"/>
                                          </p:val>
                                        </p:tav>
                                        <p:tav tm="100000">
                                          <p:val>
                                            <p:strVal val="#ppt_x"/>
                                          </p:val>
                                        </p:tav>
                                      </p:tavLst>
                                    </p:anim>
                                    <p:anim calcmode="lin" valueType="num">
                                      <p:cBhvr>
                                        <p:cTn id="410" dur="1000" fill="hold"/>
                                        <p:tgtEl>
                                          <p:spTgt spid="123"/>
                                        </p:tgtEl>
                                        <p:attrNameLst>
                                          <p:attrName>ppt_y</p:attrName>
                                        </p:attrNameLst>
                                      </p:cBhvr>
                                      <p:tavLst>
                                        <p:tav tm="0">
                                          <p:val>
                                            <p:strVal val="#ppt_y+.1"/>
                                          </p:val>
                                        </p:tav>
                                        <p:tav tm="100000">
                                          <p:val>
                                            <p:strVal val="#ppt_y"/>
                                          </p:val>
                                        </p:tav>
                                      </p:tavLst>
                                    </p:anim>
                                  </p:childTnLst>
                                </p:cTn>
                              </p:par>
                              <p:par>
                                <p:cTn id="411" presetID="42" presetClass="entr" presetSubtype="0" fill="hold" grpId="0" nodeType="withEffect">
                                  <p:stCondLst>
                                    <p:cond delay="0"/>
                                  </p:stCondLst>
                                  <p:childTnLst>
                                    <p:set>
                                      <p:cBhvr>
                                        <p:cTn id="412" dur="1" fill="hold">
                                          <p:stCondLst>
                                            <p:cond delay="0"/>
                                          </p:stCondLst>
                                        </p:cTn>
                                        <p:tgtEl>
                                          <p:spTgt spid="124"/>
                                        </p:tgtEl>
                                        <p:attrNameLst>
                                          <p:attrName>style.visibility</p:attrName>
                                        </p:attrNameLst>
                                      </p:cBhvr>
                                      <p:to>
                                        <p:strVal val="visible"/>
                                      </p:to>
                                    </p:set>
                                    <p:animEffect transition="in" filter="fade">
                                      <p:cBhvr>
                                        <p:cTn id="413" dur="1000"/>
                                        <p:tgtEl>
                                          <p:spTgt spid="124"/>
                                        </p:tgtEl>
                                      </p:cBhvr>
                                    </p:animEffect>
                                    <p:anim calcmode="lin" valueType="num">
                                      <p:cBhvr>
                                        <p:cTn id="414" dur="1000" fill="hold"/>
                                        <p:tgtEl>
                                          <p:spTgt spid="124"/>
                                        </p:tgtEl>
                                        <p:attrNameLst>
                                          <p:attrName>ppt_x</p:attrName>
                                        </p:attrNameLst>
                                      </p:cBhvr>
                                      <p:tavLst>
                                        <p:tav tm="0">
                                          <p:val>
                                            <p:strVal val="#ppt_x"/>
                                          </p:val>
                                        </p:tav>
                                        <p:tav tm="100000">
                                          <p:val>
                                            <p:strVal val="#ppt_x"/>
                                          </p:val>
                                        </p:tav>
                                      </p:tavLst>
                                    </p:anim>
                                    <p:anim calcmode="lin" valueType="num">
                                      <p:cBhvr>
                                        <p:cTn id="415" dur="1000" fill="hold"/>
                                        <p:tgtEl>
                                          <p:spTgt spid="124"/>
                                        </p:tgtEl>
                                        <p:attrNameLst>
                                          <p:attrName>ppt_y</p:attrName>
                                        </p:attrNameLst>
                                      </p:cBhvr>
                                      <p:tavLst>
                                        <p:tav tm="0">
                                          <p:val>
                                            <p:strVal val="#ppt_y+.1"/>
                                          </p:val>
                                        </p:tav>
                                        <p:tav tm="100000">
                                          <p:val>
                                            <p:strVal val="#ppt_y"/>
                                          </p:val>
                                        </p:tav>
                                      </p:tavLst>
                                    </p:anim>
                                  </p:childTnLst>
                                </p:cTn>
                              </p:par>
                              <p:par>
                                <p:cTn id="416" presetID="42" presetClass="entr" presetSubtype="0" fill="hold" grpId="0" nodeType="withEffect">
                                  <p:stCondLst>
                                    <p:cond delay="0"/>
                                  </p:stCondLst>
                                  <p:childTnLst>
                                    <p:set>
                                      <p:cBhvr>
                                        <p:cTn id="417" dur="1" fill="hold">
                                          <p:stCondLst>
                                            <p:cond delay="0"/>
                                          </p:stCondLst>
                                        </p:cTn>
                                        <p:tgtEl>
                                          <p:spTgt spid="125"/>
                                        </p:tgtEl>
                                        <p:attrNameLst>
                                          <p:attrName>style.visibility</p:attrName>
                                        </p:attrNameLst>
                                      </p:cBhvr>
                                      <p:to>
                                        <p:strVal val="visible"/>
                                      </p:to>
                                    </p:set>
                                    <p:animEffect transition="in" filter="fade">
                                      <p:cBhvr>
                                        <p:cTn id="418" dur="1000"/>
                                        <p:tgtEl>
                                          <p:spTgt spid="125"/>
                                        </p:tgtEl>
                                      </p:cBhvr>
                                    </p:animEffect>
                                    <p:anim calcmode="lin" valueType="num">
                                      <p:cBhvr>
                                        <p:cTn id="419" dur="1000" fill="hold"/>
                                        <p:tgtEl>
                                          <p:spTgt spid="125"/>
                                        </p:tgtEl>
                                        <p:attrNameLst>
                                          <p:attrName>ppt_x</p:attrName>
                                        </p:attrNameLst>
                                      </p:cBhvr>
                                      <p:tavLst>
                                        <p:tav tm="0">
                                          <p:val>
                                            <p:strVal val="#ppt_x"/>
                                          </p:val>
                                        </p:tav>
                                        <p:tav tm="100000">
                                          <p:val>
                                            <p:strVal val="#ppt_x"/>
                                          </p:val>
                                        </p:tav>
                                      </p:tavLst>
                                    </p:anim>
                                    <p:anim calcmode="lin" valueType="num">
                                      <p:cBhvr>
                                        <p:cTn id="420" dur="1000" fill="hold"/>
                                        <p:tgtEl>
                                          <p:spTgt spid="125"/>
                                        </p:tgtEl>
                                        <p:attrNameLst>
                                          <p:attrName>ppt_y</p:attrName>
                                        </p:attrNameLst>
                                      </p:cBhvr>
                                      <p:tavLst>
                                        <p:tav tm="0">
                                          <p:val>
                                            <p:strVal val="#ppt_y+.1"/>
                                          </p:val>
                                        </p:tav>
                                        <p:tav tm="100000">
                                          <p:val>
                                            <p:strVal val="#ppt_y"/>
                                          </p:val>
                                        </p:tav>
                                      </p:tavLst>
                                    </p:anim>
                                  </p:childTnLst>
                                </p:cTn>
                              </p:par>
                              <p:par>
                                <p:cTn id="421" presetID="42" presetClass="entr" presetSubtype="0" fill="hold" grpId="0" nodeType="withEffect">
                                  <p:stCondLst>
                                    <p:cond delay="0"/>
                                  </p:stCondLst>
                                  <p:childTnLst>
                                    <p:set>
                                      <p:cBhvr>
                                        <p:cTn id="422" dur="1" fill="hold">
                                          <p:stCondLst>
                                            <p:cond delay="0"/>
                                          </p:stCondLst>
                                        </p:cTn>
                                        <p:tgtEl>
                                          <p:spTgt spid="126"/>
                                        </p:tgtEl>
                                        <p:attrNameLst>
                                          <p:attrName>style.visibility</p:attrName>
                                        </p:attrNameLst>
                                      </p:cBhvr>
                                      <p:to>
                                        <p:strVal val="visible"/>
                                      </p:to>
                                    </p:set>
                                    <p:animEffect transition="in" filter="fade">
                                      <p:cBhvr>
                                        <p:cTn id="423" dur="1000"/>
                                        <p:tgtEl>
                                          <p:spTgt spid="126"/>
                                        </p:tgtEl>
                                      </p:cBhvr>
                                    </p:animEffect>
                                    <p:anim calcmode="lin" valueType="num">
                                      <p:cBhvr>
                                        <p:cTn id="424" dur="1000" fill="hold"/>
                                        <p:tgtEl>
                                          <p:spTgt spid="126"/>
                                        </p:tgtEl>
                                        <p:attrNameLst>
                                          <p:attrName>ppt_x</p:attrName>
                                        </p:attrNameLst>
                                      </p:cBhvr>
                                      <p:tavLst>
                                        <p:tav tm="0">
                                          <p:val>
                                            <p:strVal val="#ppt_x"/>
                                          </p:val>
                                        </p:tav>
                                        <p:tav tm="100000">
                                          <p:val>
                                            <p:strVal val="#ppt_x"/>
                                          </p:val>
                                        </p:tav>
                                      </p:tavLst>
                                    </p:anim>
                                    <p:anim calcmode="lin" valueType="num">
                                      <p:cBhvr>
                                        <p:cTn id="425" dur="1000" fill="hold"/>
                                        <p:tgtEl>
                                          <p:spTgt spid="126"/>
                                        </p:tgtEl>
                                        <p:attrNameLst>
                                          <p:attrName>ppt_y</p:attrName>
                                        </p:attrNameLst>
                                      </p:cBhvr>
                                      <p:tavLst>
                                        <p:tav tm="0">
                                          <p:val>
                                            <p:strVal val="#ppt_y+.1"/>
                                          </p:val>
                                        </p:tav>
                                        <p:tav tm="100000">
                                          <p:val>
                                            <p:strVal val="#ppt_y"/>
                                          </p:val>
                                        </p:tav>
                                      </p:tavLst>
                                    </p:anim>
                                  </p:childTnLst>
                                </p:cTn>
                              </p:par>
                              <p:par>
                                <p:cTn id="426" presetID="42" presetClass="entr" presetSubtype="0" fill="hold" grpId="0" nodeType="withEffect">
                                  <p:stCondLst>
                                    <p:cond delay="0"/>
                                  </p:stCondLst>
                                  <p:childTnLst>
                                    <p:set>
                                      <p:cBhvr>
                                        <p:cTn id="427" dur="1" fill="hold">
                                          <p:stCondLst>
                                            <p:cond delay="0"/>
                                          </p:stCondLst>
                                        </p:cTn>
                                        <p:tgtEl>
                                          <p:spTgt spid="127"/>
                                        </p:tgtEl>
                                        <p:attrNameLst>
                                          <p:attrName>style.visibility</p:attrName>
                                        </p:attrNameLst>
                                      </p:cBhvr>
                                      <p:to>
                                        <p:strVal val="visible"/>
                                      </p:to>
                                    </p:set>
                                    <p:animEffect transition="in" filter="fade">
                                      <p:cBhvr>
                                        <p:cTn id="428" dur="1000"/>
                                        <p:tgtEl>
                                          <p:spTgt spid="127"/>
                                        </p:tgtEl>
                                      </p:cBhvr>
                                    </p:animEffect>
                                    <p:anim calcmode="lin" valueType="num">
                                      <p:cBhvr>
                                        <p:cTn id="429" dur="1000" fill="hold"/>
                                        <p:tgtEl>
                                          <p:spTgt spid="127"/>
                                        </p:tgtEl>
                                        <p:attrNameLst>
                                          <p:attrName>ppt_x</p:attrName>
                                        </p:attrNameLst>
                                      </p:cBhvr>
                                      <p:tavLst>
                                        <p:tav tm="0">
                                          <p:val>
                                            <p:strVal val="#ppt_x"/>
                                          </p:val>
                                        </p:tav>
                                        <p:tav tm="100000">
                                          <p:val>
                                            <p:strVal val="#ppt_x"/>
                                          </p:val>
                                        </p:tav>
                                      </p:tavLst>
                                    </p:anim>
                                    <p:anim calcmode="lin" valueType="num">
                                      <p:cBhvr>
                                        <p:cTn id="430" dur="1000" fill="hold"/>
                                        <p:tgtEl>
                                          <p:spTgt spid="127"/>
                                        </p:tgtEl>
                                        <p:attrNameLst>
                                          <p:attrName>ppt_y</p:attrName>
                                        </p:attrNameLst>
                                      </p:cBhvr>
                                      <p:tavLst>
                                        <p:tav tm="0">
                                          <p:val>
                                            <p:strVal val="#ppt_y+.1"/>
                                          </p:val>
                                        </p:tav>
                                        <p:tav tm="100000">
                                          <p:val>
                                            <p:strVal val="#ppt_y"/>
                                          </p:val>
                                        </p:tav>
                                      </p:tavLst>
                                    </p:anim>
                                  </p:childTnLst>
                                </p:cTn>
                              </p:par>
                              <p:par>
                                <p:cTn id="431" presetID="42" presetClass="entr" presetSubtype="0" fill="hold" grpId="0" nodeType="withEffect">
                                  <p:stCondLst>
                                    <p:cond delay="0"/>
                                  </p:stCondLst>
                                  <p:childTnLst>
                                    <p:set>
                                      <p:cBhvr>
                                        <p:cTn id="432" dur="1" fill="hold">
                                          <p:stCondLst>
                                            <p:cond delay="0"/>
                                          </p:stCondLst>
                                        </p:cTn>
                                        <p:tgtEl>
                                          <p:spTgt spid="130"/>
                                        </p:tgtEl>
                                        <p:attrNameLst>
                                          <p:attrName>style.visibility</p:attrName>
                                        </p:attrNameLst>
                                      </p:cBhvr>
                                      <p:to>
                                        <p:strVal val="visible"/>
                                      </p:to>
                                    </p:set>
                                    <p:animEffect transition="in" filter="fade">
                                      <p:cBhvr>
                                        <p:cTn id="433" dur="1000"/>
                                        <p:tgtEl>
                                          <p:spTgt spid="130"/>
                                        </p:tgtEl>
                                      </p:cBhvr>
                                    </p:animEffect>
                                    <p:anim calcmode="lin" valueType="num">
                                      <p:cBhvr>
                                        <p:cTn id="434" dur="1000" fill="hold"/>
                                        <p:tgtEl>
                                          <p:spTgt spid="130"/>
                                        </p:tgtEl>
                                        <p:attrNameLst>
                                          <p:attrName>ppt_x</p:attrName>
                                        </p:attrNameLst>
                                      </p:cBhvr>
                                      <p:tavLst>
                                        <p:tav tm="0">
                                          <p:val>
                                            <p:strVal val="#ppt_x"/>
                                          </p:val>
                                        </p:tav>
                                        <p:tav tm="100000">
                                          <p:val>
                                            <p:strVal val="#ppt_x"/>
                                          </p:val>
                                        </p:tav>
                                      </p:tavLst>
                                    </p:anim>
                                    <p:anim calcmode="lin" valueType="num">
                                      <p:cBhvr>
                                        <p:cTn id="435" dur="1000" fill="hold"/>
                                        <p:tgtEl>
                                          <p:spTgt spid="130"/>
                                        </p:tgtEl>
                                        <p:attrNameLst>
                                          <p:attrName>ppt_y</p:attrName>
                                        </p:attrNameLst>
                                      </p:cBhvr>
                                      <p:tavLst>
                                        <p:tav tm="0">
                                          <p:val>
                                            <p:strVal val="#ppt_y+.1"/>
                                          </p:val>
                                        </p:tav>
                                        <p:tav tm="100000">
                                          <p:val>
                                            <p:strVal val="#ppt_y"/>
                                          </p:val>
                                        </p:tav>
                                      </p:tavLst>
                                    </p:anim>
                                  </p:childTnLst>
                                </p:cTn>
                              </p:par>
                              <p:par>
                                <p:cTn id="436" presetID="42" presetClass="entr" presetSubtype="0" fill="hold" grpId="0" nodeType="withEffect">
                                  <p:stCondLst>
                                    <p:cond delay="0"/>
                                  </p:stCondLst>
                                  <p:childTnLst>
                                    <p:set>
                                      <p:cBhvr>
                                        <p:cTn id="437" dur="1" fill="hold">
                                          <p:stCondLst>
                                            <p:cond delay="0"/>
                                          </p:stCondLst>
                                        </p:cTn>
                                        <p:tgtEl>
                                          <p:spTgt spid="112"/>
                                        </p:tgtEl>
                                        <p:attrNameLst>
                                          <p:attrName>style.visibility</p:attrName>
                                        </p:attrNameLst>
                                      </p:cBhvr>
                                      <p:to>
                                        <p:strVal val="visible"/>
                                      </p:to>
                                    </p:set>
                                    <p:animEffect transition="in" filter="fade">
                                      <p:cBhvr>
                                        <p:cTn id="438" dur="1000"/>
                                        <p:tgtEl>
                                          <p:spTgt spid="112"/>
                                        </p:tgtEl>
                                      </p:cBhvr>
                                    </p:animEffect>
                                    <p:anim calcmode="lin" valueType="num">
                                      <p:cBhvr>
                                        <p:cTn id="439" dur="1000" fill="hold"/>
                                        <p:tgtEl>
                                          <p:spTgt spid="112"/>
                                        </p:tgtEl>
                                        <p:attrNameLst>
                                          <p:attrName>ppt_x</p:attrName>
                                        </p:attrNameLst>
                                      </p:cBhvr>
                                      <p:tavLst>
                                        <p:tav tm="0">
                                          <p:val>
                                            <p:strVal val="#ppt_x"/>
                                          </p:val>
                                        </p:tav>
                                        <p:tav tm="100000">
                                          <p:val>
                                            <p:strVal val="#ppt_x"/>
                                          </p:val>
                                        </p:tav>
                                      </p:tavLst>
                                    </p:anim>
                                    <p:anim calcmode="lin" valueType="num">
                                      <p:cBhvr>
                                        <p:cTn id="440" dur="1000" fill="hold"/>
                                        <p:tgtEl>
                                          <p:spTgt spid="112"/>
                                        </p:tgtEl>
                                        <p:attrNameLst>
                                          <p:attrName>ppt_y</p:attrName>
                                        </p:attrNameLst>
                                      </p:cBhvr>
                                      <p:tavLst>
                                        <p:tav tm="0">
                                          <p:val>
                                            <p:strVal val="#ppt_y+.1"/>
                                          </p:val>
                                        </p:tav>
                                        <p:tav tm="100000">
                                          <p:val>
                                            <p:strVal val="#ppt_y"/>
                                          </p:val>
                                        </p:tav>
                                      </p:tavLst>
                                    </p:anim>
                                  </p:childTnLst>
                                </p:cTn>
                              </p:par>
                              <p:par>
                                <p:cTn id="441" presetID="42" presetClass="entr" presetSubtype="0" fill="hold" grpId="0" nodeType="withEffect">
                                  <p:stCondLst>
                                    <p:cond delay="0"/>
                                  </p:stCondLst>
                                  <p:childTnLst>
                                    <p:set>
                                      <p:cBhvr>
                                        <p:cTn id="442" dur="1" fill="hold">
                                          <p:stCondLst>
                                            <p:cond delay="0"/>
                                          </p:stCondLst>
                                        </p:cTn>
                                        <p:tgtEl>
                                          <p:spTgt spid="113"/>
                                        </p:tgtEl>
                                        <p:attrNameLst>
                                          <p:attrName>style.visibility</p:attrName>
                                        </p:attrNameLst>
                                      </p:cBhvr>
                                      <p:to>
                                        <p:strVal val="visible"/>
                                      </p:to>
                                    </p:set>
                                    <p:animEffect transition="in" filter="fade">
                                      <p:cBhvr>
                                        <p:cTn id="443" dur="1000"/>
                                        <p:tgtEl>
                                          <p:spTgt spid="113"/>
                                        </p:tgtEl>
                                      </p:cBhvr>
                                    </p:animEffect>
                                    <p:anim calcmode="lin" valueType="num">
                                      <p:cBhvr>
                                        <p:cTn id="444" dur="1000" fill="hold"/>
                                        <p:tgtEl>
                                          <p:spTgt spid="113"/>
                                        </p:tgtEl>
                                        <p:attrNameLst>
                                          <p:attrName>ppt_x</p:attrName>
                                        </p:attrNameLst>
                                      </p:cBhvr>
                                      <p:tavLst>
                                        <p:tav tm="0">
                                          <p:val>
                                            <p:strVal val="#ppt_x"/>
                                          </p:val>
                                        </p:tav>
                                        <p:tav tm="100000">
                                          <p:val>
                                            <p:strVal val="#ppt_x"/>
                                          </p:val>
                                        </p:tav>
                                      </p:tavLst>
                                    </p:anim>
                                    <p:anim calcmode="lin" valueType="num">
                                      <p:cBhvr>
                                        <p:cTn id="445" dur="1000" fill="hold"/>
                                        <p:tgtEl>
                                          <p:spTgt spid="113"/>
                                        </p:tgtEl>
                                        <p:attrNameLst>
                                          <p:attrName>ppt_y</p:attrName>
                                        </p:attrNameLst>
                                      </p:cBhvr>
                                      <p:tavLst>
                                        <p:tav tm="0">
                                          <p:val>
                                            <p:strVal val="#ppt_y+.1"/>
                                          </p:val>
                                        </p:tav>
                                        <p:tav tm="100000">
                                          <p:val>
                                            <p:strVal val="#ppt_y"/>
                                          </p:val>
                                        </p:tav>
                                      </p:tavLst>
                                    </p:anim>
                                  </p:childTnLst>
                                </p:cTn>
                              </p:par>
                              <p:par>
                                <p:cTn id="446" presetID="42" presetClass="entr" presetSubtype="0" fill="hold" grpId="0" nodeType="withEffect">
                                  <p:stCondLst>
                                    <p:cond delay="0"/>
                                  </p:stCondLst>
                                  <p:childTnLst>
                                    <p:set>
                                      <p:cBhvr>
                                        <p:cTn id="447" dur="1" fill="hold">
                                          <p:stCondLst>
                                            <p:cond delay="0"/>
                                          </p:stCondLst>
                                        </p:cTn>
                                        <p:tgtEl>
                                          <p:spTgt spid="114"/>
                                        </p:tgtEl>
                                        <p:attrNameLst>
                                          <p:attrName>style.visibility</p:attrName>
                                        </p:attrNameLst>
                                      </p:cBhvr>
                                      <p:to>
                                        <p:strVal val="visible"/>
                                      </p:to>
                                    </p:set>
                                    <p:animEffect transition="in" filter="fade">
                                      <p:cBhvr>
                                        <p:cTn id="448" dur="1000"/>
                                        <p:tgtEl>
                                          <p:spTgt spid="114"/>
                                        </p:tgtEl>
                                      </p:cBhvr>
                                    </p:animEffect>
                                    <p:anim calcmode="lin" valueType="num">
                                      <p:cBhvr>
                                        <p:cTn id="449" dur="1000" fill="hold"/>
                                        <p:tgtEl>
                                          <p:spTgt spid="114"/>
                                        </p:tgtEl>
                                        <p:attrNameLst>
                                          <p:attrName>ppt_x</p:attrName>
                                        </p:attrNameLst>
                                      </p:cBhvr>
                                      <p:tavLst>
                                        <p:tav tm="0">
                                          <p:val>
                                            <p:strVal val="#ppt_x"/>
                                          </p:val>
                                        </p:tav>
                                        <p:tav tm="100000">
                                          <p:val>
                                            <p:strVal val="#ppt_x"/>
                                          </p:val>
                                        </p:tav>
                                      </p:tavLst>
                                    </p:anim>
                                    <p:anim calcmode="lin" valueType="num">
                                      <p:cBhvr>
                                        <p:cTn id="450" dur="1000" fill="hold"/>
                                        <p:tgtEl>
                                          <p:spTgt spid="114"/>
                                        </p:tgtEl>
                                        <p:attrNameLst>
                                          <p:attrName>ppt_y</p:attrName>
                                        </p:attrNameLst>
                                      </p:cBhvr>
                                      <p:tavLst>
                                        <p:tav tm="0">
                                          <p:val>
                                            <p:strVal val="#ppt_y+.1"/>
                                          </p:val>
                                        </p:tav>
                                        <p:tav tm="100000">
                                          <p:val>
                                            <p:strVal val="#ppt_y"/>
                                          </p:val>
                                        </p:tav>
                                      </p:tavLst>
                                    </p:anim>
                                  </p:childTnLst>
                                </p:cTn>
                              </p:par>
                              <p:par>
                                <p:cTn id="451" presetID="42" presetClass="entr" presetSubtype="0" fill="hold" grpId="0" nodeType="withEffect">
                                  <p:stCondLst>
                                    <p:cond delay="0"/>
                                  </p:stCondLst>
                                  <p:childTnLst>
                                    <p:set>
                                      <p:cBhvr>
                                        <p:cTn id="452" dur="1" fill="hold">
                                          <p:stCondLst>
                                            <p:cond delay="0"/>
                                          </p:stCondLst>
                                        </p:cTn>
                                        <p:tgtEl>
                                          <p:spTgt spid="115"/>
                                        </p:tgtEl>
                                        <p:attrNameLst>
                                          <p:attrName>style.visibility</p:attrName>
                                        </p:attrNameLst>
                                      </p:cBhvr>
                                      <p:to>
                                        <p:strVal val="visible"/>
                                      </p:to>
                                    </p:set>
                                    <p:animEffect transition="in" filter="fade">
                                      <p:cBhvr>
                                        <p:cTn id="453" dur="1000"/>
                                        <p:tgtEl>
                                          <p:spTgt spid="115"/>
                                        </p:tgtEl>
                                      </p:cBhvr>
                                    </p:animEffect>
                                    <p:anim calcmode="lin" valueType="num">
                                      <p:cBhvr>
                                        <p:cTn id="454" dur="1000" fill="hold"/>
                                        <p:tgtEl>
                                          <p:spTgt spid="115"/>
                                        </p:tgtEl>
                                        <p:attrNameLst>
                                          <p:attrName>ppt_x</p:attrName>
                                        </p:attrNameLst>
                                      </p:cBhvr>
                                      <p:tavLst>
                                        <p:tav tm="0">
                                          <p:val>
                                            <p:strVal val="#ppt_x"/>
                                          </p:val>
                                        </p:tav>
                                        <p:tav tm="100000">
                                          <p:val>
                                            <p:strVal val="#ppt_x"/>
                                          </p:val>
                                        </p:tav>
                                      </p:tavLst>
                                    </p:anim>
                                    <p:anim calcmode="lin" valueType="num">
                                      <p:cBhvr>
                                        <p:cTn id="455" dur="1000" fill="hold"/>
                                        <p:tgtEl>
                                          <p:spTgt spid="115"/>
                                        </p:tgtEl>
                                        <p:attrNameLst>
                                          <p:attrName>ppt_y</p:attrName>
                                        </p:attrNameLst>
                                      </p:cBhvr>
                                      <p:tavLst>
                                        <p:tav tm="0">
                                          <p:val>
                                            <p:strVal val="#ppt_y+.1"/>
                                          </p:val>
                                        </p:tav>
                                        <p:tav tm="100000">
                                          <p:val>
                                            <p:strVal val="#ppt_y"/>
                                          </p:val>
                                        </p:tav>
                                      </p:tavLst>
                                    </p:anim>
                                  </p:childTnLst>
                                </p:cTn>
                              </p:par>
                              <p:par>
                                <p:cTn id="456" presetID="42" presetClass="entr" presetSubtype="0" fill="hold" grpId="0" nodeType="withEffect">
                                  <p:stCondLst>
                                    <p:cond delay="0"/>
                                  </p:stCondLst>
                                  <p:childTnLst>
                                    <p:set>
                                      <p:cBhvr>
                                        <p:cTn id="457" dur="1" fill="hold">
                                          <p:stCondLst>
                                            <p:cond delay="0"/>
                                          </p:stCondLst>
                                        </p:cTn>
                                        <p:tgtEl>
                                          <p:spTgt spid="116"/>
                                        </p:tgtEl>
                                        <p:attrNameLst>
                                          <p:attrName>style.visibility</p:attrName>
                                        </p:attrNameLst>
                                      </p:cBhvr>
                                      <p:to>
                                        <p:strVal val="visible"/>
                                      </p:to>
                                    </p:set>
                                    <p:animEffect transition="in" filter="fade">
                                      <p:cBhvr>
                                        <p:cTn id="458" dur="1000"/>
                                        <p:tgtEl>
                                          <p:spTgt spid="116"/>
                                        </p:tgtEl>
                                      </p:cBhvr>
                                    </p:animEffect>
                                    <p:anim calcmode="lin" valueType="num">
                                      <p:cBhvr>
                                        <p:cTn id="459" dur="1000" fill="hold"/>
                                        <p:tgtEl>
                                          <p:spTgt spid="116"/>
                                        </p:tgtEl>
                                        <p:attrNameLst>
                                          <p:attrName>ppt_x</p:attrName>
                                        </p:attrNameLst>
                                      </p:cBhvr>
                                      <p:tavLst>
                                        <p:tav tm="0">
                                          <p:val>
                                            <p:strVal val="#ppt_x"/>
                                          </p:val>
                                        </p:tav>
                                        <p:tav tm="100000">
                                          <p:val>
                                            <p:strVal val="#ppt_x"/>
                                          </p:val>
                                        </p:tav>
                                      </p:tavLst>
                                    </p:anim>
                                    <p:anim calcmode="lin" valueType="num">
                                      <p:cBhvr>
                                        <p:cTn id="460" dur="1000" fill="hold"/>
                                        <p:tgtEl>
                                          <p:spTgt spid="116"/>
                                        </p:tgtEl>
                                        <p:attrNameLst>
                                          <p:attrName>ppt_y</p:attrName>
                                        </p:attrNameLst>
                                      </p:cBhvr>
                                      <p:tavLst>
                                        <p:tav tm="0">
                                          <p:val>
                                            <p:strVal val="#ppt_y+.1"/>
                                          </p:val>
                                        </p:tav>
                                        <p:tav tm="100000">
                                          <p:val>
                                            <p:strVal val="#ppt_y"/>
                                          </p:val>
                                        </p:tav>
                                      </p:tavLst>
                                    </p:anim>
                                  </p:childTnLst>
                                </p:cTn>
                              </p:par>
                              <p:par>
                                <p:cTn id="461" presetID="42" presetClass="entr" presetSubtype="0" fill="hold" grpId="0" nodeType="withEffect">
                                  <p:stCondLst>
                                    <p:cond delay="0"/>
                                  </p:stCondLst>
                                  <p:childTnLst>
                                    <p:set>
                                      <p:cBhvr>
                                        <p:cTn id="462" dur="1" fill="hold">
                                          <p:stCondLst>
                                            <p:cond delay="0"/>
                                          </p:stCondLst>
                                        </p:cTn>
                                        <p:tgtEl>
                                          <p:spTgt spid="117"/>
                                        </p:tgtEl>
                                        <p:attrNameLst>
                                          <p:attrName>style.visibility</p:attrName>
                                        </p:attrNameLst>
                                      </p:cBhvr>
                                      <p:to>
                                        <p:strVal val="visible"/>
                                      </p:to>
                                    </p:set>
                                    <p:animEffect transition="in" filter="fade">
                                      <p:cBhvr>
                                        <p:cTn id="463" dur="1000"/>
                                        <p:tgtEl>
                                          <p:spTgt spid="117"/>
                                        </p:tgtEl>
                                      </p:cBhvr>
                                    </p:animEffect>
                                    <p:anim calcmode="lin" valueType="num">
                                      <p:cBhvr>
                                        <p:cTn id="464" dur="1000" fill="hold"/>
                                        <p:tgtEl>
                                          <p:spTgt spid="117"/>
                                        </p:tgtEl>
                                        <p:attrNameLst>
                                          <p:attrName>ppt_x</p:attrName>
                                        </p:attrNameLst>
                                      </p:cBhvr>
                                      <p:tavLst>
                                        <p:tav tm="0">
                                          <p:val>
                                            <p:strVal val="#ppt_x"/>
                                          </p:val>
                                        </p:tav>
                                        <p:tav tm="100000">
                                          <p:val>
                                            <p:strVal val="#ppt_x"/>
                                          </p:val>
                                        </p:tav>
                                      </p:tavLst>
                                    </p:anim>
                                    <p:anim calcmode="lin" valueType="num">
                                      <p:cBhvr>
                                        <p:cTn id="465" dur="1000" fill="hold"/>
                                        <p:tgtEl>
                                          <p:spTgt spid="117"/>
                                        </p:tgtEl>
                                        <p:attrNameLst>
                                          <p:attrName>ppt_y</p:attrName>
                                        </p:attrNameLst>
                                      </p:cBhvr>
                                      <p:tavLst>
                                        <p:tav tm="0">
                                          <p:val>
                                            <p:strVal val="#ppt_y+.1"/>
                                          </p:val>
                                        </p:tav>
                                        <p:tav tm="100000">
                                          <p:val>
                                            <p:strVal val="#ppt_y"/>
                                          </p:val>
                                        </p:tav>
                                      </p:tavLst>
                                    </p:anim>
                                  </p:childTnLst>
                                </p:cTn>
                              </p:par>
                              <p:par>
                                <p:cTn id="466" presetID="42" presetClass="entr" presetSubtype="0" fill="hold" grpId="0" nodeType="withEffect">
                                  <p:stCondLst>
                                    <p:cond delay="0"/>
                                  </p:stCondLst>
                                  <p:childTnLst>
                                    <p:set>
                                      <p:cBhvr>
                                        <p:cTn id="467" dur="1" fill="hold">
                                          <p:stCondLst>
                                            <p:cond delay="0"/>
                                          </p:stCondLst>
                                        </p:cTn>
                                        <p:tgtEl>
                                          <p:spTgt spid="118"/>
                                        </p:tgtEl>
                                        <p:attrNameLst>
                                          <p:attrName>style.visibility</p:attrName>
                                        </p:attrNameLst>
                                      </p:cBhvr>
                                      <p:to>
                                        <p:strVal val="visible"/>
                                      </p:to>
                                    </p:set>
                                    <p:animEffect transition="in" filter="fade">
                                      <p:cBhvr>
                                        <p:cTn id="468" dur="1000"/>
                                        <p:tgtEl>
                                          <p:spTgt spid="118"/>
                                        </p:tgtEl>
                                      </p:cBhvr>
                                    </p:animEffect>
                                    <p:anim calcmode="lin" valueType="num">
                                      <p:cBhvr>
                                        <p:cTn id="469" dur="1000" fill="hold"/>
                                        <p:tgtEl>
                                          <p:spTgt spid="118"/>
                                        </p:tgtEl>
                                        <p:attrNameLst>
                                          <p:attrName>ppt_x</p:attrName>
                                        </p:attrNameLst>
                                      </p:cBhvr>
                                      <p:tavLst>
                                        <p:tav tm="0">
                                          <p:val>
                                            <p:strVal val="#ppt_x"/>
                                          </p:val>
                                        </p:tav>
                                        <p:tav tm="100000">
                                          <p:val>
                                            <p:strVal val="#ppt_x"/>
                                          </p:val>
                                        </p:tav>
                                      </p:tavLst>
                                    </p:anim>
                                    <p:anim calcmode="lin" valueType="num">
                                      <p:cBhvr>
                                        <p:cTn id="470" dur="1000" fill="hold"/>
                                        <p:tgtEl>
                                          <p:spTgt spid="118"/>
                                        </p:tgtEl>
                                        <p:attrNameLst>
                                          <p:attrName>ppt_y</p:attrName>
                                        </p:attrNameLst>
                                      </p:cBhvr>
                                      <p:tavLst>
                                        <p:tav tm="0">
                                          <p:val>
                                            <p:strVal val="#ppt_y+.1"/>
                                          </p:val>
                                        </p:tav>
                                        <p:tav tm="100000">
                                          <p:val>
                                            <p:strVal val="#ppt_y"/>
                                          </p:val>
                                        </p:tav>
                                      </p:tavLst>
                                    </p:anim>
                                  </p:childTnLst>
                                </p:cTn>
                              </p:par>
                              <p:par>
                                <p:cTn id="471" presetID="42" presetClass="entr" presetSubtype="0" fill="hold" grpId="0" nodeType="withEffect">
                                  <p:stCondLst>
                                    <p:cond delay="0"/>
                                  </p:stCondLst>
                                  <p:childTnLst>
                                    <p:set>
                                      <p:cBhvr>
                                        <p:cTn id="472" dur="1" fill="hold">
                                          <p:stCondLst>
                                            <p:cond delay="0"/>
                                          </p:stCondLst>
                                        </p:cTn>
                                        <p:tgtEl>
                                          <p:spTgt spid="119"/>
                                        </p:tgtEl>
                                        <p:attrNameLst>
                                          <p:attrName>style.visibility</p:attrName>
                                        </p:attrNameLst>
                                      </p:cBhvr>
                                      <p:to>
                                        <p:strVal val="visible"/>
                                      </p:to>
                                    </p:set>
                                    <p:animEffect transition="in" filter="fade">
                                      <p:cBhvr>
                                        <p:cTn id="473" dur="1000"/>
                                        <p:tgtEl>
                                          <p:spTgt spid="119"/>
                                        </p:tgtEl>
                                      </p:cBhvr>
                                    </p:animEffect>
                                    <p:anim calcmode="lin" valueType="num">
                                      <p:cBhvr>
                                        <p:cTn id="474" dur="1000" fill="hold"/>
                                        <p:tgtEl>
                                          <p:spTgt spid="119"/>
                                        </p:tgtEl>
                                        <p:attrNameLst>
                                          <p:attrName>ppt_x</p:attrName>
                                        </p:attrNameLst>
                                      </p:cBhvr>
                                      <p:tavLst>
                                        <p:tav tm="0">
                                          <p:val>
                                            <p:strVal val="#ppt_x"/>
                                          </p:val>
                                        </p:tav>
                                        <p:tav tm="100000">
                                          <p:val>
                                            <p:strVal val="#ppt_x"/>
                                          </p:val>
                                        </p:tav>
                                      </p:tavLst>
                                    </p:anim>
                                    <p:anim calcmode="lin" valueType="num">
                                      <p:cBhvr>
                                        <p:cTn id="475" dur="1000" fill="hold"/>
                                        <p:tgtEl>
                                          <p:spTgt spid="119"/>
                                        </p:tgtEl>
                                        <p:attrNameLst>
                                          <p:attrName>ppt_y</p:attrName>
                                        </p:attrNameLst>
                                      </p:cBhvr>
                                      <p:tavLst>
                                        <p:tav tm="0">
                                          <p:val>
                                            <p:strVal val="#ppt_y+.1"/>
                                          </p:val>
                                        </p:tav>
                                        <p:tav tm="100000">
                                          <p:val>
                                            <p:strVal val="#ppt_y"/>
                                          </p:val>
                                        </p:tav>
                                      </p:tavLst>
                                    </p:anim>
                                  </p:childTnLst>
                                </p:cTn>
                              </p:par>
                              <p:par>
                                <p:cTn id="476" presetID="42" presetClass="entr" presetSubtype="0" fill="hold" grpId="0" nodeType="withEffect">
                                  <p:stCondLst>
                                    <p:cond delay="0"/>
                                  </p:stCondLst>
                                  <p:childTnLst>
                                    <p:set>
                                      <p:cBhvr>
                                        <p:cTn id="477" dur="1" fill="hold">
                                          <p:stCondLst>
                                            <p:cond delay="0"/>
                                          </p:stCondLst>
                                        </p:cTn>
                                        <p:tgtEl>
                                          <p:spTgt spid="120"/>
                                        </p:tgtEl>
                                        <p:attrNameLst>
                                          <p:attrName>style.visibility</p:attrName>
                                        </p:attrNameLst>
                                      </p:cBhvr>
                                      <p:to>
                                        <p:strVal val="visible"/>
                                      </p:to>
                                    </p:set>
                                    <p:animEffect transition="in" filter="fade">
                                      <p:cBhvr>
                                        <p:cTn id="478" dur="1000"/>
                                        <p:tgtEl>
                                          <p:spTgt spid="120"/>
                                        </p:tgtEl>
                                      </p:cBhvr>
                                    </p:animEffect>
                                    <p:anim calcmode="lin" valueType="num">
                                      <p:cBhvr>
                                        <p:cTn id="479" dur="1000" fill="hold"/>
                                        <p:tgtEl>
                                          <p:spTgt spid="120"/>
                                        </p:tgtEl>
                                        <p:attrNameLst>
                                          <p:attrName>ppt_x</p:attrName>
                                        </p:attrNameLst>
                                      </p:cBhvr>
                                      <p:tavLst>
                                        <p:tav tm="0">
                                          <p:val>
                                            <p:strVal val="#ppt_x"/>
                                          </p:val>
                                        </p:tav>
                                        <p:tav tm="100000">
                                          <p:val>
                                            <p:strVal val="#ppt_x"/>
                                          </p:val>
                                        </p:tav>
                                      </p:tavLst>
                                    </p:anim>
                                    <p:anim calcmode="lin" valueType="num">
                                      <p:cBhvr>
                                        <p:cTn id="480"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481" fill="hold">
                      <p:stCondLst>
                        <p:cond delay="indefinite"/>
                      </p:stCondLst>
                      <p:childTnLst>
                        <p:par>
                          <p:cTn id="482" fill="hold">
                            <p:stCondLst>
                              <p:cond delay="0"/>
                            </p:stCondLst>
                            <p:childTnLst>
                              <p:par>
                                <p:cTn id="483" presetID="42" presetClass="entr" presetSubtype="0" fill="hold" nodeType="clickEffect">
                                  <p:stCondLst>
                                    <p:cond delay="0"/>
                                  </p:stCondLst>
                                  <p:childTnLst>
                                    <p:set>
                                      <p:cBhvr>
                                        <p:cTn id="484" dur="1" fill="hold">
                                          <p:stCondLst>
                                            <p:cond delay="0"/>
                                          </p:stCondLst>
                                        </p:cTn>
                                        <p:tgtEl>
                                          <p:spTgt spid="132"/>
                                        </p:tgtEl>
                                        <p:attrNameLst>
                                          <p:attrName>style.visibility</p:attrName>
                                        </p:attrNameLst>
                                      </p:cBhvr>
                                      <p:to>
                                        <p:strVal val="visible"/>
                                      </p:to>
                                    </p:set>
                                    <p:animEffect transition="in" filter="fade">
                                      <p:cBhvr>
                                        <p:cTn id="485" dur="1000"/>
                                        <p:tgtEl>
                                          <p:spTgt spid="132"/>
                                        </p:tgtEl>
                                      </p:cBhvr>
                                    </p:animEffect>
                                    <p:anim calcmode="lin" valueType="num">
                                      <p:cBhvr>
                                        <p:cTn id="486" dur="1000" fill="hold"/>
                                        <p:tgtEl>
                                          <p:spTgt spid="132"/>
                                        </p:tgtEl>
                                        <p:attrNameLst>
                                          <p:attrName>ppt_x</p:attrName>
                                        </p:attrNameLst>
                                      </p:cBhvr>
                                      <p:tavLst>
                                        <p:tav tm="0">
                                          <p:val>
                                            <p:strVal val="#ppt_x"/>
                                          </p:val>
                                        </p:tav>
                                        <p:tav tm="100000">
                                          <p:val>
                                            <p:strVal val="#ppt_x"/>
                                          </p:val>
                                        </p:tav>
                                      </p:tavLst>
                                    </p:anim>
                                    <p:anim calcmode="lin" valueType="num">
                                      <p:cBhvr>
                                        <p:cTn id="487" dur="1000" fill="hold"/>
                                        <p:tgtEl>
                                          <p:spTgt spid="132"/>
                                        </p:tgtEl>
                                        <p:attrNameLst>
                                          <p:attrName>ppt_y</p:attrName>
                                        </p:attrNameLst>
                                      </p:cBhvr>
                                      <p:tavLst>
                                        <p:tav tm="0">
                                          <p:val>
                                            <p:strVal val="#ppt_y+.1"/>
                                          </p:val>
                                        </p:tav>
                                        <p:tav tm="100000">
                                          <p:val>
                                            <p:strVal val="#ppt_y"/>
                                          </p:val>
                                        </p:tav>
                                      </p:tavLst>
                                    </p:anim>
                                  </p:childTnLst>
                                </p:cTn>
                              </p:par>
                              <p:par>
                                <p:cTn id="488" presetID="42" presetClass="entr" presetSubtype="0" fill="hold" grpId="0" nodeType="withEffect">
                                  <p:stCondLst>
                                    <p:cond delay="0"/>
                                  </p:stCondLst>
                                  <p:childTnLst>
                                    <p:set>
                                      <p:cBhvr>
                                        <p:cTn id="489" dur="1" fill="hold">
                                          <p:stCondLst>
                                            <p:cond delay="0"/>
                                          </p:stCondLst>
                                        </p:cTn>
                                        <p:tgtEl>
                                          <p:spTgt spid="133"/>
                                        </p:tgtEl>
                                        <p:attrNameLst>
                                          <p:attrName>style.visibility</p:attrName>
                                        </p:attrNameLst>
                                      </p:cBhvr>
                                      <p:to>
                                        <p:strVal val="visible"/>
                                      </p:to>
                                    </p:set>
                                    <p:animEffect transition="in" filter="fade">
                                      <p:cBhvr>
                                        <p:cTn id="490" dur="1000"/>
                                        <p:tgtEl>
                                          <p:spTgt spid="133"/>
                                        </p:tgtEl>
                                      </p:cBhvr>
                                    </p:animEffect>
                                    <p:anim calcmode="lin" valueType="num">
                                      <p:cBhvr>
                                        <p:cTn id="491" dur="1000" fill="hold"/>
                                        <p:tgtEl>
                                          <p:spTgt spid="133"/>
                                        </p:tgtEl>
                                        <p:attrNameLst>
                                          <p:attrName>ppt_x</p:attrName>
                                        </p:attrNameLst>
                                      </p:cBhvr>
                                      <p:tavLst>
                                        <p:tav tm="0">
                                          <p:val>
                                            <p:strVal val="#ppt_x"/>
                                          </p:val>
                                        </p:tav>
                                        <p:tav tm="100000">
                                          <p:val>
                                            <p:strVal val="#ppt_x"/>
                                          </p:val>
                                        </p:tav>
                                      </p:tavLst>
                                    </p:anim>
                                    <p:anim calcmode="lin" valueType="num">
                                      <p:cBhvr>
                                        <p:cTn id="492" dur="1000" fill="hold"/>
                                        <p:tgtEl>
                                          <p:spTgt spid="133"/>
                                        </p:tgtEl>
                                        <p:attrNameLst>
                                          <p:attrName>ppt_y</p:attrName>
                                        </p:attrNameLst>
                                      </p:cBhvr>
                                      <p:tavLst>
                                        <p:tav tm="0">
                                          <p:val>
                                            <p:strVal val="#ppt_y+.1"/>
                                          </p:val>
                                        </p:tav>
                                        <p:tav tm="100000">
                                          <p:val>
                                            <p:strVal val="#ppt_y"/>
                                          </p:val>
                                        </p:tav>
                                      </p:tavLst>
                                    </p:anim>
                                  </p:childTnLst>
                                </p:cTn>
                              </p:par>
                              <p:par>
                                <p:cTn id="493" presetID="42" presetClass="entr" presetSubtype="0" fill="hold" nodeType="withEffect">
                                  <p:stCondLst>
                                    <p:cond delay="0"/>
                                  </p:stCondLst>
                                  <p:childTnLst>
                                    <p:set>
                                      <p:cBhvr>
                                        <p:cTn id="494" dur="1" fill="hold">
                                          <p:stCondLst>
                                            <p:cond delay="0"/>
                                          </p:stCondLst>
                                        </p:cTn>
                                        <p:tgtEl>
                                          <p:spTgt spid="6144"/>
                                        </p:tgtEl>
                                        <p:attrNameLst>
                                          <p:attrName>style.visibility</p:attrName>
                                        </p:attrNameLst>
                                      </p:cBhvr>
                                      <p:to>
                                        <p:strVal val="visible"/>
                                      </p:to>
                                    </p:set>
                                    <p:animEffect transition="in" filter="fade">
                                      <p:cBhvr>
                                        <p:cTn id="495" dur="1000"/>
                                        <p:tgtEl>
                                          <p:spTgt spid="6144"/>
                                        </p:tgtEl>
                                      </p:cBhvr>
                                    </p:animEffect>
                                    <p:anim calcmode="lin" valueType="num">
                                      <p:cBhvr>
                                        <p:cTn id="496" dur="1000" fill="hold"/>
                                        <p:tgtEl>
                                          <p:spTgt spid="6144"/>
                                        </p:tgtEl>
                                        <p:attrNameLst>
                                          <p:attrName>ppt_x</p:attrName>
                                        </p:attrNameLst>
                                      </p:cBhvr>
                                      <p:tavLst>
                                        <p:tav tm="0">
                                          <p:val>
                                            <p:strVal val="#ppt_x"/>
                                          </p:val>
                                        </p:tav>
                                        <p:tav tm="100000">
                                          <p:val>
                                            <p:strVal val="#ppt_x"/>
                                          </p:val>
                                        </p:tav>
                                      </p:tavLst>
                                    </p:anim>
                                    <p:anim calcmode="lin" valueType="num">
                                      <p:cBhvr>
                                        <p:cTn id="497" dur="1000" fill="hold"/>
                                        <p:tgtEl>
                                          <p:spTgt spid="6144"/>
                                        </p:tgtEl>
                                        <p:attrNameLst>
                                          <p:attrName>ppt_y</p:attrName>
                                        </p:attrNameLst>
                                      </p:cBhvr>
                                      <p:tavLst>
                                        <p:tav tm="0">
                                          <p:val>
                                            <p:strVal val="#ppt_y+.1"/>
                                          </p:val>
                                        </p:tav>
                                        <p:tav tm="100000">
                                          <p:val>
                                            <p:strVal val="#ppt_y"/>
                                          </p:val>
                                        </p:tav>
                                      </p:tavLst>
                                    </p:anim>
                                  </p:childTnLst>
                                </p:cTn>
                              </p:par>
                              <p:par>
                                <p:cTn id="498" presetID="42" presetClass="entr" presetSubtype="0" fill="hold" grpId="0" nodeType="withEffect">
                                  <p:stCondLst>
                                    <p:cond delay="0"/>
                                  </p:stCondLst>
                                  <p:childTnLst>
                                    <p:set>
                                      <p:cBhvr>
                                        <p:cTn id="499" dur="1" fill="hold">
                                          <p:stCondLst>
                                            <p:cond delay="0"/>
                                          </p:stCondLst>
                                        </p:cTn>
                                        <p:tgtEl>
                                          <p:spTgt spid="136"/>
                                        </p:tgtEl>
                                        <p:attrNameLst>
                                          <p:attrName>style.visibility</p:attrName>
                                        </p:attrNameLst>
                                      </p:cBhvr>
                                      <p:to>
                                        <p:strVal val="visible"/>
                                      </p:to>
                                    </p:set>
                                    <p:animEffect transition="in" filter="fade">
                                      <p:cBhvr>
                                        <p:cTn id="500" dur="1000"/>
                                        <p:tgtEl>
                                          <p:spTgt spid="136"/>
                                        </p:tgtEl>
                                      </p:cBhvr>
                                    </p:animEffect>
                                    <p:anim calcmode="lin" valueType="num">
                                      <p:cBhvr>
                                        <p:cTn id="501" dur="1000" fill="hold"/>
                                        <p:tgtEl>
                                          <p:spTgt spid="136"/>
                                        </p:tgtEl>
                                        <p:attrNameLst>
                                          <p:attrName>ppt_x</p:attrName>
                                        </p:attrNameLst>
                                      </p:cBhvr>
                                      <p:tavLst>
                                        <p:tav tm="0">
                                          <p:val>
                                            <p:strVal val="#ppt_x"/>
                                          </p:val>
                                        </p:tav>
                                        <p:tav tm="100000">
                                          <p:val>
                                            <p:strVal val="#ppt_x"/>
                                          </p:val>
                                        </p:tav>
                                      </p:tavLst>
                                    </p:anim>
                                    <p:anim calcmode="lin" valueType="num">
                                      <p:cBhvr>
                                        <p:cTn id="502"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503" fill="hold">
                      <p:stCondLst>
                        <p:cond delay="indefinite"/>
                      </p:stCondLst>
                      <p:childTnLst>
                        <p:par>
                          <p:cTn id="504" fill="hold">
                            <p:stCondLst>
                              <p:cond delay="0"/>
                            </p:stCondLst>
                            <p:childTnLst>
                              <p:par>
                                <p:cTn id="505" presetID="2" presetClass="entr" presetSubtype="4" fill="hold" nodeType="clickEffect">
                                  <p:stCondLst>
                                    <p:cond delay="0"/>
                                  </p:stCondLst>
                                  <p:childTnLst>
                                    <p:set>
                                      <p:cBhvr>
                                        <p:cTn id="506" dur="1" fill="hold">
                                          <p:stCondLst>
                                            <p:cond delay="0"/>
                                          </p:stCondLst>
                                        </p:cTn>
                                        <p:tgtEl>
                                          <p:spTgt spid="3">
                                            <p:txEl>
                                              <p:pRg st="4" end="4"/>
                                            </p:txEl>
                                          </p:spTgt>
                                        </p:tgtEl>
                                        <p:attrNameLst>
                                          <p:attrName>style.visibility</p:attrName>
                                        </p:attrNameLst>
                                      </p:cBhvr>
                                      <p:to>
                                        <p:strVal val="visible"/>
                                      </p:to>
                                    </p:set>
                                    <p:anim calcmode="lin" valueType="num">
                                      <p:cBhvr additive="base">
                                        <p:cTn id="50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17" grpId="0" animBg="1"/>
      <p:bldP spid="18" grpId="0" animBg="1"/>
      <p:bldP spid="19" grpId="0" animBg="1"/>
      <p:bldP spid="20" grpId="0" animBg="1"/>
      <p:bldP spid="21" grpId="0" animBg="1"/>
      <p:bldP spid="22" grpId="0" animBg="1"/>
      <p:bldP spid="23" grpId="0" animBg="1"/>
      <p:bldP spid="24" grpId="0" animBg="1"/>
      <p:bldP spid="28" grpId="0" animBg="1"/>
      <p:bldP spid="29" grpId="0" animBg="1"/>
      <p:bldP spid="30" grpId="0" animBg="1"/>
      <p:bldP spid="31" grpId="0" animBg="1"/>
      <p:bldP spid="32" grpId="0" animBg="1"/>
      <p:bldP spid="33" grpId="0" animBg="1"/>
      <p:bldP spid="34" grpId="0" animBg="1"/>
      <p:bldP spid="35" grpId="0" animBg="1"/>
      <p:bldP spid="36" grpId="0" animBg="1"/>
      <p:bldP spid="40" grpId="0" animBg="1"/>
      <p:bldP spid="41" grpId="0" animBg="1"/>
      <p:bldP spid="42" grpId="0" animBg="1"/>
      <p:bldP spid="43" grpId="0" animBg="1"/>
      <p:bldP spid="44" grpId="0" animBg="1"/>
      <p:bldP spid="45" grpId="0" animBg="1"/>
      <p:bldP spid="46" grpId="0" animBg="1"/>
      <p:bldP spid="47" grpId="0" animBg="1"/>
      <p:bldP spid="48" grpId="0" animBg="1"/>
      <p:bldP spid="52" grpId="0" animBg="1"/>
      <p:bldP spid="53" grpId="0" animBg="1"/>
      <p:bldP spid="54" grpId="0" animBg="1"/>
      <p:bldP spid="55" grpId="0" animBg="1"/>
      <p:bldP spid="56" grpId="0" animBg="1"/>
      <p:bldP spid="57" grpId="0" animBg="1"/>
      <p:bldP spid="58" grpId="0" animBg="1"/>
      <p:bldP spid="59" grpId="0" animBg="1"/>
      <p:bldP spid="6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6" grpId="0" animBg="1"/>
      <p:bldP spid="77" grpId="0" animBg="1"/>
      <p:bldP spid="78" grpId="0" animBg="1"/>
      <p:bldP spid="79" grpId="0" animBg="1"/>
      <p:bldP spid="80" grpId="0" animBg="1"/>
      <p:bldP spid="81" grpId="0" animBg="1"/>
      <p:bldP spid="82" grpId="0" animBg="1"/>
      <p:bldP spid="83" grpId="0" animBg="1"/>
      <p:bldP spid="84" grpId="0" animBg="1"/>
      <p:bldP spid="88" grpId="0" animBg="1"/>
      <p:bldP spid="89" grpId="0" animBg="1"/>
      <p:bldP spid="90" grpId="0" animBg="1"/>
      <p:bldP spid="91" grpId="0" animBg="1"/>
      <p:bldP spid="92" grpId="0" animBg="1"/>
      <p:bldP spid="93" grpId="0" animBg="1"/>
      <p:bldP spid="94" grpId="0" animBg="1"/>
      <p:bldP spid="95" grpId="0" animBg="1"/>
      <p:bldP spid="96"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3" grpId="0"/>
      <p:bldP spid="1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Example 4a</a:t>
            </a:r>
          </a:p>
        </p:txBody>
      </p:sp>
      <p:sp>
        <p:nvSpPr>
          <p:cNvPr id="3" name="Content Placeholder 2"/>
          <p:cNvSpPr>
            <a:spLocks noGrp="1"/>
          </p:cNvSpPr>
          <p:nvPr>
            <p:ph idx="1"/>
          </p:nvPr>
        </p:nvSpPr>
        <p:spPr>
          <a:xfrm>
            <a:off x="76200" y="1600200"/>
            <a:ext cx="8991600" cy="5105400"/>
          </a:xfrm>
        </p:spPr>
        <p:txBody>
          <a:bodyPr rtlCol="0">
            <a:normAutofit fontScale="92500" lnSpcReduction="20000"/>
          </a:bodyPr>
          <a:lstStyle/>
          <a:p>
            <a:pPr marL="0" indent="0" eaLnBrk="1" fontAlgn="auto" hangingPunct="1">
              <a:spcAft>
                <a:spcPts val="0"/>
              </a:spcAft>
              <a:buFont typeface="Arial" charset="0"/>
              <a:buNone/>
              <a:defRPr/>
            </a:pPr>
            <a:r>
              <a:rPr lang="en-US" dirty="0" smtClean="0"/>
              <a:t>     for </a:t>
            </a:r>
            <a:r>
              <a:rPr lang="en-US" dirty="0" err="1" smtClean="0"/>
              <a:t>i</a:t>
            </a:r>
            <a:r>
              <a:rPr lang="en-US" dirty="0" smtClean="0"/>
              <a:t> = 1..x</a:t>
            </a:r>
          </a:p>
          <a:p>
            <a:pPr marL="0" indent="0" eaLnBrk="1" fontAlgn="auto" hangingPunct="1">
              <a:spcAft>
                <a:spcPts val="0"/>
              </a:spcAft>
              <a:buFont typeface="Arial" pitchFamily="34" charset="0"/>
              <a:buNone/>
              <a:defRPr/>
            </a:pPr>
            <a:r>
              <a:rPr lang="en-US" dirty="0" smtClean="0"/>
              <a:t>              for j = 1..i</a:t>
            </a:r>
          </a:p>
          <a:p>
            <a:pPr marL="0" indent="0" eaLnBrk="1" fontAlgn="auto" hangingPunct="1">
              <a:spcAft>
                <a:spcPts val="0"/>
              </a:spcAft>
              <a:buFont typeface="Arial" pitchFamily="34" charset="0"/>
              <a:buNone/>
              <a:defRPr/>
            </a:pPr>
            <a:r>
              <a:rPr lang="en-US" dirty="0" smtClean="0"/>
              <a:t>                       print *</a:t>
            </a:r>
          </a:p>
          <a:p>
            <a:pPr eaLnBrk="1" fontAlgn="auto" hangingPunct="1">
              <a:spcAft>
                <a:spcPts val="0"/>
              </a:spcAft>
              <a:buFont typeface="Arial" pitchFamily="34" charset="0"/>
              <a:buChar char="•"/>
              <a:defRPr/>
            </a:pPr>
            <a:endParaRPr lang="en-US" sz="1300" dirty="0" smtClean="0"/>
          </a:p>
          <a:p>
            <a:pPr eaLnBrk="1" fontAlgn="auto" hangingPunct="1">
              <a:spcAft>
                <a:spcPts val="0"/>
              </a:spcAft>
              <a:buFont typeface="Arial" pitchFamily="34" charset="0"/>
              <a:buChar char="•"/>
              <a:defRPr/>
            </a:pPr>
            <a:r>
              <a:rPr lang="en-US" dirty="0" smtClean="0"/>
              <a:t>Big-O: </a:t>
            </a:r>
            <a:r>
              <a:rPr lang="en-US" dirty="0" err="1" smtClean="0"/>
              <a:t>i</a:t>
            </a:r>
            <a:r>
              <a:rPr lang="en-US" dirty="0" smtClean="0"/>
              <a:t> is always ≤ x, so j always iterates up to at most x, so this at most x*x steps, which is O(x^2).</a:t>
            </a:r>
          </a:p>
          <a:p>
            <a:pPr eaLnBrk="1" fontAlgn="auto" hangingPunct="1">
              <a:spcAft>
                <a:spcPts val="0"/>
              </a:spcAft>
              <a:buFont typeface="Arial" pitchFamily="34" charset="0"/>
              <a:buChar char="•"/>
              <a:defRPr/>
            </a:pPr>
            <a:r>
              <a:rPr lang="en-US" dirty="0" smtClean="0"/>
              <a:t>Big-</a:t>
            </a:r>
            <a:r>
              <a:rPr lang="el-GR" dirty="0" smtClean="0"/>
              <a:t>Ω</a:t>
            </a:r>
            <a:r>
              <a:rPr lang="en-US" dirty="0" smtClean="0"/>
              <a:t>:</a:t>
            </a:r>
          </a:p>
          <a:p>
            <a:pPr lvl="1" eaLnBrk="1" fontAlgn="auto" hangingPunct="1">
              <a:spcAft>
                <a:spcPts val="0"/>
              </a:spcAft>
              <a:buFont typeface="Arial" pitchFamily="34" charset="0"/>
              <a:buChar char="•"/>
              <a:defRPr/>
            </a:pPr>
            <a:r>
              <a:rPr lang="en-US" dirty="0" smtClean="0"/>
              <a:t>When </a:t>
            </a:r>
            <a:r>
              <a:rPr lang="en-US" dirty="0" err="1" smtClean="0"/>
              <a:t>i</a:t>
            </a:r>
            <a:r>
              <a:rPr lang="en-US" dirty="0" smtClean="0"/>
              <a:t>=1, the loop over j performs “print *” once.</a:t>
            </a:r>
          </a:p>
          <a:p>
            <a:pPr lvl="1" eaLnBrk="1" fontAlgn="auto" hangingPunct="1">
              <a:spcAft>
                <a:spcPts val="0"/>
              </a:spcAft>
              <a:buFont typeface="Arial" pitchFamily="34" charset="0"/>
              <a:buChar char="•"/>
              <a:defRPr/>
            </a:pPr>
            <a:r>
              <a:rPr lang="en-US" dirty="0" smtClean="0"/>
              <a:t>When </a:t>
            </a:r>
            <a:r>
              <a:rPr lang="en-US" dirty="0" err="1" smtClean="0"/>
              <a:t>i</a:t>
            </a:r>
            <a:r>
              <a:rPr lang="en-US" dirty="0" smtClean="0"/>
              <a:t>=2, the loop over j performs “print *” twice. […]</a:t>
            </a:r>
          </a:p>
          <a:p>
            <a:pPr lvl="1" eaLnBrk="1" fontAlgn="auto" hangingPunct="1">
              <a:spcAft>
                <a:spcPts val="0"/>
              </a:spcAft>
              <a:buFont typeface="Arial" pitchFamily="34" charset="0"/>
              <a:buChar char="•"/>
              <a:defRPr/>
            </a:pPr>
            <a:r>
              <a:rPr lang="en-US" dirty="0" smtClean="0"/>
              <a:t>So, “print *” is performed 1+2+3+…+x times.</a:t>
            </a:r>
          </a:p>
          <a:p>
            <a:pPr lvl="1" eaLnBrk="1" fontAlgn="auto" hangingPunct="1">
              <a:spcAft>
                <a:spcPts val="0"/>
              </a:spcAft>
              <a:buFont typeface="Arial" pitchFamily="34" charset="0"/>
              <a:buChar char="•"/>
              <a:defRPr/>
            </a:pPr>
            <a:r>
              <a:rPr lang="en-US" dirty="0" smtClean="0"/>
              <a:t>Easy summation formula: 1+2+3+…+x = x(x+1)/2</a:t>
            </a:r>
          </a:p>
          <a:p>
            <a:pPr lvl="1" eaLnBrk="1" fontAlgn="auto" hangingPunct="1">
              <a:spcAft>
                <a:spcPts val="0"/>
              </a:spcAft>
              <a:buFont typeface="Arial" pitchFamily="34" charset="0"/>
              <a:buChar char="•"/>
              <a:defRPr/>
            </a:pPr>
            <a:r>
              <a:rPr lang="en-US" dirty="0" smtClean="0"/>
              <a:t>x(x+1</a:t>
            </a:r>
            <a:r>
              <a:rPr lang="en-US" dirty="0"/>
              <a:t>)/2 </a:t>
            </a:r>
            <a:r>
              <a:rPr lang="en-US" dirty="0" smtClean="0"/>
              <a:t>= x^2/2+x/2 ≥ (1/2) x^2, which is </a:t>
            </a:r>
            <a:r>
              <a:rPr lang="el-GR" dirty="0" smtClean="0"/>
              <a:t>Ω</a:t>
            </a:r>
            <a:r>
              <a:rPr lang="en-US" dirty="0" smtClean="0"/>
              <a:t>(x^2)</a:t>
            </a:r>
          </a:p>
        </p:txBody>
      </p:sp>
    </p:spTree>
    <p:extLst>
      <p:ext uri="{BB962C8B-B14F-4D97-AF65-F5344CB8AC3E}">
        <p14:creationId xmlns:p14="http://schemas.microsoft.com/office/powerpoint/2010/main" val="79280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Rectangle 7181"/>
          <p:cNvSpPr/>
          <p:nvPr/>
        </p:nvSpPr>
        <p:spPr>
          <a:xfrm>
            <a:off x="6096000" y="3124201"/>
            <a:ext cx="3015342" cy="15240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7621373" y="4588152"/>
            <a:ext cx="1489969" cy="15840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Title 1"/>
          <p:cNvSpPr>
            <a:spLocks noGrp="1"/>
          </p:cNvSpPr>
          <p:nvPr>
            <p:ph type="title"/>
          </p:nvPr>
        </p:nvSpPr>
        <p:spPr/>
        <p:txBody>
          <a:bodyPr/>
          <a:lstStyle/>
          <a:p>
            <a:pPr eaLnBrk="1" hangingPunct="1"/>
            <a:r>
              <a:rPr lang="en-US" dirty="0" smtClean="0"/>
              <a:t>Example 4b</a:t>
            </a:r>
          </a:p>
        </p:txBody>
      </p:sp>
      <p:sp>
        <p:nvSpPr>
          <p:cNvPr id="3" name="Content Placeholder 2"/>
          <p:cNvSpPr>
            <a:spLocks noGrp="1"/>
          </p:cNvSpPr>
          <p:nvPr>
            <p:ph idx="1"/>
          </p:nvPr>
        </p:nvSpPr>
        <p:spPr>
          <a:xfrm>
            <a:off x="76200" y="1600200"/>
            <a:ext cx="5943600" cy="5105400"/>
          </a:xfrm>
        </p:spPr>
        <p:txBody>
          <a:bodyPr rtlCol="0">
            <a:normAutofit fontScale="77500" lnSpcReduction="20000"/>
          </a:bodyPr>
          <a:lstStyle/>
          <a:p>
            <a:pPr marL="0" indent="0" eaLnBrk="1" fontAlgn="auto" hangingPunct="1">
              <a:spcAft>
                <a:spcPts val="0"/>
              </a:spcAft>
              <a:buFont typeface="Arial" charset="0"/>
              <a:buNone/>
              <a:defRPr/>
            </a:pPr>
            <a:r>
              <a:rPr lang="en-US" dirty="0" smtClean="0"/>
              <a:t>     for </a:t>
            </a:r>
            <a:r>
              <a:rPr lang="en-US" dirty="0" err="1" smtClean="0"/>
              <a:t>i</a:t>
            </a:r>
            <a:r>
              <a:rPr lang="en-US" dirty="0" smtClean="0"/>
              <a:t> = 1..x</a:t>
            </a:r>
          </a:p>
          <a:p>
            <a:pPr marL="0" indent="0" eaLnBrk="1" fontAlgn="auto" hangingPunct="1">
              <a:spcAft>
                <a:spcPts val="0"/>
              </a:spcAft>
              <a:buFont typeface="Arial" pitchFamily="34" charset="0"/>
              <a:buNone/>
              <a:defRPr/>
            </a:pPr>
            <a:r>
              <a:rPr lang="en-US" dirty="0" smtClean="0"/>
              <a:t>              for j = 1..i</a:t>
            </a:r>
          </a:p>
          <a:p>
            <a:pPr marL="0" indent="0" eaLnBrk="1" fontAlgn="auto" hangingPunct="1">
              <a:spcAft>
                <a:spcPts val="0"/>
              </a:spcAft>
              <a:buFont typeface="Arial" pitchFamily="34" charset="0"/>
              <a:buNone/>
              <a:defRPr/>
            </a:pPr>
            <a:r>
              <a:rPr lang="en-US" dirty="0" smtClean="0"/>
              <a:t>                       print *</a:t>
            </a:r>
          </a:p>
          <a:p>
            <a:pPr eaLnBrk="1" fontAlgn="auto" hangingPunct="1">
              <a:spcAft>
                <a:spcPts val="0"/>
              </a:spcAft>
              <a:buFont typeface="Arial" pitchFamily="34" charset="0"/>
              <a:buChar char="•"/>
              <a:defRPr/>
            </a:pPr>
            <a:endParaRPr lang="en-US" sz="1300" dirty="0" smtClean="0"/>
          </a:p>
          <a:p>
            <a:pPr eaLnBrk="1" fontAlgn="auto" hangingPunct="1">
              <a:spcAft>
                <a:spcPts val="0"/>
              </a:spcAft>
              <a:buFont typeface="Arial" pitchFamily="34" charset="0"/>
              <a:buChar char="•"/>
              <a:defRPr/>
            </a:pPr>
            <a:r>
              <a:rPr lang="en-US" dirty="0" smtClean="0"/>
              <a:t>Big-</a:t>
            </a:r>
            <a:r>
              <a:rPr lang="el-GR" dirty="0" smtClean="0"/>
              <a:t>Ω</a:t>
            </a:r>
            <a:r>
              <a:rPr lang="en-US" dirty="0" smtClean="0"/>
              <a:t>:</a:t>
            </a:r>
          </a:p>
          <a:p>
            <a:pPr lvl="1" eaLnBrk="1" fontAlgn="auto" hangingPunct="1">
              <a:spcAft>
                <a:spcPts val="0"/>
              </a:spcAft>
              <a:buFont typeface="Arial" pitchFamily="34" charset="0"/>
              <a:buChar char="–"/>
              <a:defRPr/>
            </a:pPr>
            <a:r>
              <a:rPr lang="en-US" dirty="0" smtClean="0"/>
              <a:t>Useful trick: consider the iterations of the first loop for which </a:t>
            </a:r>
            <a:r>
              <a:rPr lang="en-US" dirty="0" err="1" smtClean="0"/>
              <a:t>i</a:t>
            </a:r>
            <a:r>
              <a:rPr lang="en-US" dirty="0" smtClean="0"/>
              <a:t> &gt;= x/2.</a:t>
            </a:r>
          </a:p>
          <a:p>
            <a:pPr lvl="1" eaLnBrk="1" fontAlgn="auto" hangingPunct="1">
              <a:spcAft>
                <a:spcPts val="0"/>
              </a:spcAft>
              <a:buFont typeface="Arial" pitchFamily="34" charset="0"/>
              <a:buChar char="–"/>
              <a:defRPr/>
            </a:pPr>
            <a:r>
              <a:rPr lang="en-US" dirty="0" smtClean="0"/>
              <a:t>In these iterations, the second loop iterates from j=1 to at least j=x/2.</a:t>
            </a:r>
          </a:p>
          <a:p>
            <a:pPr lvl="1" eaLnBrk="1" fontAlgn="auto" hangingPunct="1">
              <a:spcAft>
                <a:spcPts val="0"/>
              </a:spcAft>
              <a:buFont typeface="Arial" pitchFamily="34" charset="0"/>
              <a:buChar char="–"/>
              <a:defRPr/>
            </a:pPr>
            <a:r>
              <a:rPr lang="en-US" dirty="0" smtClean="0"/>
              <a:t>Therefore, the number of steps performed in these iterations is at least x/2*x/2 = (1/4) x^2, which is </a:t>
            </a:r>
            <a:r>
              <a:rPr lang="el-GR" dirty="0" smtClean="0"/>
              <a:t>Ω</a:t>
            </a:r>
            <a:r>
              <a:rPr lang="en-US" dirty="0" smtClean="0"/>
              <a:t>(x^2).</a:t>
            </a:r>
          </a:p>
          <a:p>
            <a:pPr lvl="1" eaLnBrk="1" fontAlgn="auto" hangingPunct="1">
              <a:spcAft>
                <a:spcPts val="0"/>
              </a:spcAft>
              <a:buFont typeface="Arial" pitchFamily="34" charset="0"/>
              <a:buChar char="–"/>
              <a:defRPr/>
            </a:pPr>
            <a:r>
              <a:rPr lang="en-US" dirty="0" smtClean="0"/>
              <a:t>The time to perform ALL iterations is even more than this so, of course, the whole algorithm must take </a:t>
            </a:r>
            <a:r>
              <a:rPr lang="el-GR" dirty="0" smtClean="0"/>
              <a:t>Ω</a:t>
            </a:r>
            <a:r>
              <a:rPr lang="en-US" dirty="0" smtClean="0"/>
              <a:t>(x^2) time.</a:t>
            </a:r>
          </a:p>
          <a:p>
            <a:pPr lvl="1" eaLnBrk="1" fontAlgn="auto" hangingPunct="1">
              <a:spcAft>
                <a:spcPts val="0"/>
              </a:spcAft>
              <a:buFont typeface="Arial" pitchFamily="34" charset="0"/>
              <a:buChar char="–"/>
              <a:defRPr/>
            </a:pPr>
            <a:r>
              <a:rPr lang="en-US" dirty="0" smtClean="0"/>
              <a:t>Therefore, this function is </a:t>
            </a:r>
            <a:r>
              <a:rPr lang="el-GR" dirty="0" smtClean="0"/>
              <a:t>ϴ</a:t>
            </a:r>
            <a:r>
              <a:rPr lang="en-US" dirty="0" smtClean="0"/>
              <a:t>(x^2).</a:t>
            </a:r>
          </a:p>
        </p:txBody>
      </p:sp>
      <p:sp>
        <p:nvSpPr>
          <p:cNvPr id="2" name="TextBox 1"/>
          <p:cNvSpPr txBox="1"/>
          <p:nvPr/>
        </p:nvSpPr>
        <p:spPr>
          <a:xfrm>
            <a:off x="4572000" y="1524000"/>
            <a:ext cx="4343400" cy="1246495"/>
          </a:xfrm>
          <a:prstGeom prst="rect">
            <a:avLst/>
          </a:prstGeom>
          <a:noFill/>
        </p:spPr>
        <p:txBody>
          <a:bodyPr wrap="square" rtlCol="0">
            <a:spAutoFit/>
          </a:bodyPr>
          <a:lstStyle/>
          <a:p>
            <a:r>
              <a:rPr lang="en-US" sz="2500" dirty="0" smtClean="0"/>
              <a:t>&gt;=       for </a:t>
            </a:r>
            <a:r>
              <a:rPr lang="en-US" sz="2500" dirty="0" err="1" smtClean="0"/>
              <a:t>i</a:t>
            </a:r>
            <a:r>
              <a:rPr lang="en-US" sz="2500" dirty="0" smtClean="0"/>
              <a:t> = x/2..x</a:t>
            </a:r>
          </a:p>
          <a:p>
            <a:r>
              <a:rPr lang="en-US" sz="2500" dirty="0" smtClean="0"/>
              <a:t>                    for j = 1..x/2</a:t>
            </a:r>
          </a:p>
          <a:p>
            <a:r>
              <a:rPr lang="en-US" sz="2500" dirty="0" smtClean="0"/>
              <a:t>                             print *</a:t>
            </a:r>
          </a:p>
        </p:txBody>
      </p:sp>
      <p:sp>
        <p:nvSpPr>
          <p:cNvPr id="6" name="Oval 5"/>
          <p:cNvSpPr/>
          <p:nvPr/>
        </p:nvSpPr>
        <p:spPr>
          <a:xfrm>
            <a:off x="6181143" y="3826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92569" y="3826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90743" y="3826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81143" y="41309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492569" y="41309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90743" y="41309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85605" y="41309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81143" y="44357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92569" y="44357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790743" y="44357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085605" y="44357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397031" y="44357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187770" y="47405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99196" y="47405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97370" y="47405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092232" y="47405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403658" y="47405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701832" y="47405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184455" y="5045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495881" y="5045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94055" y="5045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088917" y="5045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400343" y="5045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698517" y="5045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003317" y="5045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187770"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499196"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797370"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092232"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403658"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701832"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006632"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308119" y="53501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191081"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502507"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800681"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095543"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06969"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705143"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009943"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311430"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8609602" y="564832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185451" y="3521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496877" y="352135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181143" y="322649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69" name="Straight Connector 7168"/>
          <p:cNvCxnSpPr/>
          <p:nvPr/>
        </p:nvCxnSpPr>
        <p:spPr>
          <a:xfrm>
            <a:off x="6096000" y="4648208"/>
            <a:ext cx="301534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173" name="Straight Arrow Connector 7172"/>
          <p:cNvCxnSpPr/>
          <p:nvPr/>
        </p:nvCxnSpPr>
        <p:spPr>
          <a:xfrm>
            <a:off x="8173237" y="4648208"/>
            <a:ext cx="0" cy="24475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176" name="TextBox 7175"/>
          <p:cNvSpPr txBox="1"/>
          <p:nvPr/>
        </p:nvSpPr>
        <p:spPr>
          <a:xfrm>
            <a:off x="8319011" y="4648208"/>
            <a:ext cx="912083" cy="369332"/>
          </a:xfrm>
          <a:prstGeom prst="rect">
            <a:avLst/>
          </a:prstGeom>
          <a:noFill/>
        </p:spPr>
        <p:txBody>
          <a:bodyPr wrap="square" rtlCol="0">
            <a:spAutoFit/>
          </a:bodyPr>
          <a:lstStyle/>
          <a:p>
            <a:r>
              <a:rPr lang="en-US" dirty="0" err="1"/>
              <a:t>i</a:t>
            </a:r>
            <a:r>
              <a:rPr lang="en-US" dirty="0" smtClean="0"/>
              <a:t> ≥ x/2</a:t>
            </a:r>
            <a:endParaRPr lang="en-US" dirty="0"/>
          </a:p>
        </p:txBody>
      </p:sp>
      <p:sp>
        <p:nvSpPr>
          <p:cNvPr id="96" name="Oval 95"/>
          <p:cNvSpPr/>
          <p:nvPr/>
        </p:nvSpPr>
        <p:spPr>
          <a:xfrm>
            <a:off x="6191081"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502507"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6800681"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095543"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7406969"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7705143"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8009943"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8311430"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8609602"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8904514" y="594223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78" name="Straight Connector 7177"/>
          <p:cNvCxnSpPr/>
          <p:nvPr/>
        </p:nvCxnSpPr>
        <p:spPr>
          <a:xfrm flipH="1" flipV="1">
            <a:off x="7621373" y="3125561"/>
            <a:ext cx="3313" cy="3046639"/>
          </a:xfrm>
          <a:prstGeom prst="line">
            <a:avLst/>
          </a:prstGeom>
        </p:spPr>
        <p:style>
          <a:lnRef idx="3">
            <a:schemeClr val="accent1"/>
          </a:lnRef>
          <a:fillRef idx="0">
            <a:schemeClr val="accent1"/>
          </a:fillRef>
          <a:effectRef idx="2">
            <a:schemeClr val="accent1"/>
          </a:effectRef>
          <a:fontRef idx="minor">
            <a:schemeClr val="tx1"/>
          </a:fontRef>
        </p:style>
      </p:cxnSp>
      <p:cxnSp>
        <p:nvCxnSpPr>
          <p:cNvPr id="7180" name="Straight Arrow Connector 7179"/>
          <p:cNvCxnSpPr/>
          <p:nvPr/>
        </p:nvCxnSpPr>
        <p:spPr>
          <a:xfrm flipH="1">
            <a:off x="7397031" y="3597552"/>
            <a:ext cx="22434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181" name="TextBox 7180"/>
          <p:cNvSpPr txBox="1"/>
          <p:nvPr/>
        </p:nvSpPr>
        <p:spPr>
          <a:xfrm>
            <a:off x="6852559" y="3190296"/>
            <a:ext cx="805731" cy="369332"/>
          </a:xfrm>
          <a:prstGeom prst="rect">
            <a:avLst/>
          </a:prstGeom>
          <a:noFill/>
        </p:spPr>
        <p:txBody>
          <a:bodyPr wrap="square" rtlCol="0">
            <a:spAutoFit/>
          </a:bodyPr>
          <a:lstStyle/>
          <a:p>
            <a:r>
              <a:rPr lang="en-US" dirty="0" smtClean="0"/>
              <a:t>j ≤ x/2</a:t>
            </a:r>
            <a:endParaRPr lang="en-US" dirty="0"/>
          </a:p>
        </p:txBody>
      </p:sp>
      <p:cxnSp>
        <p:nvCxnSpPr>
          <p:cNvPr id="7187" name="Straight Arrow Connector 7186"/>
          <p:cNvCxnSpPr/>
          <p:nvPr/>
        </p:nvCxnSpPr>
        <p:spPr>
          <a:xfrm>
            <a:off x="6170257" y="6204856"/>
            <a:ext cx="142252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89" name="Straight Arrow Connector 7188"/>
          <p:cNvCxnSpPr/>
          <p:nvPr/>
        </p:nvCxnSpPr>
        <p:spPr>
          <a:xfrm>
            <a:off x="6096000" y="4740552"/>
            <a:ext cx="0" cy="14316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190" name="TextBox 7189"/>
          <p:cNvSpPr txBox="1"/>
          <p:nvPr/>
        </p:nvSpPr>
        <p:spPr>
          <a:xfrm>
            <a:off x="6660471" y="6150426"/>
            <a:ext cx="490840" cy="369332"/>
          </a:xfrm>
          <a:prstGeom prst="rect">
            <a:avLst/>
          </a:prstGeom>
          <a:noFill/>
        </p:spPr>
        <p:txBody>
          <a:bodyPr wrap="none" rtlCol="0">
            <a:spAutoFit/>
          </a:bodyPr>
          <a:lstStyle/>
          <a:p>
            <a:r>
              <a:rPr lang="en-US" dirty="0" smtClean="0"/>
              <a:t>x/2</a:t>
            </a:r>
            <a:endParaRPr lang="en-US" dirty="0"/>
          </a:p>
        </p:txBody>
      </p:sp>
      <p:sp>
        <p:nvSpPr>
          <p:cNvPr id="121" name="TextBox 120"/>
          <p:cNvSpPr txBox="1"/>
          <p:nvPr/>
        </p:nvSpPr>
        <p:spPr>
          <a:xfrm>
            <a:off x="5651628" y="5094514"/>
            <a:ext cx="490840" cy="369332"/>
          </a:xfrm>
          <a:prstGeom prst="rect">
            <a:avLst/>
          </a:prstGeom>
          <a:noFill/>
        </p:spPr>
        <p:txBody>
          <a:bodyPr wrap="none" rtlCol="0">
            <a:spAutoFit/>
          </a:bodyPr>
          <a:lstStyle/>
          <a:p>
            <a:r>
              <a:rPr lang="en-US" dirty="0" smtClean="0"/>
              <a:t>x/2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1000"/>
                                        <p:tgtEl>
                                          <p:spTgt spid="69"/>
                                        </p:tgtEl>
                                      </p:cBhvr>
                                    </p:animEffect>
                                    <p:anim calcmode="lin" valueType="num">
                                      <p:cBhvr>
                                        <p:cTn id="15" dur="1000" fill="hold"/>
                                        <p:tgtEl>
                                          <p:spTgt spid="69"/>
                                        </p:tgtEl>
                                        <p:attrNameLst>
                                          <p:attrName>ppt_x</p:attrName>
                                        </p:attrNameLst>
                                      </p:cBhvr>
                                      <p:tavLst>
                                        <p:tav tm="0">
                                          <p:val>
                                            <p:strVal val="#ppt_x"/>
                                          </p:val>
                                        </p:tav>
                                        <p:tav tm="100000">
                                          <p:val>
                                            <p:strVal val="#ppt_x"/>
                                          </p:val>
                                        </p:tav>
                                      </p:tavLst>
                                    </p:anim>
                                    <p:anim calcmode="lin" valueType="num">
                                      <p:cBhvr>
                                        <p:cTn id="16" dur="1000" fill="hold"/>
                                        <p:tgtEl>
                                          <p:spTgt spid="6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1000"/>
                                        <p:tgtEl>
                                          <p:spTgt spid="70"/>
                                        </p:tgtEl>
                                      </p:cBhvr>
                                    </p:animEffect>
                                    <p:anim calcmode="lin" valueType="num">
                                      <p:cBhvr>
                                        <p:cTn id="20" dur="1000" fill="hold"/>
                                        <p:tgtEl>
                                          <p:spTgt spid="70"/>
                                        </p:tgtEl>
                                        <p:attrNameLst>
                                          <p:attrName>ppt_x</p:attrName>
                                        </p:attrNameLst>
                                      </p:cBhvr>
                                      <p:tavLst>
                                        <p:tav tm="0">
                                          <p:val>
                                            <p:strVal val="#ppt_x"/>
                                          </p:val>
                                        </p:tav>
                                        <p:tav tm="100000">
                                          <p:val>
                                            <p:strVal val="#ppt_x"/>
                                          </p:val>
                                        </p:tav>
                                      </p:tavLst>
                                    </p:anim>
                                    <p:anim calcmode="lin" valueType="num">
                                      <p:cBhvr>
                                        <p:cTn id="21"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1000"/>
                                        <p:tgtEl>
                                          <p:spTgt spid="28"/>
                                        </p:tgtEl>
                                      </p:cBhvr>
                                    </p:animEffect>
                                    <p:anim calcmode="lin" valueType="num">
                                      <p:cBhvr>
                                        <p:cTn id="84" dur="1000" fill="hold"/>
                                        <p:tgtEl>
                                          <p:spTgt spid="28"/>
                                        </p:tgtEl>
                                        <p:attrNameLst>
                                          <p:attrName>ppt_x</p:attrName>
                                        </p:attrNameLst>
                                      </p:cBhvr>
                                      <p:tavLst>
                                        <p:tav tm="0">
                                          <p:val>
                                            <p:strVal val="#ppt_x"/>
                                          </p:val>
                                        </p:tav>
                                        <p:tav tm="100000">
                                          <p:val>
                                            <p:strVal val="#ppt_x"/>
                                          </p:val>
                                        </p:tav>
                                      </p:tavLst>
                                    </p:anim>
                                    <p:anim calcmode="lin" valueType="num">
                                      <p:cBhvr>
                                        <p:cTn id="85" dur="1000" fill="hold"/>
                                        <p:tgtEl>
                                          <p:spTgt spid="28"/>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0"/>
                                        <p:tgtEl>
                                          <p:spTgt spid="33"/>
                                        </p:tgtEl>
                                      </p:cBhvr>
                                    </p:animEffect>
                                    <p:anim calcmode="lin" valueType="num">
                                      <p:cBhvr>
                                        <p:cTn id="89" dur="1000" fill="hold"/>
                                        <p:tgtEl>
                                          <p:spTgt spid="33"/>
                                        </p:tgtEl>
                                        <p:attrNameLst>
                                          <p:attrName>ppt_x</p:attrName>
                                        </p:attrNameLst>
                                      </p:cBhvr>
                                      <p:tavLst>
                                        <p:tav tm="0">
                                          <p:val>
                                            <p:strVal val="#ppt_x"/>
                                          </p:val>
                                        </p:tav>
                                        <p:tav tm="100000">
                                          <p:val>
                                            <p:strVal val="#ppt_x"/>
                                          </p:val>
                                        </p:tav>
                                      </p:tavLst>
                                    </p:anim>
                                    <p:anim calcmode="lin" valueType="num">
                                      <p:cBhvr>
                                        <p:cTn id="90" dur="1000" fill="hold"/>
                                        <p:tgtEl>
                                          <p:spTgt spid="3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anim calcmode="lin" valueType="num">
                                      <p:cBhvr>
                                        <p:cTn id="99" dur="1000" fill="hold"/>
                                        <p:tgtEl>
                                          <p:spTgt spid="35"/>
                                        </p:tgtEl>
                                        <p:attrNameLst>
                                          <p:attrName>ppt_x</p:attrName>
                                        </p:attrNameLst>
                                      </p:cBhvr>
                                      <p:tavLst>
                                        <p:tav tm="0">
                                          <p:val>
                                            <p:strVal val="#ppt_x"/>
                                          </p:val>
                                        </p:tav>
                                        <p:tav tm="100000">
                                          <p:val>
                                            <p:strVal val="#ppt_x"/>
                                          </p:val>
                                        </p:tav>
                                      </p:tavLst>
                                    </p:anim>
                                    <p:anim calcmode="lin" valueType="num">
                                      <p:cBhvr>
                                        <p:cTn id="100" dur="1000" fill="hold"/>
                                        <p:tgtEl>
                                          <p:spTgt spid="35"/>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1000"/>
                                        <p:tgtEl>
                                          <p:spTgt spid="38"/>
                                        </p:tgtEl>
                                      </p:cBhvr>
                                    </p:animEffect>
                                    <p:anim calcmode="lin" valueType="num">
                                      <p:cBhvr>
                                        <p:cTn id="114" dur="1000" fill="hold"/>
                                        <p:tgtEl>
                                          <p:spTgt spid="38"/>
                                        </p:tgtEl>
                                        <p:attrNameLst>
                                          <p:attrName>ppt_x</p:attrName>
                                        </p:attrNameLst>
                                      </p:cBhvr>
                                      <p:tavLst>
                                        <p:tav tm="0">
                                          <p:val>
                                            <p:strVal val="#ppt_x"/>
                                          </p:val>
                                        </p:tav>
                                        <p:tav tm="100000">
                                          <p:val>
                                            <p:strVal val="#ppt_x"/>
                                          </p:val>
                                        </p:tav>
                                      </p:tavLst>
                                    </p:anim>
                                    <p:anim calcmode="lin" valueType="num">
                                      <p:cBhvr>
                                        <p:cTn id="115" dur="1000" fill="hold"/>
                                        <p:tgtEl>
                                          <p:spTgt spid="3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1000"/>
                                        <p:tgtEl>
                                          <p:spTgt spid="42"/>
                                        </p:tgtEl>
                                      </p:cBhvr>
                                    </p:animEffect>
                                    <p:anim calcmode="lin" valueType="num">
                                      <p:cBhvr>
                                        <p:cTn id="119" dur="1000" fill="hold"/>
                                        <p:tgtEl>
                                          <p:spTgt spid="42"/>
                                        </p:tgtEl>
                                        <p:attrNameLst>
                                          <p:attrName>ppt_x</p:attrName>
                                        </p:attrNameLst>
                                      </p:cBhvr>
                                      <p:tavLst>
                                        <p:tav tm="0">
                                          <p:val>
                                            <p:strVal val="#ppt_x"/>
                                          </p:val>
                                        </p:tav>
                                        <p:tav tm="100000">
                                          <p:val>
                                            <p:strVal val="#ppt_x"/>
                                          </p:val>
                                        </p:tav>
                                      </p:tavLst>
                                    </p:anim>
                                    <p:anim calcmode="lin" valueType="num">
                                      <p:cBhvr>
                                        <p:cTn id="120" dur="1000" fill="hold"/>
                                        <p:tgtEl>
                                          <p:spTgt spid="42"/>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1000"/>
                                        <p:tgtEl>
                                          <p:spTgt spid="43"/>
                                        </p:tgtEl>
                                      </p:cBhvr>
                                    </p:animEffect>
                                    <p:anim calcmode="lin" valueType="num">
                                      <p:cBhvr>
                                        <p:cTn id="124" dur="1000" fill="hold"/>
                                        <p:tgtEl>
                                          <p:spTgt spid="43"/>
                                        </p:tgtEl>
                                        <p:attrNameLst>
                                          <p:attrName>ppt_x</p:attrName>
                                        </p:attrNameLst>
                                      </p:cBhvr>
                                      <p:tavLst>
                                        <p:tav tm="0">
                                          <p:val>
                                            <p:strVal val="#ppt_x"/>
                                          </p:val>
                                        </p:tav>
                                        <p:tav tm="100000">
                                          <p:val>
                                            <p:strVal val="#ppt_x"/>
                                          </p:val>
                                        </p:tav>
                                      </p:tavLst>
                                    </p:anim>
                                    <p:anim calcmode="lin" valueType="num">
                                      <p:cBhvr>
                                        <p:cTn id="125" dur="1000" fill="hold"/>
                                        <p:tgtEl>
                                          <p:spTgt spid="43"/>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1000"/>
                                        <p:tgtEl>
                                          <p:spTgt spid="44"/>
                                        </p:tgtEl>
                                      </p:cBhvr>
                                    </p:animEffect>
                                    <p:anim calcmode="lin" valueType="num">
                                      <p:cBhvr>
                                        <p:cTn id="129" dur="1000" fill="hold"/>
                                        <p:tgtEl>
                                          <p:spTgt spid="44"/>
                                        </p:tgtEl>
                                        <p:attrNameLst>
                                          <p:attrName>ppt_x</p:attrName>
                                        </p:attrNameLst>
                                      </p:cBhvr>
                                      <p:tavLst>
                                        <p:tav tm="0">
                                          <p:val>
                                            <p:strVal val="#ppt_x"/>
                                          </p:val>
                                        </p:tav>
                                        <p:tav tm="100000">
                                          <p:val>
                                            <p:strVal val="#ppt_x"/>
                                          </p:val>
                                        </p:tav>
                                      </p:tavLst>
                                    </p:anim>
                                    <p:anim calcmode="lin" valueType="num">
                                      <p:cBhvr>
                                        <p:cTn id="130" dur="1000" fill="hold"/>
                                        <p:tgtEl>
                                          <p:spTgt spid="44"/>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fade">
                                      <p:cBhvr>
                                        <p:cTn id="133" dur="1000"/>
                                        <p:tgtEl>
                                          <p:spTgt spid="45"/>
                                        </p:tgtEl>
                                      </p:cBhvr>
                                    </p:animEffect>
                                    <p:anim calcmode="lin" valueType="num">
                                      <p:cBhvr>
                                        <p:cTn id="134" dur="1000" fill="hold"/>
                                        <p:tgtEl>
                                          <p:spTgt spid="45"/>
                                        </p:tgtEl>
                                        <p:attrNameLst>
                                          <p:attrName>ppt_x</p:attrName>
                                        </p:attrNameLst>
                                      </p:cBhvr>
                                      <p:tavLst>
                                        <p:tav tm="0">
                                          <p:val>
                                            <p:strVal val="#ppt_x"/>
                                          </p:val>
                                        </p:tav>
                                        <p:tav tm="100000">
                                          <p:val>
                                            <p:strVal val="#ppt_x"/>
                                          </p:val>
                                        </p:tav>
                                      </p:tavLst>
                                    </p:anim>
                                    <p:anim calcmode="lin" valueType="num">
                                      <p:cBhvr>
                                        <p:cTn id="135" dur="1000" fill="hold"/>
                                        <p:tgtEl>
                                          <p:spTgt spid="45"/>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1000"/>
                                        <p:tgtEl>
                                          <p:spTgt spid="46"/>
                                        </p:tgtEl>
                                      </p:cBhvr>
                                    </p:animEffect>
                                    <p:anim calcmode="lin" valueType="num">
                                      <p:cBhvr>
                                        <p:cTn id="139" dur="1000" fill="hold"/>
                                        <p:tgtEl>
                                          <p:spTgt spid="46"/>
                                        </p:tgtEl>
                                        <p:attrNameLst>
                                          <p:attrName>ppt_x</p:attrName>
                                        </p:attrNameLst>
                                      </p:cBhvr>
                                      <p:tavLst>
                                        <p:tav tm="0">
                                          <p:val>
                                            <p:strVal val="#ppt_x"/>
                                          </p:val>
                                        </p:tav>
                                        <p:tav tm="100000">
                                          <p:val>
                                            <p:strVal val="#ppt_x"/>
                                          </p:val>
                                        </p:tav>
                                      </p:tavLst>
                                    </p:anim>
                                    <p:anim calcmode="lin" valueType="num">
                                      <p:cBhvr>
                                        <p:cTn id="140" dur="1000" fill="hold"/>
                                        <p:tgtEl>
                                          <p:spTgt spid="46"/>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fade">
                                      <p:cBhvr>
                                        <p:cTn id="143" dur="1000"/>
                                        <p:tgtEl>
                                          <p:spTgt spid="47"/>
                                        </p:tgtEl>
                                      </p:cBhvr>
                                    </p:animEffect>
                                    <p:anim calcmode="lin" valueType="num">
                                      <p:cBhvr>
                                        <p:cTn id="144" dur="1000" fill="hold"/>
                                        <p:tgtEl>
                                          <p:spTgt spid="47"/>
                                        </p:tgtEl>
                                        <p:attrNameLst>
                                          <p:attrName>ppt_x</p:attrName>
                                        </p:attrNameLst>
                                      </p:cBhvr>
                                      <p:tavLst>
                                        <p:tav tm="0">
                                          <p:val>
                                            <p:strVal val="#ppt_x"/>
                                          </p:val>
                                        </p:tav>
                                        <p:tav tm="100000">
                                          <p:val>
                                            <p:strVal val="#ppt_x"/>
                                          </p:val>
                                        </p:tav>
                                      </p:tavLst>
                                    </p:anim>
                                    <p:anim calcmode="lin" valueType="num">
                                      <p:cBhvr>
                                        <p:cTn id="145" dur="1000" fill="hold"/>
                                        <p:tgtEl>
                                          <p:spTgt spid="47"/>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1000"/>
                                        <p:tgtEl>
                                          <p:spTgt spid="48"/>
                                        </p:tgtEl>
                                      </p:cBhvr>
                                    </p:animEffect>
                                    <p:anim calcmode="lin" valueType="num">
                                      <p:cBhvr>
                                        <p:cTn id="149" dur="1000" fill="hold"/>
                                        <p:tgtEl>
                                          <p:spTgt spid="48"/>
                                        </p:tgtEl>
                                        <p:attrNameLst>
                                          <p:attrName>ppt_x</p:attrName>
                                        </p:attrNameLst>
                                      </p:cBhvr>
                                      <p:tavLst>
                                        <p:tav tm="0">
                                          <p:val>
                                            <p:strVal val="#ppt_x"/>
                                          </p:val>
                                        </p:tav>
                                        <p:tav tm="100000">
                                          <p:val>
                                            <p:strVal val="#ppt_x"/>
                                          </p:val>
                                        </p:tav>
                                      </p:tavLst>
                                    </p:anim>
                                    <p:anim calcmode="lin" valueType="num">
                                      <p:cBhvr>
                                        <p:cTn id="150" dur="1000" fill="hold"/>
                                        <p:tgtEl>
                                          <p:spTgt spid="48"/>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51"/>
                                        </p:tgtEl>
                                        <p:attrNameLst>
                                          <p:attrName>style.visibility</p:attrName>
                                        </p:attrNameLst>
                                      </p:cBhvr>
                                      <p:to>
                                        <p:strVal val="visible"/>
                                      </p:to>
                                    </p:set>
                                    <p:animEffect transition="in" filter="fade">
                                      <p:cBhvr>
                                        <p:cTn id="153" dur="1000"/>
                                        <p:tgtEl>
                                          <p:spTgt spid="51"/>
                                        </p:tgtEl>
                                      </p:cBhvr>
                                    </p:animEffect>
                                    <p:anim calcmode="lin" valueType="num">
                                      <p:cBhvr>
                                        <p:cTn id="154" dur="1000" fill="hold"/>
                                        <p:tgtEl>
                                          <p:spTgt spid="51"/>
                                        </p:tgtEl>
                                        <p:attrNameLst>
                                          <p:attrName>ppt_x</p:attrName>
                                        </p:attrNameLst>
                                      </p:cBhvr>
                                      <p:tavLst>
                                        <p:tav tm="0">
                                          <p:val>
                                            <p:strVal val="#ppt_x"/>
                                          </p:val>
                                        </p:tav>
                                        <p:tav tm="100000">
                                          <p:val>
                                            <p:strVal val="#ppt_x"/>
                                          </p:val>
                                        </p:tav>
                                      </p:tavLst>
                                    </p:anim>
                                    <p:anim calcmode="lin" valueType="num">
                                      <p:cBhvr>
                                        <p:cTn id="155" dur="1000" fill="hold"/>
                                        <p:tgtEl>
                                          <p:spTgt spid="51"/>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fade">
                                      <p:cBhvr>
                                        <p:cTn id="158" dur="1000"/>
                                        <p:tgtEl>
                                          <p:spTgt spid="52"/>
                                        </p:tgtEl>
                                      </p:cBhvr>
                                    </p:animEffect>
                                    <p:anim calcmode="lin" valueType="num">
                                      <p:cBhvr>
                                        <p:cTn id="159" dur="1000" fill="hold"/>
                                        <p:tgtEl>
                                          <p:spTgt spid="52"/>
                                        </p:tgtEl>
                                        <p:attrNameLst>
                                          <p:attrName>ppt_x</p:attrName>
                                        </p:attrNameLst>
                                      </p:cBhvr>
                                      <p:tavLst>
                                        <p:tav tm="0">
                                          <p:val>
                                            <p:strVal val="#ppt_x"/>
                                          </p:val>
                                        </p:tav>
                                        <p:tav tm="100000">
                                          <p:val>
                                            <p:strVal val="#ppt_x"/>
                                          </p:val>
                                        </p:tav>
                                      </p:tavLst>
                                    </p:anim>
                                    <p:anim calcmode="lin" valueType="num">
                                      <p:cBhvr>
                                        <p:cTn id="160" dur="1000" fill="hold"/>
                                        <p:tgtEl>
                                          <p:spTgt spid="52"/>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fade">
                                      <p:cBhvr>
                                        <p:cTn id="163" dur="1000"/>
                                        <p:tgtEl>
                                          <p:spTgt spid="53"/>
                                        </p:tgtEl>
                                      </p:cBhvr>
                                    </p:animEffect>
                                    <p:anim calcmode="lin" valueType="num">
                                      <p:cBhvr>
                                        <p:cTn id="164" dur="1000" fill="hold"/>
                                        <p:tgtEl>
                                          <p:spTgt spid="53"/>
                                        </p:tgtEl>
                                        <p:attrNameLst>
                                          <p:attrName>ppt_x</p:attrName>
                                        </p:attrNameLst>
                                      </p:cBhvr>
                                      <p:tavLst>
                                        <p:tav tm="0">
                                          <p:val>
                                            <p:strVal val="#ppt_x"/>
                                          </p:val>
                                        </p:tav>
                                        <p:tav tm="100000">
                                          <p:val>
                                            <p:strVal val="#ppt_x"/>
                                          </p:val>
                                        </p:tav>
                                      </p:tavLst>
                                    </p:anim>
                                    <p:anim calcmode="lin" valueType="num">
                                      <p:cBhvr>
                                        <p:cTn id="165" dur="1000" fill="hold"/>
                                        <p:tgtEl>
                                          <p:spTgt spid="53"/>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54"/>
                                        </p:tgtEl>
                                        <p:attrNameLst>
                                          <p:attrName>style.visibility</p:attrName>
                                        </p:attrNameLst>
                                      </p:cBhvr>
                                      <p:to>
                                        <p:strVal val="visible"/>
                                      </p:to>
                                    </p:set>
                                    <p:animEffect transition="in" filter="fade">
                                      <p:cBhvr>
                                        <p:cTn id="168" dur="1000"/>
                                        <p:tgtEl>
                                          <p:spTgt spid="54"/>
                                        </p:tgtEl>
                                      </p:cBhvr>
                                    </p:animEffect>
                                    <p:anim calcmode="lin" valueType="num">
                                      <p:cBhvr>
                                        <p:cTn id="169" dur="1000" fill="hold"/>
                                        <p:tgtEl>
                                          <p:spTgt spid="54"/>
                                        </p:tgtEl>
                                        <p:attrNameLst>
                                          <p:attrName>ppt_x</p:attrName>
                                        </p:attrNameLst>
                                      </p:cBhvr>
                                      <p:tavLst>
                                        <p:tav tm="0">
                                          <p:val>
                                            <p:strVal val="#ppt_x"/>
                                          </p:val>
                                        </p:tav>
                                        <p:tav tm="100000">
                                          <p:val>
                                            <p:strVal val="#ppt_x"/>
                                          </p:val>
                                        </p:tav>
                                      </p:tavLst>
                                    </p:anim>
                                    <p:anim calcmode="lin" valueType="num">
                                      <p:cBhvr>
                                        <p:cTn id="170" dur="1000" fill="hold"/>
                                        <p:tgtEl>
                                          <p:spTgt spid="54"/>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fade">
                                      <p:cBhvr>
                                        <p:cTn id="173" dur="1000"/>
                                        <p:tgtEl>
                                          <p:spTgt spid="55"/>
                                        </p:tgtEl>
                                      </p:cBhvr>
                                    </p:animEffect>
                                    <p:anim calcmode="lin" valueType="num">
                                      <p:cBhvr>
                                        <p:cTn id="174" dur="1000" fill="hold"/>
                                        <p:tgtEl>
                                          <p:spTgt spid="55"/>
                                        </p:tgtEl>
                                        <p:attrNameLst>
                                          <p:attrName>ppt_x</p:attrName>
                                        </p:attrNameLst>
                                      </p:cBhvr>
                                      <p:tavLst>
                                        <p:tav tm="0">
                                          <p:val>
                                            <p:strVal val="#ppt_x"/>
                                          </p:val>
                                        </p:tav>
                                        <p:tav tm="100000">
                                          <p:val>
                                            <p:strVal val="#ppt_x"/>
                                          </p:val>
                                        </p:tav>
                                      </p:tavLst>
                                    </p:anim>
                                    <p:anim calcmode="lin" valueType="num">
                                      <p:cBhvr>
                                        <p:cTn id="175" dur="1000" fill="hold"/>
                                        <p:tgtEl>
                                          <p:spTgt spid="55"/>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56"/>
                                        </p:tgtEl>
                                        <p:attrNameLst>
                                          <p:attrName>style.visibility</p:attrName>
                                        </p:attrNameLst>
                                      </p:cBhvr>
                                      <p:to>
                                        <p:strVal val="visible"/>
                                      </p:to>
                                    </p:set>
                                    <p:animEffect transition="in" filter="fade">
                                      <p:cBhvr>
                                        <p:cTn id="178" dur="1000"/>
                                        <p:tgtEl>
                                          <p:spTgt spid="56"/>
                                        </p:tgtEl>
                                      </p:cBhvr>
                                    </p:animEffect>
                                    <p:anim calcmode="lin" valueType="num">
                                      <p:cBhvr>
                                        <p:cTn id="179" dur="1000" fill="hold"/>
                                        <p:tgtEl>
                                          <p:spTgt spid="56"/>
                                        </p:tgtEl>
                                        <p:attrNameLst>
                                          <p:attrName>ppt_x</p:attrName>
                                        </p:attrNameLst>
                                      </p:cBhvr>
                                      <p:tavLst>
                                        <p:tav tm="0">
                                          <p:val>
                                            <p:strVal val="#ppt_x"/>
                                          </p:val>
                                        </p:tav>
                                        <p:tav tm="100000">
                                          <p:val>
                                            <p:strVal val="#ppt_x"/>
                                          </p:val>
                                        </p:tav>
                                      </p:tavLst>
                                    </p:anim>
                                    <p:anim calcmode="lin" valueType="num">
                                      <p:cBhvr>
                                        <p:cTn id="180" dur="1000" fill="hold"/>
                                        <p:tgtEl>
                                          <p:spTgt spid="56"/>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57"/>
                                        </p:tgtEl>
                                        <p:attrNameLst>
                                          <p:attrName>style.visibility</p:attrName>
                                        </p:attrNameLst>
                                      </p:cBhvr>
                                      <p:to>
                                        <p:strVal val="visible"/>
                                      </p:to>
                                    </p:set>
                                    <p:animEffect transition="in" filter="fade">
                                      <p:cBhvr>
                                        <p:cTn id="183" dur="1000"/>
                                        <p:tgtEl>
                                          <p:spTgt spid="57"/>
                                        </p:tgtEl>
                                      </p:cBhvr>
                                    </p:animEffect>
                                    <p:anim calcmode="lin" valueType="num">
                                      <p:cBhvr>
                                        <p:cTn id="184" dur="1000" fill="hold"/>
                                        <p:tgtEl>
                                          <p:spTgt spid="57"/>
                                        </p:tgtEl>
                                        <p:attrNameLst>
                                          <p:attrName>ppt_x</p:attrName>
                                        </p:attrNameLst>
                                      </p:cBhvr>
                                      <p:tavLst>
                                        <p:tav tm="0">
                                          <p:val>
                                            <p:strVal val="#ppt_x"/>
                                          </p:val>
                                        </p:tav>
                                        <p:tav tm="100000">
                                          <p:val>
                                            <p:strVal val="#ppt_x"/>
                                          </p:val>
                                        </p:tav>
                                      </p:tavLst>
                                    </p:anim>
                                    <p:anim calcmode="lin" valueType="num">
                                      <p:cBhvr>
                                        <p:cTn id="185" dur="1000" fill="hold"/>
                                        <p:tgtEl>
                                          <p:spTgt spid="57"/>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fade">
                                      <p:cBhvr>
                                        <p:cTn id="188" dur="1000"/>
                                        <p:tgtEl>
                                          <p:spTgt spid="58"/>
                                        </p:tgtEl>
                                      </p:cBhvr>
                                    </p:animEffect>
                                    <p:anim calcmode="lin" valueType="num">
                                      <p:cBhvr>
                                        <p:cTn id="189" dur="1000" fill="hold"/>
                                        <p:tgtEl>
                                          <p:spTgt spid="58"/>
                                        </p:tgtEl>
                                        <p:attrNameLst>
                                          <p:attrName>ppt_x</p:attrName>
                                        </p:attrNameLst>
                                      </p:cBhvr>
                                      <p:tavLst>
                                        <p:tav tm="0">
                                          <p:val>
                                            <p:strVal val="#ppt_x"/>
                                          </p:val>
                                        </p:tav>
                                        <p:tav tm="100000">
                                          <p:val>
                                            <p:strVal val="#ppt_x"/>
                                          </p:val>
                                        </p:tav>
                                      </p:tavLst>
                                    </p:anim>
                                    <p:anim calcmode="lin" valueType="num">
                                      <p:cBhvr>
                                        <p:cTn id="190" dur="1000" fill="hold"/>
                                        <p:tgtEl>
                                          <p:spTgt spid="58"/>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fade">
                                      <p:cBhvr>
                                        <p:cTn id="193" dur="1000"/>
                                        <p:tgtEl>
                                          <p:spTgt spid="60"/>
                                        </p:tgtEl>
                                      </p:cBhvr>
                                    </p:animEffect>
                                    <p:anim calcmode="lin" valueType="num">
                                      <p:cBhvr>
                                        <p:cTn id="194" dur="1000" fill="hold"/>
                                        <p:tgtEl>
                                          <p:spTgt spid="60"/>
                                        </p:tgtEl>
                                        <p:attrNameLst>
                                          <p:attrName>ppt_x</p:attrName>
                                        </p:attrNameLst>
                                      </p:cBhvr>
                                      <p:tavLst>
                                        <p:tav tm="0">
                                          <p:val>
                                            <p:strVal val="#ppt_x"/>
                                          </p:val>
                                        </p:tav>
                                        <p:tav tm="100000">
                                          <p:val>
                                            <p:strVal val="#ppt_x"/>
                                          </p:val>
                                        </p:tav>
                                      </p:tavLst>
                                    </p:anim>
                                    <p:anim calcmode="lin" valueType="num">
                                      <p:cBhvr>
                                        <p:cTn id="195" dur="1000" fill="hold"/>
                                        <p:tgtEl>
                                          <p:spTgt spid="60"/>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61"/>
                                        </p:tgtEl>
                                        <p:attrNameLst>
                                          <p:attrName>style.visibility</p:attrName>
                                        </p:attrNameLst>
                                      </p:cBhvr>
                                      <p:to>
                                        <p:strVal val="visible"/>
                                      </p:to>
                                    </p:set>
                                    <p:animEffect transition="in" filter="fade">
                                      <p:cBhvr>
                                        <p:cTn id="198" dur="1000"/>
                                        <p:tgtEl>
                                          <p:spTgt spid="61"/>
                                        </p:tgtEl>
                                      </p:cBhvr>
                                    </p:animEffect>
                                    <p:anim calcmode="lin" valueType="num">
                                      <p:cBhvr>
                                        <p:cTn id="199" dur="1000" fill="hold"/>
                                        <p:tgtEl>
                                          <p:spTgt spid="61"/>
                                        </p:tgtEl>
                                        <p:attrNameLst>
                                          <p:attrName>ppt_x</p:attrName>
                                        </p:attrNameLst>
                                      </p:cBhvr>
                                      <p:tavLst>
                                        <p:tav tm="0">
                                          <p:val>
                                            <p:strVal val="#ppt_x"/>
                                          </p:val>
                                        </p:tav>
                                        <p:tav tm="100000">
                                          <p:val>
                                            <p:strVal val="#ppt_x"/>
                                          </p:val>
                                        </p:tav>
                                      </p:tavLst>
                                    </p:anim>
                                    <p:anim calcmode="lin" valueType="num">
                                      <p:cBhvr>
                                        <p:cTn id="200" dur="1000" fill="hold"/>
                                        <p:tgtEl>
                                          <p:spTgt spid="61"/>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62"/>
                                        </p:tgtEl>
                                        <p:attrNameLst>
                                          <p:attrName>style.visibility</p:attrName>
                                        </p:attrNameLst>
                                      </p:cBhvr>
                                      <p:to>
                                        <p:strVal val="visible"/>
                                      </p:to>
                                    </p:set>
                                    <p:animEffect transition="in" filter="fade">
                                      <p:cBhvr>
                                        <p:cTn id="203" dur="1000"/>
                                        <p:tgtEl>
                                          <p:spTgt spid="62"/>
                                        </p:tgtEl>
                                      </p:cBhvr>
                                    </p:animEffect>
                                    <p:anim calcmode="lin" valueType="num">
                                      <p:cBhvr>
                                        <p:cTn id="204" dur="1000" fill="hold"/>
                                        <p:tgtEl>
                                          <p:spTgt spid="62"/>
                                        </p:tgtEl>
                                        <p:attrNameLst>
                                          <p:attrName>ppt_x</p:attrName>
                                        </p:attrNameLst>
                                      </p:cBhvr>
                                      <p:tavLst>
                                        <p:tav tm="0">
                                          <p:val>
                                            <p:strVal val="#ppt_x"/>
                                          </p:val>
                                        </p:tav>
                                        <p:tav tm="100000">
                                          <p:val>
                                            <p:strVal val="#ppt_x"/>
                                          </p:val>
                                        </p:tav>
                                      </p:tavLst>
                                    </p:anim>
                                    <p:anim calcmode="lin" valueType="num">
                                      <p:cBhvr>
                                        <p:cTn id="205" dur="1000" fill="hold"/>
                                        <p:tgtEl>
                                          <p:spTgt spid="62"/>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63"/>
                                        </p:tgtEl>
                                        <p:attrNameLst>
                                          <p:attrName>style.visibility</p:attrName>
                                        </p:attrNameLst>
                                      </p:cBhvr>
                                      <p:to>
                                        <p:strVal val="visible"/>
                                      </p:to>
                                    </p:set>
                                    <p:animEffect transition="in" filter="fade">
                                      <p:cBhvr>
                                        <p:cTn id="208" dur="1000"/>
                                        <p:tgtEl>
                                          <p:spTgt spid="63"/>
                                        </p:tgtEl>
                                      </p:cBhvr>
                                    </p:animEffect>
                                    <p:anim calcmode="lin" valueType="num">
                                      <p:cBhvr>
                                        <p:cTn id="209" dur="1000" fill="hold"/>
                                        <p:tgtEl>
                                          <p:spTgt spid="63"/>
                                        </p:tgtEl>
                                        <p:attrNameLst>
                                          <p:attrName>ppt_x</p:attrName>
                                        </p:attrNameLst>
                                      </p:cBhvr>
                                      <p:tavLst>
                                        <p:tav tm="0">
                                          <p:val>
                                            <p:strVal val="#ppt_x"/>
                                          </p:val>
                                        </p:tav>
                                        <p:tav tm="100000">
                                          <p:val>
                                            <p:strVal val="#ppt_x"/>
                                          </p:val>
                                        </p:tav>
                                      </p:tavLst>
                                    </p:anim>
                                    <p:anim calcmode="lin" valueType="num">
                                      <p:cBhvr>
                                        <p:cTn id="210" dur="1000" fill="hold"/>
                                        <p:tgtEl>
                                          <p:spTgt spid="63"/>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64"/>
                                        </p:tgtEl>
                                        <p:attrNameLst>
                                          <p:attrName>style.visibility</p:attrName>
                                        </p:attrNameLst>
                                      </p:cBhvr>
                                      <p:to>
                                        <p:strVal val="visible"/>
                                      </p:to>
                                    </p:set>
                                    <p:animEffect transition="in" filter="fade">
                                      <p:cBhvr>
                                        <p:cTn id="213" dur="1000"/>
                                        <p:tgtEl>
                                          <p:spTgt spid="64"/>
                                        </p:tgtEl>
                                      </p:cBhvr>
                                    </p:animEffect>
                                    <p:anim calcmode="lin" valueType="num">
                                      <p:cBhvr>
                                        <p:cTn id="214" dur="1000" fill="hold"/>
                                        <p:tgtEl>
                                          <p:spTgt spid="64"/>
                                        </p:tgtEl>
                                        <p:attrNameLst>
                                          <p:attrName>ppt_x</p:attrName>
                                        </p:attrNameLst>
                                      </p:cBhvr>
                                      <p:tavLst>
                                        <p:tav tm="0">
                                          <p:val>
                                            <p:strVal val="#ppt_x"/>
                                          </p:val>
                                        </p:tav>
                                        <p:tav tm="100000">
                                          <p:val>
                                            <p:strVal val="#ppt_x"/>
                                          </p:val>
                                        </p:tav>
                                      </p:tavLst>
                                    </p:anim>
                                    <p:anim calcmode="lin" valueType="num">
                                      <p:cBhvr>
                                        <p:cTn id="215" dur="1000" fill="hold"/>
                                        <p:tgtEl>
                                          <p:spTgt spid="64"/>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animEffect transition="in" filter="fade">
                                      <p:cBhvr>
                                        <p:cTn id="218" dur="1000"/>
                                        <p:tgtEl>
                                          <p:spTgt spid="65"/>
                                        </p:tgtEl>
                                      </p:cBhvr>
                                    </p:animEffect>
                                    <p:anim calcmode="lin" valueType="num">
                                      <p:cBhvr>
                                        <p:cTn id="219" dur="1000" fill="hold"/>
                                        <p:tgtEl>
                                          <p:spTgt spid="65"/>
                                        </p:tgtEl>
                                        <p:attrNameLst>
                                          <p:attrName>ppt_x</p:attrName>
                                        </p:attrNameLst>
                                      </p:cBhvr>
                                      <p:tavLst>
                                        <p:tav tm="0">
                                          <p:val>
                                            <p:strVal val="#ppt_x"/>
                                          </p:val>
                                        </p:tav>
                                        <p:tav tm="100000">
                                          <p:val>
                                            <p:strVal val="#ppt_x"/>
                                          </p:val>
                                        </p:tav>
                                      </p:tavLst>
                                    </p:anim>
                                    <p:anim calcmode="lin" valueType="num">
                                      <p:cBhvr>
                                        <p:cTn id="220" dur="1000" fill="hold"/>
                                        <p:tgtEl>
                                          <p:spTgt spid="65"/>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66"/>
                                        </p:tgtEl>
                                        <p:attrNameLst>
                                          <p:attrName>style.visibility</p:attrName>
                                        </p:attrNameLst>
                                      </p:cBhvr>
                                      <p:to>
                                        <p:strVal val="visible"/>
                                      </p:to>
                                    </p:set>
                                    <p:animEffect transition="in" filter="fade">
                                      <p:cBhvr>
                                        <p:cTn id="223" dur="1000"/>
                                        <p:tgtEl>
                                          <p:spTgt spid="66"/>
                                        </p:tgtEl>
                                      </p:cBhvr>
                                    </p:animEffect>
                                    <p:anim calcmode="lin" valueType="num">
                                      <p:cBhvr>
                                        <p:cTn id="224" dur="1000" fill="hold"/>
                                        <p:tgtEl>
                                          <p:spTgt spid="66"/>
                                        </p:tgtEl>
                                        <p:attrNameLst>
                                          <p:attrName>ppt_x</p:attrName>
                                        </p:attrNameLst>
                                      </p:cBhvr>
                                      <p:tavLst>
                                        <p:tav tm="0">
                                          <p:val>
                                            <p:strVal val="#ppt_x"/>
                                          </p:val>
                                        </p:tav>
                                        <p:tav tm="100000">
                                          <p:val>
                                            <p:strVal val="#ppt_x"/>
                                          </p:val>
                                        </p:tav>
                                      </p:tavLst>
                                    </p:anim>
                                    <p:anim calcmode="lin" valueType="num">
                                      <p:cBhvr>
                                        <p:cTn id="225" dur="1000" fill="hold"/>
                                        <p:tgtEl>
                                          <p:spTgt spid="66"/>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67"/>
                                        </p:tgtEl>
                                        <p:attrNameLst>
                                          <p:attrName>style.visibility</p:attrName>
                                        </p:attrNameLst>
                                      </p:cBhvr>
                                      <p:to>
                                        <p:strVal val="visible"/>
                                      </p:to>
                                    </p:set>
                                    <p:animEffect transition="in" filter="fade">
                                      <p:cBhvr>
                                        <p:cTn id="228" dur="1000"/>
                                        <p:tgtEl>
                                          <p:spTgt spid="67"/>
                                        </p:tgtEl>
                                      </p:cBhvr>
                                    </p:animEffect>
                                    <p:anim calcmode="lin" valueType="num">
                                      <p:cBhvr>
                                        <p:cTn id="229" dur="1000" fill="hold"/>
                                        <p:tgtEl>
                                          <p:spTgt spid="67"/>
                                        </p:tgtEl>
                                        <p:attrNameLst>
                                          <p:attrName>ppt_x</p:attrName>
                                        </p:attrNameLst>
                                      </p:cBhvr>
                                      <p:tavLst>
                                        <p:tav tm="0">
                                          <p:val>
                                            <p:strVal val="#ppt_x"/>
                                          </p:val>
                                        </p:tav>
                                        <p:tav tm="100000">
                                          <p:val>
                                            <p:strVal val="#ppt_x"/>
                                          </p:val>
                                        </p:tav>
                                      </p:tavLst>
                                    </p:anim>
                                    <p:anim calcmode="lin" valueType="num">
                                      <p:cBhvr>
                                        <p:cTn id="230" dur="1000" fill="hold"/>
                                        <p:tgtEl>
                                          <p:spTgt spid="67"/>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68"/>
                                        </p:tgtEl>
                                        <p:attrNameLst>
                                          <p:attrName>style.visibility</p:attrName>
                                        </p:attrNameLst>
                                      </p:cBhvr>
                                      <p:to>
                                        <p:strVal val="visible"/>
                                      </p:to>
                                    </p:set>
                                    <p:animEffect transition="in" filter="fade">
                                      <p:cBhvr>
                                        <p:cTn id="233" dur="1000"/>
                                        <p:tgtEl>
                                          <p:spTgt spid="68"/>
                                        </p:tgtEl>
                                      </p:cBhvr>
                                    </p:animEffect>
                                    <p:anim calcmode="lin" valueType="num">
                                      <p:cBhvr>
                                        <p:cTn id="234" dur="1000" fill="hold"/>
                                        <p:tgtEl>
                                          <p:spTgt spid="68"/>
                                        </p:tgtEl>
                                        <p:attrNameLst>
                                          <p:attrName>ppt_x</p:attrName>
                                        </p:attrNameLst>
                                      </p:cBhvr>
                                      <p:tavLst>
                                        <p:tav tm="0">
                                          <p:val>
                                            <p:strVal val="#ppt_x"/>
                                          </p:val>
                                        </p:tav>
                                        <p:tav tm="100000">
                                          <p:val>
                                            <p:strVal val="#ppt_x"/>
                                          </p:val>
                                        </p:tav>
                                      </p:tavLst>
                                    </p:anim>
                                    <p:anim calcmode="lin" valueType="num">
                                      <p:cBhvr>
                                        <p:cTn id="235" dur="1000" fill="hold"/>
                                        <p:tgtEl>
                                          <p:spTgt spid="68"/>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96"/>
                                        </p:tgtEl>
                                        <p:attrNameLst>
                                          <p:attrName>style.visibility</p:attrName>
                                        </p:attrNameLst>
                                      </p:cBhvr>
                                      <p:to>
                                        <p:strVal val="visible"/>
                                      </p:to>
                                    </p:set>
                                    <p:animEffect transition="in" filter="fade">
                                      <p:cBhvr>
                                        <p:cTn id="238" dur="1000"/>
                                        <p:tgtEl>
                                          <p:spTgt spid="96"/>
                                        </p:tgtEl>
                                      </p:cBhvr>
                                    </p:animEffect>
                                    <p:anim calcmode="lin" valueType="num">
                                      <p:cBhvr>
                                        <p:cTn id="239" dur="1000" fill="hold"/>
                                        <p:tgtEl>
                                          <p:spTgt spid="96"/>
                                        </p:tgtEl>
                                        <p:attrNameLst>
                                          <p:attrName>ppt_x</p:attrName>
                                        </p:attrNameLst>
                                      </p:cBhvr>
                                      <p:tavLst>
                                        <p:tav tm="0">
                                          <p:val>
                                            <p:strVal val="#ppt_x"/>
                                          </p:val>
                                        </p:tav>
                                        <p:tav tm="100000">
                                          <p:val>
                                            <p:strVal val="#ppt_x"/>
                                          </p:val>
                                        </p:tav>
                                      </p:tavLst>
                                    </p:anim>
                                    <p:anim calcmode="lin" valueType="num">
                                      <p:cBhvr>
                                        <p:cTn id="240" dur="1000" fill="hold"/>
                                        <p:tgtEl>
                                          <p:spTgt spid="96"/>
                                        </p:tgtEl>
                                        <p:attrNameLst>
                                          <p:attrName>ppt_y</p:attrName>
                                        </p:attrNameLst>
                                      </p:cBhvr>
                                      <p:tavLst>
                                        <p:tav tm="0">
                                          <p:val>
                                            <p:strVal val="#ppt_y+.1"/>
                                          </p:val>
                                        </p:tav>
                                        <p:tav tm="100000">
                                          <p:val>
                                            <p:strVal val="#ppt_y"/>
                                          </p:val>
                                        </p:tav>
                                      </p:tavLst>
                                    </p:anim>
                                  </p:childTnLst>
                                </p:cTn>
                              </p:par>
                              <p:par>
                                <p:cTn id="241" presetID="42" presetClass="entr" presetSubtype="0" fill="hold" grpId="0" nodeType="withEffect">
                                  <p:stCondLst>
                                    <p:cond delay="0"/>
                                  </p:stCondLst>
                                  <p:childTnLst>
                                    <p:set>
                                      <p:cBhvr>
                                        <p:cTn id="242" dur="1" fill="hold">
                                          <p:stCondLst>
                                            <p:cond delay="0"/>
                                          </p:stCondLst>
                                        </p:cTn>
                                        <p:tgtEl>
                                          <p:spTgt spid="97"/>
                                        </p:tgtEl>
                                        <p:attrNameLst>
                                          <p:attrName>style.visibility</p:attrName>
                                        </p:attrNameLst>
                                      </p:cBhvr>
                                      <p:to>
                                        <p:strVal val="visible"/>
                                      </p:to>
                                    </p:set>
                                    <p:animEffect transition="in" filter="fade">
                                      <p:cBhvr>
                                        <p:cTn id="243" dur="1000"/>
                                        <p:tgtEl>
                                          <p:spTgt spid="97"/>
                                        </p:tgtEl>
                                      </p:cBhvr>
                                    </p:animEffect>
                                    <p:anim calcmode="lin" valueType="num">
                                      <p:cBhvr>
                                        <p:cTn id="244" dur="1000" fill="hold"/>
                                        <p:tgtEl>
                                          <p:spTgt spid="97"/>
                                        </p:tgtEl>
                                        <p:attrNameLst>
                                          <p:attrName>ppt_x</p:attrName>
                                        </p:attrNameLst>
                                      </p:cBhvr>
                                      <p:tavLst>
                                        <p:tav tm="0">
                                          <p:val>
                                            <p:strVal val="#ppt_x"/>
                                          </p:val>
                                        </p:tav>
                                        <p:tav tm="100000">
                                          <p:val>
                                            <p:strVal val="#ppt_x"/>
                                          </p:val>
                                        </p:tav>
                                      </p:tavLst>
                                    </p:anim>
                                    <p:anim calcmode="lin" valueType="num">
                                      <p:cBhvr>
                                        <p:cTn id="245" dur="1000" fill="hold"/>
                                        <p:tgtEl>
                                          <p:spTgt spid="97"/>
                                        </p:tgtEl>
                                        <p:attrNameLst>
                                          <p:attrName>ppt_y</p:attrName>
                                        </p:attrNameLst>
                                      </p:cBhvr>
                                      <p:tavLst>
                                        <p:tav tm="0">
                                          <p:val>
                                            <p:strVal val="#ppt_y+.1"/>
                                          </p:val>
                                        </p:tav>
                                        <p:tav tm="100000">
                                          <p:val>
                                            <p:strVal val="#ppt_y"/>
                                          </p:val>
                                        </p:tav>
                                      </p:tavLst>
                                    </p:anim>
                                  </p:childTnLst>
                                </p:cTn>
                              </p:par>
                              <p:par>
                                <p:cTn id="246" presetID="42" presetClass="entr" presetSubtype="0" fill="hold" grpId="0" nodeType="withEffect">
                                  <p:stCondLst>
                                    <p:cond delay="0"/>
                                  </p:stCondLst>
                                  <p:childTnLst>
                                    <p:set>
                                      <p:cBhvr>
                                        <p:cTn id="247" dur="1" fill="hold">
                                          <p:stCondLst>
                                            <p:cond delay="0"/>
                                          </p:stCondLst>
                                        </p:cTn>
                                        <p:tgtEl>
                                          <p:spTgt spid="98"/>
                                        </p:tgtEl>
                                        <p:attrNameLst>
                                          <p:attrName>style.visibility</p:attrName>
                                        </p:attrNameLst>
                                      </p:cBhvr>
                                      <p:to>
                                        <p:strVal val="visible"/>
                                      </p:to>
                                    </p:set>
                                    <p:animEffect transition="in" filter="fade">
                                      <p:cBhvr>
                                        <p:cTn id="248" dur="1000"/>
                                        <p:tgtEl>
                                          <p:spTgt spid="98"/>
                                        </p:tgtEl>
                                      </p:cBhvr>
                                    </p:animEffect>
                                    <p:anim calcmode="lin" valueType="num">
                                      <p:cBhvr>
                                        <p:cTn id="249" dur="1000" fill="hold"/>
                                        <p:tgtEl>
                                          <p:spTgt spid="98"/>
                                        </p:tgtEl>
                                        <p:attrNameLst>
                                          <p:attrName>ppt_x</p:attrName>
                                        </p:attrNameLst>
                                      </p:cBhvr>
                                      <p:tavLst>
                                        <p:tav tm="0">
                                          <p:val>
                                            <p:strVal val="#ppt_x"/>
                                          </p:val>
                                        </p:tav>
                                        <p:tav tm="100000">
                                          <p:val>
                                            <p:strVal val="#ppt_x"/>
                                          </p:val>
                                        </p:tav>
                                      </p:tavLst>
                                    </p:anim>
                                    <p:anim calcmode="lin" valueType="num">
                                      <p:cBhvr>
                                        <p:cTn id="250" dur="1000" fill="hold"/>
                                        <p:tgtEl>
                                          <p:spTgt spid="98"/>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99"/>
                                        </p:tgtEl>
                                        <p:attrNameLst>
                                          <p:attrName>style.visibility</p:attrName>
                                        </p:attrNameLst>
                                      </p:cBhvr>
                                      <p:to>
                                        <p:strVal val="visible"/>
                                      </p:to>
                                    </p:set>
                                    <p:animEffect transition="in" filter="fade">
                                      <p:cBhvr>
                                        <p:cTn id="253" dur="1000"/>
                                        <p:tgtEl>
                                          <p:spTgt spid="99"/>
                                        </p:tgtEl>
                                      </p:cBhvr>
                                    </p:animEffect>
                                    <p:anim calcmode="lin" valueType="num">
                                      <p:cBhvr>
                                        <p:cTn id="254" dur="1000" fill="hold"/>
                                        <p:tgtEl>
                                          <p:spTgt spid="99"/>
                                        </p:tgtEl>
                                        <p:attrNameLst>
                                          <p:attrName>ppt_x</p:attrName>
                                        </p:attrNameLst>
                                      </p:cBhvr>
                                      <p:tavLst>
                                        <p:tav tm="0">
                                          <p:val>
                                            <p:strVal val="#ppt_x"/>
                                          </p:val>
                                        </p:tav>
                                        <p:tav tm="100000">
                                          <p:val>
                                            <p:strVal val="#ppt_x"/>
                                          </p:val>
                                        </p:tav>
                                      </p:tavLst>
                                    </p:anim>
                                    <p:anim calcmode="lin" valueType="num">
                                      <p:cBhvr>
                                        <p:cTn id="255" dur="1000" fill="hold"/>
                                        <p:tgtEl>
                                          <p:spTgt spid="99"/>
                                        </p:tgtEl>
                                        <p:attrNameLst>
                                          <p:attrName>ppt_y</p:attrName>
                                        </p:attrNameLst>
                                      </p:cBhvr>
                                      <p:tavLst>
                                        <p:tav tm="0">
                                          <p:val>
                                            <p:strVal val="#ppt_y+.1"/>
                                          </p:val>
                                        </p:tav>
                                        <p:tav tm="100000">
                                          <p:val>
                                            <p:strVal val="#ppt_y"/>
                                          </p:val>
                                        </p:tav>
                                      </p:tavLst>
                                    </p:anim>
                                  </p:childTnLst>
                                </p:cTn>
                              </p:par>
                              <p:par>
                                <p:cTn id="256" presetID="42" presetClass="entr" presetSubtype="0" fill="hold" grpId="0" nodeType="withEffect">
                                  <p:stCondLst>
                                    <p:cond delay="0"/>
                                  </p:stCondLst>
                                  <p:childTnLst>
                                    <p:set>
                                      <p:cBhvr>
                                        <p:cTn id="257" dur="1" fill="hold">
                                          <p:stCondLst>
                                            <p:cond delay="0"/>
                                          </p:stCondLst>
                                        </p:cTn>
                                        <p:tgtEl>
                                          <p:spTgt spid="100"/>
                                        </p:tgtEl>
                                        <p:attrNameLst>
                                          <p:attrName>style.visibility</p:attrName>
                                        </p:attrNameLst>
                                      </p:cBhvr>
                                      <p:to>
                                        <p:strVal val="visible"/>
                                      </p:to>
                                    </p:set>
                                    <p:animEffect transition="in" filter="fade">
                                      <p:cBhvr>
                                        <p:cTn id="258" dur="1000"/>
                                        <p:tgtEl>
                                          <p:spTgt spid="100"/>
                                        </p:tgtEl>
                                      </p:cBhvr>
                                    </p:animEffect>
                                    <p:anim calcmode="lin" valueType="num">
                                      <p:cBhvr>
                                        <p:cTn id="259" dur="1000" fill="hold"/>
                                        <p:tgtEl>
                                          <p:spTgt spid="100"/>
                                        </p:tgtEl>
                                        <p:attrNameLst>
                                          <p:attrName>ppt_x</p:attrName>
                                        </p:attrNameLst>
                                      </p:cBhvr>
                                      <p:tavLst>
                                        <p:tav tm="0">
                                          <p:val>
                                            <p:strVal val="#ppt_x"/>
                                          </p:val>
                                        </p:tav>
                                        <p:tav tm="100000">
                                          <p:val>
                                            <p:strVal val="#ppt_x"/>
                                          </p:val>
                                        </p:tav>
                                      </p:tavLst>
                                    </p:anim>
                                    <p:anim calcmode="lin" valueType="num">
                                      <p:cBhvr>
                                        <p:cTn id="260" dur="1000" fill="hold"/>
                                        <p:tgtEl>
                                          <p:spTgt spid="100"/>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101"/>
                                        </p:tgtEl>
                                        <p:attrNameLst>
                                          <p:attrName>style.visibility</p:attrName>
                                        </p:attrNameLst>
                                      </p:cBhvr>
                                      <p:to>
                                        <p:strVal val="visible"/>
                                      </p:to>
                                    </p:set>
                                    <p:animEffect transition="in" filter="fade">
                                      <p:cBhvr>
                                        <p:cTn id="263" dur="1000"/>
                                        <p:tgtEl>
                                          <p:spTgt spid="101"/>
                                        </p:tgtEl>
                                      </p:cBhvr>
                                    </p:animEffect>
                                    <p:anim calcmode="lin" valueType="num">
                                      <p:cBhvr>
                                        <p:cTn id="264" dur="1000" fill="hold"/>
                                        <p:tgtEl>
                                          <p:spTgt spid="101"/>
                                        </p:tgtEl>
                                        <p:attrNameLst>
                                          <p:attrName>ppt_x</p:attrName>
                                        </p:attrNameLst>
                                      </p:cBhvr>
                                      <p:tavLst>
                                        <p:tav tm="0">
                                          <p:val>
                                            <p:strVal val="#ppt_x"/>
                                          </p:val>
                                        </p:tav>
                                        <p:tav tm="100000">
                                          <p:val>
                                            <p:strVal val="#ppt_x"/>
                                          </p:val>
                                        </p:tav>
                                      </p:tavLst>
                                    </p:anim>
                                    <p:anim calcmode="lin" valueType="num">
                                      <p:cBhvr>
                                        <p:cTn id="265" dur="1000" fill="hold"/>
                                        <p:tgtEl>
                                          <p:spTgt spid="101"/>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102"/>
                                        </p:tgtEl>
                                        <p:attrNameLst>
                                          <p:attrName>style.visibility</p:attrName>
                                        </p:attrNameLst>
                                      </p:cBhvr>
                                      <p:to>
                                        <p:strVal val="visible"/>
                                      </p:to>
                                    </p:set>
                                    <p:animEffect transition="in" filter="fade">
                                      <p:cBhvr>
                                        <p:cTn id="268" dur="1000"/>
                                        <p:tgtEl>
                                          <p:spTgt spid="102"/>
                                        </p:tgtEl>
                                      </p:cBhvr>
                                    </p:animEffect>
                                    <p:anim calcmode="lin" valueType="num">
                                      <p:cBhvr>
                                        <p:cTn id="269" dur="1000" fill="hold"/>
                                        <p:tgtEl>
                                          <p:spTgt spid="102"/>
                                        </p:tgtEl>
                                        <p:attrNameLst>
                                          <p:attrName>ppt_x</p:attrName>
                                        </p:attrNameLst>
                                      </p:cBhvr>
                                      <p:tavLst>
                                        <p:tav tm="0">
                                          <p:val>
                                            <p:strVal val="#ppt_x"/>
                                          </p:val>
                                        </p:tav>
                                        <p:tav tm="100000">
                                          <p:val>
                                            <p:strVal val="#ppt_x"/>
                                          </p:val>
                                        </p:tav>
                                      </p:tavLst>
                                    </p:anim>
                                    <p:anim calcmode="lin" valueType="num">
                                      <p:cBhvr>
                                        <p:cTn id="270" dur="1000" fill="hold"/>
                                        <p:tgtEl>
                                          <p:spTgt spid="102"/>
                                        </p:tgtEl>
                                        <p:attrNameLst>
                                          <p:attrName>ppt_y</p:attrName>
                                        </p:attrNameLst>
                                      </p:cBhvr>
                                      <p:tavLst>
                                        <p:tav tm="0">
                                          <p:val>
                                            <p:strVal val="#ppt_y+.1"/>
                                          </p:val>
                                        </p:tav>
                                        <p:tav tm="100000">
                                          <p:val>
                                            <p:strVal val="#ppt_y"/>
                                          </p:val>
                                        </p:tav>
                                      </p:tavLst>
                                    </p:anim>
                                  </p:childTnLst>
                                </p:cTn>
                              </p:par>
                              <p:par>
                                <p:cTn id="271" presetID="42" presetClass="entr" presetSubtype="0" fill="hold" grpId="0" nodeType="withEffect">
                                  <p:stCondLst>
                                    <p:cond delay="0"/>
                                  </p:stCondLst>
                                  <p:childTnLst>
                                    <p:set>
                                      <p:cBhvr>
                                        <p:cTn id="272" dur="1" fill="hold">
                                          <p:stCondLst>
                                            <p:cond delay="0"/>
                                          </p:stCondLst>
                                        </p:cTn>
                                        <p:tgtEl>
                                          <p:spTgt spid="103"/>
                                        </p:tgtEl>
                                        <p:attrNameLst>
                                          <p:attrName>style.visibility</p:attrName>
                                        </p:attrNameLst>
                                      </p:cBhvr>
                                      <p:to>
                                        <p:strVal val="visible"/>
                                      </p:to>
                                    </p:set>
                                    <p:animEffect transition="in" filter="fade">
                                      <p:cBhvr>
                                        <p:cTn id="273" dur="1000"/>
                                        <p:tgtEl>
                                          <p:spTgt spid="103"/>
                                        </p:tgtEl>
                                      </p:cBhvr>
                                    </p:animEffect>
                                    <p:anim calcmode="lin" valueType="num">
                                      <p:cBhvr>
                                        <p:cTn id="274" dur="1000" fill="hold"/>
                                        <p:tgtEl>
                                          <p:spTgt spid="103"/>
                                        </p:tgtEl>
                                        <p:attrNameLst>
                                          <p:attrName>ppt_x</p:attrName>
                                        </p:attrNameLst>
                                      </p:cBhvr>
                                      <p:tavLst>
                                        <p:tav tm="0">
                                          <p:val>
                                            <p:strVal val="#ppt_x"/>
                                          </p:val>
                                        </p:tav>
                                        <p:tav tm="100000">
                                          <p:val>
                                            <p:strVal val="#ppt_x"/>
                                          </p:val>
                                        </p:tav>
                                      </p:tavLst>
                                    </p:anim>
                                    <p:anim calcmode="lin" valueType="num">
                                      <p:cBhvr>
                                        <p:cTn id="275" dur="1000" fill="hold"/>
                                        <p:tgtEl>
                                          <p:spTgt spid="103"/>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104"/>
                                        </p:tgtEl>
                                        <p:attrNameLst>
                                          <p:attrName>style.visibility</p:attrName>
                                        </p:attrNameLst>
                                      </p:cBhvr>
                                      <p:to>
                                        <p:strVal val="visible"/>
                                      </p:to>
                                    </p:set>
                                    <p:animEffect transition="in" filter="fade">
                                      <p:cBhvr>
                                        <p:cTn id="278" dur="1000"/>
                                        <p:tgtEl>
                                          <p:spTgt spid="104"/>
                                        </p:tgtEl>
                                      </p:cBhvr>
                                    </p:animEffect>
                                    <p:anim calcmode="lin" valueType="num">
                                      <p:cBhvr>
                                        <p:cTn id="279" dur="1000" fill="hold"/>
                                        <p:tgtEl>
                                          <p:spTgt spid="104"/>
                                        </p:tgtEl>
                                        <p:attrNameLst>
                                          <p:attrName>ppt_x</p:attrName>
                                        </p:attrNameLst>
                                      </p:cBhvr>
                                      <p:tavLst>
                                        <p:tav tm="0">
                                          <p:val>
                                            <p:strVal val="#ppt_x"/>
                                          </p:val>
                                        </p:tav>
                                        <p:tav tm="100000">
                                          <p:val>
                                            <p:strVal val="#ppt_x"/>
                                          </p:val>
                                        </p:tav>
                                      </p:tavLst>
                                    </p:anim>
                                    <p:anim calcmode="lin" valueType="num">
                                      <p:cBhvr>
                                        <p:cTn id="280" dur="1000" fill="hold"/>
                                        <p:tgtEl>
                                          <p:spTgt spid="104"/>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105"/>
                                        </p:tgtEl>
                                        <p:attrNameLst>
                                          <p:attrName>style.visibility</p:attrName>
                                        </p:attrNameLst>
                                      </p:cBhvr>
                                      <p:to>
                                        <p:strVal val="visible"/>
                                      </p:to>
                                    </p:set>
                                    <p:animEffect transition="in" filter="fade">
                                      <p:cBhvr>
                                        <p:cTn id="283" dur="1000"/>
                                        <p:tgtEl>
                                          <p:spTgt spid="105"/>
                                        </p:tgtEl>
                                      </p:cBhvr>
                                    </p:animEffect>
                                    <p:anim calcmode="lin" valueType="num">
                                      <p:cBhvr>
                                        <p:cTn id="284" dur="1000" fill="hold"/>
                                        <p:tgtEl>
                                          <p:spTgt spid="105"/>
                                        </p:tgtEl>
                                        <p:attrNameLst>
                                          <p:attrName>ppt_x</p:attrName>
                                        </p:attrNameLst>
                                      </p:cBhvr>
                                      <p:tavLst>
                                        <p:tav tm="0">
                                          <p:val>
                                            <p:strVal val="#ppt_x"/>
                                          </p:val>
                                        </p:tav>
                                        <p:tav tm="100000">
                                          <p:val>
                                            <p:strVal val="#ppt_x"/>
                                          </p:val>
                                        </p:tav>
                                      </p:tavLst>
                                    </p:anim>
                                    <p:anim calcmode="lin" valueType="num">
                                      <p:cBhvr>
                                        <p:cTn id="285"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 presetClass="entr" presetSubtype="4" fill="hold" nodeType="clickEffect">
                                  <p:stCondLst>
                                    <p:cond delay="0"/>
                                  </p:stCondLst>
                                  <p:childTnLst>
                                    <p:set>
                                      <p:cBhvr>
                                        <p:cTn id="289" dur="1" fill="hold">
                                          <p:stCondLst>
                                            <p:cond delay="0"/>
                                          </p:stCondLst>
                                        </p:cTn>
                                        <p:tgtEl>
                                          <p:spTgt spid="3">
                                            <p:txEl>
                                              <p:pRg st="4" end="4"/>
                                            </p:txEl>
                                          </p:spTgt>
                                        </p:tgtEl>
                                        <p:attrNameLst>
                                          <p:attrName>style.visibility</p:attrName>
                                        </p:attrNameLst>
                                      </p:cBhvr>
                                      <p:to>
                                        <p:strVal val="visible"/>
                                      </p:to>
                                    </p:set>
                                    <p:anim calcmode="lin" valueType="num">
                                      <p:cBhvr additive="base">
                                        <p:cTn id="29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2" presetID="2" presetClass="entr" presetSubtype="4" fill="hold" nodeType="withEffect">
                                  <p:stCondLst>
                                    <p:cond delay="0"/>
                                  </p:stCondLst>
                                  <p:childTnLst>
                                    <p:set>
                                      <p:cBhvr>
                                        <p:cTn id="293" dur="1" fill="hold">
                                          <p:stCondLst>
                                            <p:cond delay="0"/>
                                          </p:stCondLst>
                                        </p:cTn>
                                        <p:tgtEl>
                                          <p:spTgt spid="3">
                                            <p:txEl>
                                              <p:pRg st="5" end="5"/>
                                            </p:txEl>
                                          </p:spTgt>
                                        </p:tgtEl>
                                        <p:attrNameLst>
                                          <p:attrName>style.visibility</p:attrName>
                                        </p:attrNameLst>
                                      </p:cBhvr>
                                      <p:to>
                                        <p:strVal val="visible"/>
                                      </p:to>
                                    </p:set>
                                    <p:anim calcmode="lin" valueType="num">
                                      <p:cBhvr additive="base">
                                        <p:cTn id="29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nodeType="clickEffect">
                                  <p:stCondLst>
                                    <p:cond delay="0"/>
                                  </p:stCondLst>
                                  <p:childTnLst>
                                    <p:set>
                                      <p:cBhvr>
                                        <p:cTn id="299" dur="1" fill="hold">
                                          <p:stCondLst>
                                            <p:cond delay="0"/>
                                          </p:stCondLst>
                                        </p:cTn>
                                        <p:tgtEl>
                                          <p:spTgt spid="7169"/>
                                        </p:tgtEl>
                                        <p:attrNameLst>
                                          <p:attrName>style.visibility</p:attrName>
                                        </p:attrNameLst>
                                      </p:cBhvr>
                                      <p:to>
                                        <p:strVal val="visible"/>
                                      </p:to>
                                    </p:set>
                                    <p:animEffect transition="in" filter="fade">
                                      <p:cBhvr>
                                        <p:cTn id="300" dur="500"/>
                                        <p:tgtEl>
                                          <p:spTgt spid="7169"/>
                                        </p:tgtEl>
                                      </p:cBhvr>
                                    </p:animEffect>
                                  </p:childTnLst>
                                </p:cTn>
                              </p:par>
                              <p:par>
                                <p:cTn id="301" presetID="10" presetClass="entr" presetSubtype="0" fill="hold" nodeType="withEffect">
                                  <p:stCondLst>
                                    <p:cond delay="0"/>
                                  </p:stCondLst>
                                  <p:childTnLst>
                                    <p:set>
                                      <p:cBhvr>
                                        <p:cTn id="302" dur="1" fill="hold">
                                          <p:stCondLst>
                                            <p:cond delay="0"/>
                                          </p:stCondLst>
                                        </p:cTn>
                                        <p:tgtEl>
                                          <p:spTgt spid="7173"/>
                                        </p:tgtEl>
                                        <p:attrNameLst>
                                          <p:attrName>style.visibility</p:attrName>
                                        </p:attrNameLst>
                                      </p:cBhvr>
                                      <p:to>
                                        <p:strVal val="visible"/>
                                      </p:to>
                                    </p:set>
                                    <p:animEffect transition="in" filter="fade">
                                      <p:cBhvr>
                                        <p:cTn id="303" dur="500"/>
                                        <p:tgtEl>
                                          <p:spTgt spid="7173"/>
                                        </p:tgtEl>
                                      </p:cBhvr>
                                    </p:animEffect>
                                  </p:childTnLst>
                                </p:cTn>
                              </p:par>
                              <p:par>
                                <p:cTn id="304" presetID="10" presetClass="entr" presetSubtype="0" fill="hold" grpId="0" nodeType="withEffect">
                                  <p:stCondLst>
                                    <p:cond delay="0"/>
                                  </p:stCondLst>
                                  <p:childTnLst>
                                    <p:set>
                                      <p:cBhvr>
                                        <p:cTn id="305" dur="1" fill="hold">
                                          <p:stCondLst>
                                            <p:cond delay="0"/>
                                          </p:stCondLst>
                                        </p:cTn>
                                        <p:tgtEl>
                                          <p:spTgt spid="7176"/>
                                        </p:tgtEl>
                                        <p:attrNameLst>
                                          <p:attrName>style.visibility</p:attrName>
                                        </p:attrNameLst>
                                      </p:cBhvr>
                                      <p:to>
                                        <p:strVal val="visible"/>
                                      </p:to>
                                    </p:set>
                                    <p:animEffect transition="in" filter="fade">
                                      <p:cBhvr>
                                        <p:cTn id="306" dur="500"/>
                                        <p:tgtEl>
                                          <p:spTgt spid="7176"/>
                                        </p:tgtEl>
                                      </p:cBhvr>
                                    </p:animEffect>
                                  </p:childTnLst>
                                </p:cTn>
                              </p:par>
                              <p:par>
                                <p:cTn id="307" presetID="10" presetClass="entr" presetSubtype="0" fill="hold" grpId="0" nodeType="withEffect">
                                  <p:stCondLst>
                                    <p:cond delay="0"/>
                                  </p:stCondLst>
                                  <p:childTnLst>
                                    <p:set>
                                      <p:cBhvr>
                                        <p:cTn id="308" dur="1" fill="hold">
                                          <p:stCondLst>
                                            <p:cond delay="0"/>
                                          </p:stCondLst>
                                        </p:cTn>
                                        <p:tgtEl>
                                          <p:spTgt spid="7182"/>
                                        </p:tgtEl>
                                        <p:attrNameLst>
                                          <p:attrName>style.visibility</p:attrName>
                                        </p:attrNameLst>
                                      </p:cBhvr>
                                      <p:to>
                                        <p:strVal val="visible"/>
                                      </p:to>
                                    </p:set>
                                    <p:animEffect transition="in" filter="fade">
                                      <p:cBhvr>
                                        <p:cTn id="309" dur="500"/>
                                        <p:tgtEl>
                                          <p:spTgt spid="7182"/>
                                        </p:tgtEl>
                                      </p:cBhvr>
                                    </p:animEffect>
                                  </p:childTnLst>
                                </p:cTn>
                              </p:par>
                            </p:childTnLst>
                          </p:cTn>
                        </p:par>
                      </p:childTnLst>
                    </p:cTn>
                  </p:par>
                  <p:par>
                    <p:cTn id="310" fill="hold">
                      <p:stCondLst>
                        <p:cond delay="indefinite"/>
                      </p:stCondLst>
                      <p:childTnLst>
                        <p:par>
                          <p:cTn id="311" fill="hold">
                            <p:stCondLst>
                              <p:cond delay="0"/>
                            </p:stCondLst>
                            <p:childTnLst>
                              <p:par>
                                <p:cTn id="312" presetID="2" presetClass="entr" presetSubtype="4" fill="hold" nodeType="clickEffect">
                                  <p:stCondLst>
                                    <p:cond delay="0"/>
                                  </p:stCondLst>
                                  <p:childTnLst>
                                    <p:set>
                                      <p:cBhvr>
                                        <p:cTn id="313" dur="1" fill="hold">
                                          <p:stCondLst>
                                            <p:cond delay="0"/>
                                          </p:stCondLst>
                                        </p:cTn>
                                        <p:tgtEl>
                                          <p:spTgt spid="3">
                                            <p:txEl>
                                              <p:pRg st="6" end="6"/>
                                            </p:txEl>
                                          </p:spTgt>
                                        </p:tgtEl>
                                        <p:attrNameLst>
                                          <p:attrName>style.visibility</p:attrName>
                                        </p:attrNameLst>
                                      </p:cBhvr>
                                      <p:to>
                                        <p:strVal val="visible"/>
                                      </p:to>
                                    </p:set>
                                    <p:anim calcmode="lin" valueType="num">
                                      <p:cBhvr additive="base">
                                        <p:cTn id="31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10" presetClass="entr" presetSubtype="0" fill="hold" nodeType="clickEffect">
                                  <p:stCondLst>
                                    <p:cond delay="0"/>
                                  </p:stCondLst>
                                  <p:childTnLst>
                                    <p:set>
                                      <p:cBhvr>
                                        <p:cTn id="319" dur="1" fill="hold">
                                          <p:stCondLst>
                                            <p:cond delay="0"/>
                                          </p:stCondLst>
                                        </p:cTn>
                                        <p:tgtEl>
                                          <p:spTgt spid="7178"/>
                                        </p:tgtEl>
                                        <p:attrNameLst>
                                          <p:attrName>style.visibility</p:attrName>
                                        </p:attrNameLst>
                                      </p:cBhvr>
                                      <p:to>
                                        <p:strVal val="visible"/>
                                      </p:to>
                                    </p:set>
                                    <p:animEffect transition="in" filter="fade">
                                      <p:cBhvr>
                                        <p:cTn id="320" dur="500"/>
                                        <p:tgtEl>
                                          <p:spTgt spid="7178"/>
                                        </p:tgtEl>
                                      </p:cBhvr>
                                    </p:animEffect>
                                  </p:childTnLst>
                                </p:cTn>
                              </p:par>
                              <p:par>
                                <p:cTn id="321" presetID="10" presetClass="entr" presetSubtype="0" fill="hold" nodeType="withEffect">
                                  <p:stCondLst>
                                    <p:cond delay="0"/>
                                  </p:stCondLst>
                                  <p:childTnLst>
                                    <p:set>
                                      <p:cBhvr>
                                        <p:cTn id="322" dur="1" fill="hold">
                                          <p:stCondLst>
                                            <p:cond delay="0"/>
                                          </p:stCondLst>
                                        </p:cTn>
                                        <p:tgtEl>
                                          <p:spTgt spid="7180"/>
                                        </p:tgtEl>
                                        <p:attrNameLst>
                                          <p:attrName>style.visibility</p:attrName>
                                        </p:attrNameLst>
                                      </p:cBhvr>
                                      <p:to>
                                        <p:strVal val="visible"/>
                                      </p:to>
                                    </p:set>
                                    <p:animEffect transition="in" filter="fade">
                                      <p:cBhvr>
                                        <p:cTn id="323" dur="500"/>
                                        <p:tgtEl>
                                          <p:spTgt spid="7180"/>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7181"/>
                                        </p:tgtEl>
                                        <p:attrNameLst>
                                          <p:attrName>style.visibility</p:attrName>
                                        </p:attrNameLst>
                                      </p:cBhvr>
                                      <p:to>
                                        <p:strVal val="visible"/>
                                      </p:to>
                                    </p:set>
                                    <p:animEffect transition="in" filter="fade">
                                      <p:cBhvr>
                                        <p:cTn id="326" dur="500"/>
                                        <p:tgtEl>
                                          <p:spTgt spid="7181"/>
                                        </p:tgtEl>
                                      </p:cBhvr>
                                    </p:animEffect>
                                  </p:childTnLst>
                                </p:cTn>
                              </p:par>
                              <p:par>
                                <p:cTn id="327" presetID="10" presetClass="entr" presetSubtype="0" fill="hold" grpId="0" nodeType="withEffect">
                                  <p:stCondLst>
                                    <p:cond delay="0"/>
                                  </p:stCondLst>
                                  <p:childTnLst>
                                    <p:set>
                                      <p:cBhvr>
                                        <p:cTn id="328" dur="1" fill="hold">
                                          <p:stCondLst>
                                            <p:cond delay="0"/>
                                          </p:stCondLst>
                                        </p:cTn>
                                        <p:tgtEl>
                                          <p:spTgt spid="112"/>
                                        </p:tgtEl>
                                        <p:attrNameLst>
                                          <p:attrName>style.visibility</p:attrName>
                                        </p:attrNameLst>
                                      </p:cBhvr>
                                      <p:to>
                                        <p:strVal val="visible"/>
                                      </p:to>
                                    </p:set>
                                    <p:animEffect transition="in" filter="fade">
                                      <p:cBhvr>
                                        <p:cTn id="329" dur="500"/>
                                        <p:tgtEl>
                                          <p:spTgt spid="112"/>
                                        </p:tgtEl>
                                      </p:cBhvr>
                                    </p:animEffect>
                                  </p:childTnLst>
                                </p:cTn>
                              </p:par>
                            </p:childTnLst>
                          </p:cTn>
                        </p:par>
                      </p:childTnLst>
                    </p:cTn>
                  </p:par>
                  <p:par>
                    <p:cTn id="330" fill="hold">
                      <p:stCondLst>
                        <p:cond delay="indefinite"/>
                      </p:stCondLst>
                      <p:childTnLst>
                        <p:par>
                          <p:cTn id="331" fill="hold">
                            <p:stCondLst>
                              <p:cond delay="0"/>
                            </p:stCondLst>
                            <p:childTnLst>
                              <p:par>
                                <p:cTn id="332" presetID="2" presetClass="entr" presetSubtype="4" fill="hold" nodeType="clickEffect">
                                  <p:stCondLst>
                                    <p:cond delay="0"/>
                                  </p:stCondLst>
                                  <p:childTnLst>
                                    <p:set>
                                      <p:cBhvr>
                                        <p:cTn id="333" dur="1" fill="hold">
                                          <p:stCondLst>
                                            <p:cond delay="0"/>
                                          </p:stCondLst>
                                        </p:cTn>
                                        <p:tgtEl>
                                          <p:spTgt spid="3">
                                            <p:txEl>
                                              <p:pRg st="7" end="7"/>
                                            </p:txEl>
                                          </p:spTgt>
                                        </p:tgtEl>
                                        <p:attrNameLst>
                                          <p:attrName>style.visibility</p:attrName>
                                        </p:attrNameLst>
                                      </p:cBhvr>
                                      <p:to>
                                        <p:strVal val="visible"/>
                                      </p:to>
                                    </p:set>
                                    <p:anim calcmode="lin" valueType="num">
                                      <p:cBhvr additive="base">
                                        <p:cTn id="3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6" presetID="42" presetClass="entr" presetSubtype="0" fill="hold" grpId="0" nodeType="withEffect">
                                  <p:stCondLst>
                                    <p:cond delay="0"/>
                                  </p:stCondLst>
                                  <p:childTnLst>
                                    <p:set>
                                      <p:cBhvr>
                                        <p:cTn id="337" dur="1" fill="hold">
                                          <p:stCondLst>
                                            <p:cond delay="0"/>
                                          </p:stCondLst>
                                        </p:cTn>
                                        <p:tgtEl>
                                          <p:spTgt spid="121"/>
                                        </p:tgtEl>
                                        <p:attrNameLst>
                                          <p:attrName>style.visibility</p:attrName>
                                        </p:attrNameLst>
                                      </p:cBhvr>
                                      <p:to>
                                        <p:strVal val="visible"/>
                                      </p:to>
                                    </p:set>
                                    <p:animEffect transition="in" filter="fade">
                                      <p:cBhvr>
                                        <p:cTn id="338" dur="1000"/>
                                        <p:tgtEl>
                                          <p:spTgt spid="121"/>
                                        </p:tgtEl>
                                      </p:cBhvr>
                                    </p:animEffect>
                                    <p:anim calcmode="lin" valueType="num">
                                      <p:cBhvr>
                                        <p:cTn id="339" dur="1000" fill="hold"/>
                                        <p:tgtEl>
                                          <p:spTgt spid="121"/>
                                        </p:tgtEl>
                                        <p:attrNameLst>
                                          <p:attrName>ppt_x</p:attrName>
                                        </p:attrNameLst>
                                      </p:cBhvr>
                                      <p:tavLst>
                                        <p:tav tm="0">
                                          <p:val>
                                            <p:strVal val="#ppt_x"/>
                                          </p:val>
                                        </p:tav>
                                        <p:tav tm="100000">
                                          <p:val>
                                            <p:strVal val="#ppt_x"/>
                                          </p:val>
                                        </p:tav>
                                      </p:tavLst>
                                    </p:anim>
                                    <p:anim calcmode="lin" valueType="num">
                                      <p:cBhvr>
                                        <p:cTn id="340" dur="1000" fill="hold"/>
                                        <p:tgtEl>
                                          <p:spTgt spid="121"/>
                                        </p:tgtEl>
                                        <p:attrNameLst>
                                          <p:attrName>ppt_y</p:attrName>
                                        </p:attrNameLst>
                                      </p:cBhvr>
                                      <p:tavLst>
                                        <p:tav tm="0">
                                          <p:val>
                                            <p:strVal val="#ppt_y+.1"/>
                                          </p:val>
                                        </p:tav>
                                        <p:tav tm="100000">
                                          <p:val>
                                            <p:strVal val="#ppt_y"/>
                                          </p:val>
                                        </p:tav>
                                      </p:tavLst>
                                    </p:anim>
                                  </p:childTnLst>
                                </p:cTn>
                              </p:par>
                              <p:par>
                                <p:cTn id="341" presetID="42" presetClass="entr" presetSubtype="0" fill="hold" nodeType="withEffect">
                                  <p:stCondLst>
                                    <p:cond delay="0"/>
                                  </p:stCondLst>
                                  <p:childTnLst>
                                    <p:set>
                                      <p:cBhvr>
                                        <p:cTn id="342" dur="1" fill="hold">
                                          <p:stCondLst>
                                            <p:cond delay="0"/>
                                          </p:stCondLst>
                                        </p:cTn>
                                        <p:tgtEl>
                                          <p:spTgt spid="7189"/>
                                        </p:tgtEl>
                                        <p:attrNameLst>
                                          <p:attrName>style.visibility</p:attrName>
                                        </p:attrNameLst>
                                      </p:cBhvr>
                                      <p:to>
                                        <p:strVal val="visible"/>
                                      </p:to>
                                    </p:set>
                                    <p:animEffect transition="in" filter="fade">
                                      <p:cBhvr>
                                        <p:cTn id="343" dur="1000"/>
                                        <p:tgtEl>
                                          <p:spTgt spid="7189"/>
                                        </p:tgtEl>
                                      </p:cBhvr>
                                    </p:animEffect>
                                    <p:anim calcmode="lin" valueType="num">
                                      <p:cBhvr>
                                        <p:cTn id="344" dur="1000" fill="hold"/>
                                        <p:tgtEl>
                                          <p:spTgt spid="7189"/>
                                        </p:tgtEl>
                                        <p:attrNameLst>
                                          <p:attrName>ppt_x</p:attrName>
                                        </p:attrNameLst>
                                      </p:cBhvr>
                                      <p:tavLst>
                                        <p:tav tm="0">
                                          <p:val>
                                            <p:strVal val="#ppt_x"/>
                                          </p:val>
                                        </p:tav>
                                        <p:tav tm="100000">
                                          <p:val>
                                            <p:strVal val="#ppt_x"/>
                                          </p:val>
                                        </p:tav>
                                      </p:tavLst>
                                    </p:anim>
                                    <p:anim calcmode="lin" valueType="num">
                                      <p:cBhvr>
                                        <p:cTn id="345" dur="1000" fill="hold"/>
                                        <p:tgtEl>
                                          <p:spTgt spid="7189"/>
                                        </p:tgtEl>
                                        <p:attrNameLst>
                                          <p:attrName>ppt_y</p:attrName>
                                        </p:attrNameLst>
                                      </p:cBhvr>
                                      <p:tavLst>
                                        <p:tav tm="0">
                                          <p:val>
                                            <p:strVal val="#ppt_y+.1"/>
                                          </p:val>
                                        </p:tav>
                                        <p:tav tm="100000">
                                          <p:val>
                                            <p:strVal val="#ppt_y"/>
                                          </p:val>
                                        </p:tav>
                                      </p:tavLst>
                                    </p:anim>
                                  </p:childTnLst>
                                </p:cTn>
                              </p:par>
                              <p:par>
                                <p:cTn id="346" presetID="42" presetClass="entr" presetSubtype="0" fill="hold" grpId="0" nodeType="withEffect">
                                  <p:stCondLst>
                                    <p:cond delay="0"/>
                                  </p:stCondLst>
                                  <p:childTnLst>
                                    <p:set>
                                      <p:cBhvr>
                                        <p:cTn id="347" dur="1" fill="hold">
                                          <p:stCondLst>
                                            <p:cond delay="0"/>
                                          </p:stCondLst>
                                        </p:cTn>
                                        <p:tgtEl>
                                          <p:spTgt spid="7190"/>
                                        </p:tgtEl>
                                        <p:attrNameLst>
                                          <p:attrName>style.visibility</p:attrName>
                                        </p:attrNameLst>
                                      </p:cBhvr>
                                      <p:to>
                                        <p:strVal val="visible"/>
                                      </p:to>
                                    </p:set>
                                    <p:animEffect transition="in" filter="fade">
                                      <p:cBhvr>
                                        <p:cTn id="348" dur="1000"/>
                                        <p:tgtEl>
                                          <p:spTgt spid="7190"/>
                                        </p:tgtEl>
                                      </p:cBhvr>
                                    </p:animEffect>
                                    <p:anim calcmode="lin" valueType="num">
                                      <p:cBhvr>
                                        <p:cTn id="349" dur="1000" fill="hold"/>
                                        <p:tgtEl>
                                          <p:spTgt spid="7190"/>
                                        </p:tgtEl>
                                        <p:attrNameLst>
                                          <p:attrName>ppt_x</p:attrName>
                                        </p:attrNameLst>
                                      </p:cBhvr>
                                      <p:tavLst>
                                        <p:tav tm="0">
                                          <p:val>
                                            <p:strVal val="#ppt_x"/>
                                          </p:val>
                                        </p:tav>
                                        <p:tav tm="100000">
                                          <p:val>
                                            <p:strVal val="#ppt_x"/>
                                          </p:val>
                                        </p:tav>
                                      </p:tavLst>
                                    </p:anim>
                                    <p:anim calcmode="lin" valueType="num">
                                      <p:cBhvr>
                                        <p:cTn id="350" dur="1000" fill="hold"/>
                                        <p:tgtEl>
                                          <p:spTgt spid="7190"/>
                                        </p:tgtEl>
                                        <p:attrNameLst>
                                          <p:attrName>ppt_y</p:attrName>
                                        </p:attrNameLst>
                                      </p:cBhvr>
                                      <p:tavLst>
                                        <p:tav tm="0">
                                          <p:val>
                                            <p:strVal val="#ppt_y+.1"/>
                                          </p:val>
                                        </p:tav>
                                        <p:tav tm="100000">
                                          <p:val>
                                            <p:strVal val="#ppt_y"/>
                                          </p:val>
                                        </p:tav>
                                      </p:tavLst>
                                    </p:anim>
                                  </p:childTnLst>
                                </p:cTn>
                              </p:par>
                              <p:par>
                                <p:cTn id="351" presetID="42" presetClass="entr" presetSubtype="0" fill="hold" nodeType="withEffect">
                                  <p:stCondLst>
                                    <p:cond delay="0"/>
                                  </p:stCondLst>
                                  <p:childTnLst>
                                    <p:set>
                                      <p:cBhvr>
                                        <p:cTn id="352" dur="1" fill="hold">
                                          <p:stCondLst>
                                            <p:cond delay="0"/>
                                          </p:stCondLst>
                                        </p:cTn>
                                        <p:tgtEl>
                                          <p:spTgt spid="7187"/>
                                        </p:tgtEl>
                                        <p:attrNameLst>
                                          <p:attrName>style.visibility</p:attrName>
                                        </p:attrNameLst>
                                      </p:cBhvr>
                                      <p:to>
                                        <p:strVal val="visible"/>
                                      </p:to>
                                    </p:set>
                                    <p:animEffect transition="in" filter="fade">
                                      <p:cBhvr>
                                        <p:cTn id="353" dur="1000"/>
                                        <p:tgtEl>
                                          <p:spTgt spid="7187"/>
                                        </p:tgtEl>
                                      </p:cBhvr>
                                    </p:animEffect>
                                    <p:anim calcmode="lin" valueType="num">
                                      <p:cBhvr>
                                        <p:cTn id="354" dur="1000" fill="hold"/>
                                        <p:tgtEl>
                                          <p:spTgt spid="7187"/>
                                        </p:tgtEl>
                                        <p:attrNameLst>
                                          <p:attrName>ppt_x</p:attrName>
                                        </p:attrNameLst>
                                      </p:cBhvr>
                                      <p:tavLst>
                                        <p:tav tm="0">
                                          <p:val>
                                            <p:strVal val="#ppt_x"/>
                                          </p:val>
                                        </p:tav>
                                        <p:tav tm="100000">
                                          <p:val>
                                            <p:strVal val="#ppt_x"/>
                                          </p:val>
                                        </p:tav>
                                      </p:tavLst>
                                    </p:anim>
                                    <p:anim calcmode="lin" valueType="num">
                                      <p:cBhvr>
                                        <p:cTn id="355" dur="1000" fill="hold"/>
                                        <p:tgtEl>
                                          <p:spTgt spid="7187"/>
                                        </p:tgtEl>
                                        <p:attrNameLst>
                                          <p:attrName>ppt_y</p:attrName>
                                        </p:attrNameLst>
                                      </p:cBhvr>
                                      <p:tavLst>
                                        <p:tav tm="0">
                                          <p:val>
                                            <p:strVal val="#ppt_y+.1"/>
                                          </p:val>
                                        </p:tav>
                                        <p:tav tm="100000">
                                          <p:val>
                                            <p:strVal val="#ppt_y"/>
                                          </p:val>
                                        </p:tav>
                                      </p:tavLst>
                                    </p:anim>
                                  </p:childTnLst>
                                </p:cTn>
                              </p:par>
                            </p:childTnLst>
                          </p:cTn>
                        </p:par>
                      </p:childTnLst>
                    </p:cTn>
                  </p:par>
                  <p:par>
                    <p:cTn id="356" fill="hold">
                      <p:stCondLst>
                        <p:cond delay="indefinite"/>
                      </p:stCondLst>
                      <p:childTnLst>
                        <p:par>
                          <p:cTn id="357" fill="hold">
                            <p:stCondLst>
                              <p:cond delay="0"/>
                            </p:stCondLst>
                            <p:childTnLst>
                              <p:par>
                                <p:cTn id="358" presetID="2" presetClass="entr" presetSubtype="4" fill="hold" nodeType="clickEffect">
                                  <p:stCondLst>
                                    <p:cond delay="0"/>
                                  </p:stCondLst>
                                  <p:childTnLst>
                                    <p:set>
                                      <p:cBhvr>
                                        <p:cTn id="359" dur="1" fill="hold">
                                          <p:stCondLst>
                                            <p:cond delay="0"/>
                                          </p:stCondLst>
                                        </p:cTn>
                                        <p:tgtEl>
                                          <p:spTgt spid="3">
                                            <p:txEl>
                                              <p:pRg st="8" end="8"/>
                                            </p:txEl>
                                          </p:spTgt>
                                        </p:tgtEl>
                                        <p:attrNameLst>
                                          <p:attrName>style.visibility</p:attrName>
                                        </p:attrNameLst>
                                      </p:cBhvr>
                                      <p:to>
                                        <p:strVal val="visible"/>
                                      </p:to>
                                    </p:set>
                                    <p:anim calcmode="lin" valueType="num">
                                      <p:cBhvr additive="base">
                                        <p:cTn id="3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2" presetClass="entr" presetSubtype="4" fill="hold" nodeType="clickEffect">
                                  <p:stCondLst>
                                    <p:cond delay="0"/>
                                  </p:stCondLst>
                                  <p:childTnLst>
                                    <p:set>
                                      <p:cBhvr>
                                        <p:cTn id="365" dur="1" fill="hold">
                                          <p:stCondLst>
                                            <p:cond delay="0"/>
                                          </p:stCondLst>
                                        </p:cTn>
                                        <p:tgtEl>
                                          <p:spTgt spid="3">
                                            <p:txEl>
                                              <p:pRg st="9" end="9"/>
                                            </p:txEl>
                                          </p:spTgt>
                                        </p:tgtEl>
                                        <p:attrNameLst>
                                          <p:attrName>style.visibility</p:attrName>
                                        </p:attrNameLst>
                                      </p:cBhvr>
                                      <p:to>
                                        <p:strVal val="visible"/>
                                      </p:to>
                                    </p:set>
                                    <p:anim calcmode="lin" valueType="num">
                                      <p:cBhvr additive="base">
                                        <p:cTn id="3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68" fill="hold">
                      <p:stCondLst>
                        <p:cond delay="indefinite"/>
                      </p:stCondLst>
                      <p:childTnLst>
                        <p:par>
                          <p:cTn id="369" fill="hold">
                            <p:stCondLst>
                              <p:cond delay="0"/>
                            </p:stCondLst>
                            <p:childTnLst>
                              <p:par>
                                <p:cTn id="370" presetID="42" presetClass="entr" presetSubtype="0" fill="hold" grpId="0" nodeType="clickEffect">
                                  <p:stCondLst>
                                    <p:cond delay="0"/>
                                  </p:stCondLst>
                                  <p:childTnLst>
                                    <p:set>
                                      <p:cBhvr>
                                        <p:cTn id="371" dur="1" fill="hold">
                                          <p:stCondLst>
                                            <p:cond delay="0"/>
                                          </p:stCondLst>
                                        </p:cTn>
                                        <p:tgtEl>
                                          <p:spTgt spid="2"/>
                                        </p:tgtEl>
                                        <p:attrNameLst>
                                          <p:attrName>style.visibility</p:attrName>
                                        </p:attrNameLst>
                                      </p:cBhvr>
                                      <p:to>
                                        <p:strVal val="visible"/>
                                      </p:to>
                                    </p:set>
                                    <p:animEffect transition="in" filter="fade">
                                      <p:cBhvr>
                                        <p:cTn id="372" dur="1000"/>
                                        <p:tgtEl>
                                          <p:spTgt spid="2"/>
                                        </p:tgtEl>
                                      </p:cBhvr>
                                    </p:animEffect>
                                    <p:anim calcmode="lin" valueType="num">
                                      <p:cBhvr>
                                        <p:cTn id="373" dur="1000" fill="hold"/>
                                        <p:tgtEl>
                                          <p:spTgt spid="2"/>
                                        </p:tgtEl>
                                        <p:attrNameLst>
                                          <p:attrName>ppt_x</p:attrName>
                                        </p:attrNameLst>
                                      </p:cBhvr>
                                      <p:tavLst>
                                        <p:tav tm="0">
                                          <p:val>
                                            <p:strVal val="#ppt_x"/>
                                          </p:val>
                                        </p:tav>
                                        <p:tav tm="100000">
                                          <p:val>
                                            <p:strVal val="#ppt_x"/>
                                          </p:val>
                                        </p:tav>
                                      </p:tavLst>
                                    </p:anim>
                                    <p:anim calcmode="lin" valueType="num">
                                      <p:cBhvr>
                                        <p:cTn id="37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animBg="1"/>
      <p:bldP spid="112" grpId="0" animBg="1"/>
      <p:bldP spid="2" grpId="0"/>
      <p:bldP spid="6" grpId="0" animBg="1"/>
      <p:bldP spid="7" grpId="0" animBg="1"/>
      <p:bldP spid="8" grpId="0" animBg="1"/>
      <p:bldP spid="15" grpId="0" animBg="1"/>
      <p:bldP spid="16" grpId="0" animBg="1"/>
      <p:bldP spid="17" grpId="0" animBg="1"/>
      <p:bldP spid="18" grpId="0" animBg="1"/>
      <p:bldP spid="24" grpId="0" animBg="1"/>
      <p:bldP spid="25" grpId="0" animBg="1"/>
      <p:bldP spid="26" grpId="0" animBg="1"/>
      <p:bldP spid="27" grpId="0" animBg="1"/>
      <p:bldP spid="28" grpId="0" animBg="1"/>
      <p:bldP spid="33" grpId="0" animBg="1"/>
      <p:bldP spid="34" grpId="0" animBg="1"/>
      <p:bldP spid="35" grpId="0" animBg="1"/>
      <p:bldP spid="36" grpId="0" animBg="1"/>
      <p:bldP spid="37" grpId="0" animBg="1"/>
      <p:bldP spid="38" grpId="0" animBg="1"/>
      <p:bldP spid="42" grpId="0" animBg="1"/>
      <p:bldP spid="43" grpId="0" animBg="1"/>
      <p:bldP spid="44" grpId="0" animBg="1"/>
      <p:bldP spid="45" grpId="0" animBg="1"/>
      <p:bldP spid="46" grpId="0" animBg="1"/>
      <p:bldP spid="47" grpId="0" animBg="1"/>
      <p:bldP spid="48" grpId="0" animBg="1"/>
      <p:bldP spid="51" grpId="0" animBg="1"/>
      <p:bldP spid="52" grpId="0" animBg="1"/>
      <p:bldP spid="53"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8" grpId="0" animBg="1"/>
      <p:bldP spid="7176" grpId="0"/>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7181" grpId="0"/>
      <p:bldP spid="7190" grpId="0"/>
      <p:bldP spid="1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991600" cy="5867400"/>
          </a:xfrm>
        </p:spPr>
        <p:txBody>
          <a:bodyPr rtlCol="0">
            <a:normAutofit fontScale="70000" lnSpcReduction="20000"/>
          </a:bodyPr>
          <a:lstStyle/>
          <a:p>
            <a:pPr marL="0" indent="0" eaLnBrk="1" fontAlgn="auto" hangingPunct="1">
              <a:spcAft>
                <a:spcPts val="0"/>
              </a:spcAft>
              <a:buFont typeface="Arial" charset="0"/>
              <a:buNone/>
              <a:defRPr/>
            </a:pPr>
            <a:r>
              <a:rPr lang="en-US" dirty="0" smtClean="0"/>
              <a:t>for </a:t>
            </a:r>
            <a:r>
              <a:rPr lang="en-US" dirty="0" err="1" smtClean="0"/>
              <a:t>i</a:t>
            </a:r>
            <a:r>
              <a:rPr lang="en-US" dirty="0" smtClean="0"/>
              <a:t> = 1..x</a:t>
            </a:r>
          </a:p>
          <a:p>
            <a:pPr marL="0" indent="0" eaLnBrk="1" fontAlgn="auto" hangingPunct="1">
              <a:spcAft>
                <a:spcPts val="0"/>
              </a:spcAft>
              <a:buFont typeface="Arial" pitchFamily="34" charset="0"/>
              <a:buNone/>
              <a:defRPr/>
            </a:pPr>
            <a:r>
              <a:rPr lang="en-US" dirty="0"/>
              <a:t> </a:t>
            </a:r>
            <a:r>
              <a:rPr lang="en-US" dirty="0" smtClean="0"/>
              <a:t>        for j = 1..i</a:t>
            </a:r>
          </a:p>
          <a:p>
            <a:pPr marL="0" indent="0" eaLnBrk="1" fontAlgn="auto" hangingPunct="1">
              <a:spcAft>
                <a:spcPts val="0"/>
              </a:spcAft>
              <a:buFont typeface="Arial" pitchFamily="34" charset="0"/>
              <a:buNone/>
              <a:defRPr/>
            </a:pPr>
            <a:r>
              <a:rPr lang="en-US" dirty="0" smtClean="0"/>
              <a:t>                   for k = 1..j</a:t>
            </a:r>
            <a:br>
              <a:rPr lang="en-US" dirty="0" smtClean="0"/>
            </a:br>
            <a:r>
              <a:rPr lang="en-US" dirty="0" smtClean="0"/>
              <a:t>                            print *</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sz="3100" dirty="0" smtClean="0"/>
              <a:t>Big-O: </a:t>
            </a:r>
            <a:r>
              <a:rPr lang="en-US" sz="3100" dirty="0" err="1"/>
              <a:t>i</a:t>
            </a:r>
            <a:r>
              <a:rPr lang="en-US" sz="3100" dirty="0" smtClean="0"/>
              <a:t>, j, k ≤ x, so we know total number of steps is ≤ x*x*x = O(x^3).</a:t>
            </a:r>
          </a:p>
          <a:p>
            <a:pPr eaLnBrk="1" fontAlgn="auto" hangingPunct="1">
              <a:spcAft>
                <a:spcPts val="0"/>
              </a:spcAft>
              <a:buFont typeface="Arial" pitchFamily="34" charset="0"/>
              <a:buChar char="•"/>
              <a:defRPr/>
            </a:pPr>
            <a:r>
              <a:rPr lang="en-US" sz="3100" dirty="0" smtClean="0"/>
              <a:t>Big-</a:t>
            </a:r>
            <a:r>
              <a:rPr lang="el-GR" sz="3100" dirty="0" smtClean="0"/>
              <a:t>Ω</a:t>
            </a:r>
            <a:r>
              <a:rPr lang="en-US" sz="3100" dirty="0" smtClean="0"/>
              <a:t>:</a:t>
            </a:r>
          </a:p>
          <a:p>
            <a:pPr lvl="1" eaLnBrk="1" fontAlgn="auto" hangingPunct="1">
              <a:spcAft>
                <a:spcPts val="0"/>
              </a:spcAft>
              <a:buFont typeface="Arial" pitchFamily="34" charset="0"/>
              <a:buChar char="–"/>
              <a:defRPr/>
            </a:pPr>
            <a:r>
              <a:rPr lang="en-US" sz="3100" dirty="0" smtClean="0"/>
              <a:t>Consider only the iterations of the first loop from x/2 up to x.</a:t>
            </a:r>
          </a:p>
          <a:p>
            <a:pPr lvl="1" eaLnBrk="1" fontAlgn="auto" hangingPunct="1">
              <a:spcAft>
                <a:spcPts val="0"/>
              </a:spcAft>
              <a:buFont typeface="Arial" pitchFamily="34" charset="0"/>
              <a:buChar char="–"/>
              <a:defRPr/>
            </a:pPr>
            <a:r>
              <a:rPr lang="en-US" sz="3100" dirty="0" smtClean="0"/>
              <a:t>For these values of </a:t>
            </a:r>
            <a:r>
              <a:rPr lang="en-US" sz="3100" dirty="0" err="1" smtClean="0"/>
              <a:t>i</a:t>
            </a:r>
            <a:r>
              <a:rPr lang="en-US" sz="3100" dirty="0" smtClean="0"/>
              <a:t>, the second loop always iterates up to at least x/2.</a:t>
            </a:r>
          </a:p>
          <a:p>
            <a:pPr lvl="1" eaLnBrk="1" fontAlgn="auto" hangingPunct="1">
              <a:spcAft>
                <a:spcPts val="0"/>
              </a:spcAft>
              <a:buFont typeface="Arial" pitchFamily="34" charset="0"/>
              <a:buChar char="–"/>
              <a:defRPr/>
            </a:pPr>
            <a:r>
              <a:rPr lang="en-US" sz="3100" dirty="0" smtClean="0"/>
              <a:t>Consider only the iterations of the second loop from x/4 up to x/2.</a:t>
            </a:r>
          </a:p>
          <a:p>
            <a:pPr lvl="1" eaLnBrk="1" fontAlgn="auto" hangingPunct="1">
              <a:spcAft>
                <a:spcPts val="0"/>
              </a:spcAft>
              <a:buFont typeface="Arial" pitchFamily="34" charset="0"/>
              <a:buChar char="–"/>
              <a:defRPr/>
            </a:pPr>
            <a:r>
              <a:rPr lang="en-US" sz="3100" dirty="0" smtClean="0"/>
              <a:t>For these values of j, the third loop always iterates up to at least x/4.</a:t>
            </a:r>
          </a:p>
          <a:p>
            <a:pPr lvl="1" eaLnBrk="1" fontAlgn="auto" hangingPunct="1">
              <a:spcAft>
                <a:spcPts val="0"/>
              </a:spcAft>
              <a:buFont typeface="Arial" pitchFamily="34" charset="0"/>
              <a:buChar char="–"/>
              <a:defRPr/>
            </a:pPr>
            <a:r>
              <a:rPr lang="en-US" sz="3100" dirty="0" smtClean="0"/>
              <a:t>For these values of </a:t>
            </a:r>
            <a:r>
              <a:rPr lang="en-US" sz="3100" dirty="0" err="1" smtClean="0"/>
              <a:t>i</a:t>
            </a:r>
            <a:r>
              <a:rPr lang="en-US" sz="3100" dirty="0" smtClean="0"/>
              <a:t>, j and k, the function performs “print *” at least: x/2 * x/4 * x/4 = x^3/32 times, which is </a:t>
            </a:r>
            <a:r>
              <a:rPr lang="el-GR" sz="3100" dirty="0" smtClean="0"/>
              <a:t>Ω</a:t>
            </a:r>
            <a:r>
              <a:rPr lang="en-US" sz="3100" dirty="0" smtClean="0"/>
              <a:t>(x^3).</a:t>
            </a:r>
          </a:p>
          <a:p>
            <a:pPr lvl="1" eaLnBrk="1" fontAlgn="auto" hangingPunct="1">
              <a:spcAft>
                <a:spcPts val="0"/>
              </a:spcAft>
              <a:buFont typeface="Arial" pitchFamily="34" charset="0"/>
              <a:buChar char="–"/>
              <a:defRPr/>
            </a:pPr>
            <a:r>
              <a:rPr lang="en-US" sz="3100" dirty="0" smtClean="0"/>
              <a:t>Therefore, this function is </a:t>
            </a:r>
            <a:r>
              <a:rPr lang="el-GR" sz="3100" dirty="0" smtClean="0"/>
              <a:t>ϴ</a:t>
            </a:r>
            <a:r>
              <a:rPr lang="en-US" sz="3100" dirty="0" smtClean="0"/>
              <a:t>(x^3).</a:t>
            </a:r>
          </a:p>
        </p:txBody>
      </p:sp>
      <p:sp>
        <p:nvSpPr>
          <p:cNvPr id="8195" name="Title 1"/>
          <p:cNvSpPr>
            <a:spLocks noGrp="1"/>
          </p:cNvSpPr>
          <p:nvPr>
            <p:ph type="title"/>
          </p:nvPr>
        </p:nvSpPr>
        <p:spPr>
          <a:xfrm>
            <a:off x="457200" y="0"/>
            <a:ext cx="8229600" cy="1143000"/>
          </a:xfrm>
        </p:spPr>
        <p:txBody>
          <a:bodyPr/>
          <a:lstStyle/>
          <a:p>
            <a:pPr eaLnBrk="1" hangingPunct="1"/>
            <a:r>
              <a:rPr lang="en-US" dirty="0" smtClean="0"/>
              <a:t>Example 5</a:t>
            </a:r>
          </a:p>
        </p:txBody>
      </p:sp>
      <p:sp>
        <p:nvSpPr>
          <p:cNvPr id="2" name="Rectangle 1"/>
          <p:cNvSpPr/>
          <p:nvPr/>
        </p:nvSpPr>
        <p:spPr>
          <a:xfrm>
            <a:off x="4724400" y="1034144"/>
            <a:ext cx="4114800" cy="1676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200" dirty="0" smtClean="0"/>
              <a:t>for </a:t>
            </a:r>
            <a:r>
              <a:rPr lang="en-US" sz="2200" dirty="0" err="1" smtClean="0"/>
              <a:t>i</a:t>
            </a:r>
            <a:r>
              <a:rPr lang="en-US" sz="2200" dirty="0" smtClean="0"/>
              <a:t> = x/2..x</a:t>
            </a:r>
          </a:p>
          <a:p>
            <a:pPr>
              <a:defRPr/>
            </a:pPr>
            <a:r>
              <a:rPr lang="en-US" sz="2200" dirty="0" smtClean="0"/>
              <a:t>       for j = 1..i</a:t>
            </a:r>
          </a:p>
          <a:p>
            <a:pPr>
              <a:defRPr/>
            </a:pPr>
            <a:r>
              <a:rPr lang="en-US" sz="2200" dirty="0" smtClean="0"/>
              <a:t>              for k = 1..j</a:t>
            </a:r>
          </a:p>
          <a:p>
            <a:pPr>
              <a:defRPr/>
            </a:pPr>
            <a:r>
              <a:rPr lang="en-US" sz="2200" dirty="0" smtClean="0"/>
              <a:t>                     print *</a:t>
            </a:r>
            <a:endParaRPr lang="en-US" sz="2200" dirty="0"/>
          </a:p>
        </p:txBody>
      </p:sp>
      <p:sp>
        <p:nvSpPr>
          <p:cNvPr id="5" name="Rectangle 4"/>
          <p:cNvSpPr/>
          <p:nvPr/>
        </p:nvSpPr>
        <p:spPr>
          <a:xfrm>
            <a:off x="4724400" y="1034142"/>
            <a:ext cx="2438400" cy="1676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200" dirty="0" smtClean="0"/>
              <a:t>for </a:t>
            </a:r>
            <a:r>
              <a:rPr lang="en-US" sz="2200" dirty="0" err="1" smtClean="0"/>
              <a:t>i</a:t>
            </a:r>
            <a:r>
              <a:rPr lang="en-US" sz="2200" dirty="0" smtClean="0"/>
              <a:t> = x/2..x</a:t>
            </a:r>
          </a:p>
          <a:p>
            <a:pPr>
              <a:defRPr/>
            </a:pPr>
            <a:r>
              <a:rPr lang="en-US" sz="2200" dirty="0" smtClean="0"/>
              <a:t>       for j = 1..x/2</a:t>
            </a:r>
          </a:p>
          <a:p>
            <a:pPr>
              <a:defRPr/>
            </a:pPr>
            <a:r>
              <a:rPr lang="en-US" sz="2200" dirty="0" smtClean="0"/>
              <a:t>              for k = 1..j</a:t>
            </a:r>
          </a:p>
          <a:p>
            <a:pPr>
              <a:defRPr/>
            </a:pPr>
            <a:r>
              <a:rPr lang="en-US" sz="2200" dirty="0" smtClean="0"/>
              <a:t>                     print *</a:t>
            </a:r>
            <a:endParaRPr lang="en-US" sz="2200" dirty="0"/>
          </a:p>
        </p:txBody>
      </p:sp>
      <p:cxnSp>
        <p:nvCxnSpPr>
          <p:cNvPr id="6" name="Straight Arrow Connector 5"/>
          <p:cNvCxnSpPr/>
          <p:nvPr/>
        </p:nvCxnSpPr>
        <p:spPr>
          <a:xfrm>
            <a:off x="3265714" y="1872344"/>
            <a:ext cx="9144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4724400" y="1034142"/>
            <a:ext cx="2590800" cy="1676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200" dirty="0" smtClean="0"/>
              <a:t>for </a:t>
            </a:r>
            <a:r>
              <a:rPr lang="en-US" sz="2200" dirty="0" err="1" smtClean="0"/>
              <a:t>i</a:t>
            </a:r>
            <a:r>
              <a:rPr lang="en-US" sz="2200" dirty="0" smtClean="0"/>
              <a:t> = x/2..x</a:t>
            </a:r>
          </a:p>
          <a:p>
            <a:pPr>
              <a:defRPr/>
            </a:pPr>
            <a:r>
              <a:rPr lang="en-US" sz="2200" dirty="0" smtClean="0"/>
              <a:t>       for j = x/4..x/2</a:t>
            </a:r>
          </a:p>
          <a:p>
            <a:pPr>
              <a:defRPr/>
            </a:pPr>
            <a:r>
              <a:rPr lang="en-US" sz="2200" dirty="0" smtClean="0"/>
              <a:t>              for k = 1..j</a:t>
            </a:r>
          </a:p>
          <a:p>
            <a:pPr>
              <a:defRPr/>
            </a:pPr>
            <a:r>
              <a:rPr lang="en-US" sz="2200" dirty="0" smtClean="0"/>
              <a:t>                     print *</a:t>
            </a:r>
            <a:endParaRPr lang="en-US" sz="2200" dirty="0"/>
          </a:p>
        </p:txBody>
      </p:sp>
      <p:sp>
        <p:nvSpPr>
          <p:cNvPr id="9" name="Rectangle 8"/>
          <p:cNvSpPr/>
          <p:nvPr/>
        </p:nvSpPr>
        <p:spPr>
          <a:xfrm>
            <a:off x="4724400" y="1034144"/>
            <a:ext cx="2590800" cy="1676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200" dirty="0" smtClean="0"/>
              <a:t>for </a:t>
            </a:r>
            <a:r>
              <a:rPr lang="en-US" sz="2200" dirty="0" err="1" smtClean="0"/>
              <a:t>i</a:t>
            </a:r>
            <a:r>
              <a:rPr lang="en-US" sz="2200" dirty="0" smtClean="0"/>
              <a:t> = x/2..x</a:t>
            </a:r>
          </a:p>
          <a:p>
            <a:pPr>
              <a:defRPr/>
            </a:pPr>
            <a:r>
              <a:rPr lang="en-US" sz="2200" dirty="0" smtClean="0"/>
              <a:t>       for j = x/4..x/2</a:t>
            </a:r>
          </a:p>
          <a:p>
            <a:pPr>
              <a:defRPr/>
            </a:pPr>
            <a:r>
              <a:rPr lang="en-US" sz="2200" dirty="0" smtClean="0"/>
              <a:t>              for k = 1..x/4</a:t>
            </a:r>
          </a:p>
          <a:p>
            <a:pPr>
              <a:defRPr/>
            </a:pPr>
            <a:r>
              <a:rPr lang="en-US" sz="2200" dirty="0" smtClean="0"/>
              <a:t>                     print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 calcmode="lin" valueType="num">
                                      <p:cBhvr additive="base">
                                        <p:cTn id="7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1550</TotalTime>
  <Words>1689</Words>
  <Application>Microsoft Office PowerPoint</Application>
  <PresentationFormat>On-screen Show (4:3)</PresentationFormat>
  <Paragraphs>179</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CSC263 Tutorial 1</vt:lpstr>
      <vt:lpstr>Big-O and Big-Ω</vt:lpstr>
      <vt:lpstr>Analyzing algorithms using O, Ω, ϴ</vt:lpstr>
      <vt:lpstr>Example 1</vt:lpstr>
      <vt:lpstr>Example 2</vt:lpstr>
      <vt:lpstr>Example 3</vt:lpstr>
      <vt:lpstr>Example 4a</vt:lpstr>
      <vt:lpstr>Example 4b</vt:lpstr>
      <vt:lpstr>Example 5</vt:lpstr>
      <vt:lpstr>Analyzing algorithms using O, Ω, ϴ</vt:lpstr>
      <vt:lpstr>Example 1</vt:lpstr>
      <vt:lpstr>Example 2</vt:lpstr>
      <vt:lpstr>Example 3</vt:lpstr>
      <vt:lpstr>Example 3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algorithms using big-O, omega, theta</dc:title>
  <dc:creator>Trevor Brown</dc:creator>
  <cp:lastModifiedBy>Trevor Brown</cp:lastModifiedBy>
  <cp:revision>26</cp:revision>
  <dcterms:created xsi:type="dcterms:W3CDTF">2013-01-11T00:12:02Z</dcterms:created>
  <dcterms:modified xsi:type="dcterms:W3CDTF">2014-01-10T02:27:40Z</dcterms:modified>
</cp:coreProperties>
</file>