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88" r:id="rId9"/>
    <p:sldId id="285" r:id="rId10"/>
    <p:sldId id="286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80" r:id="rId25"/>
    <p:sldId id="281" r:id="rId26"/>
    <p:sldId id="289" r:id="rId27"/>
    <p:sldId id="282" r:id="rId28"/>
    <p:sldId id="284" r:id="rId29"/>
    <p:sldId id="291" r:id="rId30"/>
    <p:sldId id="290" r:id="rId31"/>
    <p:sldId id="292" r:id="rId32"/>
    <p:sldId id="293" r:id="rId33"/>
    <p:sldId id="294" r:id="rId34"/>
    <p:sldId id="287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46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1F22-9D59-4DF9-9E3F-0E6EDB256104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C82E-37AA-4E67-96C8-6AE184CF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1F22-9D59-4DF9-9E3F-0E6EDB256104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C82E-37AA-4E67-96C8-6AE184CF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6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1F22-9D59-4DF9-9E3F-0E6EDB256104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C82E-37AA-4E67-96C8-6AE184CF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1F22-9D59-4DF9-9E3F-0E6EDB256104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C82E-37AA-4E67-96C8-6AE184CF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4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1F22-9D59-4DF9-9E3F-0E6EDB256104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C82E-37AA-4E67-96C8-6AE184CF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1F22-9D59-4DF9-9E3F-0E6EDB256104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C82E-37AA-4E67-96C8-6AE184CF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1F22-9D59-4DF9-9E3F-0E6EDB256104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C82E-37AA-4E67-96C8-6AE184CF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7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1F22-9D59-4DF9-9E3F-0E6EDB256104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C82E-37AA-4E67-96C8-6AE184CF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2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1F22-9D59-4DF9-9E3F-0E6EDB256104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C82E-37AA-4E67-96C8-6AE184CF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4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1F22-9D59-4DF9-9E3F-0E6EDB256104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C82E-37AA-4E67-96C8-6AE184CF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1F22-9D59-4DF9-9E3F-0E6EDB256104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C82E-37AA-4E67-96C8-6AE184CF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B1F22-9D59-4DF9-9E3F-0E6EDB256104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EC82E-37AA-4E67-96C8-6AE184CF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upload.wikimedia.org/wikipedia/commons/b/b1/MAZE_30x20_Prim.ogv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599"/>
            <a:ext cx="7772400" cy="1466851"/>
          </a:xfrm>
        </p:spPr>
        <p:txBody>
          <a:bodyPr/>
          <a:lstStyle/>
          <a:p>
            <a:r>
              <a:rPr lang="en-US" dirty="0" smtClean="0"/>
              <a:t>Minimum Cost Spanning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CSC263 Tutorial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other applications of MCSTs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Planning how to lay network cable to connect several locations to the internet</a:t>
            </a:r>
          </a:p>
          <a:p>
            <a:r>
              <a:rPr lang="en-US" dirty="0" smtClean="0"/>
              <a:t>Planning how to efficiently bounce data from router to router to reach its internet destination</a:t>
            </a:r>
          </a:p>
          <a:p>
            <a:r>
              <a:rPr lang="en-US" dirty="0" smtClean="0"/>
              <a:t>Creating a 2D maze (to print on cereal boxes, etc.)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4" t="27243" r="24394" b="15772"/>
          <a:stretch/>
        </p:blipFill>
        <p:spPr bwMode="auto">
          <a:xfrm>
            <a:off x="2667000" y="4343400"/>
            <a:ext cx="3438938" cy="229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15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MCST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Prim’s algorithm takes a graph G = (V, E)</a:t>
                </a:r>
                <a:br>
                  <a:rPr lang="en-US" dirty="0" smtClean="0"/>
                </a:br>
                <a:r>
                  <a:rPr lang="en-US" dirty="0" smtClean="0"/>
                  <a:t>and builds an MCST </a:t>
                </a:r>
                <a:r>
                  <a:rPr lang="en-US" b="1" i="1" dirty="0" smtClean="0"/>
                  <a:t>T</a:t>
                </a:r>
              </a:p>
              <a:p>
                <a:r>
                  <a:rPr lang="en-US" dirty="0" err="1" smtClean="0"/>
                  <a:t>PrimMCST</a:t>
                </a:r>
                <a:r>
                  <a:rPr lang="en-US" dirty="0" smtClean="0"/>
                  <a:t>(V, E)</a:t>
                </a:r>
              </a:p>
              <a:p>
                <a:pPr lvl="1"/>
                <a:r>
                  <a:rPr lang="en-US" dirty="0" smtClean="0"/>
                  <a:t>Pick an arbitrary node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 from V</a:t>
                </a:r>
              </a:p>
              <a:p>
                <a:pPr lvl="1"/>
                <a:r>
                  <a:rPr lang="en-US" dirty="0" smtClean="0"/>
                  <a:t>Add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 to </a:t>
                </a:r>
                <a:r>
                  <a:rPr lang="en-US" i="1" dirty="0" smtClean="0"/>
                  <a:t>T</a:t>
                </a:r>
              </a:p>
              <a:p>
                <a:pPr lvl="1"/>
                <a:r>
                  <a:rPr lang="en-US" dirty="0" smtClean="0"/>
                  <a:t>While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contains &lt; |V| nodes</a:t>
                </a:r>
              </a:p>
              <a:p>
                <a:pPr lvl="2"/>
                <a:r>
                  <a:rPr lang="en-US" dirty="0" smtClean="0"/>
                  <a:t>Find a </a:t>
                </a:r>
                <a:r>
                  <a:rPr lang="en-US" b="1" dirty="0" smtClean="0"/>
                  <a:t>minimum weight edge (u, v)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𝐮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𝐯</m:t>
                    </m:r>
                    <m:r>
                      <a:rPr lang="en-US" b="1" i="1" smtClean="0">
                        <a:latin typeface="Cambria Math"/>
                      </a:rPr>
                      <m:t>∉</m:t>
                    </m:r>
                    <m:r>
                      <a:rPr lang="en-US" b="1" i="1" smtClean="0">
                        <a:latin typeface="Cambria Math"/>
                      </a:rPr>
                      <m:t>𝑻</m:t>
                    </m:r>
                  </m:oMath>
                </a14:m>
                <a:endParaRPr lang="en-US" b="1" dirty="0" smtClean="0"/>
              </a:p>
              <a:p>
                <a:pPr lvl="2"/>
                <a:r>
                  <a:rPr lang="en-US" dirty="0" smtClean="0"/>
                  <a:t>Add node v to </a:t>
                </a:r>
                <a:r>
                  <a:rPr lang="en-US" i="1" dirty="0" smtClean="0"/>
                  <a:t>T</a:t>
                </a:r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248400" y="2895600"/>
            <a:ext cx="2743200" cy="167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 the book’s terminology, we find a </a:t>
            </a:r>
            <a:r>
              <a:rPr lang="en-US" sz="2400" b="1" dirty="0" smtClean="0"/>
              <a:t>light edge crossing the cut (T, V-T)</a:t>
            </a:r>
            <a:endParaRPr lang="en-US" sz="2400" b="1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638800" y="3733800"/>
            <a:ext cx="609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48400" y="4724400"/>
            <a:ext cx="2743200" cy="167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book proves that adding |V|-1 such edges will create a MCST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242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r>
                  <a:rPr lang="en-US" dirty="0" smtClean="0"/>
                  <a:t>Start at an arbitrary node, say, h.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Blue: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not visited yet</a:t>
                </a:r>
              </a:p>
              <a:p>
                <a:r>
                  <a:rPr lang="en-US" b="1" dirty="0" smtClean="0">
                    <a:solidFill>
                      <a:srgbClr val="C00000"/>
                    </a:solidFill>
                  </a:rPr>
                  <a:t>Red: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edges from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r>
                  <a:rPr lang="en-US" b="1" dirty="0" smtClean="0"/>
                  <a:t>Black:</a:t>
                </a:r>
                <a:r>
                  <a:rPr lang="en-US" dirty="0" smtClean="0"/>
                  <a:t> in </a:t>
                </a:r>
                <a:r>
                  <a:rPr lang="en-US" i="1" dirty="0" smtClean="0"/>
                  <a:t>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163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895600" y="4349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4724400" y="4349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895600" y="5873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4724400" y="5873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3505200" y="4615934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3200400" y="488263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5029200" y="488263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505200" y="6139934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5" idx="3"/>
          </p:cNvCxnSpPr>
          <p:nvPr/>
        </p:nvCxnSpPr>
        <p:spPr>
          <a:xfrm flipV="1">
            <a:off x="3415926" y="4804519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6200" y="42531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199" y="49919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612999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7139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307677" y="3402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36" name="Oval 35"/>
          <p:cNvSpPr/>
          <p:nvPr/>
        </p:nvSpPr>
        <p:spPr>
          <a:xfrm>
            <a:off x="8136477" y="3402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37" name="Oval 36"/>
          <p:cNvSpPr/>
          <p:nvPr/>
        </p:nvSpPr>
        <p:spPr>
          <a:xfrm>
            <a:off x="6307677" y="4926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8136477" y="4926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</a:t>
            </a:r>
            <a:endParaRPr lang="en-US" sz="2800" dirty="0"/>
          </a:p>
        </p:txBody>
      </p:sp>
      <p:cxnSp>
        <p:nvCxnSpPr>
          <p:cNvPr id="39" name="Straight Connector 38"/>
          <p:cNvCxnSpPr>
            <a:stCxn id="35" idx="6"/>
            <a:endCxn id="36" idx="2"/>
          </p:cNvCxnSpPr>
          <p:nvPr/>
        </p:nvCxnSpPr>
        <p:spPr>
          <a:xfrm>
            <a:off x="6917277" y="3669268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7" idx="0"/>
          </p:cNvCxnSpPr>
          <p:nvPr/>
        </p:nvCxnSpPr>
        <p:spPr>
          <a:xfrm>
            <a:off x="6612477" y="393596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4"/>
            <a:endCxn id="38" idx="0"/>
          </p:cNvCxnSpPr>
          <p:nvPr/>
        </p:nvCxnSpPr>
        <p:spPr>
          <a:xfrm>
            <a:off x="8441277" y="393596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6"/>
            <a:endCxn id="38" idx="2"/>
          </p:cNvCxnSpPr>
          <p:nvPr/>
        </p:nvCxnSpPr>
        <p:spPr>
          <a:xfrm>
            <a:off x="6917277" y="5193268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7"/>
            <a:endCxn id="36" idx="3"/>
          </p:cNvCxnSpPr>
          <p:nvPr/>
        </p:nvCxnSpPr>
        <p:spPr>
          <a:xfrm flipV="1">
            <a:off x="6828003" y="3857853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98277" y="33064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3147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98276" y="4045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98277" y="51833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08346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023105" y="23622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50" name="Oval 49"/>
          <p:cNvSpPr/>
          <p:nvPr/>
        </p:nvSpPr>
        <p:spPr>
          <a:xfrm>
            <a:off x="3339904" y="3409122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51" name="Straight Connector 50"/>
          <p:cNvCxnSpPr>
            <a:stCxn id="49" idx="3"/>
            <a:endCxn id="50" idx="7"/>
          </p:cNvCxnSpPr>
          <p:nvPr/>
        </p:nvCxnSpPr>
        <p:spPr>
          <a:xfrm flipH="1">
            <a:off x="3860230" y="2817485"/>
            <a:ext cx="1252149" cy="66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14800" y="28701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5" name="Straight Connector 54"/>
          <p:cNvCxnSpPr>
            <a:stCxn id="50" idx="4"/>
            <a:endCxn id="4" idx="0"/>
          </p:cNvCxnSpPr>
          <p:nvPr/>
        </p:nvCxnSpPr>
        <p:spPr>
          <a:xfrm flipH="1">
            <a:off x="3200400" y="3942522"/>
            <a:ext cx="444304" cy="40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0" idx="5"/>
            <a:endCxn id="5" idx="0"/>
          </p:cNvCxnSpPr>
          <p:nvPr/>
        </p:nvCxnSpPr>
        <p:spPr>
          <a:xfrm>
            <a:off x="3860230" y="3864407"/>
            <a:ext cx="1168970" cy="48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5"/>
            <a:endCxn id="35" idx="2"/>
          </p:cNvCxnSpPr>
          <p:nvPr/>
        </p:nvCxnSpPr>
        <p:spPr>
          <a:xfrm>
            <a:off x="5543431" y="2817485"/>
            <a:ext cx="764246" cy="85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5"/>
            <a:endCxn id="37" idx="2"/>
          </p:cNvCxnSpPr>
          <p:nvPr/>
        </p:nvCxnSpPr>
        <p:spPr>
          <a:xfrm>
            <a:off x="5244726" y="4804519"/>
            <a:ext cx="1062951" cy="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7"/>
            <a:endCxn id="35" idx="3"/>
          </p:cNvCxnSpPr>
          <p:nvPr/>
        </p:nvCxnSpPr>
        <p:spPr>
          <a:xfrm flipV="1">
            <a:off x="5244726" y="3857853"/>
            <a:ext cx="1152225" cy="56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9" idx="6"/>
            <a:endCxn id="36" idx="1"/>
          </p:cNvCxnSpPr>
          <p:nvPr/>
        </p:nvCxnSpPr>
        <p:spPr>
          <a:xfrm>
            <a:off x="5632705" y="2628900"/>
            <a:ext cx="2593046" cy="85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32503" y="392215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14190" y="37374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547601" y="31113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13880" y="27138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43431" y="3857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43431" y="491506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r>
                  <a:rPr lang="en-US" dirty="0" smtClean="0"/>
                  <a:t>Start at an arbitrary node, say, h.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Blue: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not visited yet</a:t>
                </a:r>
              </a:p>
              <a:p>
                <a:r>
                  <a:rPr lang="en-US" b="1" dirty="0" smtClean="0">
                    <a:solidFill>
                      <a:srgbClr val="C00000"/>
                    </a:solidFill>
                  </a:rPr>
                  <a:t>Red: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edges from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r>
                  <a:rPr lang="en-US" b="1" dirty="0" smtClean="0"/>
                  <a:t>Black:</a:t>
                </a:r>
                <a:r>
                  <a:rPr lang="en-US" dirty="0" smtClean="0"/>
                  <a:t> in </a:t>
                </a:r>
                <a:r>
                  <a:rPr lang="en-US" i="1" dirty="0" smtClean="0"/>
                  <a:t>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163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895600" y="4349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4724400" y="4349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895600" y="5873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4724400" y="5873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3505200" y="4615934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3200400" y="488263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5029200" y="488263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505200" y="6139934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5" idx="3"/>
          </p:cNvCxnSpPr>
          <p:nvPr/>
        </p:nvCxnSpPr>
        <p:spPr>
          <a:xfrm flipV="1">
            <a:off x="3415926" y="4804519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6200" y="42531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199" y="49919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612999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7139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307677" y="3402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36" name="Oval 35"/>
          <p:cNvSpPr/>
          <p:nvPr/>
        </p:nvSpPr>
        <p:spPr>
          <a:xfrm>
            <a:off x="8136477" y="3402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37" name="Oval 36"/>
          <p:cNvSpPr/>
          <p:nvPr/>
        </p:nvSpPr>
        <p:spPr>
          <a:xfrm>
            <a:off x="6307677" y="4926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8136477" y="4926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</a:t>
            </a:r>
            <a:endParaRPr lang="en-US" sz="2800" dirty="0"/>
          </a:p>
        </p:txBody>
      </p:sp>
      <p:cxnSp>
        <p:nvCxnSpPr>
          <p:cNvPr id="39" name="Straight Connector 38"/>
          <p:cNvCxnSpPr>
            <a:stCxn id="35" idx="6"/>
            <a:endCxn id="36" idx="2"/>
          </p:cNvCxnSpPr>
          <p:nvPr/>
        </p:nvCxnSpPr>
        <p:spPr>
          <a:xfrm>
            <a:off x="6917277" y="3669268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7" idx="0"/>
          </p:cNvCxnSpPr>
          <p:nvPr/>
        </p:nvCxnSpPr>
        <p:spPr>
          <a:xfrm>
            <a:off x="6612477" y="393596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4"/>
            <a:endCxn id="38" idx="0"/>
          </p:cNvCxnSpPr>
          <p:nvPr/>
        </p:nvCxnSpPr>
        <p:spPr>
          <a:xfrm>
            <a:off x="8441277" y="393596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6"/>
            <a:endCxn id="38" idx="2"/>
          </p:cNvCxnSpPr>
          <p:nvPr/>
        </p:nvCxnSpPr>
        <p:spPr>
          <a:xfrm>
            <a:off x="6917277" y="5193268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7"/>
            <a:endCxn id="36" idx="3"/>
          </p:cNvCxnSpPr>
          <p:nvPr/>
        </p:nvCxnSpPr>
        <p:spPr>
          <a:xfrm flipV="1">
            <a:off x="6828003" y="3857853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98277" y="33064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3147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98276" y="4045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98277" y="51833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08346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023105" y="23622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50" name="Oval 49"/>
          <p:cNvSpPr/>
          <p:nvPr/>
        </p:nvSpPr>
        <p:spPr>
          <a:xfrm>
            <a:off x="3339904" y="3409122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51" name="Straight Connector 50"/>
          <p:cNvCxnSpPr>
            <a:stCxn id="49" idx="3"/>
            <a:endCxn id="50" idx="7"/>
          </p:cNvCxnSpPr>
          <p:nvPr/>
        </p:nvCxnSpPr>
        <p:spPr>
          <a:xfrm flipH="1">
            <a:off x="3860230" y="2817485"/>
            <a:ext cx="1252149" cy="66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14800" y="28701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5" name="Straight Connector 54"/>
          <p:cNvCxnSpPr>
            <a:stCxn id="50" idx="4"/>
            <a:endCxn id="4" idx="0"/>
          </p:cNvCxnSpPr>
          <p:nvPr/>
        </p:nvCxnSpPr>
        <p:spPr>
          <a:xfrm flipH="1">
            <a:off x="3200400" y="3942522"/>
            <a:ext cx="444304" cy="40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0" idx="5"/>
            <a:endCxn id="5" idx="0"/>
          </p:cNvCxnSpPr>
          <p:nvPr/>
        </p:nvCxnSpPr>
        <p:spPr>
          <a:xfrm>
            <a:off x="3860230" y="3864407"/>
            <a:ext cx="1168970" cy="48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5"/>
            <a:endCxn id="35" idx="2"/>
          </p:cNvCxnSpPr>
          <p:nvPr/>
        </p:nvCxnSpPr>
        <p:spPr>
          <a:xfrm>
            <a:off x="5543431" y="2817485"/>
            <a:ext cx="764246" cy="85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5"/>
            <a:endCxn id="37" idx="2"/>
          </p:cNvCxnSpPr>
          <p:nvPr/>
        </p:nvCxnSpPr>
        <p:spPr>
          <a:xfrm>
            <a:off x="5244726" y="4804519"/>
            <a:ext cx="1062951" cy="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7"/>
            <a:endCxn id="35" idx="3"/>
          </p:cNvCxnSpPr>
          <p:nvPr/>
        </p:nvCxnSpPr>
        <p:spPr>
          <a:xfrm flipV="1">
            <a:off x="5244726" y="3857853"/>
            <a:ext cx="1152225" cy="56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9" idx="6"/>
            <a:endCxn id="36" idx="1"/>
          </p:cNvCxnSpPr>
          <p:nvPr/>
        </p:nvCxnSpPr>
        <p:spPr>
          <a:xfrm>
            <a:off x="5632705" y="2628900"/>
            <a:ext cx="2593046" cy="85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32503" y="392215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14190" y="37374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547601" y="31113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13880" y="27138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43431" y="3857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43431" y="491506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303063" y="4926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6616326" y="3927871"/>
            <a:ext cx="0" cy="990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921126" y="5185171"/>
            <a:ext cx="1219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831852" y="3849756"/>
            <a:ext cx="1397748" cy="11468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248575" y="4796422"/>
            <a:ext cx="1062951" cy="3887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r>
                  <a:rPr lang="en-US" dirty="0" smtClean="0"/>
                  <a:t>Start at an arbitrary node, say, h.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Blue: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not visited yet</a:t>
                </a:r>
              </a:p>
              <a:p>
                <a:r>
                  <a:rPr lang="en-US" b="1" dirty="0" smtClean="0">
                    <a:solidFill>
                      <a:srgbClr val="C00000"/>
                    </a:solidFill>
                  </a:rPr>
                  <a:t>Red: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edges from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r>
                  <a:rPr lang="en-US" b="1" dirty="0" smtClean="0"/>
                  <a:t>Black:</a:t>
                </a:r>
                <a:r>
                  <a:rPr lang="en-US" dirty="0" smtClean="0"/>
                  <a:t> in </a:t>
                </a:r>
                <a:r>
                  <a:rPr lang="en-US" i="1" dirty="0" smtClean="0"/>
                  <a:t>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163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895600" y="4349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4724400" y="4349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895600" y="5873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4724400" y="5873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3505200" y="4615934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3200400" y="488263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5029200" y="488263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505200" y="6139934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5" idx="3"/>
          </p:cNvCxnSpPr>
          <p:nvPr/>
        </p:nvCxnSpPr>
        <p:spPr>
          <a:xfrm flipV="1">
            <a:off x="3415926" y="4804519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6200" y="42531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199" y="49919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612999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7139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307677" y="3402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36" name="Oval 35"/>
          <p:cNvSpPr/>
          <p:nvPr/>
        </p:nvSpPr>
        <p:spPr>
          <a:xfrm>
            <a:off x="8136477" y="3402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37" name="Oval 36"/>
          <p:cNvSpPr/>
          <p:nvPr/>
        </p:nvSpPr>
        <p:spPr>
          <a:xfrm>
            <a:off x="6307677" y="4926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8136477" y="4926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</a:t>
            </a:r>
            <a:endParaRPr lang="en-US" sz="2800" dirty="0"/>
          </a:p>
        </p:txBody>
      </p:sp>
      <p:cxnSp>
        <p:nvCxnSpPr>
          <p:cNvPr id="39" name="Straight Connector 38"/>
          <p:cNvCxnSpPr>
            <a:stCxn id="35" idx="6"/>
            <a:endCxn id="36" idx="2"/>
          </p:cNvCxnSpPr>
          <p:nvPr/>
        </p:nvCxnSpPr>
        <p:spPr>
          <a:xfrm>
            <a:off x="6917277" y="3669268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7" idx="0"/>
          </p:cNvCxnSpPr>
          <p:nvPr/>
        </p:nvCxnSpPr>
        <p:spPr>
          <a:xfrm>
            <a:off x="6612477" y="393596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4"/>
            <a:endCxn id="38" idx="0"/>
          </p:cNvCxnSpPr>
          <p:nvPr/>
        </p:nvCxnSpPr>
        <p:spPr>
          <a:xfrm>
            <a:off x="8441277" y="3935968"/>
            <a:ext cx="0" cy="990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6"/>
            <a:endCxn id="38" idx="2"/>
          </p:cNvCxnSpPr>
          <p:nvPr/>
        </p:nvCxnSpPr>
        <p:spPr>
          <a:xfrm>
            <a:off x="6917277" y="5193268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7"/>
            <a:endCxn id="36" idx="3"/>
          </p:cNvCxnSpPr>
          <p:nvPr/>
        </p:nvCxnSpPr>
        <p:spPr>
          <a:xfrm flipV="1">
            <a:off x="6828003" y="3857853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98277" y="33064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3147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98276" y="4045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98277" y="51833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08346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023105" y="23622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50" name="Oval 49"/>
          <p:cNvSpPr/>
          <p:nvPr/>
        </p:nvSpPr>
        <p:spPr>
          <a:xfrm>
            <a:off x="3339904" y="3409122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51" name="Straight Connector 50"/>
          <p:cNvCxnSpPr>
            <a:stCxn id="49" idx="3"/>
            <a:endCxn id="50" idx="7"/>
          </p:cNvCxnSpPr>
          <p:nvPr/>
        </p:nvCxnSpPr>
        <p:spPr>
          <a:xfrm flipH="1">
            <a:off x="3860230" y="2817485"/>
            <a:ext cx="1252149" cy="66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14800" y="28701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5" name="Straight Connector 54"/>
          <p:cNvCxnSpPr>
            <a:stCxn id="50" idx="4"/>
            <a:endCxn id="4" idx="0"/>
          </p:cNvCxnSpPr>
          <p:nvPr/>
        </p:nvCxnSpPr>
        <p:spPr>
          <a:xfrm flipH="1">
            <a:off x="3200400" y="3942522"/>
            <a:ext cx="444304" cy="40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0" idx="5"/>
            <a:endCxn id="5" idx="0"/>
          </p:cNvCxnSpPr>
          <p:nvPr/>
        </p:nvCxnSpPr>
        <p:spPr>
          <a:xfrm>
            <a:off x="3860230" y="3864407"/>
            <a:ext cx="1168970" cy="48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5"/>
            <a:endCxn id="35" idx="2"/>
          </p:cNvCxnSpPr>
          <p:nvPr/>
        </p:nvCxnSpPr>
        <p:spPr>
          <a:xfrm>
            <a:off x="5543431" y="2817485"/>
            <a:ext cx="764246" cy="85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5"/>
            <a:endCxn id="37" idx="2"/>
          </p:cNvCxnSpPr>
          <p:nvPr/>
        </p:nvCxnSpPr>
        <p:spPr>
          <a:xfrm>
            <a:off x="5244726" y="4804519"/>
            <a:ext cx="1062951" cy="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7"/>
            <a:endCxn id="35" idx="3"/>
          </p:cNvCxnSpPr>
          <p:nvPr/>
        </p:nvCxnSpPr>
        <p:spPr>
          <a:xfrm flipV="1">
            <a:off x="5244726" y="3857853"/>
            <a:ext cx="1152225" cy="56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9" idx="6"/>
            <a:endCxn id="36" idx="1"/>
          </p:cNvCxnSpPr>
          <p:nvPr/>
        </p:nvCxnSpPr>
        <p:spPr>
          <a:xfrm>
            <a:off x="5632705" y="2628900"/>
            <a:ext cx="2593046" cy="85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32503" y="392215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14190" y="37374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547601" y="31113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13880" y="27138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43431" y="3857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43431" y="491506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303063" y="4926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6616326" y="3927871"/>
            <a:ext cx="0" cy="990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831852" y="3849756"/>
            <a:ext cx="1397748" cy="11468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248575" y="4796422"/>
            <a:ext cx="1062951" cy="3887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6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r>
                  <a:rPr lang="en-US" dirty="0" smtClean="0"/>
                  <a:t>Start at an arbitrary node, say, h.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Blue: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not visited yet</a:t>
                </a:r>
              </a:p>
              <a:p>
                <a:r>
                  <a:rPr lang="en-US" b="1" dirty="0" smtClean="0">
                    <a:solidFill>
                      <a:srgbClr val="C00000"/>
                    </a:solidFill>
                  </a:rPr>
                  <a:t>Red: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edges from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r>
                  <a:rPr lang="en-US" b="1" dirty="0" smtClean="0"/>
                  <a:t>Black:</a:t>
                </a:r>
                <a:r>
                  <a:rPr lang="en-US" dirty="0" smtClean="0"/>
                  <a:t> in </a:t>
                </a:r>
                <a:r>
                  <a:rPr lang="en-US" i="1" dirty="0" smtClean="0"/>
                  <a:t>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163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895600" y="4349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4724400" y="4349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895600" y="5873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4724400" y="5873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3505200" y="4615934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3200400" y="488263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5029200" y="488263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505200" y="6139934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5" idx="3"/>
          </p:cNvCxnSpPr>
          <p:nvPr/>
        </p:nvCxnSpPr>
        <p:spPr>
          <a:xfrm flipV="1">
            <a:off x="3415926" y="4804519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6200" y="42531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199" y="49919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612999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7139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307677" y="3402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36" name="Oval 35"/>
          <p:cNvSpPr/>
          <p:nvPr/>
        </p:nvSpPr>
        <p:spPr>
          <a:xfrm>
            <a:off x="8136477" y="3402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37" name="Oval 36"/>
          <p:cNvSpPr/>
          <p:nvPr/>
        </p:nvSpPr>
        <p:spPr>
          <a:xfrm>
            <a:off x="6307677" y="4926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8136477" y="4926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</a:t>
            </a:r>
            <a:endParaRPr lang="en-US" sz="2800" dirty="0"/>
          </a:p>
        </p:txBody>
      </p:sp>
      <p:cxnSp>
        <p:nvCxnSpPr>
          <p:cNvPr id="39" name="Straight Connector 38"/>
          <p:cNvCxnSpPr>
            <a:stCxn id="35" idx="6"/>
            <a:endCxn id="36" idx="2"/>
          </p:cNvCxnSpPr>
          <p:nvPr/>
        </p:nvCxnSpPr>
        <p:spPr>
          <a:xfrm>
            <a:off x="6917277" y="3669268"/>
            <a:ext cx="1219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7" idx="0"/>
          </p:cNvCxnSpPr>
          <p:nvPr/>
        </p:nvCxnSpPr>
        <p:spPr>
          <a:xfrm>
            <a:off x="6612477" y="393596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4"/>
            <a:endCxn id="38" idx="0"/>
          </p:cNvCxnSpPr>
          <p:nvPr/>
        </p:nvCxnSpPr>
        <p:spPr>
          <a:xfrm>
            <a:off x="8441277" y="3935968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6"/>
            <a:endCxn id="38" idx="2"/>
          </p:cNvCxnSpPr>
          <p:nvPr/>
        </p:nvCxnSpPr>
        <p:spPr>
          <a:xfrm>
            <a:off x="6917277" y="5193268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7"/>
            <a:endCxn id="36" idx="3"/>
          </p:cNvCxnSpPr>
          <p:nvPr/>
        </p:nvCxnSpPr>
        <p:spPr>
          <a:xfrm flipV="1">
            <a:off x="6828003" y="3857853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98277" y="33064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3147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98276" y="4045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98277" y="51833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08346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023105" y="23622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50" name="Oval 49"/>
          <p:cNvSpPr/>
          <p:nvPr/>
        </p:nvSpPr>
        <p:spPr>
          <a:xfrm>
            <a:off x="3339904" y="3409122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51" name="Straight Connector 50"/>
          <p:cNvCxnSpPr>
            <a:stCxn id="49" idx="3"/>
            <a:endCxn id="50" idx="7"/>
          </p:cNvCxnSpPr>
          <p:nvPr/>
        </p:nvCxnSpPr>
        <p:spPr>
          <a:xfrm flipH="1">
            <a:off x="3860230" y="2817485"/>
            <a:ext cx="1252149" cy="66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14800" y="28701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5" name="Straight Connector 54"/>
          <p:cNvCxnSpPr>
            <a:stCxn id="50" idx="4"/>
            <a:endCxn id="4" idx="0"/>
          </p:cNvCxnSpPr>
          <p:nvPr/>
        </p:nvCxnSpPr>
        <p:spPr>
          <a:xfrm flipH="1">
            <a:off x="3200400" y="3942522"/>
            <a:ext cx="444304" cy="40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0" idx="5"/>
            <a:endCxn id="5" idx="0"/>
          </p:cNvCxnSpPr>
          <p:nvPr/>
        </p:nvCxnSpPr>
        <p:spPr>
          <a:xfrm>
            <a:off x="3860230" y="3864407"/>
            <a:ext cx="1168970" cy="48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5"/>
            <a:endCxn id="35" idx="2"/>
          </p:cNvCxnSpPr>
          <p:nvPr/>
        </p:nvCxnSpPr>
        <p:spPr>
          <a:xfrm>
            <a:off x="5543431" y="2817485"/>
            <a:ext cx="764246" cy="85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5"/>
            <a:endCxn id="37" idx="2"/>
          </p:cNvCxnSpPr>
          <p:nvPr/>
        </p:nvCxnSpPr>
        <p:spPr>
          <a:xfrm>
            <a:off x="5244726" y="4804519"/>
            <a:ext cx="1062951" cy="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7"/>
            <a:endCxn id="35" idx="3"/>
          </p:cNvCxnSpPr>
          <p:nvPr/>
        </p:nvCxnSpPr>
        <p:spPr>
          <a:xfrm flipV="1">
            <a:off x="5244726" y="3857853"/>
            <a:ext cx="1152225" cy="56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9" idx="6"/>
            <a:endCxn id="36" idx="1"/>
          </p:cNvCxnSpPr>
          <p:nvPr/>
        </p:nvCxnSpPr>
        <p:spPr>
          <a:xfrm>
            <a:off x="5632705" y="2628900"/>
            <a:ext cx="2593046" cy="8517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32503" y="392215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14190" y="37374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547601" y="31113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13880" y="27138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43431" y="3857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43431" y="491506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303063" y="4926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6616326" y="3927871"/>
            <a:ext cx="0" cy="990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248575" y="4796422"/>
            <a:ext cx="1062951" cy="3887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r>
                  <a:rPr lang="en-US" dirty="0" smtClean="0"/>
                  <a:t>Start at an arbitrary node, say, h.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Blue: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not visited yet</a:t>
                </a:r>
              </a:p>
              <a:p>
                <a:r>
                  <a:rPr lang="en-US" b="1" dirty="0" smtClean="0">
                    <a:solidFill>
                      <a:srgbClr val="C00000"/>
                    </a:solidFill>
                  </a:rPr>
                  <a:t>Red: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edges from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r>
                  <a:rPr lang="en-US" b="1" dirty="0" smtClean="0"/>
                  <a:t>Black:</a:t>
                </a:r>
                <a:r>
                  <a:rPr lang="en-US" dirty="0" smtClean="0"/>
                  <a:t> in </a:t>
                </a:r>
                <a:r>
                  <a:rPr lang="en-US" i="1" dirty="0" smtClean="0"/>
                  <a:t>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163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895600" y="4349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4724400" y="4349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895600" y="5873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4724400" y="5873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3505200" y="4615934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3200400" y="488263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5029200" y="488263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505200" y="6139934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5" idx="3"/>
          </p:cNvCxnSpPr>
          <p:nvPr/>
        </p:nvCxnSpPr>
        <p:spPr>
          <a:xfrm flipV="1">
            <a:off x="3415926" y="4804519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6200" y="42531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199" y="49919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612999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7139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307677" y="3402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36" name="Oval 35"/>
          <p:cNvSpPr/>
          <p:nvPr/>
        </p:nvSpPr>
        <p:spPr>
          <a:xfrm>
            <a:off x="8136477" y="3402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37" name="Oval 36"/>
          <p:cNvSpPr/>
          <p:nvPr/>
        </p:nvSpPr>
        <p:spPr>
          <a:xfrm>
            <a:off x="6307677" y="4926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8136477" y="4926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</a:t>
            </a:r>
            <a:endParaRPr lang="en-US" sz="2800" dirty="0"/>
          </a:p>
        </p:txBody>
      </p:sp>
      <p:cxnSp>
        <p:nvCxnSpPr>
          <p:cNvPr id="39" name="Straight Connector 38"/>
          <p:cNvCxnSpPr>
            <a:stCxn id="35" idx="6"/>
            <a:endCxn id="36" idx="2"/>
          </p:cNvCxnSpPr>
          <p:nvPr/>
        </p:nvCxnSpPr>
        <p:spPr>
          <a:xfrm>
            <a:off x="6917277" y="3669268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7" idx="0"/>
          </p:cNvCxnSpPr>
          <p:nvPr/>
        </p:nvCxnSpPr>
        <p:spPr>
          <a:xfrm>
            <a:off x="6612477" y="393596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4"/>
            <a:endCxn id="38" idx="0"/>
          </p:cNvCxnSpPr>
          <p:nvPr/>
        </p:nvCxnSpPr>
        <p:spPr>
          <a:xfrm>
            <a:off x="8441277" y="3935968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6"/>
            <a:endCxn id="38" idx="2"/>
          </p:cNvCxnSpPr>
          <p:nvPr/>
        </p:nvCxnSpPr>
        <p:spPr>
          <a:xfrm>
            <a:off x="6917277" y="5193268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7"/>
            <a:endCxn id="36" idx="3"/>
          </p:cNvCxnSpPr>
          <p:nvPr/>
        </p:nvCxnSpPr>
        <p:spPr>
          <a:xfrm flipV="1">
            <a:off x="6828003" y="3857853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98277" y="33064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3147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98276" y="4045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98277" y="51833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08346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023105" y="23622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50" name="Oval 49"/>
          <p:cNvSpPr/>
          <p:nvPr/>
        </p:nvSpPr>
        <p:spPr>
          <a:xfrm>
            <a:off x="3339904" y="3409122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51" name="Straight Connector 50"/>
          <p:cNvCxnSpPr>
            <a:stCxn id="49" idx="3"/>
            <a:endCxn id="50" idx="7"/>
          </p:cNvCxnSpPr>
          <p:nvPr/>
        </p:nvCxnSpPr>
        <p:spPr>
          <a:xfrm flipH="1">
            <a:off x="3860230" y="2817485"/>
            <a:ext cx="1252149" cy="66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14800" y="28701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5" name="Straight Connector 54"/>
          <p:cNvCxnSpPr>
            <a:stCxn id="50" idx="4"/>
            <a:endCxn id="4" idx="0"/>
          </p:cNvCxnSpPr>
          <p:nvPr/>
        </p:nvCxnSpPr>
        <p:spPr>
          <a:xfrm flipH="1">
            <a:off x="3200400" y="3942522"/>
            <a:ext cx="444304" cy="40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0" idx="5"/>
            <a:endCxn id="5" idx="0"/>
          </p:cNvCxnSpPr>
          <p:nvPr/>
        </p:nvCxnSpPr>
        <p:spPr>
          <a:xfrm>
            <a:off x="3860230" y="3864407"/>
            <a:ext cx="1168970" cy="48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5"/>
            <a:endCxn id="35" idx="2"/>
          </p:cNvCxnSpPr>
          <p:nvPr/>
        </p:nvCxnSpPr>
        <p:spPr>
          <a:xfrm>
            <a:off x="5543431" y="2817485"/>
            <a:ext cx="764246" cy="8517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5"/>
            <a:endCxn id="37" idx="2"/>
          </p:cNvCxnSpPr>
          <p:nvPr/>
        </p:nvCxnSpPr>
        <p:spPr>
          <a:xfrm>
            <a:off x="5244726" y="4804519"/>
            <a:ext cx="1062951" cy="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7"/>
            <a:endCxn id="35" idx="3"/>
          </p:cNvCxnSpPr>
          <p:nvPr/>
        </p:nvCxnSpPr>
        <p:spPr>
          <a:xfrm flipV="1">
            <a:off x="5244726" y="3857853"/>
            <a:ext cx="1152225" cy="5694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9" idx="6"/>
            <a:endCxn id="36" idx="1"/>
          </p:cNvCxnSpPr>
          <p:nvPr/>
        </p:nvCxnSpPr>
        <p:spPr>
          <a:xfrm>
            <a:off x="5632705" y="2628900"/>
            <a:ext cx="2593046" cy="8517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32503" y="392215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14190" y="37374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547601" y="31113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13880" y="27138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43431" y="3857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43431" y="491506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303063" y="4926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5248575" y="4796422"/>
            <a:ext cx="1062951" cy="3887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9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r>
                  <a:rPr lang="en-US" dirty="0" smtClean="0"/>
                  <a:t>Start at an arbitrary node, say, h.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Blue: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not visited yet</a:t>
                </a:r>
              </a:p>
              <a:p>
                <a:r>
                  <a:rPr lang="en-US" b="1" dirty="0" smtClean="0">
                    <a:solidFill>
                      <a:srgbClr val="C00000"/>
                    </a:solidFill>
                  </a:rPr>
                  <a:t>Red: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edges from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r>
                  <a:rPr lang="en-US" b="1" dirty="0" smtClean="0"/>
                  <a:t>Black:</a:t>
                </a:r>
                <a:r>
                  <a:rPr lang="en-US" dirty="0" smtClean="0"/>
                  <a:t> in </a:t>
                </a:r>
                <a:r>
                  <a:rPr lang="en-US" i="1" dirty="0" smtClean="0"/>
                  <a:t>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163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895600" y="4349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4724400" y="4349234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895600" y="5873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4724400" y="5873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3505200" y="4615934"/>
            <a:ext cx="1219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3200400" y="488263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5029200" y="4882634"/>
            <a:ext cx="0" cy="990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505200" y="6139934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5" idx="3"/>
          </p:cNvCxnSpPr>
          <p:nvPr/>
        </p:nvCxnSpPr>
        <p:spPr>
          <a:xfrm flipV="1">
            <a:off x="3415926" y="4804519"/>
            <a:ext cx="1397748" cy="11468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6200" y="42531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199" y="49919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612999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7139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307677" y="3402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36" name="Oval 35"/>
          <p:cNvSpPr/>
          <p:nvPr/>
        </p:nvSpPr>
        <p:spPr>
          <a:xfrm>
            <a:off x="8136477" y="3402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37" name="Oval 36"/>
          <p:cNvSpPr/>
          <p:nvPr/>
        </p:nvSpPr>
        <p:spPr>
          <a:xfrm>
            <a:off x="6307677" y="4926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8136477" y="4926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</a:t>
            </a:r>
            <a:endParaRPr lang="en-US" sz="2800" dirty="0"/>
          </a:p>
        </p:txBody>
      </p:sp>
      <p:cxnSp>
        <p:nvCxnSpPr>
          <p:cNvPr id="39" name="Straight Connector 38"/>
          <p:cNvCxnSpPr>
            <a:stCxn id="35" idx="6"/>
            <a:endCxn id="36" idx="2"/>
          </p:cNvCxnSpPr>
          <p:nvPr/>
        </p:nvCxnSpPr>
        <p:spPr>
          <a:xfrm>
            <a:off x="6917277" y="3669268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7" idx="0"/>
          </p:cNvCxnSpPr>
          <p:nvPr/>
        </p:nvCxnSpPr>
        <p:spPr>
          <a:xfrm>
            <a:off x="6612477" y="393596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4"/>
            <a:endCxn id="38" idx="0"/>
          </p:cNvCxnSpPr>
          <p:nvPr/>
        </p:nvCxnSpPr>
        <p:spPr>
          <a:xfrm>
            <a:off x="8441277" y="3935968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6"/>
            <a:endCxn id="38" idx="2"/>
          </p:cNvCxnSpPr>
          <p:nvPr/>
        </p:nvCxnSpPr>
        <p:spPr>
          <a:xfrm>
            <a:off x="6917277" y="5193268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7"/>
            <a:endCxn id="36" idx="3"/>
          </p:cNvCxnSpPr>
          <p:nvPr/>
        </p:nvCxnSpPr>
        <p:spPr>
          <a:xfrm flipV="1">
            <a:off x="6828003" y="3857853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98277" y="33064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3147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98276" y="4045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98277" y="51833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08346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023105" y="23622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50" name="Oval 49"/>
          <p:cNvSpPr/>
          <p:nvPr/>
        </p:nvSpPr>
        <p:spPr>
          <a:xfrm>
            <a:off x="3339904" y="3409122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51" name="Straight Connector 50"/>
          <p:cNvCxnSpPr>
            <a:stCxn id="49" idx="3"/>
            <a:endCxn id="50" idx="7"/>
          </p:cNvCxnSpPr>
          <p:nvPr/>
        </p:nvCxnSpPr>
        <p:spPr>
          <a:xfrm flipH="1">
            <a:off x="3860230" y="2817485"/>
            <a:ext cx="1252149" cy="66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14800" y="28701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5" name="Straight Connector 54"/>
          <p:cNvCxnSpPr>
            <a:stCxn id="50" idx="4"/>
            <a:endCxn id="4" idx="0"/>
          </p:cNvCxnSpPr>
          <p:nvPr/>
        </p:nvCxnSpPr>
        <p:spPr>
          <a:xfrm flipH="1">
            <a:off x="3200400" y="3942522"/>
            <a:ext cx="444304" cy="40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0" idx="5"/>
            <a:endCxn id="5" idx="0"/>
          </p:cNvCxnSpPr>
          <p:nvPr/>
        </p:nvCxnSpPr>
        <p:spPr>
          <a:xfrm>
            <a:off x="3860230" y="3864407"/>
            <a:ext cx="1168970" cy="4848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5"/>
            <a:endCxn id="35" idx="2"/>
          </p:cNvCxnSpPr>
          <p:nvPr/>
        </p:nvCxnSpPr>
        <p:spPr>
          <a:xfrm>
            <a:off x="5543431" y="2817485"/>
            <a:ext cx="764246" cy="8517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5"/>
            <a:endCxn id="37" idx="2"/>
          </p:cNvCxnSpPr>
          <p:nvPr/>
        </p:nvCxnSpPr>
        <p:spPr>
          <a:xfrm>
            <a:off x="5244726" y="4804519"/>
            <a:ext cx="1062951" cy="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7"/>
            <a:endCxn id="35" idx="3"/>
          </p:cNvCxnSpPr>
          <p:nvPr/>
        </p:nvCxnSpPr>
        <p:spPr>
          <a:xfrm flipV="1">
            <a:off x="5244726" y="3857853"/>
            <a:ext cx="1152225" cy="5694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9" idx="6"/>
            <a:endCxn id="36" idx="1"/>
          </p:cNvCxnSpPr>
          <p:nvPr/>
        </p:nvCxnSpPr>
        <p:spPr>
          <a:xfrm>
            <a:off x="5632705" y="2628900"/>
            <a:ext cx="2593046" cy="8517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32503" y="392215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14190" y="37374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547601" y="31113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13880" y="27138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43431" y="3857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43431" y="491506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303063" y="4926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5248575" y="4796422"/>
            <a:ext cx="1062951" cy="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2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r>
                  <a:rPr lang="en-US" dirty="0" smtClean="0"/>
                  <a:t>Start at an arbitrary node, say, h.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Blue: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not visited yet</a:t>
                </a:r>
              </a:p>
              <a:p>
                <a:r>
                  <a:rPr lang="en-US" b="1" dirty="0" smtClean="0">
                    <a:solidFill>
                      <a:srgbClr val="C00000"/>
                    </a:solidFill>
                  </a:rPr>
                  <a:t>Red: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edges from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r>
                  <a:rPr lang="en-US" b="1" dirty="0" smtClean="0"/>
                  <a:t>Black:</a:t>
                </a:r>
                <a:r>
                  <a:rPr lang="en-US" dirty="0" smtClean="0"/>
                  <a:t> in </a:t>
                </a:r>
                <a:r>
                  <a:rPr lang="en-US" i="1" dirty="0" smtClean="0"/>
                  <a:t>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163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895600" y="4349234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4724400" y="4349234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895600" y="5873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4724400" y="5873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3505200" y="4615934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3200400" y="4882634"/>
            <a:ext cx="0" cy="990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5029200" y="4882634"/>
            <a:ext cx="0" cy="990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505200" y="6139934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5" idx="3"/>
          </p:cNvCxnSpPr>
          <p:nvPr/>
        </p:nvCxnSpPr>
        <p:spPr>
          <a:xfrm flipV="1">
            <a:off x="3415926" y="4804519"/>
            <a:ext cx="1397748" cy="11468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6200" y="42531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199" y="49919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612999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7139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307677" y="3402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36" name="Oval 35"/>
          <p:cNvSpPr/>
          <p:nvPr/>
        </p:nvSpPr>
        <p:spPr>
          <a:xfrm>
            <a:off x="8136477" y="3402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37" name="Oval 36"/>
          <p:cNvSpPr/>
          <p:nvPr/>
        </p:nvSpPr>
        <p:spPr>
          <a:xfrm>
            <a:off x="6307677" y="4926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8136477" y="4926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</a:t>
            </a:r>
            <a:endParaRPr lang="en-US" sz="2800" dirty="0"/>
          </a:p>
        </p:txBody>
      </p:sp>
      <p:cxnSp>
        <p:nvCxnSpPr>
          <p:cNvPr id="39" name="Straight Connector 38"/>
          <p:cNvCxnSpPr>
            <a:stCxn id="35" idx="6"/>
            <a:endCxn id="36" idx="2"/>
          </p:cNvCxnSpPr>
          <p:nvPr/>
        </p:nvCxnSpPr>
        <p:spPr>
          <a:xfrm>
            <a:off x="6917277" y="3669268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7" idx="0"/>
          </p:cNvCxnSpPr>
          <p:nvPr/>
        </p:nvCxnSpPr>
        <p:spPr>
          <a:xfrm>
            <a:off x="6612477" y="393596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4"/>
            <a:endCxn id="38" idx="0"/>
          </p:cNvCxnSpPr>
          <p:nvPr/>
        </p:nvCxnSpPr>
        <p:spPr>
          <a:xfrm>
            <a:off x="8441277" y="3935968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6"/>
            <a:endCxn id="38" idx="2"/>
          </p:cNvCxnSpPr>
          <p:nvPr/>
        </p:nvCxnSpPr>
        <p:spPr>
          <a:xfrm>
            <a:off x="6917277" y="5193268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7"/>
            <a:endCxn id="36" idx="3"/>
          </p:cNvCxnSpPr>
          <p:nvPr/>
        </p:nvCxnSpPr>
        <p:spPr>
          <a:xfrm flipV="1">
            <a:off x="6828003" y="3857853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98277" y="33064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3147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98276" y="4045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98277" y="51833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08346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023105" y="23622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50" name="Oval 49"/>
          <p:cNvSpPr/>
          <p:nvPr/>
        </p:nvSpPr>
        <p:spPr>
          <a:xfrm>
            <a:off x="3339904" y="3409122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51" name="Straight Connector 50"/>
          <p:cNvCxnSpPr>
            <a:stCxn id="49" idx="3"/>
            <a:endCxn id="50" idx="7"/>
          </p:cNvCxnSpPr>
          <p:nvPr/>
        </p:nvCxnSpPr>
        <p:spPr>
          <a:xfrm flipH="1">
            <a:off x="3860230" y="2817485"/>
            <a:ext cx="1252149" cy="66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14800" y="28701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5" name="Straight Connector 54"/>
          <p:cNvCxnSpPr>
            <a:stCxn id="50" idx="4"/>
            <a:endCxn id="4" idx="0"/>
          </p:cNvCxnSpPr>
          <p:nvPr/>
        </p:nvCxnSpPr>
        <p:spPr>
          <a:xfrm flipH="1">
            <a:off x="3200400" y="3942522"/>
            <a:ext cx="444304" cy="4067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0" idx="5"/>
            <a:endCxn id="5" idx="0"/>
          </p:cNvCxnSpPr>
          <p:nvPr/>
        </p:nvCxnSpPr>
        <p:spPr>
          <a:xfrm>
            <a:off x="3860230" y="3864407"/>
            <a:ext cx="1168970" cy="4848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5"/>
            <a:endCxn id="35" idx="2"/>
          </p:cNvCxnSpPr>
          <p:nvPr/>
        </p:nvCxnSpPr>
        <p:spPr>
          <a:xfrm>
            <a:off x="5543431" y="2817485"/>
            <a:ext cx="764246" cy="8517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5"/>
            <a:endCxn id="37" idx="2"/>
          </p:cNvCxnSpPr>
          <p:nvPr/>
        </p:nvCxnSpPr>
        <p:spPr>
          <a:xfrm>
            <a:off x="5244726" y="4804519"/>
            <a:ext cx="1062951" cy="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7"/>
            <a:endCxn id="35" idx="3"/>
          </p:cNvCxnSpPr>
          <p:nvPr/>
        </p:nvCxnSpPr>
        <p:spPr>
          <a:xfrm flipV="1">
            <a:off x="5244726" y="3857853"/>
            <a:ext cx="1152225" cy="5694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9" idx="6"/>
            <a:endCxn id="36" idx="1"/>
          </p:cNvCxnSpPr>
          <p:nvPr/>
        </p:nvCxnSpPr>
        <p:spPr>
          <a:xfrm>
            <a:off x="5632705" y="2628900"/>
            <a:ext cx="2593046" cy="8517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32503" y="392215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14190" y="37374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547601" y="31113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13880" y="27138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43431" y="3857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43431" y="491506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303063" y="4926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5248575" y="4796422"/>
            <a:ext cx="1062951" cy="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r>
                  <a:rPr lang="en-US" dirty="0" smtClean="0"/>
                  <a:t>Start at an arbitrary node, say, h.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Blue: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not visited yet</a:t>
                </a:r>
              </a:p>
              <a:p>
                <a:r>
                  <a:rPr lang="en-US" b="1" dirty="0" smtClean="0">
                    <a:solidFill>
                      <a:srgbClr val="C00000"/>
                    </a:solidFill>
                  </a:rPr>
                  <a:t>Red: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edges from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r>
                  <a:rPr lang="en-US" b="1" dirty="0" smtClean="0"/>
                  <a:t>Black:</a:t>
                </a:r>
                <a:r>
                  <a:rPr lang="en-US" dirty="0" smtClean="0"/>
                  <a:t> in </a:t>
                </a:r>
                <a:r>
                  <a:rPr lang="en-US" i="1" dirty="0" smtClean="0"/>
                  <a:t>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163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895600" y="4349234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4724400" y="4349234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895600" y="5873234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4724400" y="5873234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3505200" y="4615934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3200400" y="4882634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5029200" y="4882634"/>
            <a:ext cx="0" cy="990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505200" y="6139934"/>
            <a:ext cx="1219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5" idx="3"/>
          </p:cNvCxnSpPr>
          <p:nvPr/>
        </p:nvCxnSpPr>
        <p:spPr>
          <a:xfrm flipV="1">
            <a:off x="3415926" y="4804519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6200" y="42531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199" y="49919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612999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7139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307677" y="3402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36" name="Oval 35"/>
          <p:cNvSpPr/>
          <p:nvPr/>
        </p:nvSpPr>
        <p:spPr>
          <a:xfrm>
            <a:off x="8136477" y="3402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37" name="Oval 36"/>
          <p:cNvSpPr/>
          <p:nvPr/>
        </p:nvSpPr>
        <p:spPr>
          <a:xfrm>
            <a:off x="6307677" y="4926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8136477" y="4926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</a:t>
            </a:r>
            <a:endParaRPr lang="en-US" sz="2800" dirty="0"/>
          </a:p>
        </p:txBody>
      </p:sp>
      <p:cxnSp>
        <p:nvCxnSpPr>
          <p:cNvPr id="39" name="Straight Connector 38"/>
          <p:cNvCxnSpPr>
            <a:stCxn id="35" idx="6"/>
            <a:endCxn id="36" idx="2"/>
          </p:cNvCxnSpPr>
          <p:nvPr/>
        </p:nvCxnSpPr>
        <p:spPr>
          <a:xfrm>
            <a:off x="6917277" y="3669268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7" idx="0"/>
          </p:cNvCxnSpPr>
          <p:nvPr/>
        </p:nvCxnSpPr>
        <p:spPr>
          <a:xfrm>
            <a:off x="6612477" y="393596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4"/>
            <a:endCxn id="38" idx="0"/>
          </p:cNvCxnSpPr>
          <p:nvPr/>
        </p:nvCxnSpPr>
        <p:spPr>
          <a:xfrm>
            <a:off x="8441277" y="3935968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6"/>
            <a:endCxn id="38" idx="2"/>
          </p:cNvCxnSpPr>
          <p:nvPr/>
        </p:nvCxnSpPr>
        <p:spPr>
          <a:xfrm>
            <a:off x="6917277" y="5193268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7"/>
            <a:endCxn id="36" idx="3"/>
          </p:cNvCxnSpPr>
          <p:nvPr/>
        </p:nvCxnSpPr>
        <p:spPr>
          <a:xfrm flipV="1">
            <a:off x="6828003" y="3857853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98277" y="33064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3147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98276" y="4045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98277" y="51833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08346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023105" y="23622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50" name="Oval 49"/>
          <p:cNvSpPr/>
          <p:nvPr/>
        </p:nvSpPr>
        <p:spPr>
          <a:xfrm>
            <a:off x="3339904" y="3409122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51" name="Straight Connector 50"/>
          <p:cNvCxnSpPr>
            <a:stCxn id="49" idx="3"/>
            <a:endCxn id="50" idx="7"/>
          </p:cNvCxnSpPr>
          <p:nvPr/>
        </p:nvCxnSpPr>
        <p:spPr>
          <a:xfrm flipH="1">
            <a:off x="3860230" y="2817485"/>
            <a:ext cx="1252149" cy="66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14800" y="28701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5" name="Straight Connector 54"/>
          <p:cNvCxnSpPr>
            <a:stCxn id="50" idx="4"/>
            <a:endCxn id="4" idx="0"/>
          </p:cNvCxnSpPr>
          <p:nvPr/>
        </p:nvCxnSpPr>
        <p:spPr>
          <a:xfrm flipH="1">
            <a:off x="3200400" y="3942522"/>
            <a:ext cx="444304" cy="4067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0" idx="5"/>
            <a:endCxn id="5" idx="0"/>
          </p:cNvCxnSpPr>
          <p:nvPr/>
        </p:nvCxnSpPr>
        <p:spPr>
          <a:xfrm>
            <a:off x="3860230" y="3864407"/>
            <a:ext cx="1168970" cy="4848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5"/>
            <a:endCxn id="35" idx="2"/>
          </p:cNvCxnSpPr>
          <p:nvPr/>
        </p:nvCxnSpPr>
        <p:spPr>
          <a:xfrm>
            <a:off x="5543431" y="2817485"/>
            <a:ext cx="764246" cy="8517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5"/>
            <a:endCxn id="37" idx="2"/>
          </p:cNvCxnSpPr>
          <p:nvPr/>
        </p:nvCxnSpPr>
        <p:spPr>
          <a:xfrm>
            <a:off x="5244726" y="4804519"/>
            <a:ext cx="1062951" cy="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7"/>
            <a:endCxn id="35" idx="3"/>
          </p:cNvCxnSpPr>
          <p:nvPr/>
        </p:nvCxnSpPr>
        <p:spPr>
          <a:xfrm flipV="1">
            <a:off x="5244726" y="3857853"/>
            <a:ext cx="1152225" cy="5694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9" idx="6"/>
            <a:endCxn id="36" idx="1"/>
          </p:cNvCxnSpPr>
          <p:nvPr/>
        </p:nvCxnSpPr>
        <p:spPr>
          <a:xfrm>
            <a:off x="5632705" y="2628900"/>
            <a:ext cx="2593046" cy="8517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32503" y="392215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14190" y="37374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547601" y="31113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13880" y="27138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43431" y="3857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43431" y="491506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303063" y="4926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5248575" y="4796422"/>
            <a:ext cx="1062951" cy="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0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cost spanning tree (MCST)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</a:t>
            </a:r>
            <a:r>
              <a:rPr lang="en-US" dirty="0"/>
              <a:t>m</a:t>
            </a:r>
            <a:r>
              <a:rPr lang="en-US" dirty="0" smtClean="0"/>
              <a:t>inimum </a:t>
            </a:r>
            <a:r>
              <a:rPr lang="en-US" dirty="0"/>
              <a:t>c</a:t>
            </a:r>
            <a:r>
              <a:rPr lang="en-US" dirty="0" smtClean="0"/>
              <a:t>ost </a:t>
            </a:r>
            <a:r>
              <a:rPr lang="en-US" dirty="0"/>
              <a:t>s</a:t>
            </a:r>
            <a:r>
              <a:rPr lang="en-US" dirty="0" smtClean="0"/>
              <a:t>panning tree?</a:t>
            </a:r>
          </a:p>
          <a:p>
            <a:pPr lvl="1"/>
            <a:r>
              <a:rPr lang="en-US" dirty="0" smtClean="0"/>
              <a:t>Tree</a:t>
            </a:r>
          </a:p>
          <a:p>
            <a:pPr lvl="2"/>
            <a:r>
              <a:rPr lang="en-US" dirty="0" smtClean="0"/>
              <a:t>No cycles; equivalently, for each pair of nodes u and v, there is only one path from u to v</a:t>
            </a:r>
          </a:p>
          <a:p>
            <a:pPr lvl="1"/>
            <a:r>
              <a:rPr lang="en-US" dirty="0" smtClean="0"/>
              <a:t>Spanning</a:t>
            </a:r>
          </a:p>
          <a:p>
            <a:pPr lvl="2"/>
            <a:r>
              <a:rPr lang="en-US" dirty="0" smtClean="0"/>
              <a:t>Contains every node in the graph</a:t>
            </a:r>
          </a:p>
          <a:p>
            <a:pPr lvl="1"/>
            <a:r>
              <a:rPr lang="en-US" dirty="0" smtClean="0"/>
              <a:t>Minimum cost</a:t>
            </a:r>
          </a:p>
          <a:p>
            <a:pPr lvl="2"/>
            <a:r>
              <a:rPr lang="en-US" dirty="0" smtClean="0"/>
              <a:t>Smallest possible total weight of any spanning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r>
                  <a:rPr lang="en-US" dirty="0" smtClean="0"/>
                  <a:t>Start at an arbitrary node, say, h.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Blue: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not visited yet</a:t>
                </a:r>
              </a:p>
              <a:p>
                <a:r>
                  <a:rPr lang="en-US" b="1" dirty="0" smtClean="0">
                    <a:solidFill>
                      <a:srgbClr val="C00000"/>
                    </a:solidFill>
                  </a:rPr>
                  <a:t>Red: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edges from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r>
                  <a:rPr lang="en-US" b="1" dirty="0" smtClean="0"/>
                  <a:t>Black:</a:t>
                </a:r>
                <a:r>
                  <a:rPr lang="en-US" dirty="0" smtClean="0"/>
                  <a:t> in </a:t>
                </a:r>
                <a:r>
                  <a:rPr lang="en-US" i="1" dirty="0" smtClean="0"/>
                  <a:t>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163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895600" y="4349234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4724400" y="4349234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895600" y="5873234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4724400" y="5873234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3505200" y="4615934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3200400" y="4882634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5029200" y="488263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505200" y="6139934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5" idx="3"/>
          </p:cNvCxnSpPr>
          <p:nvPr/>
        </p:nvCxnSpPr>
        <p:spPr>
          <a:xfrm flipV="1">
            <a:off x="3415926" y="4804519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6200" y="42531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199" y="49919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612999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7139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307677" y="3402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36" name="Oval 35"/>
          <p:cNvSpPr/>
          <p:nvPr/>
        </p:nvSpPr>
        <p:spPr>
          <a:xfrm>
            <a:off x="8136477" y="3402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37" name="Oval 36"/>
          <p:cNvSpPr/>
          <p:nvPr/>
        </p:nvSpPr>
        <p:spPr>
          <a:xfrm>
            <a:off x="6307677" y="4926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8136477" y="4926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</a:t>
            </a:r>
            <a:endParaRPr lang="en-US" sz="2800" dirty="0"/>
          </a:p>
        </p:txBody>
      </p:sp>
      <p:cxnSp>
        <p:nvCxnSpPr>
          <p:cNvPr id="39" name="Straight Connector 38"/>
          <p:cNvCxnSpPr>
            <a:stCxn id="35" idx="6"/>
            <a:endCxn id="36" idx="2"/>
          </p:cNvCxnSpPr>
          <p:nvPr/>
        </p:nvCxnSpPr>
        <p:spPr>
          <a:xfrm>
            <a:off x="6917277" y="3669268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7" idx="0"/>
          </p:cNvCxnSpPr>
          <p:nvPr/>
        </p:nvCxnSpPr>
        <p:spPr>
          <a:xfrm>
            <a:off x="6612477" y="393596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4"/>
            <a:endCxn id="38" idx="0"/>
          </p:cNvCxnSpPr>
          <p:nvPr/>
        </p:nvCxnSpPr>
        <p:spPr>
          <a:xfrm>
            <a:off x="8441277" y="3935968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6"/>
            <a:endCxn id="38" idx="2"/>
          </p:cNvCxnSpPr>
          <p:nvPr/>
        </p:nvCxnSpPr>
        <p:spPr>
          <a:xfrm>
            <a:off x="6917277" y="5193268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7"/>
            <a:endCxn id="36" idx="3"/>
          </p:cNvCxnSpPr>
          <p:nvPr/>
        </p:nvCxnSpPr>
        <p:spPr>
          <a:xfrm flipV="1">
            <a:off x="6828003" y="3857853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98277" y="33064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3147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98276" y="4045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98277" y="51833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08346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023105" y="23622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50" name="Oval 49"/>
          <p:cNvSpPr/>
          <p:nvPr/>
        </p:nvSpPr>
        <p:spPr>
          <a:xfrm>
            <a:off x="3339904" y="3409122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51" name="Straight Connector 50"/>
          <p:cNvCxnSpPr>
            <a:stCxn id="49" idx="3"/>
            <a:endCxn id="50" idx="7"/>
          </p:cNvCxnSpPr>
          <p:nvPr/>
        </p:nvCxnSpPr>
        <p:spPr>
          <a:xfrm flipH="1">
            <a:off x="3860230" y="2817485"/>
            <a:ext cx="1252149" cy="66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14800" y="28701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5" name="Straight Connector 54"/>
          <p:cNvCxnSpPr>
            <a:stCxn id="50" idx="4"/>
            <a:endCxn id="4" idx="0"/>
          </p:cNvCxnSpPr>
          <p:nvPr/>
        </p:nvCxnSpPr>
        <p:spPr>
          <a:xfrm flipH="1">
            <a:off x="3200400" y="3942522"/>
            <a:ext cx="444304" cy="4067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0" idx="5"/>
            <a:endCxn id="5" idx="0"/>
          </p:cNvCxnSpPr>
          <p:nvPr/>
        </p:nvCxnSpPr>
        <p:spPr>
          <a:xfrm>
            <a:off x="3860230" y="3864407"/>
            <a:ext cx="1168970" cy="4848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5"/>
            <a:endCxn id="35" idx="2"/>
          </p:cNvCxnSpPr>
          <p:nvPr/>
        </p:nvCxnSpPr>
        <p:spPr>
          <a:xfrm>
            <a:off x="5543431" y="2817485"/>
            <a:ext cx="764246" cy="8517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5"/>
            <a:endCxn id="37" idx="2"/>
          </p:cNvCxnSpPr>
          <p:nvPr/>
        </p:nvCxnSpPr>
        <p:spPr>
          <a:xfrm>
            <a:off x="5244726" y="4804519"/>
            <a:ext cx="1062951" cy="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7"/>
            <a:endCxn id="35" idx="3"/>
          </p:cNvCxnSpPr>
          <p:nvPr/>
        </p:nvCxnSpPr>
        <p:spPr>
          <a:xfrm flipV="1">
            <a:off x="5244726" y="3857853"/>
            <a:ext cx="1152225" cy="5694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9" idx="6"/>
            <a:endCxn id="36" idx="1"/>
          </p:cNvCxnSpPr>
          <p:nvPr/>
        </p:nvCxnSpPr>
        <p:spPr>
          <a:xfrm>
            <a:off x="5632705" y="2628900"/>
            <a:ext cx="2593046" cy="8517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32503" y="392215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14190" y="37374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547601" y="31113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13880" y="27138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43431" y="3857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43431" y="491506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303063" y="4926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5248575" y="4796422"/>
            <a:ext cx="1062951" cy="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r>
                  <a:rPr lang="en-US" dirty="0" smtClean="0"/>
                  <a:t>Start at an arbitrary node, say, h.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Blue: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not visited yet</a:t>
                </a:r>
              </a:p>
              <a:p>
                <a:r>
                  <a:rPr lang="en-US" b="1" dirty="0" smtClean="0">
                    <a:solidFill>
                      <a:srgbClr val="C00000"/>
                    </a:solidFill>
                  </a:rPr>
                  <a:t>Red: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edges from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r>
                  <a:rPr lang="en-US" b="1" dirty="0" smtClean="0"/>
                  <a:t>Black:</a:t>
                </a:r>
                <a:r>
                  <a:rPr lang="en-US" dirty="0" smtClean="0"/>
                  <a:t> in </a:t>
                </a:r>
                <a:r>
                  <a:rPr lang="en-US" i="1" dirty="0" smtClean="0"/>
                  <a:t>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163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895600" y="4349234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4724400" y="4349234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895600" y="5873234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4724400" y="5873234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3505200" y="4615934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3200400" y="4882634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5029200" y="488263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505200" y="6139934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</p:cNvCxnSpPr>
          <p:nvPr/>
        </p:nvCxnSpPr>
        <p:spPr>
          <a:xfrm flipV="1">
            <a:off x="3415926" y="4804519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6200" y="42531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199" y="49919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612999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7139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307677" y="3402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36" name="Oval 35"/>
          <p:cNvSpPr/>
          <p:nvPr/>
        </p:nvSpPr>
        <p:spPr>
          <a:xfrm>
            <a:off x="8136477" y="3402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37" name="Oval 36"/>
          <p:cNvSpPr/>
          <p:nvPr/>
        </p:nvSpPr>
        <p:spPr>
          <a:xfrm>
            <a:off x="6307677" y="4926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8136477" y="4926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</a:t>
            </a:r>
            <a:endParaRPr lang="en-US" sz="2800" dirty="0"/>
          </a:p>
        </p:txBody>
      </p:sp>
      <p:cxnSp>
        <p:nvCxnSpPr>
          <p:cNvPr id="39" name="Straight Connector 38"/>
          <p:cNvCxnSpPr>
            <a:stCxn id="35" idx="6"/>
            <a:endCxn id="36" idx="2"/>
          </p:cNvCxnSpPr>
          <p:nvPr/>
        </p:nvCxnSpPr>
        <p:spPr>
          <a:xfrm>
            <a:off x="6917277" y="3669268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7" idx="0"/>
          </p:cNvCxnSpPr>
          <p:nvPr/>
        </p:nvCxnSpPr>
        <p:spPr>
          <a:xfrm>
            <a:off x="6612477" y="393596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4"/>
            <a:endCxn id="38" idx="0"/>
          </p:cNvCxnSpPr>
          <p:nvPr/>
        </p:nvCxnSpPr>
        <p:spPr>
          <a:xfrm>
            <a:off x="8441277" y="3935968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6"/>
            <a:endCxn id="38" idx="2"/>
          </p:cNvCxnSpPr>
          <p:nvPr/>
        </p:nvCxnSpPr>
        <p:spPr>
          <a:xfrm>
            <a:off x="6917277" y="5193268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7"/>
            <a:endCxn id="36" idx="3"/>
          </p:cNvCxnSpPr>
          <p:nvPr/>
        </p:nvCxnSpPr>
        <p:spPr>
          <a:xfrm flipV="1">
            <a:off x="6828003" y="3857853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98277" y="33064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3147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98276" y="4045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98277" y="51833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08346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023105" y="23622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50" name="Oval 49"/>
          <p:cNvSpPr/>
          <p:nvPr/>
        </p:nvSpPr>
        <p:spPr>
          <a:xfrm>
            <a:off x="3339904" y="3409122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51" name="Straight Connector 50"/>
          <p:cNvCxnSpPr>
            <a:stCxn id="49" idx="3"/>
            <a:endCxn id="50" idx="7"/>
          </p:cNvCxnSpPr>
          <p:nvPr/>
        </p:nvCxnSpPr>
        <p:spPr>
          <a:xfrm flipH="1">
            <a:off x="3860230" y="2817485"/>
            <a:ext cx="1252149" cy="6697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14800" y="28701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5" name="Straight Connector 54"/>
          <p:cNvCxnSpPr>
            <a:stCxn id="50" idx="4"/>
            <a:endCxn id="4" idx="0"/>
          </p:cNvCxnSpPr>
          <p:nvPr/>
        </p:nvCxnSpPr>
        <p:spPr>
          <a:xfrm flipH="1">
            <a:off x="3200400" y="3942522"/>
            <a:ext cx="444304" cy="4067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0" idx="5"/>
            <a:endCxn id="5" idx="0"/>
          </p:cNvCxnSpPr>
          <p:nvPr/>
        </p:nvCxnSpPr>
        <p:spPr>
          <a:xfrm>
            <a:off x="3860230" y="3864407"/>
            <a:ext cx="1168970" cy="48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5"/>
            <a:endCxn id="35" idx="2"/>
          </p:cNvCxnSpPr>
          <p:nvPr/>
        </p:nvCxnSpPr>
        <p:spPr>
          <a:xfrm>
            <a:off x="5543431" y="2817485"/>
            <a:ext cx="764246" cy="8517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5"/>
            <a:endCxn id="37" idx="2"/>
          </p:cNvCxnSpPr>
          <p:nvPr/>
        </p:nvCxnSpPr>
        <p:spPr>
          <a:xfrm>
            <a:off x="5244726" y="4804519"/>
            <a:ext cx="1062951" cy="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7"/>
            <a:endCxn id="35" idx="3"/>
          </p:cNvCxnSpPr>
          <p:nvPr/>
        </p:nvCxnSpPr>
        <p:spPr>
          <a:xfrm flipV="1">
            <a:off x="5244726" y="3857853"/>
            <a:ext cx="1152225" cy="5694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9" idx="6"/>
            <a:endCxn id="36" idx="1"/>
          </p:cNvCxnSpPr>
          <p:nvPr/>
        </p:nvCxnSpPr>
        <p:spPr>
          <a:xfrm>
            <a:off x="5632705" y="2628900"/>
            <a:ext cx="2593046" cy="8517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32503" y="392215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14190" y="37374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547601" y="31113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13880" y="27138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43431" y="3857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43431" y="491506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303063" y="4926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5248575" y="4796422"/>
            <a:ext cx="1062951" cy="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Start at an arbitrary node, say, h.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Blue: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not visited yet</a:t>
                </a:r>
              </a:p>
              <a:p>
                <a:r>
                  <a:rPr lang="en-US" b="1" dirty="0" smtClean="0">
                    <a:solidFill>
                      <a:srgbClr val="C00000"/>
                    </a:solidFill>
                  </a:rPr>
                  <a:t>Red: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edges from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r>
                  <a:rPr lang="en-US" b="1" dirty="0" smtClean="0"/>
                  <a:t>Black:</a:t>
                </a:r>
                <a:r>
                  <a:rPr lang="en-US" dirty="0" smtClean="0"/>
                  <a:t> in </a:t>
                </a:r>
                <a:r>
                  <a:rPr lang="en-US" i="1" dirty="0" smtClean="0"/>
                  <a:t>T</a:t>
                </a:r>
              </a:p>
              <a:p>
                <a:endParaRPr lang="en-US" i="1" dirty="0"/>
              </a:p>
              <a:p>
                <a:r>
                  <a:rPr lang="en-US" dirty="0" smtClean="0"/>
                  <a:t>Minimum</a:t>
                </a:r>
                <a:br>
                  <a:rPr lang="en-US" dirty="0" smtClean="0"/>
                </a:br>
                <a:r>
                  <a:rPr lang="en-US" dirty="0" smtClean="0"/>
                  <a:t>Cost: 47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  <a:blipFill rotWithShape="1">
                <a:blip r:embed="rId2"/>
                <a:stretch>
                  <a:fillRect l="-1630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895600" y="4349234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4724400" y="4349234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895600" y="5873234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4724400" y="5873234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3505200" y="4615934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3200400" y="4882634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5029200" y="488263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505200" y="6139934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</p:cNvCxnSpPr>
          <p:nvPr/>
        </p:nvCxnSpPr>
        <p:spPr>
          <a:xfrm flipV="1">
            <a:off x="3415926" y="4804519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6200" y="42531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199" y="49919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612999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7139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307677" y="3402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36" name="Oval 35"/>
          <p:cNvSpPr/>
          <p:nvPr/>
        </p:nvSpPr>
        <p:spPr>
          <a:xfrm>
            <a:off x="8136477" y="3402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37" name="Oval 36"/>
          <p:cNvSpPr/>
          <p:nvPr/>
        </p:nvSpPr>
        <p:spPr>
          <a:xfrm>
            <a:off x="6307677" y="4926568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8136477" y="4926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</a:t>
            </a:r>
            <a:endParaRPr lang="en-US" sz="2800" dirty="0"/>
          </a:p>
        </p:txBody>
      </p:sp>
      <p:cxnSp>
        <p:nvCxnSpPr>
          <p:cNvPr id="39" name="Straight Connector 38"/>
          <p:cNvCxnSpPr>
            <a:stCxn id="35" idx="6"/>
            <a:endCxn id="36" idx="2"/>
          </p:cNvCxnSpPr>
          <p:nvPr/>
        </p:nvCxnSpPr>
        <p:spPr>
          <a:xfrm>
            <a:off x="6917277" y="3669268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7" idx="0"/>
          </p:cNvCxnSpPr>
          <p:nvPr/>
        </p:nvCxnSpPr>
        <p:spPr>
          <a:xfrm>
            <a:off x="6612477" y="393596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4"/>
            <a:endCxn id="38" idx="0"/>
          </p:cNvCxnSpPr>
          <p:nvPr/>
        </p:nvCxnSpPr>
        <p:spPr>
          <a:xfrm>
            <a:off x="8441277" y="3935968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6"/>
            <a:endCxn id="38" idx="2"/>
          </p:cNvCxnSpPr>
          <p:nvPr/>
        </p:nvCxnSpPr>
        <p:spPr>
          <a:xfrm>
            <a:off x="6917277" y="5193268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7"/>
            <a:endCxn id="36" idx="3"/>
          </p:cNvCxnSpPr>
          <p:nvPr/>
        </p:nvCxnSpPr>
        <p:spPr>
          <a:xfrm flipV="1">
            <a:off x="6828003" y="3857853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98277" y="33064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3147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98276" y="4045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98277" y="51833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083467" y="4246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023105" y="2362200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50" name="Oval 49"/>
          <p:cNvSpPr/>
          <p:nvPr/>
        </p:nvSpPr>
        <p:spPr>
          <a:xfrm>
            <a:off x="3339904" y="3409122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51" name="Straight Connector 50"/>
          <p:cNvCxnSpPr>
            <a:stCxn id="49" idx="3"/>
            <a:endCxn id="50" idx="7"/>
          </p:cNvCxnSpPr>
          <p:nvPr/>
        </p:nvCxnSpPr>
        <p:spPr>
          <a:xfrm flipH="1">
            <a:off x="3860230" y="2817485"/>
            <a:ext cx="1252149" cy="66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14800" y="28701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5" name="Straight Connector 54"/>
          <p:cNvCxnSpPr>
            <a:stCxn id="50" idx="4"/>
            <a:endCxn id="4" idx="0"/>
          </p:cNvCxnSpPr>
          <p:nvPr/>
        </p:nvCxnSpPr>
        <p:spPr>
          <a:xfrm flipH="1">
            <a:off x="3200400" y="3942522"/>
            <a:ext cx="444304" cy="4067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0" idx="5"/>
            <a:endCxn id="5" idx="0"/>
          </p:cNvCxnSpPr>
          <p:nvPr/>
        </p:nvCxnSpPr>
        <p:spPr>
          <a:xfrm>
            <a:off x="3860230" y="3864407"/>
            <a:ext cx="1168970" cy="48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5"/>
            <a:endCxn id="35" idx="2"/>
          </p:cNvCxnSpPr>
          <p:nvPr/>
        </p:nvCxnSpPr>
        <p:spPr>
          <a:xfrm>
            <a:off x="5543431" y="2817485"/>
            <a:ext cx="764246" cy="851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5"/>
            <a:endCxn id="37" idx="2"/>
          </p:cNvCxnSpPr>
          <p:nvPr/>
        </p:nvCxnSpPr>
        <p:spPr>
          <a:xfrm>
            <a:off x="5244726" y="4804519"/>
            <a:ext cx="1062951" cy="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7"/>
            <a:endCxn id="35" idx="3"/>
          </p:cNvCxnSpPr>
          <p:nvPr/>
        </p:nvCxnSpPr>
        <p:spPr>
          <a:xfrm flipV="1">
            <a:off x="5244726" y="3857853"/>
            <a:ext cx="1152225" cy="5694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9" idx="6"/>
            <a:endCxn id="36" idx="1"/>
          </p:cNvCxnSpPr>
          <p:nvPr/>
        </p:nvCxnSpPr>
        <p:spPr>
          <a:xfrm>
            <a:off x="5632705" y="2628900"/>
            <a:ext cx="2593046" cy="85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32503" y="392215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14190" y="37374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547601" y="31113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13880" y="27138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43431" y="3857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43431" y="491506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303063" y="4926568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5248575" y="4796422"/>
            <a:ext cx="1062951" cy="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Recall the high-level algorithm: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PrimMCST</a:t>
                </a:r>
                <a:r>
                  <a:rPr lang="en-US" dirty="0" smtClean="0"/>
                  <a:t>(V, E)</a:t>
                </a:r>
              </a:p>
              <a:p>
                <a:pPr lvl="1"/>
                <a:r>
                  <a:rPr lang="en-US" dirty="0" smtClean="0"/>
                  <a:t>Pick an arbitrary node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 from V</a:t>
                </a:r>
              </a:p>
              <a:p>
                <a:pPr lvl="1"/>
                <a:r>
                  <a:rPr lang="en-US" dirty="0" smtClean="0"/>
                  <a:t>Add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 to </a:t>
                </a:r>
                <a:r>
                  <a:rPr lang="en-US" i="1" dirty="0" smtClean="0"/>
                  <a:t>T</a:t>
                </a:r>
              </a:p>
              <a:p>
                <a:pPr lvl="1"/>
                <a:r>
                  <a:rPr lang="en-US" dirty="0" smtClean="0"/>
                  <a:t>While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contains &lt; |V| nodes</a:t>
                </a:r>
              </a:p>
              <a:p>
                <a:pPr lvl="2"/>
                <a:r>
                  <a:rPr lang="en-US" dirty="0" smtClean="0"/>
                  <a:t>Find a </a:t>
                </a:r>
                <a:r>
                  <a:rPr lang="en-US" b="1" dirty="0" smtClean="0"/>
                  <a:t>minimum weight edge (u, v)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𝐮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𝐯</m:t>
                    </m:r>
                    <m:r>
                      <a:rPr lang="en-US" b="1" i="1" smtClean="0">
                        <a:latin typeface="Cambria Math"/>
                      </a:rPr>
                      <m:t>∉</m:t>
                    </m:r>
                    <m:r>
                      <a:rPr lang="en-US" b="1" i="1" smtClean="0">
                        <a:latin typeface="Cambria Math"/>
                      </a:rPr>
                      <m:t>𝑻</m:t>
                    </m:r>
                  </m:oMath>
                </a14:m>
                <a:endParaRPr lang="en-US" b="1" dirty="0" smtClean="0"/>
              </a:p>
              <a:p>
                <a:pPr lvl="2"/>
                <a:r>
                  <a:rPr lang="en-US" dirty="0" smtClean="0"/>
                  <a:t>Add node v to </a:t>
                </a:r>
                <a:r>
                  <a:rPr lang="en-US" i="1" dirty="0" smtClean="0"/>
                  <a:t>T</a:t>
                </a:r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6019800" y="4608444"/>
            <a:ext cx="277091" cy="64935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51715" y="4419600"/>
            <a:ext cx="2667000" cy="990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How can we do this </a:t>
            </a:r>
            <a:r>
              <a:rPr lang="en-US" sz="2400" b="1" dirty="0" smtClean="0"/>
              <a:t>efficiently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81600" y="5486400"/>
            <a:ext cx="35814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Finding lots of minimums?</a:t>
            </a:r>
            <a:br>
              <a:rPr lang="en-US" sz="2400" dirty="0" smtClean="0"/>
            </a:br>
            <a:r>
              <a:rPr lang="en-US" sz="2400" dirty="0" smtClean="0"/>
              <a:t>Use a priority queue!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261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What should we store in the priority queue?</a:t>
            </a:r>
          </a:p>
          <a:p>
            <a:pPr lvl="1"/>
            <a:r>
              <a:rPr lang="en-US" dirty="0" smtClean="0"/>
              <a:t>Edges</a:t>
            </a:r>
          </a:p>
          <a:p>
            <a:pPr lvl="1"/>
            <a:r>
              <a:rPr lang="en-US" dirty="0" smtClean="0"/>
              <a:t>From nodes in T</a:t>
            </a:r>
            <a:br>
              <a:rPr lang="en-US" dirty="0" smtClean="0"/>
            </a:br>
            <a:r>
              <a:rPr lang="en-US" dirty="0" smtClean="0"/>
              <a:t>to nodes not in T</a:t>
            </a:r>
          </a:p>
          <a:p>
            <a:r>
              <a:rPr lang="en-US" dirty="0" smtClean="0"/>
              <a:t>What should we use as the key of an edge?</a:t>
            </a:r>
          </a:p>
          <a:p>
            <a:pPr lvl="1"/>
            <a:r>
              <a:rPr lang="en-US" dirty="0" smtClean="0"/>
              <a:t>Weight of the edge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1" t="39971" r="37333" b="12177"/>
          <a:stretch/>
        </p:blipFill>
        <p:spPr bwMode="auto">
          <a:xfrm>
            <a:off x="4714460" y="1600200"/>
            <a:ext cx="4192276" cy="259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48200" y="1530627"/>
            <a:ext cx="4343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9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Prim’s Algorithm with a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PrimMCST(V, E, r)</a:t>
            </a:r>
          </a:p>
          <a:p>
            <a:pPr lvl="1"/>
            <a:r>
              <a:rPr lang="en-US" dirty="0" smtClean="0"/>
              <a:t>Q := new priority queue</a:t>
            </a:r>
          </a:p>
          <a:p>
            <a:pPr lvl="1"/>
            <a:r>
              <a:rPr lang="en-US" dirty="0" smtClean="0"/>
              <a:t>For each u in V: </a:t>
            </a:r>
            <a:r>
              <a:rPr lang="en-US" dirty="0" err="1" smtClean="0"/>
              <a:t>inTree</a:t>
            </a:r>
            <a:r>
              <a:rPr lang="en-US" dirty="0" smtClean="0"/>
              <a:t>[u] = false, parent[u] = nil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err="1" smtClean="0"/>
              <a:t>inTree</a:t>
            </a:r>
            <a:r>
              <a:rPr lang="en-US" dirty="0" smtClean="0"/>
              <a:t>[r] = true, parent[r] = r</a:t>
            </a:r>
          </a:p>
          <a:p>
            <a:pPr lvl="1"/>
            <a:r>
              <a:rPr lang="en-US" dirty="0" smtClean="0"/>
              <a:t>Add every edge that touches r to Q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While Q is not empty</a:t>
            </a:r>
          </a:p>
          <a:p>
            <a:pPr lvl="2"/>
            <a:r>
              <a:rPr lang="en-US" sz="2800" dirty="0" smtClean="0"/>
              <a:t>Do </a:t>
            </a:r>
            <a:r>
              <a:rPr lang="en-US" sz="2800" dirty="0" err="1" smtClean="0"/>
              <a:t>Q.Extract</a:t>
            </a:r>
            <a:r>
              <a:rPr lang="en-US" sz="2800" dirty="0" smtClean="0"/>
              <a:t>-Min to get edge e = (u, v)</a:t>
            </a:r>
          </a:p>
          <a:p>
            <a:pPr lvl="2"/>
            <a:r>
              <a:rPr lang="en-US" sz="2800" dirty="0" smtClean="0"/>
              <a:t>If not </a:t>
            </a:r>
            <a:r>
              <a:rPr lang="en-US" sz="2800" dirty="0" err="1" smtClean="0"/>
              <a:t>inTree</a:t>
            </a:r>
            <a:r>
              <a:rPr lang="en-US" sz="2800" dirty="0" smtClean="0"/>
              <a:t>[v] then</a:t>
            </a:r>
          </a:p>
          <a:p>
            <a:pPr lvl="3"/>
            <a:r>
              <a:rPr lang="en-US" sz="2800" dirty="0" smtClean="0"/>
              <a:t> </a:t>
            </a:r>
            <a:r>
              <a:rPr lang="en-US" sz="2800" dirty="0" err="1" smtClean="0"/>
              <a:t>inTree</a:t>
            </a:r>
            <a:r>
              <a:rPr lang="en-US" sz="2800" dirty="0" smtClean="0"/>
              <a:t>[v] = true, parent[v] = u</a:t>
            </a:r>
          </a:p>
          <a:p>
            <a:pPr lvl="3"/>
            <a:r>
              <a:rPr lang="en-US" sz="2800" dirty="0" smtClean="0"/>
              <a:t> Add every edge that touches v to Q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1123122"/>
            <a:ext cx="495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where r is any arbitrary starting node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5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Small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PrimMCST(V, E, r)</a:t>
            </a:r>
          </a:p>
          <a:p>
            <a:pPr lvl="1"/>
            <a:r>
              <a:rPr lang="en-US" dirty="0" smtClean="0"/>
              <a:t>Q := new priority queue</a:t>
            </a:r>
          </a:p>
          <a:p>
            <a:pPr lvl="1"/>
            <a:r>
              <a:rPr lang="en-US" dirty="0" smtClean="0"/>
              <a:t>For each u in V: </a:t>
            </a:r>
            <a:r>
              <a:rPr lang="en-US" strike="sngStrike" dirty="0" err="1" smtClean="0"/>
              <a:t>inTree</a:t>
            </a:r>
            <a:r>
              <a:rPr lang="en-US" strike="sngStrike" dirty="0" smtClean="0"/>
              <a:t>[u] = false,</a:t>
            </a:r>
            <a:r>
              <a:rPr lang="en-US" dirty="0" smtClean="0"/>
              <a:t> parent[u] = nil</a:t>
            </a:r>
          </a:p>
          <a:p>
            <a:pPr lvl="1"/>
            <a:endParaRPr lang="en-US" sz="1000" dirty="0" smtClean="0"/>
          </a:p>
          <a:p>
            <a:pPr lvl="1"/>
            <a:r>
              <a:rPr lang="en-US" strike="sngStrike" dirty="0" err="1" smtClean="0"/>
              <a:t>inTree</a:t>
            </a:r>
            <a:r>
              <a:rPr lang="en-US" strike="sngStrike" dirty="0" smtClean="0"/>
              <a:t>[r] = true,</a:t>
            </a:r>
            <a:r>
              <a:rPr lang="en-US" dirty="0" smtClean="0"/>
              <a:t> parent[r] = r</a:t>
            </a:r>
          </a:p>
          <a:p>
            <a:pPr lvl="1"/>
            <a:r>
              <a:rPr lang="en-US" dirty="0" smtClean="0"/>
              <a:t>Add every edge that touches r to Q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While Q is not empty</a:t>
            </a:r>
          </a:p>
          <a:p>
            <a:pPr lvl="2"/>
            <a:r>
              <a:rPr lang="en-US" sz="2800" dirty="0" smtClean="0"/>
              <a:t>Do </a:t>
            </a:r>
            <a:r>
              <a:rPr lang="en-US" sz="2800" dirty="0" err="1" smtClean="0"/>
              <a:t>Q.Extract</a:t>
            </a:r>
            <a:r>
              <a:rPr lang="en-US" sz="2800" dirty="0" smtClean="0"/>
              <a:t>-Min to get edge e = (u, v)</a:t>
            </a:r>
          </a:p>
          <a:p>
            <a:pPr lvl="2"/>
            <a:r>
              <a:rPr lang="en-US" sz="2800" dirty="0" smtClean="0"/>
              <a:t>If </a:t>
            </a:r>
            <a:r>
              <a:rPr lang="en-US" sz="2800" strike="sngStrike" dirty="0" smtClean="0"/>
              <a:t>not </a:t>
            </a:r>
            <a:r>
              <a:rPr lang="en-US" sz="2800" strike="sngStrike" dirty="0" err="1" smtClean="0"/>
              <a:t>inTree</a:t>
            </a:r>
            <a:r>
              <a:rPr lang="en-US" sz="2800" strike="sngStrike" dirty="0" smtClean="0"/>
              <a:t>[v]</a:t>
            </a:r>
            <a:r>
              <a:rPr lang="en-US" sz="2800" dirty="0" smtClean="0"/>
              <a:t> </a:t>
            </a:r>
            <a:r>
              <a:rPr lang="en-US" sz="2800" b="1" dirty="0" smtClean="0"/>
              <a:t>parent[v] = nil </a:t>
            </a:r>
            <a:r>
              <a:rPr lang="en-US" sz="2800" dirty="0" smtClean="0"/>
              <a:t>then</a:t>
            </a:r>
          </a:p>
          <a:p>
            <a:pPr lvl="3"/>
            <a:r>
              <a:rPr lang="en-US" sz="2800" dirty="0" smtClean="0"/>
              <a:t> </a:t>
            </a:r>
            <a:r>
              <a:rPr lang="en-US" sz="2800" strike="sngStrike" dirty="0" err="1" smtClean="0"/>
              <a:t>inTree</a:t>
            </a:r>
            <a:r>
              <a:rPr lang="en-US" sz="2800" strike="sngStrike" dirty="0" smtClean="0"/>
              <a:t>[v] = true,</a:t>
            </a:r>
            <a:r>
              <a:rPr lang="en-US" sz="2800" dirty="0" smtClean="0"/>
              <a:t> parent[v] = u</a:t>
            </a:r>
          </a:p>
          <a:p>
            <a:pPr lvl="3"/>
            <a:r>
              <a:rPr lang="en-US" sz="2800" dirty="0" smtClean="0"/>
              <a:t> Add every edge that touches v to Q</a:t>
            </a:r>
          </a:p>
        </p:txBody>
      </p:sp>
    </p:spTree>
    <p:extLst>
      <p:ext uri="{BB962C8B-B14F-4D97-AF65-F5344CB8AC3E}">
        <p14:creationId xmlns:p14="http://schemas.microsoft.com/office/powerpoint/2010/main" val="1959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176" y="4800600"/>
            <a:ext cx="7906224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O(|E| log |E|) = O(|E| log (|V|</a:t>
            </a:r>
            <a:r>
              <a:rPr lang="en-US" baseline="30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= O(|E| 2 log |V|)</a:t>
            </a:r>
          </a:p>
          <a:p>
            <a:r>
              <a:rPr lang="en-US" dirty="0" smtClean="0"/>
              <a:t>= O(|E| log |V|)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81"/>
          <a:stretch/>
        </p:blipFill>
        <p:spPr bwMode="auto">
          <a:xfrm>
            <a:off x="5047776" y="1447800"/>
            <a:ext cx="3748354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Brace 3"/>
          <p:cNvSpPr/>
          <p:nvPr/>
        </p:nvSpPr>
        <p:spPr>
          <a:xfrm>
            <a:off x="4819176" y="1828800"/>
            <a:ext cx="228600" cy="457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4819176" y="2541587"/>
            <a:ext cx="228600" cy="457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4819176" y="3429000"/>
            <a:ext cx="228600" cy="304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819176" y="4038599"/>
            <a:ext cx="228600" cy="5111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1976" y="1828800"/>
            <a:ext cx="4267200" cy="457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ϴ</a:t>
            </a:r>
            <a:r>
              <a:rPr lang="en-US" dirty="0" smtClean="0"/>
              <a:t>(|V|)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1976" y="2514600"/>
            <a:ext cx="4267200" cy="457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ϴ</a:t>
            </a:r>
            <a:r>
              <a:rPr lang="en-US" dirty="0" smtClean="0"/>
              <a:t>(|</a:t>
            </a:r>
            <a:r>
              <a:rPr lang="en-US" dirty="0" err="1" smtClean="0"/>
              <a:t>adj</a:t>
            </a:r>
            <a:r>
              <a:rPr lang="en-US" dirty="0" smtClean="0"/>
              <a:t>(r)| log |E|)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04576" y="3342861"/>
            <a:ext cx="2514600" cy="457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ϴ</a:t>
            </a:r>
            <a:r>
              <a:rPr lang="en-US" dirty="0" smtClean="0"/>
              <a:t>(log |E|)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04576" y="4038600"/>
            <a:ext cx="2514600" cy="457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ϴ</a:t>
            </a:r>
            <a:r>
              <a:rPr lang="en-US" dirty="0" smtClean="0"/>
              <a:t>(|</a:t>
            </a:r>
            <a:r>
              <a:rPr lang="en-US" dirty="0" err="1" smtClean="0"/>
              <a:t>adj</a:t>
            </a:r>
            <a:r>
              <a:rPr lang="en-US" dirty="0" smtClean="0"/>
              <a:t>(v)| log |E|)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2075976" y="3124200"/>
            <a:ext cx="228600" cy="14255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1976" y="3611217"/>
            <a:ext cx="1514061" cy="457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ϴ</a:t>
            </a:r>
            <a:r>
              <a:rPr lang="en-US" dirty="0" smtClean="0"/>
              <a:t>(|E| log |E|)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1447800"/>
            <a:ext cx="2209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9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" y="1639956"/>
            <a:ext cx="8839200" cy="49399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Implementation - 1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842655"/>
            <a:ext cx="1600200" cy="27709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Implementation - 2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24440" cy="501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6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cost spanning tree (MCST)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think about simple MCSTs on this graph</a:t>
            </a:r>
            <a:r>
              <a:rPr lang="en-US" dirty="0"/>
              <a:t>: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28194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5181600" y="28194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52800" y="43434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5181600" y="43434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3962400" y="30861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  <a:endCxn id="6" idx="0"/>
          </p:cNvCxnSpPr>
          <p:nvPr/>
        </p:nvCxnSpPr>
        <p:spPr>
          <a:xfrm>
            <a:off x="3657600" y="33528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7" idx="0"/>
          </p:cNvCxnSpPr>
          <p:nvPr/>
        </p:nvCxnSpPr>
        <p:spPr>
          <a:xfrm>
            <a:off x="5486400" y="33528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6"/>
            <a:endCxn id="7" idx="2"/>
          </p:cNvCxnSpPr>
          <p:nvPr/>
        </p:nvCxnSpPr>
        <p:spPr>
          <a:xfrm>
            <a:off x="3962400" y="46101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7"/>
            <a:endCxn id="5" idx="3"/>
          </p:cNvCxnSpPr>
          <p:nvPr/>
        </p:nvCxnSpPr>
        <p:spPr>
          <a:xfrm flipV="1">
            <a:off x="3873126" y="3274685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43400" y="272332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36634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43399" y="3462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43400" y="46001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28590" y="36634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545" y="3783034"/>
            <a:ext cx="6277037" cy="292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0"/>
            <a:ext cx="4677839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849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1723" y="2566283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2150523" y="2566283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21723" y="4090283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2150523" y="4090283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931323" y="2832983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626523" y="3099683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2455323" y="3099683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931323" y="4356983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5" idx="3"/>
          </p:cNvCxnSpPr>
          <p:nvPr/>
        </p:nvCxnSpPr>
        <p:spPr>
          <a:xfrm flipV="1">
            <a:off x="842049" y="3021568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12323" y="24702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5523" y="341031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12322" y="32090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12323" y="43470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97513" y="341031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733800" y="1619617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9" name="Oval 18"/>
          <p:cNvSpPr/>
          <p:nvPr/>
        </p:nvSpPr>
        <p:spPr>
          <a:xfrm>
            <a:off x="5562600" y="1619617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3733800" y="3143617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5562600" y="3143617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cxnSp>
        <p:nvCxnSpPr>
          <p:cNvPr id="22" name="Straight Connector 21"/>
          <p:cNvCxnSpPr>
            <a:stCxn id="18" idx="6"/>
            <a:endCxn id="19" idx="2"/>
          </p:cNvCxnSpPr>
          <p:nvPr/>
        </p:nvCxnSpPr>
        <p:spPr>
          <a:xfrm>
            <a:off x="4343400" y="1886317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20" idx="0"/>
          </p:cNvCxnSpPr>
          <p:nvPr/>
        </p:nvCxnSpPr>
        <p:spPr>
          <a:xfrm>
            <a:off x="4038600" y="2153017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4"/>
            <a:endCxn id="21" idx="0"/>
          </p:cNvCxnSpPr>
          <p:nvPr/>
        </p:nvCxnSpPr>
        <p:spPr>
          <a:xfrm>
            <a:off x="5867400" y="2153017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6"/>
            <a:endCxn id="21" idx="2"/>
          </p:cNvCxnSpPr>
          <p:nvPr/>
        </p:nvCxnSpPr>
        <p:spPr>
          <a:xfrm>
            <a:off x="4343400" y="3410317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7"/>
            <a:endCxn id="19" idx="3"/>
          </p:cNvCxnSpPr>
          <p:nvPr/>
        </p:nvCxnSpPr>
        <p:spPr>
          <a:xfrm flipV="1">
            <a:off x="4254126" y="2074902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24400" y="15235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57600" y="24636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24399" y="2262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24400" y="34003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09590" y="24636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449228" y="579249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3" name="Oval 32"/>
          <p:cNvSpPr/>
          <p:nvPr/>
        </p:nvSpPr>
        <p:spPr>
          <a:xfrm>
            <a:off x="766027" y="1626171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34" name="Straight Connector 33"/>
          <p:cNvCxnSpPr>
            <a:stCxn id="32" idx="3"/>
            <a:endCxn id="33" idx="7"/>
          </p:cNvCxnSpPr>
          <p:nvPr/>
        </p:nvCxnSpPr>
        <p:spPr>
          <a:xfrm flipH="1">
            <a:off x="1286353" y="1034534"/>
            <a:ext cx="1252149" cy="66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0923" y="10871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36" name="Straight Connector 35"/>
          <p:cNvCxnSpPr>
            <a:stCxn id="33" idx="4"/>
            <a:endCxn id="4" idx="0"/>
          </p:cNvCxnSpPr>
          <p:nvPr/>
        </p:nvCxnSpPr>
        <p:spPr>
          <a:xfrm flipH="1">
            <a:off x="626523" y="2159571"/>
            <a:ext cx="444304" cy="40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5"/>
            <a:endCxn id="5" idx="0"/>
          </p:cNvCxnSpPr>
          <p:nvPr/>
        </p:nvCxnSpPr>
        <p:spPr>
          <a:xfrm>
            <a:off x="1286353" y="2081456"/>
            <a:ext cx="1168970" cy="48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5"/>
            <a:endCxn id="18" idx="2"/>
          </p:cNvCxnSpPr>
          <p:nvPr/>
        </p:nvCxnSpPr>
        <p:spPr>
          <a:xfrm>
            <a:off x="2969554" y="1034534"/>
            <a:ext cx="764246" cy="85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5"/>
            <a:endCxn id="20" idx="2"/>
          </p:cNvCxnSpPr>
          <p:nvPr/>
        </p:nvCxnSpPr>
        <p:spPr>
          <a:xfrm>
            <a:off x="2670849" y="3021568"/>
            <a:ext cx="1062951" cy="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7"/>
            <a:endCxn id="18" idx="3"/>
          </p:cNvCxnSpPr>
          <p:nvPr/>
        </p:nvCxnSpPr>
        <p:spPr>
          <a:xfrm flipV="1">
            <a:off x="2670849" y="2074902"/>
            <a:ext cx="1152225" cy="56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6"/>
            <a:endCxn id="19" idx="1"/>
          </p:cNvCxnSpPr>
          <p:nvPr/>
        </p:nvCxnSpPr>
        <p:spPr>
          <a:xfrm>
            <a:off x="3058828" y="845949"/>
            <a:ext cx="2593046" cy="85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8626" y="21392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40313" y="195453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73724" y="132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40003" y="9309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969554" y="20749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69554" y="313211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Implementation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239000" cy="5465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9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4" y="4297016"/>
            <a:ext cx="8848899" cy="7708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Implementation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Outputting the answer: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answer: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does this look like?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06278" y="4446232"/>
            <a:ext cx="914400" cy="400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1200" y="4953000"/>
            <a:ext cx="2438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Recall: the root is its own parent.</a:t>
            </a:r>
            <a:endParaRPr lang="en-US" sz="2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4" y="2182335"/>
            <a:ext cx="8845826" cy="13228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98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16" y="1752599"/>
            <a:ext cx="3385045" cy="31298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Recall our earlier solution by hand:</a:t>
            </a:r>
            <a:br>
              <a:rPr lang="en-US" sz="2400" dirty="0" smtClean="0"/>
            </a:br>
            <a:endParaRPr lang="en-US" sz="10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2" y="2590800"/>
            <a:ext cx="3179580" cy="222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the answer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49841" y="4615791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4978641" y="4615791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3149841" y="6139791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4978641" y="6139791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</a:t>
            </a:r>
            <a:endParaRPr lang="en-US" sz="2800" dirty="0"/>
          </a:p>
        </p:txBody>
      </p:sp>
      <p:cxnSp>
        <p:nvCxnSpPr>
          <p:cNvPr id="11" name="Straight Connector 10"/>
          <p:cNvCxnSpPr>
            <a:stCxn id="7" idx="6"/>
            <a:endCxn id="8" idx="2"/>
          </p:cNvCxnSpPr>
          <p:nvPr/>
        </p:nvCxnSpPr>
        <p:spPr>
          <a:xfrm>
            <a:off x="3759441" y="4882491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4"/>
            <a:endCxn id="9" idx="0"/>
          </p:cNvCxnSpPr>
          <p:nvPr/>
        </p:nvCxnSpPr>
        <p:spPr>
          <a:xfrm>
            <a:off x="3454641" y="5149191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4"/>
            <a:endCxn id="10" idx="0"/>
          </p:cNvCxnSpPr>
          <p:nvPr/>
        </p:nvCxnSpPr>
        <p:spPr>
          <a:xfrm>
            <a:off x="5283441" y="5149191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  <a:endCxn id="10" idx="2"/>
          </p:cNvCxnSpPr>
          <p:nvPr/>
        </p:nvCxnSpPr>
        <p:spPr>
          <a:xfrm>
            <a:off x="3759441" y="6406491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7"/>
            <a:endCxn id="8" idx="3"/>
          </p:cNvCxnSpPr>
          <p:nvPr/>
        </p:nvCxnSpPr>
        <p:spPr>
          <a:xfrm flipV="1">
            <a:off x="3670167" y="5071076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0441" y="451971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73641" y="54598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40440" y="525852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40441" y="639655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25631" y="54598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561918" y="3669125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8390718" y="3669125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6561918" y="5193125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8390718" y="5193125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cxnSp>
        <p:nvCxnSpPr>
          <p:cNvPr id="25" name="Straight Connector 24"/>
          <p:cNvCxnSpPr>
            <a:stCxn id="21" idx="6"/>
            <a:endCxn id="22" idx="2"/>
          </p:cNvCxnSpPr>
          <p:nvPr/>
        </p:nvCxnSpPr>
        <p:spPr>
          <a:xfrm>
            <a:off x="7171518" y="3935825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4"/>
            <a:endCxn id="23" idx="0"/>
          </p:cNvCxnSpPr>
          <p:nvPr/>
        </p:nvCxnSpPr>
        <p:spPr>
          <a:xfrm>
            <a:off x="6866718" y="4202525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4"/>
            <a:endCxn id="24" idx="0"/>
          </p:cNvCxnSpPr>
          <p:nvPr/>
        </p:nvCxnSpPr>
        <p:spPr>
          <a:xfrm>
            <a:off x="8695518" y="4202525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6"/>
            <a:endCxn id="24" idx="2"/>
          </p:cNvCxnSpPr>
          <p:nvPr/>
        </p:nvCxnSpPr>
        <p:spPr>
          <a:xfrm>
            <a:off x="7171518" y="5459825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7"/>
            <a:endCxn id="22" idx="3"/>
          </p:cNvCxnSpPr>
          <p:nvPr/>
        </p:nvCxnSpPr>
        <p:spPr>
          <a:xfrm flipV="1">
            <a:off x="7082244" y="4124410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52518" y="357304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85718" y="45131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2517" y="43118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52518" y="54498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37708" y="45131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277346" y="2628757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3594145" y="3675679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37" name="Straight Connector 36"/>
          <p:cNvCxnSpPr>
            <a:stCxn id="35" idx="3"/>
            <a:endCxn id="36" idx="7"/>
          </p:cNvCxnSpPr>
          <p:nvPr/>
        </p:nvCxnSpPr>
        <p:spPr>
          <a:xfrm flipH="1">
            <a:off x="4114471" y="3084042"/>
            <a:ext cx="1252149" cy="66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69041" y="31366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39" name="Straight Connector 38"/>
          <p:cNvCxnSpPr>
            <a:stCxn id="36" idx="4"/>
            <a:endCxn id="7" idx="0"/>
          </p:cNvCxnSpPr>
          <p:nvPr/>
        </p:nvCxnSpPr>
        <p:spPr>
          <a:xfrm flipH="1">
            <a:off x="3454641" y="4209079"/>
            <a:ext cx="444304" cy="4067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5"/>
            <a:endCxn id="8" idx="0"/>
          </p:cNvCxnSpPr>
          <p:nvPr/>
        </p:nvCxnSpPr>
        <p:spPr>
          <a:xfrm>
            <a:off x="4114471" y="4130964"/>
            <a:ext cx="1168970" cy="48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5" idx="5"/>
            <a:endCxn id="21" idx="2"/>
          </p:cNvCxnSpPr>
          <p:nvPr/>
        </p:nvCxnSpPr>
        <p:spPr>
          <a:xfrm>
            <a:off x="5797672" y="3084042"/>
            <a:ext cx="764246" cy="851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5"/>
            <a:endCxn id="23" idx="2"/>
          </p:cNvCxnSpPr>
          <p:nvPr/>
        </p:nvCxnSpPr>
        <p:spPr>
          <a:xfrm>
            <a:off x="5498967" y="5071076"/>
            <a:ext cx="1062951" cy="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7"/>
            <a:endCxn id="21" idx="3"/>
          </p:cNvCxnSpPr>
          <p:nvPr/>
        </p:nvCxnSpPr>
        <p:spPr>
          <a:xfrm flipV="1">
            <a:off x="5498967" y="4124410"/>
            <a:ext cx="1152225" cy="5694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5" idx="6"/>
            <a:endCxn id="22" idx="1"/>
          </p:cNvCxnSpPr>
          <p:nvPr/>
        </p:nvCxnSpPr>
        <p:spPr>
          <a:xfrm>
            <a:off x="5886946" y="2895457"/>
            <a:ext cx="2593046" cy="85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86744" y="418871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68431" y="40040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01842" y="33779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68121" y="29804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97672" y="412441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97672" y="518162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10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8" b="29376"/>
          <a:stretch/>
        </p:blipFill>
        <p:spPr bwMode="auto">
          <a:xfrm>
            <a:off x="220836" y="1215886"/>
            <a:ext cx="8848899" cy="384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76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 example: generating 2D mazes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Prim’s algorithm maze building video</a:t>
            </a:r>
            <a:endParaRPr lang="en-US" dirty="0" smtClean="0"/>
          </a:p>
          <a:p>
            <a:r>
              <a:rPr lang="en-US" dirty="0" smtClean="0"/>
              <a:t>How can we use Prim’s algorithm to do this?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0" y="3048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00400" y="3048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0" y="3048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43600" y="3048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0" y="41148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0400" y="41148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72000" y="41148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43600" y="41148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28800" y="51054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51054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72000" y="51054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43600" y="51054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828800" y="6096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00400" y="6096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72000" y="6096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43600" y="6096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4" idx="4"/>
            <a:endCxn id="9" idx="0"/>
          </p:cNvCxnSpPr>
          <p:nvPr/>
        </p:nvCxnSpPr>
        <p:spPr>
          <a:xfrm>
            <a:off x="2171700" y="3657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4"/>
            <a:endCxn id="13" idx="0"/>
          </p:cNvCxnSpPr>
          <p:nvPr/>
        </p:nvCxnSpPr>
        <p:spPr>
          <a:xfrm>
            <a:off x="2171700" y="4724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4"/>
            <a:endCxn id="17" idx="0"/>
          </p:cNvCxnSpPr>
          <p:nvPr/>
        </p:nvCxnSpPr>
        <p:spPr>
          <a:xfrm>
            <a:off x="2171700" y="5715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4"/>
            <a:endCxn id="10" idx="0"/>
          </p:cNvCxnSpPr>
          <p:nvPr/>
        </p:nvCxnSpPr>
        <p:spPr>
          <a:xfrm>
            <a:off x="3543300" y="3657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4"/>
            <a:endCxn id="14" idx="0"/>
          </p:cNvCxnSpPr>
          <p:nvPr/>
        </p:nvCxnSpPr>
        <p:spPr>
          <a:xfrm>
            <a:off x="3543300" y="4724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4"/>
            <a:endCxn id="18" idx="0"/>
          </p:cNvCxnSpPr>
          <p:nvPr/>
        </p:nvCxnSpPr>
        <p:spPr>
          <a:xfrm>
            <a:off x="3543300" y="5715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4"/>
            <a:endCxn id="11" idx="0"/>
          </p:cNvCxnSpPr>
          <p:nvPr/>
        </p:nvCxnSpPr>
        <p:spPr>
          <a:xfrm>
            <a:off x="4914900" y="3657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4"/>
            <a:endCxn id="15" idx="0"/>
          </p:cNvCxnSpPr>
          <p:nvPr/>
        </p:nvCxnSpPr>
        <p:spPr>
          <a:xfrm>
            <a:off x="4914900" y="4724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19" idx="0"/>
          </p:cNvCxnSpPr>
          <p:nvPr/>
        </p:nvCxnSpPr>
        <p:spPr>
          <a:xfrm>
            <a:off x="4914900" y="5715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4"/>
            <a:endCxn id="12" idx="0"/>
          </p:cNvCxnSpPr>
          <p:nvPr/>
        </p:nvCxnSpPr>
        <p:spPr>
          <a:xfrm>
            <a:off x="6286500" y="3657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4"/>
            <a:endCxn id="16" idx="0"/>
          </p:cNvCxnSpPr>
          <p:nvPr/>
        </p:nvCxnSpPr>
        <p:spPr>
          <a:xfrm>
            <a:off x="6286500" y="4724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4"/>
            <a:endCxn id="20" idx="0"/>
          </p:cNvCxnSpPr>
          <p:nvPr/>
        </p:nvCxnSpPr>
        <p:spPr>
          <a:xfrm>
            <a:off x="6286500" y="5715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6"/>
            <a:endCxn id="5" idx="2"/>
          </p:cNvCxnSpPr>
          <p:nvPr/>
        </p:nvCxnSpPr>
        <p:spPr>
          <a:xfrm>
            <a:off x="2514600" y="33528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6"/>
            <a:endCxn id="6" idx="2"/>
          </p:cNvCxnSpPr>
          <p:nvPr/>
        </p:nvCxnSpPr>
        <p:spPr>
          <a:xfrm>
            <a:off x="3886200" y="33528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6" idx="6"/>
            <a:endCxn id="7" idx="2"/>
          </p:cNvCxnSpPr>
          <p:nvPr/>
        </p:nvCxnSpPr>
        <p:spPr>
          <a:xfrm>
            <a:off x="5257800" y="33528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9" idx="6"/>
            <a:endCxn id="10" idx="2"/>
          </p:cNvCxnSpPr>
          <p:nvPr/>
        </p:nvCxnSpPr>
        <p:spPr>
          <a:xfrm>
            <a:off x="2514600" y="4419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0" idx="6"/>
            <a:endCxn id="11" idx="2"/>
          </p:cNvCxnSpPr>
          <p:nvPr/>
        </p:nvCxnSpPr>
        <p:spPr>
          <a:xfrm>
            <a:off x="3886200" y="4419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6"/>
            <a:endCxn id="12" idx="2"/>
          </p:cNvCxnSpPr>
          <p:nvPr/>
        </p:nvCxnSpPr>
        <p:spPr>
          <a:xfrm>
            <a:off x="5257800" y="4419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6"/>
            <a:endCxn id="14" idx="2"/>
          </p:cNvCxnSpPr>
          <p:nvPr/>
        </p:nvCxnSpPr>
        <p:spPr>
          <a:xfrm>
            <a:off x="2514600" y="54102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4" idx="6"/>
            <a:endCxn id="15" idx="2"/>
          </p:cNvCxnSpPr>
          <p:nvPr/>
        </p:nvCxnSpPr>
        <p:spPr>
          <a:xfrm>
            <a:off x="3886200" y="54102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5" idx="6"/>
            <a:endCxn id="16" idx="2"/>
          </p:cNvCxnSpPr>
          <p:nvPr/>
        </p:nvCxnSpPr>
        <p:spPr>
          <a:xfrm>
            <a:off x="5257800" y="54102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6"/>
            <a:endCxn id="18" idx="2"/>
          </p:cNvCxnSpPr>
          <p:nvPr/>
        </p:nvCxnSpPr>
        <p:spPr>
          <a:xfrm>
            <a:off x="2514600" y="64008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6"/>
            <a:endCxn id="19" idx="2"/>
          </p:cNvCxnSpPr>
          <p:nvPr/>
        </p:nvCxnSpPr>
        <p:spPr>
          <a:xfrm>
            <a:off x="3886200" y="64008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9" idx="6"/>
            <a:endCxn id="20" idx="2"/>
          </p:cNvCxnSpPr>
          <p:nvPr/>
        </p:nvCxnSpPr>
        <p:spPr>
          <a:xfrm>
            <a:off x="5257800" y="64008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715000" y="4419600"/>
            <a:ext cx="32004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2. Set all edge weights to random values!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5715000" y="5638800"/>
            <a:ext cx="32004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3. Run Prim’s algorithm starting from any node.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5715000" y="3200400"/>
            <a:ext cx="32004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 Create a graph that is a regular m x n grid.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664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69" grpId="0" animBg="1"/>
      <p:bldP spid="70" grpId="0" animBg="1"/>
      <p:bldP spid="7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 example: generating 2D mazes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Prim’s, we end up with something like: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0" y="3048000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00400" y="3048000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0" y="3048000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43600" y="3048000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0" y="4114800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0400" y="4114800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72000" y="4114800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43600" y="4114800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28800" y="5105400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5105400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72000" y="5105400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43600" y="5105400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828800" y="6096000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00400" y="6096000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72000" y="6096000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43600" y="6096000"/>
            <a:ext cx="685800" cy="609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4" idx="4"/>
            <a:endCxn id="9" idx="0"/>
          </p:cNvCxnSpPr>
          <p:nvPr/>
        </p:nvCxnSpPr>
        <p:spPr>
          <a:xfrm>
            <a:off x="2171700" y="3657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4"/>
            <a:endCxn id="17" idx="0"/>
          </p:cNvCxnSpPr>
          <p:nvPr/>
        </p:nvCxnSpPr>
        <p:spPr>
          <a:xfrm>
            <a:off x="2171700" y="5715000"/>
            <a:ext cx="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4"/>
            <a:endCxn id="10" idx="0"/>
          </p:cNvCxnSpPr>
          <p:nvPr/>
        </p:nvCxnSpPr>
        <p:spPr>
          <a:xfrm>
            <a:off x="3543300" y="3657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4"/>
            <a:endCxn id="14" idx="0"/>
          </p:cNvCxnSpPr>
          <p:nvPr/>
        </p:nvCxnSpPr>
        <p:spPr>
          <a:xfrm>
            <a:off x="3543300" y="4724400"/>
            <a:ext cx="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4"/>
            <a:endCxn id="11" idx="0"/>
          </p:cNvCxnSpPr>
          <p:nvPr/>
        </p:nvCxnSpPr>
        <p:spPr>
          <a:xfrm>
            <a:off x="4914900" y="3657600"/>
            <a:ext cx="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19" idx="0"/>
          </p:cNvCxnSpPr>
          <p:nvPr/>
        </p:nvCxnSpPr>
        <p:spPr>
          <a:xfrm>
            <a:off x="4914900" y="5715000"/>
            <a:ext cx="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4"/>
            <a:endCxn id="16" idx="0"/>
          </p:cNvCxnSpPr>
          <p:nvPr/>
        </p:nvCxnSpPr>
        <p:spPr>
          <a:xfrm>
            <a:off x="6286500" y="4724400"/>
            <a:ext cx="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6"/>
            <a:endCxn id="5" idx="2"/>
          </p:cNvCxnSpPr>
          <p:nvPr/>
        </p:nvCxnSpPr>
        <p:spPr>
          <a:xfrm>
            <a:off x="2514600" y="3352800"/>
            <a:ext cx="685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6" idx="6"/>
            <a:endCxn id="7" idx="2"/>
          </p:cNvCxnSpPr>
          <p:nvPr/>
        </p:nvCxnSpPr>
        <p:spPr>
          <a:xfrm>
            <a:off x="5257800" y="3352800"/>
            <a:ext cx="685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0" idx="6"/>
            <a:endCxn id="11" idx="2"/>
          </p:cNvCxnSpPr>
          <p:nvPr/>
        </p:nvCxnSpPr>
        <p:spPr>
          <a:xfrm>
            <a:off x="3886200" y="4419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6"/>
            <a:endCxn id="14" idx="2"/>
          </p:cNvCxnSpPr>
          <p:nvPr/>
        </p:nvCxnSpPr>
        <p:spPr>
          <a:xfrm>
            <a:off x="2514600" y="5410200"/>
            <a:ext cx="685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4" idx="6"/>
            <a:endCxn id="15" idx="2"/>
          </p:cNvCxnSpPr>
          <p:nvPr/>
        </p:nvCxnSpPr>
        <p:spPr>
          <a:xfrm>
            <a:off x="3886200" y="5410200"/>
            <a:ext cx="685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5" idx="6"/>
            <a:endCxn id="16" idx="2"/>
          </p:cNvCxnSpPr>
          <p:nvPr/>
        </p:nvCxnSpPr>
        <p:spPr>
          <a:xfrm>
            <a:off x="5257800" y="5410200"/>
            <a:ext cx="685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6"/>
            <a:endCxn id="19" idx="2"/>
          </p:cNvCxnSpPr>
          <p:nvPr/>
        </p:nvCxnSpPr>
        <p:spPr>
          <a:xfrm>
            <a:off x="3886200" y="6400800"/>
            <a:ext cx="685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9" idx="6"/>
            <a:endCxn id="20" idx="2"/>
          </p:cNvCxnSpPr>
          <p:nvPr/>
        </p:nvCxnSpPr>
        <p:spPr>
          <a:xfrm>
            <a:off x="5257800" y="6400800"/>
            <a:ext cx="685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186609" y="3657600"/>
            <a:ext cx="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58209" y="3657600"/>
            <a:ext cx="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01109" y="4419600"/>
            <a:ext cx="685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04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cost spanning tree (MCST)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 edges and nodes are in T</a:t>
            </a:r>
          </a:p>
          <a:p>
            <a:r>
              <a:rPr lang="en-US" dirty="0" smtClean="0"/>
              <a:t>Is T a minimum cost spanning tree?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spanning; d is not in T.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52800" y="2819400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5181600" y="2819400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52800" y="4343400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5181600" y="43434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3962400" y="3086100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  <a:endCxn id="6" idx="0"/>
          </p:cNvCxnSpPr>
          <p:nvPr/>
        </p:nvCxnSpPr>
        <p:spPr>
          <a:xfrm>
            <a:off x="3657600" y="3352800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7" idx="0"/>
          </p:cNvCxnSpPr>
          <p:nvPr/>
        </p:nvCxnSpPr>
        <p:spPr>
          <a:xfrm>
            <a:off x="5486400" y="33528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6"/>
            <a:endCxn id="7" idx="2"/>
          </p:cNvCxnSpPr>
          <p:nvPr/>
        </p:nvCxnSpPr>
        <p:spPr>
          <a:xfrm>
            <a:off x="3962400" y="46101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7"/>
            <a:endCxn id="5" idx="3"/>
          </p:cNvCxnSpPr>
          <p:nvPr/>
        </p:nvCxnSpPr>
        <p:spPr>
          <a:xfrm flipV="1">
            <a:off x="3873126" y="3274685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43400" y="272332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36634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43399" y="3462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43400" y="46001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28590" y="36634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cost spanning tree (MCST)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 edges and nodes are in T</a:t>
            </a:r>
          </a:p>
          <a:p>
            <a:r>
              <a:rPr lang="en-US" dirty="0" smtClean="0"/>
              <a:t>Is T a minimum cost spanning tree?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a tree; has a cycle.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52800" y="2819400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5181600" y="2819400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52800" y="4343400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5181600" y="4343400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3962400" y="3086100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  <a:endCxn id="6" idx="0"/>
          </p:cNvCxnSpPr>
          <p:nvPr/>
        </p:nvCxnSpPr>
        <p:spPr>
          <a:xfrm>
            <a:off x="3657600" y="3352800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7" idx="0"/>
          </p:cNvCxnSpPr>
          <p:nvPr/>
        </p:nvCxnSpPr>
        <p:spPr>
          <a:xfrm>
            <a:off x="5486400" y="33528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6"/>
            <a:endCxn id="7" idx="2"/>
          </p:cNvCxnSpPr>
          <p:nvPr/>
        </p:nvCxnSpPr>
        <p:spPr>
          <a:xfrm>
            <a:off x="3962400" y="46101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7"/>
            <a:endCxn id="5" idx="3"/>
          </p:cNvCxnSpPr>
          <p:nvPr/>
        </p:nvCxnSpPr>
        <p:spPr>
          <a:xfrm flipV="1">
            <a:off x="3873126" y="3274685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43400" y="272332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36634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43399" y="3462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43400" y="46001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28590" y="36634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496339" y="3371022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72339" y="4628322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64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cost spanning tree (MCST)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 edges and nodes are in T</a:t>
            </a:r>
          </a:p>
          <a:p>
            <a:r>
              <a:rPr lang="en-US" dirty="0" smtClean="0"/>
              <a:t>Is T a minimum cost spanning tree?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minimum cost; can swap edges 4 and 2.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52800" y="2819400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5181600" y="2819400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52800" y="4343400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5181600" y="4343400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3962400" y="30861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  <a:endCxn id="6" idx="0"/>
          </p:cNvCxnSpPr>
          <p:nvPr/>
        </p:nvCxnSpPr>
        <p:spPr>
          <a:xfrm>
            <a:off x="3657600" y="33528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7" idx="0"/>
          </p:cNvCxnSpPr>
          <p:nvPr/>
        </p:nvCxnSpPr>
        <p:spPr>
          <a:xfrm>
            <a:off x="5486400" y="33528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6"/>
            <a:endCxn id="7" idx="2"/>
          </p:cNvCxnSpPr>
          <p:nvPr/>
        </p:nvCxnSpPr>
        <p:spPr>
          <a:xfrm>
            <a:off x="3962400" y="46101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7"/>
            <a:endCxn id="5" idx="3"/>
          </p:cNvCxnSpPr>
          <p:nvPr/>
        </p:nvCxnSpPr>
        <p:spPr>
          <a:xfrm flipV="1">
            <a:off x="3873126" y="3274685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43400" y="272332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36634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43399" y="3462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43400" y="46001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28590" y="36634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972339" y="3104322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96339" y="3371022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72339" y="4628322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4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cost spanning tree (MCST)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edges form a MCST?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0" y="2811117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3657600" y="2811117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1828800" y="4335117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3657600" y="4335117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2438400" y="3077817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  <a:endCxn id="6" idx="0"/>
          </p:cNvCxnSpPr>
          <p:nvPr/>
        </p:nvCxnSpPr>
        <p:spPr>
          <a:xfrm>
            <a:off x="2133600" y="3344517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7" idx="0"/>
          </p:cNvCxnSpPr>
          <p:nvPr/>
        </p:nvCxnSpPr>
        <p:spPr>
          <a:xfrm>
            <a:off x="3962400" y="3344517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6"/>
            <a:endCxn id="7" idx="2"/>
          </p:cNvCxnSpPr>
          <p:nvPr/>
        </p:nvCxnSpPr>
        <p:spPr>
          <a:xfrm>
            <a:off x="2438400" y="4601817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7"/>
            <a:endCxn id="5" idx="3"/>
          </p:cNvCxnSpPr>
          <p:nvPr/>
        </p:nvCxnSpPr>
        <p:spPr>
          <a:xfrm flipV="1">
            <a:off x="2349126" y="3266402"/>
            <a:ext cx="1397748" cy="114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9400" y="27150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52600" y="36551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19399" y="34538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45918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04590" y="36551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438400" y="3086100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610100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62400" y="3344517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800600" y="2811117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6629400" y="2811117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4800600" y="4335117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29400" y="4335117"/>
            <a:ext cx="609600" cy="533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32" name="Straight Connector 31"/>
          <p:cNvCxnSpPr>
            <a:stCxn id="28" idx="6"/>
            <a:endCxn id="29" idx="2"/>
          </p:cNvCxnSpPr>
          <p:nvPr/>
        </p:nvCxnSpPr>
        <p:spPr>
          <a:xfrm>
            <a:off x="5410200" y="3077817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8" idx="4"/>
            <a:endCxn id="30" idx="0"/>
          </p:cNvCxnSpPr>
          <p:nvPr/>
        </p:nvCxnSpPr>
        <p:spPr>
          <a:xfrm>
            <a:off x="5105400" y="3344517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4"/>
            <a:endCxn id="31" idx="0"/>
          </p:cNvCxnSpPr>
          <p:nvPr/>
        </p:nvCxnSpPr>
        <p:spPr>
          <a:xfrm>
            <a:off x="6934200" y="3344517"/>
            <a:ext cx="0" cy="990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6"/>
            <a:endCxn id="31" idx="2"/>
          </p:cNvCxnSpPr>
          <p:nvPr/>
        </p:nvCxnSpPr>
        <p:spPr>
          <a:xfrm>
            <a:off x="5410200" y="4601817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7"/>
            <a:endCxn id="29" idx="3"/>
          </p:cNvCxnSpPr>
          <p:nvPr/>
        </p:nvCxnSpPr>
        <p:spPr>
          <a:xfrm flipV="1">
            <a:off x="5320926" y="3266402"/>
            <a:ext cx="1397748" cy="1146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91200" y="27150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24400" y="36551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91199" y="34538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91200" y="45918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76390" y="36551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1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7" grpId="0"/>
      <p:bldP spid="38" grpId="0"/>
      <p:bldP spid="39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build a MCST from a graph G = (V, E), how may edges does the MCST have?</a:t>
            </a:r>
          </a:p>
          <a:p>
            <a:r>
              <a:rPr lang="en-US" dirty="0" smtClean="0"/>
              <a:t>When can we find a MCST for a graph?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7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application of MCSTs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Electronic circuit designs (from </a:t>
            </a:r>
            <a:r>
              <a:rPr lang="en-US" dirty="0" err="1" smtClean="0"/>
              <a:t>Cormen</a:t>
            </a:r>
            <a:r>
              <a:rPr lang="en-US" dirty="0" smtClean="0"/>
              <a:t> et al.)</a:t>
            </a:r>
          </a:p>
          <a:p>
            <a:pPr lvl="1"/>
            <a:r>
              <a:rPr lang="en-US" dirty="0" smtClean="0"/>
              <a:t>Circuits often </a:t>
            </a:r>
            <a:r>
              <a:rPr lang="en-US" dirty="0"/>
              <a:t>need to </a:t>
            </a:r>
            <a:r>
              <a:rPr lang="en-US" dirty="0" smtClean="0"/>
              <a:t>wire together the </a:t>
            </a:r>
            <a:r>
              <a:rPr lang="en-US" dirty="0"/>
              <a:t>pins of several components </a:t>
            </a:r>
            <a:r>
              <a:rPr lang="en-US" dirty="0" smtClean="0"/>
              <a:t>to make them electrically equivalent.</a:t>
            </a:r>
          </a:p>
          <a:p>
            <a:pPr lvl="1"/>
            <a:r>
              <a:rPr lang="en-US" dirty="0" smtClean="0"/>
              <a:t>To connect </a:t>
            </a:r>
            <a:r>
              <a:rPr lang="en-US" i="1" dirty="0" smtClean="0"/>
              <a:t>n</a:t>
            </a:r>
            <a:r>
              <a:rPr lang="en-US" dirty="0"/>
              <a:t> pins, we can use </a:t>
            </a:r>
            <a:r>
              <a:rPr lang="en-US" i="1" dirty="0" smtClean="0"/>
              <a:t>n</a:t>
            </a:r>
            <a:r>
              <a:rPr lang="en-US" dirty="0"/>
              <a:t> - 1 wires, each connecting two </a:t>
            </a:r>
            <a:r>
              <a:rPr lang="en-US" dirty="0" smtClean="0"/>
              <a:t>pins.</a:t>
            </a:r>
          </a:p>
          <a:p>
            <a:pPr lvl="1"/>
            <a:r>
              <a:rPr lang="en-US" dirty="0" smtClean="0"/>
              <a:t>Want to use the minimum amount of wire.</a:t>
            </a:r>
          </a:p>
          <a:p>
            <a:pPr lvl="1"/>
            <a:r>
              <a:rPr lang="en-US" dirty="0" smtClean="0"/>
              <a:t>Model problem with a graph where each pin is a node, and every possible wire between a pair of pins is an edge.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1459</Words>
  <Application>Microsoft Office PowerPoint</Application>
  <PresentationFormat>On-screen Show (4:3)</PresentationFormat>
  <Paragraphs>621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Minimum Cost Spanning Trees</vt:lpstr>
      <vt:lpstr>Minimum cost spanning tree (MCST)</vt:lpstr>
      <vt:lpstr>Minimum cost spanning tree (MCST)</vt:lpstr>
      <vt:lpstr>Minimum cost spanning tree (MCST)</vt:lpstr>
      <vt:lpstr>Minimum cost spanning tree (MCST)</vt:lpstr>
      <vt:lpstr>Minimum cost spanning tree (MCST)</vt:lpstr>
      <vt:lpstr>Minimum cost spanning tree (MCST)</vt:lpstr>
      <vt:lpstr>Quick Quiz</vt:lpstr>
      <vt:lpstr>An application of MCSTs</vt:lpstr>
      <vt:lpstr>A few other applications of MCSTs</vt:lpstr>
      <vt:lpstr>Building a MCST</vt:lpstr>
      <vt:lpstr>Running Prim’s algorithm</vt:lpstr>
      <vt:lpstr>Running Prim’s algorithm</vt:lpstr>
      <vt:lpstr>Running Prim’s algorithm</vt:lpstr>
      <vt:lpstr>Running Prim’s algorithm</vt:lpstr>
      <vt:lpstr>Running Prim’s algorithm</vt:lpstr>
      <vt:lpstr>Running Prim’s algorithm</vt:lpstr>
      <vt:lpstr>Running Prim’s algorithm</vt:lpstr>
      <vt:lpstr>Running Prim’s algorithm</vt:lpstr>
      <vt:lpstr>Running Prim’s algorithm</vt:lpstr>
      <vt:lpstr>Running Prim’s algorithm</vt:lpstr>
      <vt:lpstr>Running Prim’s algorithm</vt:lpstr>
      <vt:lpstr>Implementing Prim’s Algorithm</vt:lpstr>
      <vt:lpstr>Adding a priority queue</vt:lpstr>
      <vt:lpstr>Prim’s Algorithm with a priority queue</vt:lpstr>
      <vt:lpstr>Small optimization</vt:lpstr>
      <vt:lpstr>Analysis of running time</vt:lpstr>
      <vt:lpstr>Java Implementation - 1</vt:lpstr>
      <vt:lpstr>Java Implementation - 2</vt:lpstr>
      <vt:lpstr>An example input</vt:lpstr>
      <vt:lpstr>Java Implementation - 3</vt:lpstr>
      <vt:lpstr>Java Implementation - 4</vt:lpstr>
      <vt:lpstr>Drawing the answer</vt:lpstr>
      <vt:lpstr>Fun example: generating 2D mazes</vt:lpstr>
      <vt:lpstr>Fun example: generating 2D mazes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Cost Spanning Trees</dc:title>
  <dc:creator>Trevor Brown</dc:creator>
  <cp:lastModifiedBy>Trevor Brown</cp:lastModifiedBy>
  <cp:revision>33</cp:revision>
  <dcterms:created xsi:type="dcterms:W3CDTF">2014-03-26T23:56:02Z</dcterms:created>
  <dcterms:modified xsi:type="dcterms:W3CDTF">2014-03-28T03:46:22Z</dcterms:modified>
</cp:coreProperties>
</file>