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7" r:id="rId2"/>
    <p:sldId id="259" r:id="rId3"/>
    <p:sldId id="263" r:id="rId4"/>
    <p:sldId id="258" r:id="rId5"/>
    <p:sldId id="275" r:id="rId6"/>
    <p:sldId id="261" r:id="rId7"/>
    <p:sldId id="264" r:id="rId8"/>
    <p:sldId id="262" r:id="rId9"/>
    <p:sldId id="271" r:id="rId10"/>
    <p:sldId id="272" r:id="rId11"/>
    <p:sldId id="273" r:id="rId12"/>
    <p:sldId id="265" r:id="rId13"/>
    <p:sldId id="266" r:id="rId14"/>
    <p:sldId id="267" r:id="rId15"/>
    <p:sldId id="268" r:id="rId16"/>
    <p:sldId id="269" r:id="rId17"/>
    <p:sldId id="270" r:id="rId1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143" autoAdjust="0"/>
  </p:normalViewPr>
  <p:slideViewPr>
    <p:cSldViewPr>
      <p:cViewPr>
        <p:scale>
          <a:sx n="70" d="100"/>
          <a:sy n="70" d="100"/>
        </p:scale>
        <p:origin x="-91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3DA03A3-6D02-42BF-81B4-9C3943A0D3CE}" type="datetimeFigureOut">
              <a:rPr lang="en-US"/>
              <a:pPr>
                <a:defRPr/>
              </a:pPr>
              <a:t>1/17/2014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C5F28DE0-FC6B-4E47-B507-3F0F47F02E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7496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5BDF2DE-07C5-4910-98A2-EF4BCD4E80B9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Heaps are faster! =D</a:t>
            </a: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F22BC4E-B9C9-4035-B092-E262A5CB9C62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B4A6221-5D9C-44C4-91FB-F130C12B58F1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dirty="0" smtClean="0"/>
              <a:t>Sketch the code, then walk them through the cases, then discuss the precondition and </a:t>
            </a:r>
            <a:r>
              <a:rPr lang="en-US" dirty="0" err="1" smtClean="0"/>
              <a:t>postcondition</a:t>
            </a:r>
            <a:r>
              <a:rPr lang="en-US" dirty="0" smtClean="0"/>
              <a:t>, then show them how, e.g., case three works (meaning the </a:t>
            </a:r>
            <a:r>
              <a:rPr lang="en-US" dirty="0" err="1" smtClean="0"/>
              <a:t>postcondition</a:t>
            </a:r>
            <a:r>
              <a:rPr lang="en-US" dirty="0" smtClean="0"/>
              <a:t> is satisfied if the precondition is satisfied).</a:t>
            </a:r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84B108D-6CA3-403C-838C-01ACD77649AE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F28DE0-FC6B-4E47-B507-3F0F47F02E58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6913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Base case: j = 0. Any node with height 0 is a heap, so the post condition is satisfied.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Inductive step: Assume </a:t>
            </a:r>
            <a:r>
              <a:rPr lang="en-US" dirty="0" err="1" smtClean="0"/>
              <a:t>MaxHeapify</a:t>
            </a:r>
            <a:r>
              <a:rPr lang="en-US" dirty="0" smtClean="0"/>
              <a:t> is correct when its input I has height j.</a:t>
            </a:r>
            <a:r>
              <a:rPr lang="en-US" baseline="0" dirty="0" smtClean="0"/>
              <a:t> Show it is correct when I has height j+1.</a:t>
            </a:r>
          </a:p>
          <a:p>
            <a:r>
              <a:rPr lang="en-US" dirty="0" smtClean="0"/>
              <a:t>Explain case</a:t>
            </a:r>
            <a:r>
              <a:rPr lang="en-US" baseline="0" dirty="0" smtClean="0"/>
              <a:t> 3 as an example.</a:t>
            </a:r>
            <a:endParaRPr lang="en-US" dirty="0"/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84B108D-6CA3-403C-838C-01ACD77649AE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Why do we iterate from </a:t>
            </a:r>
            <a:r>
              <a:rPr lang="en-US" dirty="0" err="1" smtClean="0"/>
              <a:t>heap_size</a:t>
            </a:r>
            <a:r>
              <a:rPr lang="en-US" dirty="0" smtClean="0"/>
              <a:t>(A)/2 and not from </a:t>
            </a:r>
            <a:r>
              <a:rPr lang="en-US" dirty="0" err="1" smtClean="0"/>
              <a:t>heap_size</a:t>
            </a:r>
            <a:r>
              <a:rPr lang="en-US" dirty="0" smtClean="0"/>
              <a:t>(A)?</a:t>
            </a:r>
          </a:p>
          <a:p>
            <a:r>
              <a:rPr lang="en-US" dirty="0" smtClean="0"/>
              <a:t>Why do we iterate backwards?  (What do we know about the nodes from </a:t>
            </a:r>
            <a:r>
              <a:rPr lang="en-US" dirty="0" err="1" smtClean="0"/>
              <a:t>heap_size</a:t>
            </a:r>
            <a:r>
              <a:rPr lang="en-US" dirty="0" smtClean="0"/>
              <a:t>(A)/2 down to 1?  Is there any point in calling max </a:t>
            </a:r>
            <a:r>
              <a:rPr lang="en-US" dirty="0" err="1" smtClean="0"/>
              <a:t>heapify</a:t>
            </a:r>
            <a:r>
              <a:rPr lang="en-US" dirty="0" smtClean="0"/>
              <a:t> on any of the other nodes?)  We need to know that max </a:t>
            </a:r>
            <a:r>
              <a:rPr lang="en-US" dirty="0" err="1" smtClean="0"/>
              <a:t>heapify’s</a:t>
            </a:r>
            <a:r>
              <a:rPr lang="en-US" dirty="0" smtClean="0"/>
              <a:t> precondition is satisfied, in order for us to call it…  Show how, this way, the precondition is satisfied, so the </a:t>
            </a:r>
            <a:r>
              <a:rPr lang="en-US" dirty="0" err="1" smtClean="0"/>
              <a:t>postcondition</a:t>
            </a:r>
            <a:r>
              <a:rPr lang="en-US" dirty="0" smtClean="0"/>
              <a:t> guarantees that we are always building larger and larger heaps, as we move up.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321020F-3D89-4932-B42C-68B863D70861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59659BC-1D1C-4C10-9DFD-28B1EA271103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DCF026-A81D-42C8-8F2A-0F7198178E49}" type="datetimeFigureOut">
              <a:rPr lang="en-US"/>
              <a:pPr>
                <a:defRPr/>
              </a:pPr>
              <a:t>1/17/2014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EA2162-03EB-432E-B767-FA1A49E45A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352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A1FC57-1989-4CA7-A0ED-22F6ABA6E0A3}" type="datetimeFigureOut">
              <a:rPr lang="en-US"/>
              <a:pPr>
                <a:defRPr/>
              </a:pPr>
              <a:t>1/17/2014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152B8A-9EF4-452D-8C2E-C46B2454E9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993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C3D31C-5BCF-4379-A305-7918BFC4099C}" type="datetimeFigureOut">
              <a:rPr lang="en-US"/>
              <a:pPr>
                <a:defRPr/>
              </a:pPr>
              <a:t>1/17/2014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B87B64-9657-4F8A-ACDE-F95307EBB3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284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0A40E4-E878-41AE-B9D6-1ECC795E1CB6}" type="datetimeFigureOut">
              <a:rPr lang="en-US"/>
              <a:pPr>
                <a:defRPr/>
              </a:pPr>
              <a:t>1/17/2014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1574F6-3BED-42F2-BC0A-F6A9818172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942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62FB3D-7CA9-4E8B-98CE-AE510392B90C}" type="datetimeFigureOut">
              <a:rPr lang="en-US"/>
              <a:pPr>
                <a:defRPr/>
              </a:pPr>
              <a:t>1/17/2014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672861-7885-44DE-BE80-28BE8CCCE4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212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649478-FA1F-449C-80BA-C81E735AED6C}" type="datetimeFigureOut">
              <a:rPr lang="en-US"/>
              <a:pPr>
                <a:defRPr/>
              </a:pPr>
              <a:t>1/17/2014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C702FE-7C1A-440C-97CA-E62E4746A2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757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CA6AD5-E6DC-47F7-BC7C-F45856EE4B2D}" type="datetimeFigureOut">
              <a:rPr lang="en-US"/>
              <a:pPr>
                <a:defRPr/>
              </a:pPr>
              <a:t>1/17/2014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1F55A6-BAC1-4CE9-9A15-ED14DA375D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478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6F86D7-838D-4ABA-B858-332705253F8F}" type="datetimeFigureOut">
              <a:rPr lang="en-US"/>
              <a:pPr>
                <a:defRPr/>
              </a:pPr>
              <a:t>1/17/2014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DD1A6A-ABEC-4AB4-B3C1-79B4CDFFD9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504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B036FA-71F1-4B1E-90FD-796759CBF430}" type="datetimeFigureOut">
              <a:rPr lang="en-US"/>
              <a:pPr>
                <a:defRPr/>
              </a:pPr>
              <a:t>1/17/2014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0D810C-3CEB-435A-B863-70828E7704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204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59A9C8-4EDA-4F91-9572-9A0BD2E3F839}" type="datetimeFigureOut">
              <a:rPr lang="en-US"/>
              <a:pPr>
                <a:defRPr/>
              </a:pPr>
              <a:t>1/17/2014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DD761D-B2F1-41F1-B653-A998ABEC22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405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BCBEFE-09EF-4EF5-A64F-F4A733AFB1ED}" type="datetimeFigureOut">
              <a:rPr lang="en-US"/>
              <a:pPr>
                <a:defRPr/>
              </a:pPr>
              <a:t>1/17/2014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5E4609-1E5D-48D3-AC9F-B0FCFD87F3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44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94D0D71-1B20-419D-958F-85F9F889DF37}" type="datetimeFigureOut">
              <a:rPr lang="en-US"/>
              <a:pPr>
                <a:defRPr/>
              </a:pPr>
              <a:t>1/17/2014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B583821-E233-477E-B187-9185D3A3B1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people.ksp.sk/~kuko/gnarley-trees/?page_id=72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What is a heap?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4495800" cy="4525963"/>
          </a:xfrm>
        </p:spPr>
        <p:txBody>
          <a:bodyPr rtlCol="0">
            <a:normAutofit fontScale="925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Always keep the thing we are most interested in close to the top (and fast to access).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Like a binary search tree, but less structured.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No </a:t>
            </a:r>
            <a:r>
              <a:rPr lang="en-US" dirty="0"/>
              <a:t>relationship between keys </a:t>
            </a:r>
            <a:r>
              <a:rPr lang="en-US" dirty="0" smtClean="0"/>
              <a:t>at </a:t>
            </a:r>
            <a:r>
              <a:rPr lang="en-US" dirty="0"/>
              <a:t>the same level (unlike BST</a:t>
            </a:r>
            <a:r>
              <a:rPr lang="en-US" dirty="0" smtClean="0"/>
              <a:t>).</a:t>
            </a:r>
          </a:p>
        </p:txBody>
      </p:sp>
      <p:sp>
        <p:nvSpPr>
          <p:cNvPr id="3076" name="AutoShape 2" descr="data:image/jpeg;base64,/9j/4AAQSkZJRgABAQAAAQABAAD/2wCEAAkGBhQQEBQUEhQVFBAUFBUVFBcUFBUVGBQUFBQVGBUZFBUXGyYeFxojGhQWHy8gIycpLCwsFR4xNTAqNSYrLCkBCQoKDgwOGg8PGi0lHyQsLCwsNSwsLC8sKSw0KSwsLCw0LCwtLC8sLCwsLCwsLCwsLCksLCwsKSwsLCwsLCkpLP/AABEIALoBDwMBIgACEQEDEQH/xAAcAAEAAQUBAQAAAAAAAAAAAAAAAQMEBQYHAgj/xABBEAABBAADBQUFBgYABAcAAAABAAIDEQQSIQUGMUFRImFxgaEHEzKRsRRCUmLB0SMzcoKS8EOisuEVFjRTY4Oj/8QAGgEBAAMBAQEAAAAAAAAAAAAAAAEEBQMCBv/EAC0RAAICAgEDAgUEAgMAAAAAAAABAgMEESEFEkEiMRMyUWFxFBWBoSORM0Kx/9oADAMBAAIRAxEAPwDuCUiIAilEBFJSIgCIiAIiIAlIiAJSIgCIiAIiIAiIgCIiAIilAQiIgCIiAIiIAilQgCIiAUiUiAIpUIAiIgCIiAIiIAlIlIBSJSUgFIiUgCIiAJSUlIBSUlJSAIiUgCUlJSAUlJSUgFIiUgCJSUgFIlJSAIiICbUWiIAiIgCIiAKVCIAiIgCIiAKhicYyIXI9rG9XEDXutVJZQ0EuIDRqSSAAO8lcg9oO9LZ58sbg+FgoEEkEkW4gjv08l0qr+JLRKWzpbd7sGTX2mK+94HqVcybdw7eM8Qv/AORnA+a+djjaNhrR6/W16GPkdzPloFb/AEi+pOj6Mwu0opf5cjH/ANLgfQFXFr5pO0xE4XIQ/kGHtfMcPFbPsr2sYnBFnv2e+wpcATmLpGA8CCePPQ3wXKzGceUyNHcEVts/aDJ42yRODmOAcCOhFixyPcVcqqQEREAREQBERAEREAREQBERAESlKAhEpEARKRAEREARFDjSAlRax2J2/Azi8E/l7X0VkN98GTQmF3+F9fPKog1NtR50enCS5aMxicbHGLke1g/M4D6rXtr7+wQg5D7xw5g0wHvcf0XH9tbxD7RK2D3mJfndlJzO7Icctk8NOtLFz7KlxLQ6aZzX842gUwdPFXo46/I0bHvNvvJijTpLZyY000fufFaw+TNxPqqrdkxsblaBmyntEZiTXHX6Kxw+7TB8RfIeYvKz5DiraTjwkSU59rQx6A53dG6+vBWb9o4ibSNpa3qAb+a2aHABoprGtH5WgI/AOPElHFv3Y0YbZ+xCy3uNurh8Tr68VMkrjQLmjXT3sb2URdajQ8Vlv/CwOTj5lRPI2NtHnplPPyTsSROitgNtS4QB0c7mOsH+GaB7iDo4eIXU9z/anDinNhmcGTuoNOuWQn/pN+S4TDh3yRljtO1bS0gitdLPRX272CEE7HnNQc0kkjsgOBJFcTQVeyHf4I1s+pQUXmNwIBGoOo8DwXpZ54CJSUgCJSIAiJSAIiUgCJSIAiIEAREQBERAEREBFrW9r72Rt95Gy3SDMw9Gu4G+dhbIQuYb8bEmgxLp4Iy6J9yTO5MDasHvJdY81Ty3b2f4i7hV1WWasf4MXtfEmgxuhcNe5vcsBJi2xPEbO1MePMRt5l3RXG0tqtIDxYcNKyk38ua1x+32tGR3Z17WnxHvI1+a0emQVNCi1qXnf1Oua92cPa8FDbe8EzpfdQuyxjQkVqe88yrrCEsA4Zjx46nv9VZfZWPdma9ups9/mFlmRUy+PeNRfLXktOP1KCRdPZ2QQRapscW+CtI8SXD/AHQ81WjaTx16L3xrZJ6djNabr1JVq/FzvNMIa3rV/IK9YwDkqmFnYyQOcHOy9oNaLLnDh4AcfILhkXKqtzZ2prds1BFTAbDxT8zZnFoDqscXDkQOAVbG7hRPpzZJGyDm852nxB4eXyWQwW8Mj7c9rWRn4AfiOupPd+yv2baYeJFeIXxNudlSn3KWtf6Pov0MYx127/8ATQ9r7MxMGVvu8wujl1Dm1xB5H1UYTZs8bS5zXPZ+LR1N/MBqD5clv7dss5EAeKoy7chZZD7P4WmzfkrMetXcNw/Jx/a1yufsdI3P2kJ8DA8adgMI74+yfos2uV7rbzyQyAOGXDm7jaBoXcx33y4LfsPvRA/72X+oEequ15tVvnT+jMfJwLaJaa2vsZZFTinDhbSCDzBsL2CraeyiSiIpAREQBERAEREARFKAhERAEREAS0Kstp7Wiw0ZfM9rGdSeJ6Acz3BCUm3pF2Vjt4MbFDhpXTOqPKWnmTmBADRzK1fE+1nDgH3Ucsmho01oJHeTw76XOt494J9oEGZ9N1LWMPYbqRQ6nTivVKVs+1MsSxra13SWjWNqY4lxEdiz5qhhNkULcMz+ZOteCy0WAa39yrbG7ajiOUEF/T9zyWo1GK3JnjTky0m2JfwjKeoNJ7ieJoqTS9SaOirM2kw6vc5xrUNBygfqryNsMjQWtY4X0Gh/QrOszYL5UzTq6Y569S2YvZe0i+aRrhVnMOXQH91sEUgoBWWIa2tAA4aigkUpLbF0u+Lk/Fi0/dHLNwnjNc7RfGULDbQ2nJG5xY7Lba4A8eNWryXEgDUEeXFWmJw2erGi55s0o9rGDROyXdHwZvAvixDGuc0PNAEEuBa6uFXSyuF2bGRpCwA3xbf1WrQxmM3G4sfyI/XkQsnsTbUokyzPLgbAsAUdK4DmvlbqJLcoPg+olKSilJfyZeXdmB/AOYfynT5FW0e6zYjmZI6+QIBF96zDJV7LbKy/1FkVrZ720zCRbSdF/OYWWdHcWnwcP1WbweJbJq1w146qrQIogEHkeB8QrRm78d2y2Ho06f4nRR3ws+zIlOMvmM5gtrSQ/wAt5HdxB8Qtt3f3lE5LJCxsoFgZtXjXUNOvJcZm2/Jh5XRTMOYfCW8Ht5EdxVhtLaT5f4g7LmkZa4taOh9Vr4Xxq5cv0lG3psMmLcePufSdqbXFtg+0HFRsFyZ2jiJNdP6uIWz4b2zYXL2w7OOPuy1zfmSFtRujIw8jpWRS/bf4OhWotYLdrfHD7Qa4wk23i1wANdRRIIWcC6pp+xnThKD7ZLTPSJSKTwEUqEAREQBERAFBUqCUBTmmDGlzjTWgknoALK4RvTvV9txXvJP5DTlhj4jLernd54/Louje0TbT2MGHjaCZR2ieGUmg3vJIOnctCdu++v4kriebYqaB3XR9AFTyLlHg0sSynGXxbHz4NZxm1ffEhoyRX3i66DifLRep6Y1tcA0DosxPs0kERxyg/ie9w9XH6BY/EbpPlNvl0/CG5h8zx+SYubVVtsjK6lC+KRgJcc+UlsIvkXcgvLN19Le82eNCvqtnw+CZBDI6RjpHxAkMuswPCmt0HHpyWDgweLnlztY2CMcGtsg+RNuPfopnlu3nekMfKxYP1xbKTti0KDuVWRrS8xbKyDskg9QVl8RGY696MhPCyKJXlo17lwVjZ9JXDGuipVsoQxv+9TvDQ/LmoEhaTVnu1Hz6KuLtMU4V9DzHgukLXB7R7uxo2x1J7LWKNznZn+Q6K9LliodoPBpwzUa00P7FXbZw/UeY0BHkpnKUntnLHhVFag/6Lhwvu8lErAW1/vkoPDx4f91LO+vmFxL/AA+GzI7M3jYBkxFtcNA8cCOWboe9bBh5QayPa5p4ahabiMOCOqtoWmI2xxb3cj4hZ92FGfMeGeXGX8HR8neFIFc1qGD3paNJMzCOdFzfTUeqzeF2k14tj2u8D+6y7MWdb5Rz7N+zL7H4Nk7MsgvXQ82nqP2WmyQsjLml4Asg3zo8tVtWJ2kI4y9zTQruvUaXyu/VXOx4cJOy4oo3gG3NcwF7Set2Trz1Vmm+VMNyTaCuljr22c/xD2U1rGmRpOp1IHgOC9jAxN4xlx0PA6Lqz9h4U0XwRXy7AHoFaz7k4KYENiEbj96MlpB8Loq1DqFbeiv+4wb9UTXd33YmGSGWGCRrC5oaQx2VzXGiCQOC7gFoe4TpMFDJDMQ6JsjvdOHEtvWxenXzK3PC7Rjk0a4E9OfyWtj30viMlswep2yus248LyvK8F2ii1KvGSERKQBSoRAERYPe/eMYDDGWg5xc1jGk0HPedLPQCye4KG9cgvcbtyGF2WSRrXkXluzXWhrXetZ21vn7suc14bGBYc7TQDUhvE6rFbQ2vhsVK4Tti98wVnjIzUOBGt1Zqta81rkWEaJbLnSaGg8ChXDs9e8k91LFuzttxXBep6fdc+OEWDN558bipJS15AaGYckdloJ7TieDSRz6WFeSYR4JuRv+JPz1WRfm6hUQxo55j6fNZ9uQ5vaNunpVEV61sxz8LIeBaR3ghUmtLDU7w3SwGdpxHU9nshXW0tsNhGnafyDf99ViNj4x0vvXu0dmA8AAaHqph3OPc/YtR6ZjNr0FzI/Dn/jOB656r0FKh9mjea+2SkdBKz9At53Y3fifE2aRjJHOssLheUcOfhxWQlgGcRsijDHXbsra7xlAv9Fzlf8AD9t/0UrXixm4RrT0c6wWDijlaBkfYNOIGYO8eeirY/ZjXOtvZdR4cD4hb3/5MwupZE1r+IeRZvz4eS1nE4QseWuFObpr/vRdI3c72YOZP4diso9Jp02ZnxtNfk1+fNUcS/N8PDktmxuymvHQrB4vYzmGyLb1HLxHELQqvjLhmjgdWlZL4dz9/JZHDi++rUMg586486VwBQUUFY7j6dUL3IdIRWljkR4cwvTJQefkRRQNvkpMfUWFGzooNck3S8OffFUMS4sotIy6ghx1J/KSqsjXNrM0tJAoEfRRorwz6ZTde+SCO5GMrVpLT1BpSG2FIZWtqPsXNJj7VK4FrnFzTXHQ6daVxsxzm6glruoKoRdyELz2x1rR5UFo2vBbxPaAA7Ud1g+SzuG2vIY3OeA0gZtBVtHG9dNNfJc8gv8A0rO4LaksUEuRhkbQDu2GiNrrsi/06hZ1uBGTTgZ+Vj1wj3I2LDYiSQnLYYdc7xlaOtX8SuIdqwQmmyAv5mxZK0/F4RuOa1/vZA2qIDyGn+odQowWw44zTQGu5Hjf9yux6BL5lL8Gc+eGdNwm+zW/E4Ed41Pgtvw04kY1w4OAIvvXINntBkGbiPXwXUdhYgOhbXEaHu6LpiSurudF304MzNphBKUUZJECLXM0KFKgoASuUe2UzySRRiKR2Ga3MHNa4h0rrBDiBpQA0/Mth3w34fhcS3DtblL4w8SfFVlwOnL4eOq1LGYx83afKXXzzXp3Dh8gs/IzVU+1LbNTG6VPIipSekzVt3WCDPmZkc4g2S26H3cvHjqsycYCbY4EiwaIPcbpWj9mnMS2jpxdWh77VKLd5gcDZc48o7zOce8cVkWSjZLvZ9XRRDGrUE96K8203MPaAy9Sa+qsdo7UmcAImkA/fIIAHUX9StqwO6E0lWGQsHAyXJJ5NvTzPkthh2Fh8I3O8GR/IvBe4n8kbRV+AXhdsedFbI6hVH0x5f2Ob7K3Hxcj2vGUMcNXyk24nmBxIW0YbcmUyFsga2LQl8ZBMnGwBxZw4nrork74vdig37PMIjTW5mFrsxPEg8B5rYZ9oBvCz5FcbciS5mvwZjyrvaL4YwjnMb7sMLWsGRlNNUNBXdwVrs9ri4mVkg4gCjVdSRzKqsxkrvhYfp9VXbDO7i4N9Vndym/LKr43vRVLWs+6/wAs5+iwm9OH+GSiPumyPLvV7jcQYWl0szMo42ctfNaHtXfU4iVkUDHuiLu1IRQ0B1aONd5V/Hx7LHuK4KWT29jTZee97l6zWrT34aNTw40LPyCrwYHEzAGGA5TwfKcgrub8R9Fehjzm/SjDRYY3Y4OsdB3HKfhPh+FYR0oa7K8ZH9Dz8Oq3aTdHGuZo+DN4vaPQEn5hV9mbr4prHslGHObg5jQSBWoNiz1u1o1410V6kbWH1bIx9J8o0Yaq6wGzXTvysH9R/CP37lnZvZ7I06SBvi0kDwo15LK7O3fZAAAXFwuzdWTxJ6pKLj7mxl9ci6f8XzP+iz2butFFeeME9Xdou8b4eSyb8AwjKWNew/dIv5FXLWVztSeNpo+R229mAk3NiLra+VjT922mvAuaVRduP2tJhk/NH2vm11H5BbI2MN1PqsDtPe2CJ/u4c007uEcfa+Z4NCnWy/X1HJr4jNmP2zuwYGtc05wTl7LTd1fAXppxWuzRlvxaV10+q3jAbQmjmaMRHTZR2HMstY6jbXHk7Tz5LNzMa8U5rJAfxNB+qjRq4/X5wjqyOzlrKrit22FC37Jlc0ObJmzA8xdaka8gqmL3Twkmvush6xucz/lvL6K5GEaxoa09kcAdPVQ1or9Q6t+qrUIrXOzDy7Ijw2sRPu3Gix2uV1E6O5jTmvD5GAUenBUNv4xwe1mU38XUUNLsKk7tAHmK+S3MCzur7X4O+Be7K/U+UZGF+bgdRqL6LpG5TB9mDrdm1a7MbotPAd2t+a5ThnEXWhC6fuI532YF3BziW+GgvzIXTJri9S1yj1m/8f8AJtIU0oAUqmYwpQ5SiAxG292ocWB71gcRwOoPpyWsYn2eBhcYiaP3b0B7gdfVb8lLlOmFnzIs1ZVtXEZHJMHsiaPFt+0xtOHAcBXBrzWVzmnU8CO61c4LZbIsU1zfemYW40QYzE5xGgOgq+A18l02TDtdxAPiLVtNsmN2uUA9QACPAhZt/Tu7mt6LEs+c3uRgTPfiraecRua95poDm3rTS4g2enAi1mJN1Wk372X/APPT/kVrPuZmup5RfLMAPRqovp979zyray1n2o1kZkLh7us2YGwR1BGhC1nF+0qFhprZH/0tP60r/avs/c2F7GTyhruV5mcbNs6Hu6rmO1djyYaQtkadDo4A04dWlbXTui03J/Glpmfl5s6WvhraNl2l7VZMtQwkO/FICQP7WmyVruK38xL/AI5pNeTbYPk2j6rFukr8R8GOP0C8++J+67+5pb9QvocfpeFRxHTf35MuzLyLOWml9uDKYfeGTKWljHg85mNkOve+yrvB7yPiNthw98NIy01/a4BYCKY8HVXIjWlVcFqQxqdcRX+ilO6xP3Ns2f7RHR9n7OxouzkL2a8ydSCq2L9pMx/lMYwdXW8+tD0WlrybXpYtS57SPjzfszaD7QcZ/wC4B/8AWyvlS9Re0fGA6+5d/a5t/I0tSykr21imWLVL/qSr5x8mx47fCSQO0yOeQ5xD3mnCqLGmg34RyK2DdXe+LG9hxDcSzRzeAf8Amj6+HELnOJloV1VltECOMOAyuvQgkG+49e9Z2dhVyh6eNFii2Tfq8nb5uwbINDoCforH7bNISI4/dsHGSa2j+1nxO9B3rStyd+MRlDMUHPh4NmI7Temb8be/iO9ZjbW15ZDlha518KBqupK+RmnF6Lr2nonbzm5SDI+aSr1OVje/I3j4ElXu6W7DcJFmd2p5O09x4i+DR0ACo7J3cIAdPwBzFl6ud+cjl3BbCZCVC4I2enSADUWFj8SHBr3B3Yy3R0LSNR4jT1V9lsKymwjbJ6jrpqoYZc4TEhzRm41z5qu+Ec1jAAKFj0Vb7cxvxPaO4uF+Q4qVyEe8Ts9kgPZAdVB1cP8AssHHug/Nfv3VrQygjXl4LZ8Nh5pf5ML3Dk5492z5upx8gsvhNzHv/wDUSafgito83fEfRWK1NfLwd65WR+V6NK2Hu2w4ofxvelht7RlpoHJ1c75LqOAiygBopo4ACgPAKrgtjRQgCNjWgdAr1raVqKa93s7pyfzMloUopUghERAEREARLRAEREBBC8OgB5BVEQFA4Rp5D5KlLsyNwotaR3gK8SlPcyNI1Da3s3ws4P8ADa0nm0ZT/k2itVx3skaxhELXA8QfeOf6ONrrNLyWrrC+cHtM5yphJaaPnDau7E+HPbjdX4mtJHoNFhJHgcXV42F9UGEFUJNmRO4xsPixp/RaEeqTS5SKjwI+GfLn22MfeHr+yqRYtjiGtcC4mgKOpPkvpd+7uHPGGP8Awb+ypxbq4Zrg4QRhwNg5G2D3aL1+6z+iPLwI/U+dY938TJJph5iO6J/7LeNneyl8kLHyRZp7LgyQ0xorQPbYznuscV2VkAHBegxVb82VsXDwd4YsYvZzHEbKkhPawhyjgY2t0A/KaHyJVCTabBoRKD09zISf8QR6rq1KlNg2P+JjXD8zQfqsh0LwdHSjl0+1mMALqbfASPYw/wCNk+it4NqzSn+DhnydCGyV/m8NFfNdRh2JAw2yGJrurY2A/MBXgiCKheSVV9TQdk7rYqbtYl/u2n/hwgN/ykPaPlS3DAbEihHYYL6ntO83Os+qvwFK7qKXsdFFIoyYNjhTmtcOhaD6ELzBs2JnwRsb/Sxo+gVwi9E6IpSiISEREAREQE0lKCiAmkRQgFKaUIgJRFCAlFCIBSUiIBSUpRAFFIiAlKUIgJUUpUICaSlCICaRQiAmkUIgJpKRQgJSlCICUUIgJSlCID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7" name="AutoShape 4" descr="data:image/jpeg;base64,/9j/4AAQSkZJRgABAQAAAQABAAD/2wCEAAkGBhQQEBQUEhQVFBAUFBUVFBcUFBUVGBQUFBQVGBUZFBUXGyYeFxojGhQWHy8gIycpLCwsFR4xNTAqNSYrLCkBCQoKDgwOGg8PGi0lHyQsLCwsNSwsLC8sKSw0KSwsLCw0LCwtLC8sLCwsLCwsLCwsLCksLCwsKSwsLCwsLCkpLP/AABEIALoBDwMBIgACEQEDEQH/xAAcAAEAAQUBAQAAAAAAAAAAAAAAAQMEBQYHAgj/xABBEAABBAADBQUFBgYABAcAAAABAAIDEQQSIQUGMUFRImFxgaEHEzKRsRRCUmLB0SMzcoKS8EOisuEVFjRTY4Oj/8QAGgEBAAMBAQEAAAAAAAAAAAAAAAEEBQMCBv/EAC0RAAICAgEDAgUEAgMAAAAAAAABAgMEESEFEkEiMRMyUWFxFBWBoSORM0Kx/9oADAMBAAIRAxEAPwDuCUiIAilEBFJSIgCIiAIiIAlIiAJSIgCIiAIiIAiIgCIiAIilAQiIgCIiAIiIAilQgCIiAUiUiAIpUIAiIgCIiAIiIAlIlIBSJSUgFIiUgCIiAJSUlIBSUlJSAIiUgCUlJSAUlJSUgFIiUgCJSUgFIlJSAIiICbUWiIAiIgCIiAKVCIAiIgCIiAKhicYyIXI9rG9XEDXutVJZQ0EuIDRqSSAAO8lcg9oO9LZ58sbg+FgoEEkEkW4gjv08l0qr+JLRKWzpbd7sGTX2mK+94HqVcybdw7eM8Qv/AORnA+a+djjaNhrR6/W16GPkdzPloFb/AEi+pOj6Mwu0opf5cjH/ANLgfQFXFr5pO0xE4XIQ/kGHtfMcPFbPsr2sYnBFnv2e+wpcATmLpGA8CCePPQ3wXKzGceUyNHcEVts/aDJ42yRODmOAcCOhFixyPcVcqqQEREAREQBERAEREAREQBERAESlKAhEpEARKRAEREARFDjSAlRax2J2/Azi8E/l7X0VkN98GTQmF3+F9fPKog1NtR50enCS5aMxicbHGLke1g/M4D6rXtr7+wQg5D7xw5g0wHvcf0XH9tbxD7RK2D3mJfndlJzO7Icctk8NOtLFz7KlxLQ6aZzX842gUwdPFXo46/I0bHvNvvJijTpLZyY000fufFaw+TNxPqqrdkxsblaBmyntEZiTXHX6Kxw+7TB8RfIeYvKz5DiraTjwkSU59rQx6A53dG6+vBWb9o4ibSNpa3qAb+a2aHABoprGtH5WgI/AOPElHFv3Y0YbZ+xCy3uNurh8Tr68VMkrjQLmjXT3sb2URdajQ8Vlv/CwOTj5lRPI2NtHnplPPyTsSROitgNtS4QB0c7mOsH+GaB7iDo4eIXU9z/anDinNhmcGTuoNOuWQn/pN+S4TDh3yRljtO1bS0gitdLPRX272CEE7HnNQc0kkjsgOBJFcTQVeyHf4I1s+pQUXmNwIBGoOo8DwXpZ54CJSUgCJSIAiJSAIiUgCJSIAiIEAREQBERAEREBFrW9r72Rt95Gy3SDMw9Gu4G+dhbIQuYb8bEmgxLp4Iy6J9yTO5MDasHvJdY81Ty3b2f4i7hV1WWasf4MXtfEmgxuhcNe5vcsBJi2xPEbO1MePMRt5l3RXG0tqtIDxYcNKyk38ua1x+32tGR3Z17WnxHvI1+a0emQVNCi1qXnf1Oua92cPa8FDbe8EzpfdQuyxjQkVqe88yrrCEsA4Zjx46nv9VZfZWPdma9ups9/mFlmRUy+PeNRfLXktOP1KCRdPZ2QQRapscW+CtI8SXD/AHQ81WjaTx16L3xrZJ6djNabr1JVq/FzvNMIa3rV/IK9YwDkqmFnYyQOcHOy9oNaLLnDh4AcfILhkXKqtzZ2prds1BFTAbDxT8zZnFoDqscXDkQOAVbG7hRPpzZJGyDm852nxB4eXyWQwW8Mj7c9rWRn4AfiOupPd+yv2baYeJFeIXxNudlSn3KWtf6Pov0MYx127/8ATQ9r7MxMGVvu8wujl1Dm1xB5H1UYTZs8bS5zXPZ+LR1N/MBqD5clv7dss5EAeKoy7chZZD7P4WmzfkrMetXcNw/Jx/a1yufsdI3P2kJ8DA8adgMI74+yfos2uV7rbzyQyAOGXDm7jaBoXcx33y4LfsPvRA/72X+oEequ15tVvnT+jMfJwLaJaa2vsZZFTinDhbSCDzBsL2CraeyiSiIpAREQBERAEREARFKAhERAEREAS0Kstp7Wiw0ZfM9rGdSeJ6Acz3BCUm3pF2Vjt4MbFDhpXTOqPKWnmTmBADRzK1fE+1nDgH3Ucsmho01oJHeTw76XOt494J9oEGZ9N1LWMPYbqRQ6nTivVKVs+1MsSxra13SWjWNqY4lxEdiz5qhhNkULcMz+ZOteCy0WAa39yrbG7ajiOUEF/T9zyWo1GK3JnjTky0m2JfwjKeoNJ7ieJoqTS9SaOirM2kw6vc5xrUNBygfqryNsMjQWtY4X0Gh/QrOszYL5UzTq6Y569S2YvZe0i+aRrhVnMOXQH91sEUgoBWWIa2tAA4aigkUpLbF0u+Lk/Fi0/dHLNwnjNc7RfGULDbQ2nJG5xY7Lba4A8eNWryXEgDUEeXFWmJw2erGi55s0o9rGDROyXdHwZvAvixDGuc0PNAEEuBa6uFXSyuF2bGRpCwA3xbf1WrQxmM3G4sfyI/XkQsnsTbUokyzPLgbAsAUdK4DmvlbqJLcoPg+olKSilJfyZeXdmB/AOYfynT5FW0e6zYjmZI6+QIBF96zDJV7LbKy/1FkVrZ720zCRbSdF/OYWWdHcWnwcP1WbweJbJq1w146qrQIogEHkeB8QrRm78d2y2Ho06f4nRR3ws+zIlOMvmM5gtrSQ/wAt5HdxB8Qtt3f3lE5LJCxsoFgZtXjXUNOvJcZm2/Jh5XRTMOYfCW8Ht5EdxVhtLaT5f4g7LmkZa4taOh9Vr4Xxq5cv0lG3psMmLcePufSdqbXFtg+0HFRsFyZ2jiJNdP6uIWz4b2zYXL2w7OOPuy1zfmSFtRujIw8jpWRS/bf4OhWotYLdrfHD7Qa4wk23i1wANdRRIIWcC6pp+xnThKD7ZLTPSJSKTwEUqEAREQBERAFBUqCUBTmmDGlzjTWgknoALK4RvTvV9txXvJP5DTlhj4jLernd54/Louje0TbT2MGHjaCZR2ieGUmg3vJIOnctCdu++v4kriebYqaB3XR9AFTyLlHg0sSynGXxbHz4NZxm1ffEhoyRX3i66DifLRep6Y1tcA0DosxPs0kERxyg/ie9w9XH6BY/EbpPlNvl0/CG5h8zx+SYubVVtsjK6lC+KRgJcc+UlsIvkXcgvLN19Le82eNCvqtnw+CZBDI6RjpHxAkMuswPCmt0HHpyWDgweLnlztY2CMcGtsg+RNuPfopnlu3nekMfKxYP1xbKTti0KDuVWRrS8xbKyDskg9QVl8RGY696MhPCyKJXlo17lwVjZ9JXDGuipVsoQxv+9TvDQ/LmoEhaTVnu1Hz6KuLtMU4V9DzHgukLXB7R7uxo2x1J7LWKNznZn+Q6K9LliodoPBpwzUa00P7FXbZw/UeY0BHkpnKUntnLHhVFag/6Lhwvu8lErAW1/vkoPDx4f91LO+vmFxL/AA+GzI7M3jYBkxFtcNA8cCOWboe9bBh5QayPa5p4ahabiMOCOqtoWmI2xxb3cj4hZ92FGfMeGeXGX8HR8neFIFc1qGD3paNJMzCOdFzfTUeqzeF2k14tj2u8D+6y7MWdb5Rz7N+zL7H4Nk7MsgvXQ82nqP2WmyQsjLml4Asg3zo8tVtWJ2kI4y9zTQruvUaXyu/VXOx4cJOy4oo3gG3NcwF7Set2Trz1Vmm+VMNyTaCuljr22c/xD2U1rGmRpOp1IHgOC9jAxN4xlx0PA6Lqz9h4U0XwRXy7AHoFaz7k4KYENiEbj96MlpB8Loq1DqFbeiv+4wb9UTXd33YmGSGWGCRrC5oaQx2VzXGiCQOC7gFoe4TpMFDJDMQ6JsjvdOHEtvWxenXzK3PC7Rjk0a4E9OfyWtj30viMlswep2yus248LyvK8F2ii1KvGSERKQBSoRAERYPe/eMYDDGWg5xc1jGk0HPedLPQCye4KG9cgvcbtyGF2WSRrXkXluzXWhrXetZ21vn7suc14bGBYc7TQDUhvE6rFbQ2vhsVK4Tti98wVnjIzUOBGt1Zqta81rkWEaJbLnSaGg8ChXDs9e8k91LFuzttxXBep6fdc+OEWDN558bipJS15AaGYckdloJ7TieDSRz6WFeSYR4JuRv+JPz1WRfm6hUQxo55j6fNZ9uQ5vaNunpVEV61sxz8LIeBaR3ghUmtLDU7w3SwGdpxHU9nshXW0tsNhGnafyDf99ViNj4x0vvXu0dmA8AAaHqph3OPc/YtR6ZjNr0FzI/Dn/jOB656r0FKh9mjea+2SkdBKz9At53Y3fifE2aRjJHOssLheUcOfhxWQlgGcRsijDHXbsra7xlAv9Fzlf8AD9t/0UrXixm4RrT0c6wWDijlaBkfYNOIGYO8eeirY/ZjXOtvZdR4cD4hb3/5MwupZE1r+IeRZvz4eS1nE4QseWuFObpr/vRdI3c72YOZP4diso9Jp02ZnxtNfk1+fNUcS/N8PDktmxuymvHQrB4vYzmGyLb1HLxHELQqvjLhmjgdWlZL4dz9/JZHDi++rUMg586486VwBQUUFY7j6dUL3IdIRWljkR4cwvTJQefkRRQNvkpMfUWFGzooNck3S8OffFUMS4sotIy6ghx1J/KSqsjXNrM0tJAoEfRRorwz6ZTde+SCO5GMrVpLT1BpSG2FIZWtqPsXNJj7VK4FrnFzTXHQ6daVxsxzm6glruoKoRdyELz2x1rR5UFo2vBbxPaAA7Ud1g+SzuG2vIY3OeA0gZtBVtHG9dNNfJc8gv8A0rO4LaksUEuRhkbQDu2GiNrrsi/06hZ1uBGTTgZ+Vj1wj3I2LDYiSQnLYYdc7xlaOtX8SuIdqwQmmyAv5mxZK0/F4RuOa1/vZA2qIDyGn+odQowWw44zTQGu5Hjf9yux6BL5lL8Gc+eGdNwm+zW/E4Ed41Pgtvw04kY1w4OAIvvXINntBkGbiPXwXUdhYgOhbXEaHu6LpiSurudF304MzNphBKUUZJECLXM0KFKgoASuUe2UzySRRiKR2Ga3MHNa4h0rrBDiBpQA0/Mth3w34fhcS3DtblL4w8SfFVlwOnL4eOq1LGYx83afKXXzzXp3Dh8gs/IzVU+1LbNTG6VPIipSekzVt3WCDPmZkc4g2S26H3cvHjqsycYCbY4EiwaIPcbpWj9mnMS2jpxdWh77VKLd5gcDZc48o7zOce8cVkWSjZLvZ9XRRDGrUE96K8203MPaAy9Sa+qsdo7UmcAImkA/fIIAHUX9StqwO6E0lWGQsHAyXJJ5NvTzPkthh2Fh8I3O8GR/IvBe4n8kbRV+AXhdsedFbI6hVH0x5f2Ob7K3Hxcj2vGUMcNXyk24nmBxIW0YbcmUyFsga2LQl8ZBMnGwBxZw4nrork74vdig37PMIjTW5mFrsxPEg8B5rYZ9oBvCz5FcbciS5mvwZjyrvaL4YwjnMb7sMLWsGRlNNUNBXdwVrs9ri4mVkg4gCjVdSRzKqsxkrvhYfp9VXbDO7i4N9Vndym/LKr43vRVLWs+6/wAs5+iwm9OH+GSiPumyPLvV7jcQYWl0szMo42ctfNaHtXfU4iVkUDHuiLu1IRQ0B1aONd5V/Hx7LHuK4KWT29jTZee97l6zWrT34aNTw40LPyCrwYHEzAGGA5TwfKcgrub8R9Fehjzm/SjDRYY3Y4OsdB3HKfhPh+FYR0oa7K8ZH9Dz8Oq3aTdHGuZo+DN4vaPQEn5hV9mbr4prHslGHObg5jQSBWoNiz1u1o1410V6kbWH1bIx9J8o0Yaq6wGzXTvysH9R/CP37lnZvZ7I06SBvi0kDwo15LK7O3fZAAAXFwuzdWTxJ6pKLj7mxl9ci6f8XzP+iz2butFFeeME9Xdou8b4eSyb8AwjKWNew/dIv5FXLWVztSeNpo+R229mAk3NiLra+VjT922mvAuaVRduP2tJhk/NH2vm11H5BbI2MN1PqsDtPe2CJ/u4c007uEcfa+Z4NCnWy/X1HJr4jNmP2zuwYGtc05wTl7LTd1fAXppxWuzRlvxaV10+q3jAbQmjmaMRHTZR2HMstY6jbXHk7Tz5LNzMa8U5rJAfxNB+qjRq4/X5wjqyOzlrKrit22FC37Jlc0ObJmzA8xdaka8gqmL3Twkmvush6xucz/lvL6K5GEaxoa09kcAdPVQ1or9Q6t+qrUIrXOzDy7Ijw2sRPu3Gix2uV1E6O5jTmvD5GAUenBUNv4xwe1mU38XUUNLsKk7tAHmK+S3MCzur7X4O+Be7K/U+UZGF+bgdRqL6LpG5TB9mDrdm1a7MbotPAd2t+a5ThnEXWhC6fuI532YF3BziW+GgvzIXTJri9S1yj1m/8f8AJtIU0oAUqmYwpQ5SiAxG292ocWB71gcRwOoPpyWsYn2eBhcYiaP3b0B7gdfVb8lLlOmFnzIs1ZVtXEZHJMHsiaPFt+0xtOHAcBXBrzWVzmnU8CO61c4LZbIsU1zfemYW40QYzE5xGgOgq+A18l02TDtdxAPiLVtNsmN2uUA9QACPAhZt/Tu7mt6LEs+c3uRgTPfiraecRua95poDm3rTS4g2enAi1mJN1Wk372X/APPT/kVrPuZmup5RfLMAPRqovp979zyray1n2o1kZkLh7us2YGwR1BGhC1nF+0qFhprZH/0tP60r/avs/c2F7GTyhruV5mcbNs6Hu6rmO1djyYaQtkadDo4A04dWlbXTui03J/Glpmfl5s6WvhraNl2l7VZMtQwkO/FICQP7WmyVruK38xL/AI5pNeTbYPk2j6rFukr8R8GOP0C8++J+67+5pb9QvocfpeFRxHTf35MuzLyLOWml9uDKYfeGTKWljHg85mNkOve+yrvB7yPiNthw98NIy01/a4BYCKY8HVXIjWlVcFqQxqdcRX+ilO6xP3Ns2f7RHR9n7OxouzkL2a8ydSCq2L9pMx/lMYwdXW8+tD0WlrybXpYtS57SPjzfszaD7QcZ/wC4B/8AWyvlS9Re0fGA6+5d/a5t/I0tSykr21imWLVL/qSr5x8mx47fCSQO0yOeQ5xD3mnCqLGmg34RyK2DdXe+LG9hxDcSzRzeAf8Amj6+HELnOJloV1VltECOMOAyuvQgkG+49e9Z2dhVyh6eNFii2Tfq8nb5uwbINDoCforH7bNISI4/dsHGSa2j+1nxO9B3rStyd+MRlDMUHPh4NmI7Temb8be/iO9ZjbW15ZDlha518KBqupK+RmnF6Lr2nonbzm5SDI+aSr1OVje/I3j4ElXu6W7DcJFmd2p5O09x4i+DR0ACo7J3cIAdPwBzFl6ud+cjl3BbCZCVC4I2enSADUWFj8SHBr3B3Yy3R0LSNR4jT1V9lsKymwjbJ6jrpqoYZc4TEhzRm41z5qu+Ec1jAAKFj0Vb7cxvxPaO4uF+Q4qVyEe8Ts9kgPZAdVB1cP8AssHHug/Nfv3VrQygjXl4LZ8Nh5pf5ML3Dk5492z5upx8gsvhNzHv/wDUSafgito83fEfRWK1NfLwd65WR+V6NK2Hu2w4ofxvelht7RlpoHJ1c75LqOAiygBopo4ACgPAKrgtjRQgCNjWgdAr1raVqKa93s7pyfzMloUopUghERAEREARLRAEREBBC8OgB5BVEQFA4Rp5D5KlLsyNwotaR3gK8SlPcyNI1Da3s3ws4P8ADa0nm0ZT/k2itVx3skaxhELXA8QfeOf6ONrrNLyWrrC+cHtM5yphJaaPnDau7E+HPbjdX4mtJHoNFhJHgcXV42F9UGEFUJNmRO4xsPixp/RaEeqTS5SKjwI+GfLn22MfeHr+yqRYtjiGtcC4mgKOpPkvpd+7uHPGGP8Awb+ypxbq4Zrg4QRhwNg5G2D3aL1+6z+iPLwI/U+dY938TJJph5iO6J/7LeNneyl8kLHyRZp7LgyQ0xorQPbYznuscV2VkAHBegxVb82VsXDwd4YsYvZzHEbKkhPawhyjgY2t0A/KaHyJVCTabBoRKD09zISf8QR6rq1KlNg2P+JjXD8zQfqsh0LwdHSjl0+1mMALqbfASPYw/wCNk+it4NqzSn+DhnydCGyV/m8NFfNdRh2JAw2yGJrurY2A/MBXgiCKheSVV9TQdk7rYqbtYl/u2n/hwgN/ykPaPlS3DAbEihHYYL6ntO83Os+qvwFK7qKXsdFFIoyYNjhTmtcOhaD6ELzBs2JnwRsb/Sxo+gVwi9E6IpSiISEREAREQE0lKCiAmkRQgFKaUIgJRFCAlFCIBSUiIBSUpRAFFIiAlKUIgJUUpUICaSlCICaRQiAmkUIgJpKRQgJSlCICUUIgJSlCID//2Q=="/>
          <p:cNvSpPr>
            <a:spLocks noChangeAspect="1" noChangeArrowheads="1"/>
          </p:cNvSpPr>
          <p:nvPr/>
        </p:nvSpPr>
        <p:spPr bwMode="auto">
          <a:xfrm>
            <a:off x="307975" y="79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8" name="AutoShape 6" descr="data:image/jpeg;base64,/9j/4AAQSkZJRgABAQAAAQABAAD/2wCEAAkGBhQQEBQUEhQVFBAUFBUVFBcUFBUVGBQUFBQVGBUZFBUXGyYeFxojGhQWHy8gIycpLCwsFR4xNTAqNSYrLCkBCQoKDgwOGg8PGi0lHyQsLCwsNSwsLC8sKSw0KSwsLCw0LCwtLC8sLCwsLCwsLCwsLCksLCwsKSwsLCwsLCkpLP/AABEIALoBDwMBIgACEQEDEQH/xAAcAAEAAQUBAQAAAAAAAAAAAAAAAQMEBQYHAgj/xABBEAABBAADBQUFBgYABAcAAAABAAIDEQQSIQUGMUFRImFxgaEHEzKRsRRCUmLB0SMzcoKS8EOisuEVFjRTY4Oj/8QAGgEBAAMBAQEAAAAAAAAAAAAAAAEEBQMCBv/EAC0RAAICAgEDAgUEAgMAAAAAAAABAgMEESEFEkEiMRMyUWFxFBWBoSORM0Kx/9oADAMBAAIRAxEAPwDuCUiIAilEBFJSIgCIiAIiIAlIiAJSIgCIiAIiIAiIgCIiAIilAQiIgCIiAIiIAilQgCIiAUiUiAIpUIAiIgCIiAIiIAlIlIBSJSUgFIiUgCIiAJSUlIBSUlJSAIiUgCUlJSAUlJSUgFIiUgCJSUgFIlJSAIiICbUWiIAiIgCIiAKVCIAiIgCIiAKhicYyIXI9rG9XEDXutVJZQ0EuIDRqSSAAO8lcg9oO9LZ58sbg+FgoEEkEkW4gjv08l0qr+JLRKWzpbd7sGTX2mK+94HqVcybdw7eM8Qv/AORnA+a+djjaNhrR6/W16GPkdzPloFb/AEi+pOj6Mwu0opf5cjH/ANLgfQFXFr5pO0xE4XIQ/kGHtfMcPFbPsr2sYnBFnv2e+wpcATmLpGA8CCePPQ3wXKzGceUyNHcEVts/aDJ42yRODmOAcCOhFixyPcVcqqQEREAREQBERAEREAREQBERAESlKAhEpEARKRAEREARFDjSAlRax2J2/Azi8E/l7X0VkN98GTQmF3+F9fPKog1NtR50enCS5aMxicbHGLke1g/M4D6rXtr7+wQg5D7xw5g0wHvcf0XH9tbxD7RK2D3mJfndlJzO7Icctk8NOtLFz7KlxLQ6aZzX842gUwdPFXo46/I0bHvNvvJijTpLZyY000fufFaw+TNxPqqrdkxsblaBmyntEZiTXHX6Kxw+7TB8RfIeYvKz5DiraTjwkSU59rQx6A53dG6+vBWb9o4ibSNpa3qAb+a2aHABoprGtH5WgI/AOPElHFv3Y0YbZ+xCy3uNurh8Tr68VMkrjQLmjXT3sb2URdajQ8Vlv/CwOTj5lRPI2NtHnplPPyTsSROitgNtS4QB0c7mOsH+GaB7iDo4eIXU9z/anDinNhmcGTuoNOuWQn/pN+S4TDh3yRljtO1bS0gitdLPRX272CEE7HnNQc0kkjsgOBJFcTQVeyHf4I1s+pQUXmNwIBGoOo8DwXpZ54CJSUgCJSIAiJSAIiUgCJSIAiIEAREQBERAEREBFrW9r72Rt95Gy3SDMw9Gu4G+dhbIQuYb8bEmgxLp4Iy6J9yTO5MDasHvJdY81Ty3b2f4i7hV1WWasf4MXtfEmgxuhcNe5vcsBJi2xPEbO1MePMRt5l3RXG0tqtIDxYcNKyk38ua1x+32tGR3Z17WnxHvI1+a0emQVNCi1qXnf1Oua92cPa8FDbe8EzpfdQuyxjQkVqe88yrrCEsA4Zjx46nv9VZfZWPdma9ups9/mFlmRUy+PeNRfLXktOP1KCRdPZ2QQRapscW+CtI8SXD/AHQ81WjaTx16L3xrZJ6djNabr1JVq/FzvNMIa3rV/IK9YwDkqmFnYyQOcHOy9oNaLLnDh4AcfILhkXKqtzZ2prds1BFTAbDxT8zZnFoDqscXDkQOAVbG7hRPpzZJGyDm852nxB4eXyWQwW8Mj7c9rWRn4AfiOupPd+yv2baYeJFeIXxNudlSn3KWtf6Pov0MYx127/8ATQ9r7MxMGVvu8wujl1Dm1xB5H1UYTZs8bS5zXPZ+LR1N/MBqD5clv7dss5EAeKoy7chZZD7P4WmzfkrMetXcNw/Jx/a1yufsdI3P2kJ8DA8adgMI74+yfos2uV7rbzyQyAOGXDm7jaBoXcx33y4LfsPvRA/72X+oEequ15tVvnT+jMfJwLaJaa2vsZZFTinDhbSCDzBsL2CraeyiSiIpAREQBERAEREARFKAhERAEREAS0Kstp7Wiw0ZfM9rGdSeJ6Acz3BCUm3pF2Vjt4MbFDhpXTOqPKWnmTmBADRzK1fE+1nDgH3Ucsmho01oJHeTw76XOt494J9oEGZ9N1LWMPYbqRQ6nTivVKVs+1MsSxra13SWjWNqY4lxEdiz5qhhNkULcMz+ZOteCy0WAa39yrbG7ajiOUEF/T9zyWo1GK3JnjTky0m2JfwjKeoNJ7ieJoqTS9SaOirM2kw6vc5xrUNBygfqryNsMjQWtY4X0Gh/QrOszYL5UzTq6Y569S2YvZe0i+aRrhVnMOXQH91sEUgoBWWIa2tAA4aigkUpLbF0u+Lk/Fi0/dHLNwnjNc7RfGULDbQ2nJG5xY7Lba4A8eNWryXEgDUEeXFWmJw2erGi55s0o9rGDROyXdHwZvAvixDGuc0PNAEEuBa6uFXSyuF2bGRpCwA3xbf1WrQxmM3G4sfyI/XkQsnsTbUokyzPLgbAsAUdK4DmvlbqJLcoPg+olKSilJfyZeXdmB/AOYfynT5FW0e6zYjmZI6+QIBF96zDJV7LbKy/1FkVrZ720zCRbSdF/OYWWdHcWnwcP1WbweJbJq1w146qrQIogEHkeB8QrRm78d2y2Ho06f4nRR3ws+zIlOMvmM5gtrSQ/wAt5HdxB8Qtt3f3lE5LJCxsoFgZtXjXUNOvJcZm2/Jh5XRTMOYfCW8Ht5EdxVhtLaT5f4g7LmkZa4taOh9Vr4Xxq5cv0lG3psMmLcePufSdqbXFtg+0HFRsFyZ2jiJNdP6uIWz4b2zYXL2w7OOPuy1zfmSFtRujIw8jpWRS/bf4OhWotYLdrfHD7Qa4wk23i1wANdRRIIWcC6pp+xnThKD7ZLTPSJSKTwEUqEAREQBERAFBUqCUBTmmDGlzjTWgknoALK4RvTvV9txXvJP5DTlhj4jLernd54/Louje0TbT2MGHjaCZR2ieGUmg3vJIOnctCdu++v4kriebYqaB3XR9AFTyLlHg0sSynGXxbHz4NZxm1ffEhoyRX3i66DifLRep6Y1tcA0DosxPs0kERxyg/ie9w9XH6BY/EbpPlNvl0/CG5h8zx+SYubVVtsjK6lC+KRgJcc+UlsIvkXcgvLN19Le82eNCvqtnw+CZBDI6RjpHxAkMuswPCmt0HHpyWDgweLnlztY2CMcGtsg+RNuPfopnlu3nekMfKxYP1xbKTti0KDuVWRrS8xbKyDskg9QVl8RGY696MhPCyKJXlo17lwVjZ9JXDGuipVsoQxv+9TvDQ/LmoEhaTVnu1Hz6KuLtMU4V9DzHgukLXB7R7uxo2x1J7LWKNznZn+Q6K9LliodoPBpwzUa00P7FXbZw/UeY0BHkpnKUntnLHhVFag/6Lhwvu8lErAW1/vkoPDx4f91LO+vmFxL/AA+GzI7M3jYBkxFtcNA8cCOWboe9bBh5QayPa5p4ahabiMOCOqtoWmI2xxb3cj4hZ92FGfMeGeXGX8HR8neFIFc1qGD3paNJMzCOdFzfTUeqzeF2k14tj2u8D+6y7MWdb5Rz7N+zL7H4Nk7MsgvXQ82nqP2WmyQsjLml4Asg3zo8tVtWJ2kI4y9zTQruvUaXyu/VXOx4cJOy4oo3gG3NcwF7Set2Trz1Vmm+VMNyTaCuljr22c/xD2U1rGmRpOp1IHgOC9jAxN4xlx0PA6Lqz9h4U0XwRXy7AHoFaz7k4KYENiEbj96MlpB8Loq1DqFbeiv+4wb9UTXd33YmGSGWGCRrC5oaQx2VzXGiCQOC7gFoe4TpMFDJDMQ6JsjvdOHEtvWxenXzK3PC7Rjk0a4E9OfyWtj30viMlswep2yus248LyvK8F2ii1KvGSERKQBSoRAERYPe/eMYDDGWg5xc1jGk0HPedLPQCye4KG9cgvcbtyGF2WSRrXkXluzXWhrXetZ21vn7suc14bGBYc7TQDUhvE6rFbQ2vhsVK4Tti98wVnjIzUOBGt1Zqta81rkWEaJbLnSaGg8ChXDs9e8k91LFuzttxXBep6fdc+OEWDN558bipJS15AaGYckdloJ7TieDSRz6WFeSYR4JuRv+JPz1WRfm6hUQxo55j6fNZ9uQ5vaNunpVEV61sxz8LIeBaR3ghUmtLDU7w3SwGdpxHU9nshXW0tsNhGnafyDf99ViNj4x0vvXu0dmA8AAaHqph3OPc/YtR6ZjNr0FzI/Dn/jOB656r0FKh9mjea+2SkdBKz9At53Y3fifE2aRjJHOssLheUcOfhxWQlgGcRsijDHXbsra7xlAv9Fzlf8AD9t/0UrXixm4RrT0c6wWDijlaBkfYNOIGYO8eeirY/ZjXOtvZdR4cD4hb3/5MwupZE1r+IeRZvz4eS1nE4QseWuFObpr/vRdI3c72YOZP4diso9Jp02ZnxtNfk1+fNUcS/N8PDktmxuymvHQrB4vYzmGyLb1HLxHELQqvjLhmjgdWlZL4dz9/JZHDi++rUMg586486VwBQUUFY7j6dUL3IdIRWljkR4cwvTJQefkRRQNvkpMfUWFGzooNck3S8OffFUMS4sotIy6ghx1J/KSqsjXNrM0tJAoEfRRorwz6ZTde+SCO5GMrVpLT1BpSG2FIZWtqPsXNJj7VK4FrnFzTXHQ6daVxsxzm6glruoKoRdyELz2x1rR5UFo2vBbxPaAA7Ud1g+SzuG2vIY3OeA0gZtBVtHG9dNNfJc8gv8A0rO4LaksUEuRhkbQDu2GiNrrsi/06hZ1uBGTTgZ+Vj1wj3I2LDYiSQnLYYdc7xlaOtX8SuIdqwQmmyAv5mxZK0/F4RuOa1/vZA2qIDyGn+odQowWw44zTQGu5Hjf9yux6BL5lL8Gc+eGdNwm+zW/E4Ed41Pgtvw04kY1w4OAIvvXINntBkGbiPXwXUdhYgOhbXEaHu6LpiSurudF304MzNphBKUUZJECLXM0KFKgoASuUe2UzySRRiKR2Ga3MHNa4h0rrBDiBpQA0/Mth3w34fhcS3DtblL4w8SfFVlwOnL4eOq1LGYx83afKXXzzXp3Dh8gs/IzVU+1LbNTG6VPIipSekzVt3WCDPmZkc4g2S26H3cvHjqsycYCbY4EiwaIPcbpWj9mnMS2jpxdWh77VKLd5gcDZc48o7zOce8cVkWSjZLvZ9XRRDGrUE96K8203MPaAy9Sa+qsdo7UmcAImkA/fIIAHUX9StqwO6E0lWGQsHAyXJJ5NvTzPkthh2Fh8I3O8GR/IvBe4n8kbRV+AXhdsedFbI6hVH0x5f2Ob7K3Hxcj2vGUMcNXyk24nmBxIW0YbcmUyFsga2LQl8ZBMnGwBxZw4nrork74vdig37PMIjTW5mFrsxPEg8B5rYZ9oBvCz5FcbciS5mvwZjyrvaL4YwjnMb7sMLWsGRlNNUNBXdwVrs9ri4mVkg4gCjVdSRzKqsxkrvhYfp9VXbDO7i4N9Vndym/LKr43vRVLWs+6/wAs5+iwm9OH+GSiPumyPLvV7jcQYWl0szMo42ctfNaHtXfU4iVkUDHuiLu1IRQ0B1aONd5V/Hx7LHuK4KWT29jTZee97l6zWrT34aNTw40LPyCrwYHEzAGGA5TwfKcgrub8R9Fehjzm/SjDRYY3Y4OsdB3HKfhPh+FYR0oa7K8ZH9Dz8Oq3aTdHGuZo+DN4vaPQEn5hV9mbr4prHslGHObg5jQSBWoNiz1u1o1410V6kbWH1bIx9J8o0Yaq6wGzXTvysH9R/CP37lnZvZ7I06SBvi0kDwo15LK7O3fZAAAXFwuzdWTxJ6pKLj7mxl9ci6f8XzP+iz2butFFeeME9Xdou8b4eSyb8AwjKWNew/dIv5FXLWVztSeNpo+R229mAk3NiLra+VjT922mvAuaVRduP2tJhk/NH2vm11H5BbI2MN1PqsDtPe2CJ/u4c007uEcfa+Z4NCnWy/X1HJr4jNmP2zuwYGtc05wTl7LTd1fAXppxWuzRlvxaV10+q3jAbQmjmaMRHTZR2HMstY6jbXHk7Tz5LNzMa8U5rJAfxNB+qjRq4/X5wjqyOzlrKrit22FC37Jlc0ObJmzA8xdaka8gqmL3Twkmvush6xucz/lvL6K5GEaxoa09kcAdPVQ1or9Q6t+qrUIrXOzDy7Ijw2sRPu3Gix2uV1E6O5jTmvD5GAUenBUNv4xwe1mU38XUUNLsKk7tAHmK+S3MCzur7X4O+Be7K/U+UZGF+bgdRqL6LpG5TB9mDrdm1a7MbotPAd2t+a5ThnEXWhC6fuI532YF3BziW+GgvzIXTJri9S1yj1m/8f8AJtIU0oAUqmYwpQ5SiAxG292ocWB71gcRwOoPpyWsYn2eBhcYiaP3b0B7gdfVb8lLlOmFnzIs1ZVtXEZHJMHsiaPFt+0xtOHAcBXBrzWVzmnU8CO61c4LZbIsU1zfemYW40QYzE5xGgOgq+A18l02TDtdxAPiLVtNsmN2uUA9QACPAhZt/Tu7mt6LEs+c3uRgTPfiraecRua95poDm3rTS4g2enAi1mJN1Wk372X/APPT/kVrPuZmup5RfLMAPRqovp979zyray1n2o1kZkLh7us2YGwR1BGhC1nF+0qFhprZH/0tP60r/avs/c2F7GTyhruV5mcbNs6Hu6rmO1djyYaQtkadDo4A04dWlbXTui03J/Glpmfl5s6WvhraNl2l7VZMtQwkO/FICQP7WmyVruK38xL/AI5pNeTbYPk2j6rFukr8R8GOP0C8++J+67+5pb9QvocfpeFRxHTf35MuzLyLOWml9uDKYfeGTKWljHg85mNkOve+yrvB7yPiNthw98NIy01/a4BYCKY8HVXIjWlVcFqQxqdcRX+ilO6xP3Ns2f7RHR9n7OxouzkL2a8ydSCq2L9pMx/lMYwdXW8+tD0WlrybXpYtS57SPjzfszaD7QcZ/wC4B/8AWyvlS9Re0fGA6+5d/a5t/I0tSykr21imWLVL/qSr5x8mx47fCSQO0yOeQ5xD3mnCqLGmg34RyK2DdXe+LG9hxDcSzRzeAf8Amj6+HELnOJloV1VltECOMOAyuvQgkG+49e9Z2dhVyh6eNFii2Tfq8nb5uwbINDoCforH7bNISI4/dsHGSa2j+1nxO9B3rStyd+MRlDMUHPh4NmI7Temb8be/iO9ZjbW15ZDlha518KBqupK+RmnF6Lr2nonbzm5SDI+aSr1OVje/I3j4ElXu6W7DcJFmd2p5O09x4i+DR0ACo7J3cIAdPwBzFl6ud+cjl3BbCZCVC4I2enSADUWFj8SHBr3B3Yy3R0LSNR4jT1V9lsKymwjbJ6jrpqoYZc4TEhzRm41z5qu+Ec1jAAKFj0Vb7cxvxPaO4uF+Q4qVyEe8Ts9kgPZAdVB1cP8AssHHug/Nfv3VrQygjXl4LZ8Nh5pf5ML3Dk5492z5upx8gsvhNzHv/wDUSafgito83fEfRWK1NfLwd65WR+V6NK2Hu2w4ofxvelht7RlpoHJ1c75LqOAiygBopo4ACgPAKrgtjRQgCNjWgdAr1raVqKa93s7pyfzMloUopUghERAEREARLRAEREBBC8OgB5BVEQFA4Rp5D5KlLsyNwotaR3gK8SlPcyNI1Da3s3ws4P8ADa0nm0ZT/k2itVx3skaxhELXA8QfeOf6ONrrNLyWrrC+cHtM5yphJaaPnDau7E+HPbjdX4mtJHoNFhJHgcXV42F9UGEFUJNmRO4xsPixp/RaEeqTS5SKjwI+GfLn22MfeHr+yqRYtjiGtcC4mgKOpPkvpd+7uHPGGP8Awb+ypxbq4Zrg4QRhwNg5G2D3aL1+6z+iPLwI/U+dY938TJJph5iO6J/7LeNneyl8kLHyRZp7LgyQ0xorQPbYznuscV2VkAHBegxVb82VsXDwd4YsYvZzHEbKkhPawhyjgY2t0A/KaHyJVCTabBoRKD09zISf8QR6rq1KlNg2P+JjXD8zQfqsh0LwdHSjl0+1mMALqbfASPYw/wCNk+it4NqzSn+DhnydCGyV/m8NFfNdRh2JAw2yGJrurY2A/MBXgiCKheSVV9TQdk7rYqbtYl/u2n/hwgN/ykPaPlS3DAbEihHYYL6ntO83Os+qvwFK7qKXsdFFIoyYNjhTmtcOhaD6ELzBs2JnwRsb/Sxo+gVwi9E6IpSiISEREAREQE0lKCiAmkRQgFKaUIgJRFCAlFCIBSUiIBSUpRAFFIiAlKUIgJUUpUICaSlCICaRQiAmkUIgJpKRQgJSlCICUUIgJSlCID//2Q=="/>
          <p:cNvSpPr>
            <a:spLocks noChangeAspect="1" noChangeArrowheads="1"/>
          </p:cNvSpPr>
          <p:nvPr/>
        </p:nvSpPr>
        <p:spPr bwMode="auto">
          <a:xfrm>
            <a:off x="460375" y="1603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9" name="AutoShape 8" descr="data:image/jpeg;base64,/9j/4AAQSkZJRgABAQAAAQABAAD/2wCEAAkGBhQQEBQUEhQVFBAUFBUVFBcUFBUVGBQUFBQVGBUZFBUXGyYeFxojGhQWHy8gIycpLCwsFR4xNTAqNSYrLCkBCQoKDgwOGg8PGi0lHyQsLCwsNSwsLC8sKSw0KSwsLCw0LCwtLC8sLCwsLCwsLCwsLCksLCwsKSwsLCwsLCkpLP/AABEIALoBDwMBIgACEQEDEQH/xAAcAAEAAQUBAQAAAAAAAAAAAAAAAQMEBQYHAgj/xABBEAABBAADBQUFBgYABAcAAAABAAIDEQQSIQUGMUFRImFxgaEHEzKRsRRCUmLB0SMzcoKS8EOisuEVFjRTY4Oj/8QAGgEBAAMBAQEAAAAAAAAAAAAAAAEEBQMCBv/EAC0RAAICAgEDAgUEAgMAAAAAAAABAgMEESEFEkEiMRMyUWFxFBWBoSORM0Kx/9oADAMBAAIRAxEAPwDuCUiIAilEBFJSIgCIiAIiIAlIiAJSIgCIiAIiIAiIgCIiAIilAQiIgCIiAIiIAilQgCIiAUiUiAIpUIAiIgCIiAIiIAlIlIBSJSUgFIiUgCIiAJSUlIBSUlJSAIiUgCUlJSAUlJSUgFIiUgCJSUgFIlJSAIiICbUWiIAiIgCIiAKVCIAiIgCIiAKhicYyIXI9rG9XEDXutVJZQ0EuIDRqSSAAO8lcg9oO9LZ58sbg+FgoEEkEkW4gjv08l0qr+JLRKWzpbd7sGTX2mK+94HqVcybdw7eM8Qv/AORnA+a+djjaNhrR6/W16GPkdzPloFb/AEi+pOj6Mwu0opf5cjH/ANLgfQFXFr5pO0xE4XIQ/kGHtfMcPFbPsr2sYnBFnv2e+wpcATmLpGA8CCePPQ3wXKzGceUyNHcEVts/aDJ42yRODmOAcCOhFixyPcVcqqQEREAREQBERAEREAREQBERAESlKAhEpEARKRAEREARFDjSAlRax2J2/Azi8E/l7X0VkN98GTQmF3+F9fPKog1NtR50enCS5aMxicbHGLke1g/M4D6rXtr7+wQg5D7xw5g0wHvcf0XH9tbxD7RK2D3mJfndlJzO7Icctk8NOtLFz7KlxLQ6aZzX842gUwdPFXo46/I0bHvNvvJijTpLZyY000fufFaw+TNxPqqrdkxsblaBmyntEZiTXHX6Kxw+7TB8RfIeYvKz5DiraTjwkSU59rQx6A53dG6+vBWb9o4ibSNpa3qAb+a2aHABoprGtH5WgI/AOPElHFv3Y0YbZ+xCy3uNurh8Tr68VMkrjQLmjXT3sb2URdajQ8Vlv/CwOTj5lRPI2NtHnplPPyTsSROitgNtS4QB0c7mOsH+GaB7iDo4eIXU9z/anDinNhmcGTuoNOuWQn/pN+S4TDh3yRljtO1bS0gitdLPRX272CEE7HnNQc0kkjsgOBJFcTQVeyHf4I1s+pQUXmNwIBGoOo8DwXpZ54CJSUgCJSIAiJSAIiUgCJSIAiIEAREQBERAEREBFrW9r72Rt95Gy3SDMw9Gu4G+dhbIQuYb8bEmgxLp4Iy6J9yTO5MDasHvJdY81Ty3b2f4i7hV1WWasf4MXtfEmgxuhcNe5vcsBJi2xPEbO1MePMRt5l3RXG0tqtIDxYcNKyk38ua1x+32tGR3Z17WnxHvI1+a0emQVNCi1qXnf1Oua92cPa8FDbe8EzpfdQuyxjQkVqe88yrrCEsA4Zjx46nv9VZfZWPdma9ups9/mFlmRUy+PeNRfLXktOP1KCRdPZ2QQRapscW+CtI8SXD/AHQ81WjaTx16L3xrZJ6djNabr1JVq/FzvNMIa3rV/IK9YwDkqmFnYyQOcHOy9oNaLLnDh4AcfILhkXKqtzZ2prds1BFTAbDxT8zZnFoDqscXDkQOAVbG7hRPpzZJGyDm852nxB4eXyWQwW8Mj7c9rWRn4AfiOupPd+yv2baYeJFeIXxNudlSn3KWtf6Pov0MYx127/8ATQ9r7MxMGVvu8wujl1Dm1xB5H1UYTZs8bS5zXPZ+LR1N/MBqD5clv7dss5EAeKoy7chZZD7P4WmzfkrMetXcNw/Jx/a1yufsdI3P2kJ8DA8adgMI74+yfos2uV7rbzyQyAOGXDm7jaBoXcx33y4LfsPvRA/72X+oEequ15tVvnT+jMfJwLaJaa2vsZZFTinDhbSCDzBsL2CraeyiSiIpAREQBERAEREARFKAhERAEREAS0Kstp7Wiw0ZfM9rGdSeJ6Acz3BCUm3pF2Vjt4MbFDhpXTOqPKWnmTmBADRzK1fE+1nDgH3Ucsmho01oJHeTw76XOt494J9oEGZ9N1LWMPYbqRQ6nTivVKVs+1MsSxra13SWjWNqY4lxEdiz5qhhNkULcMz+ZOteCy0WAa39yrbG7ajiOUEF/T9zyWo1GK3JnjTky0m2JfwjKeoNJ7ieJoqTS9SaOirM2kw6vc5xrUNBygfqryNsMjQWtY4X0Gh/QrOszYL5UzTq6Y569S2YvZe0i+aRrhVnMOXQH91sEUgoBWWIa2tAA4aigkUpLbF0u+Lk/Fi0/dHLNwnjNc7RfGULDbQ2nJG5xY7Lba4A8eNWryXEgDUEeXFWmJw2erGi55s0o9rGDROyXdHwZvAvixDGuc0PNAEEuBa6uFXSyuF2bGRpCwA3xbf1WrQxmM3G4sfyI/XkQsnsTbUokyzPLgbAsAUdK4DmvlbqJLcoPg+olKSilJfyZeXdmB/AOYfynT5FW0e6zYjmZI6+QIBF96zDJV7LbKy/1FkVrZ720zCRbSdF/OYWWdHcWnwcP1WbweJbJq1w146qrQIogEHkeB8QrRm78d2y2Ho06f4nRR3ws+zIlOMvmM5gtrSQ/wAt5HdxB8Qtt3f3lE5LJCxsoFgZtXjXUNOvJcZm2/Jh5XRTMOYfCW8Ht5EdxVhtLaT5f4g7LmkZa4taOh9Vr4Xxq5cv0lG3psMmLcePufSdqbXFtg+0HFRsFyZ2jiJNdP6uIWz4b2zYXL2w7OOPuy1zfmSFtRujIw8jpWRS/bf4OhWotYLdrfHD7Qa4wk23i1wANdRRIIWcC6pp+xnThKD7ZLTPSJSKTwEUqEAREQBERAFBUqCUBTmmDGlzjTWgknoALK4RvTvV9txXvJP5DTlhj4jLernd54/Louje0TbT2MGHjaCZR2ieGUmg3vJIOnctCdu++v4kriebYqaB3XR9AFTyLlHg0sSynGXxbHz4NZxm1ffEhoyRX3i66DifLRep6Y1tcA0DosxPs0kERxyg/ie9w9XH6BY/EbpPlNvl0/CG5h8zx+SYubVVtsjK6lC+KRgJcc+UlsIvkXcgvLN19Le82eNCvqtnw+CZBDI6RjpHxAkMuswPCmt0HHpyWDgweLnlztY2CMcGtsg+RNuPfopnlu3nekMfKxYP1xbKTti0KDuVWRrS8xbKyDskg9QVl8RGY696MhPCyKJXlo17lwVjZ9JXDGuipVsoQxv+9TvDQ/LmoEhaTVnu1Hz6KuLtMU4V9DzHgukLXB7R7uxo2x1J7LWKNznZn+Q6K9LliodoPBpwzUa00P7FXbZw/UeY0BHkpnKUntnLHhVFag/6Lhwvu8lErAW1/vkoPDx4f91LO+vmFxL/AA+GzI7M3jYBkxFtcNA8cCOWboe9bBh5QayPa5p4ahabiMOCOqtoWmI2xxb3cj4hZ92FGfMeGeXGX8HR8neFIFc1qGD3paNJMzCOdFzfTUeqzeF2k14tj2u8D+6y7MWdb5Rz7N+zL7H4Nk7MsgvXQ82nqP2WmyQsjLml4Asg3zo8tVtWJ2kI4y9zTQruvUaXyu/VXOx4cJOy4oo3gG3NcwF7Set2Trz1Vmm+VMNyTaCuljr22c/xD2U1rGmRpOp1IHgOC9jAxN4xlx0PA6Lqz9h4U0XwRXy7AHoFaz7k4KYENiEbj96MlpB8Loq1DqFbeiv+4wb9UTXd33YmGSGWGCRrC5oaQx2VzXGiCQOC7gFoe4TpMFDJDMQ6JsjvdOHEtvWxenXzK3PC7Rjk0a4E9OfyWtj30viMlswep2yus248LyvK8F2ii1KvGSERKQBSoRAERYPe/eMYDDGWg5xc1jGk0HPedLPQCye4KG9cgvcbtyGF2WSRrXkXluzXWhrXetZ21vn7suc14bGBYc7TQDUhvE6rFbQ2vhsVK4Tti98wVnjIzUOBGt1Zqta81rkWEaJbLnSaGg8ChXDs9e8k91LFuzttxXBep6fdc+OEWDN558bipJS15AaGYckdloJ7TieDSRz6WFeSYR4JuRv+JPz1WRfm6hUQxo55j6fNZ9uQ5vaNunpVEV61sxz8LIeBaR3ghUmtLDU7w3SwGdpxHU9nshXW0tsNhGnafyDf99ViNj4x0vvXu0dmA8AAaHqph3OPc/YtR6ZjNr0FzI/Dn/jOB656r0FKh9mjea+2SkdBKz9At53Y3fifE2aRjJHOssLheUcOfhxWQlgGcRsijDHXbsra7xlAv9Fzlf8AD9t/0UrXixm4RrT0c6wWDijlaBkfYNOIGYO8eeirY/ZjXOtvZdR4cD4hb3/5MwupZE1r+IeRZvz4eS1nE4QseWuFObpr/vRdI3c72YOZP4diso9Jp02ZnxtNfk1+fNUcS/N8PDktmxuymvHQrB4vYzmGyLb1HLxHELQqvjLhmjgdWlZL4dz9/JZHDi++rUMg586486VwBQUUFY7j6dUL3IdIRWljkR4cwvTJQefkRRQNvkpMfUWFGzooNck3S8OffFUMS4sotIy6ghx1J/KSqsjXNrM0tJAoEfRRorwz6ZTde+SCO5GMrVpLT1BpSG2FIZWtqPsXNJj7VK4FrnFzTXHQ6daVxsxzm6glruoKoRdyELz2x1rR5UFo2vBbxPaAA7Ud1g+SzuG2vIY3OeA0gZtBVtHG9dNNfJc8gv8A0rO4LaksUEuRhkbQDu2GiNrrsi/06hZ1uBGTTgZ+Vj1wj3I2LDYiSQnLYYdc7xlaOtX8SuIdqwQmmyAv5mxZK0/F4RuOa1/vZA2qIDyGn+odQowWw44zTQGu5Hjf9yux6BL5lL8Gc+eGdNwm+zW/E4Ed41Pgtvw04kY1w4OAIvvXINntBkGbiPXwXUdhYgOhbXEaHu6LpiSurudF304MzNphBKUUZJECLXM0KFKgoASuUe2UzySRRiKR2Ga3MHNa4h0rrBDiBpQA0/Mth3w34fhcS3DtblL4w8SfFVlwOnL4eOq1LGYx83afKXXzzXp3Dh8gs/IzVU+1LbNTG6VPIipSekzVt3WCDPmZkc4g2S26H3cvHjqsycYCbY4EiwaIPcbpWj9mnMS2jpxdWh77VKLd5gcDZc48o7zOce8cVkWSjZLvZ9XRRDGrUE96K8203MPaAy9Sa+qsdo7UmcAImkA/fIIAHUX9StqwO6E0lWGQsHAyXJJ5NvTzPkthh2Fh8I3O8GR/IvBe4n8kbRV+AXhdsedFbI6hVH0x5f2Ob7K3Hxcj2vGUMcNXyk24nmBxIW0YbcmUyFsga2LQl8ZBMnGwBxZw4nrork74vdig37PMIjTW5mFrsxPEg8B5rYZ9oBvCz5FcbciS5mvwZjyrvaL4YwjnMb7sMLWsGRlNNUNBXdwVrs9ri4mVkg4gCjVdSRzKqsxkrvhYfp9VXbDO7i4N9Vndym/LKr43vRVLWs+6/wAs5+iwm9OH+GSiPumyPLvV7jcQYWl0szMo42ctfNaHtXfU4iVkUDHuiLu1IRQ0B1aONd5V/Hx7LHuK4KWT29jTZee97l6zWrT34aNTw40LPyCrwYHEzAGGA5TwfKcgrub8R9Fehjzm/SjDRYY3Y4OsdB3HKfhPh+FYR0oa7K8ZH9Dz8Oq3aTdHGuZo+DN4vaPQEn5hV9mbr4prHslGHObg5jQSBWoNiz1u1o1410V6kbWH1bIx9J8o0Yaq6wGzXTvysH9R/CP37lnZvZ7I06SBvi0kDwo15LK7O3fZAAAXFwuzdWTxJ6pKLj7mxl9ci6f8XzP+iz2butFFeeME9Xdou8b4eSyb8AwjKWNew/dIv5FXLWVztSeNpo+R229mAk3NiLra+VjT922mvAuaVRduP2tJhk/NH2vm11H5BbI2MN1PqsDtPe2CJ/u4c007uEcfa+Z4NCnWy/X1HJr4jNmP2zuwYGtc05wTl7LTd1fAXppxWuzRlvxaV10+q3jAbQmjmaMRHTZR2HMstY6jbXHk7Tz5LNzMa8U5rJAfxNB+qjRq4/X5wjqyOzlrKrit22FC37Jlc0ObJmzA8xdaka8gqmL3Twkmvush6xucz/lvL6K5GEaxoa09kcAdPVQ1or9Q6t+qrUIrXOzDy7Ijw2sRPu3Gix2uV1E6O5jTmvD5GAUenBUNv4xwe1mU38XUUNLsKk7tAHmK+S3MCzur7X4O+Be7K/U+UZGF+bgdRqL6LpG5TB9mDrdm1a7MbotPAd2t+a5ThnEXWhC6fuI532YF3BziW+GgvzIXTJri9S1yj1m/8f8AJtIU0oAUqmYwpQ5SiAxG292ocWB71gcRwOoPpyWsYn2eBhcYiaP3b0B7gdfVb8lLlOmFnzIs1ZVtXEZHJMHsiaPFt+0xtOHAcBXBrzWVzmnU8CO61c4LZbIsU1zfemYW40QYzE5xGgOgq+A18l02TDtdxAPiLVtNsmN2uUA9QACPAhZt/Tu7mt6LEs+c3uRgTPfiraecRua95poDm3rTS4g2enAi1mJN1Wk372X/APPT/kVrPuZmup5RfLMAPRqovp979zyray1n2o1kZkLh7us2YGwR1BGhC1nF+0qFhprZH/0tP60r/avs/c2F7GTyhruV5mcbNs6Hu6rmO1djyYaQtkadDo4A04dWlbXTui03J/Glpmfl5s6WvhraNl2l7VZMtQwkO/FICQP7WmyVruK38xL/AI5pNeTbYPk2j6rFukr8R8GOP0C8++J+67+5pb9QvocfpeFRxHTf35MuzLyLOWml9uDKYfeGTKWljHg85mNkOve+yrvB7yPiNthw98NIy01/a4BYCKY8HVXIjWlVcFqQxqdcRX+ilO6xP3Ns2f7RHR9n7OxouzkL2a8ydSCq2L9pMx/lMYwdXW8+tD0WlrybXpYtS57SPjzfszaD7QcZ/wC4B/8AWyvlS9Re0fGA6+5d/a5t/I0tSykr21imWLVL/qSr5x8mx47fCSQO0yOeQ5xD3mnCqLGmg34RyK2DdXe+LG9hxDcSzRzeAf8Amj6+HELnOJloV1VltECOMOAyuvQgkG+49e9Z2dhVyh6eNFii2Tfq8nb5uwbINDoCforH7bNISI4/dsHGSa2j+1nxO9B3rStyd+MRlDMUHPh4NmI7Temb8be/iO9ZjbW15ZDlha518KBqupK+RmnF6Lr2nonbzm5SDI+aSr1OVje/I3j4ElXu6W7DcJFmd2p5O09x4i+DR0ACo7J3cIAdPwBzFl6ud+cjl3BbCZCVC4I2enSADUWFj8SHBr3B3Yy3R0LSNR4jT1V9lsKymwjbJ6jrpqoYZc4TEhzRm41z5qu+Ec1jAAKFj0Vb7cxvxPaO4uF+Q4qVyEe8Ts9kgPZAdVB1cP8AssHHug/Nfv3VrQygjXl4LZ8Nh5pf5ML3Dk5492z5upx8gsvhNzHv/wDUSafgito83fEfRWK1NfLwd65WR+V6NK2Hu2w4ofxvelht7RlpoHJ1c75LqOAiygBopo4ACgPAKrgtjRQgCNjWgdAr1raVqKa93s7pyfzMloUopUghERAEREARLRAEREBBC8OgB5BVEQFA4Rp5D5KlLsyNwotaR3gK8SlPcyNI1Da3s3ws4P8ADa0nm0ZT/k2itVx3skaxhELXA8QfeOf6ONrrNLyWrrC+cHtM5yphJaaPnDau7E+HPbjdX4mtJHoNFhJHgcXV42F9UGEFUJNmRO4xsPixp/RaEeqTS5SKjwI+GfLn22MfeHr+yqRYtjiGtcC4mgKOpPkvpd+7uHPGGP8Awb+ypxbq4Zrg4QRhwNg5G2D3aL1+6z+iPLwI/U+dY938TJJph5iO6J/7LeNneyl8kLHyRZp7LgyQ0xorQPbYznuscV2VkAHBegxVb82VsXDwd4YsYvZzHEbKkhPawhyjgY2t0A/KaHyJVCTabBoRKD09zISf8QR6rq1KlNg2P+JjXD8zQfqsh0LwdHSjl0+1mMALqbfASPYw/wCNk+it4NqzSn+DhnydCGyV/m8NFfNdRh2JAw2yGJrurY2A/MBXgiCKheSVV9TQdk7rYqbtYl/u2n/hwgN/ykPaPlS3DAbEihHYYL6ntO83Os+qvwFK7qKXsdFFIoyYNjhTmtcOhaD6ELzBs2JnwRsb/Sxo+gVwi9E6IpSiISEREAREQE0lKCiAmkRQgFKaUIgJRFCAlFCIBSUiIBSUpRAFFIiAlKUIgJUUpUICaSlCICaRQiAmkUIgJpKRQgJSlCICUUIgJSlCID//2Q=="/>
          <p:cNvSpPr>
            <a:spLocks noChangeAspect="1" noChangeArrowheads="1"/>
          </p:cNvSpPr>
          <p:nvPr/>
        </p:nvSpPr>
        <p:spPr bwMode="auto">
          <a:xfrm>
            <a:off x="612775" y="3127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0" name="AutoShape 10" descr="data:image/jpeg;base64,/9j/4AAQSkZJRgABAQAAAQABAAD/2wCEAAkGBhQQEBQUEhQVFBAUFBUVFBcUFBUVGBQUFBQVGBUZFBUXGyYeFxojGhQWHy8gIycpLCwsFR4xNTAqNSYrLCkBCQoKDgwOGg8PGi0lHyQsLCwsNSwsLC8sKSw0KSwsLCw0LCwtLC8sLCwsLCwsLCwsLCksLCwsKSwsLCwsLCkpLP/AABEIALoBDwMBIgACEQEDEQH/xAAcAAEAAQUBAQAAAAAAAAAAAAAAAQMEBQYHAgj/xABBEAABBAADBQUFBgYABAcAAAABAAIDEQQSIQUGMUFRImFxgaEHEzKRsRRCUmLB0SMzcoKS8EOisuEVFjRTY4Oj/8QAGgEBAAMBAQEAAAAAAAAAAAAAAAEEBQMCBv/EAC0RAAICAgEDAgUEAgMAAAAAAAABAgMEESEFEkEiMRMyUWFxFBWBoSORM0Kx/9oADAMBAAIRAxEAPwDuCUiIAilEBFJSIgCIiAIiIAlIiAJSIgCIiAIiIAiIgCIiAIilAQiIgCIiAIiIAilQgCIiAUiUiAIpUIAiIgCIiAIiIAlIlIBSJSUgFIiUgCIiAJSUlIBSUlJSAIiUgCUlJSAUlJSUgFIiUgCJSUgFIlJSAIiICbUWiIAiIgCIiAKVCIAiIgCIiAKhicYyIXI9rG9XEDXutVJZQ0EuIDRqSSAAO8lcg9oO9LZ58sbg+FgoEEkEkW4gjv08l0qr+JLRKWzpbd7sGTX2mK+94HqVcybdw7eM8Qv/AORnA+a+djjaNhrR6/W16GPkdzPloFb/AEi+pOj6Mwu0opf5cjH/ANLgfQFXFr5pO0xE4XIQ/kGHtfMcPFbPsr2sYnBFnv2e+wpcATmLpGA8CCePPQ3wXKzGceUyNHcEVts/aDJ42yRODmOAcCOhFixyPcVcqqQEREAREQBERAEREAREQBERAESlKAhEpEARKRAEREARFDjSAlRax2J2/Azi8E/l7X0VkN98GTQmF3+F9fPKog1NtR50enCS5aMxicbHGLke1g/M4D6rXtr7+wQg5D7xw5g0wHvcf0XH9tbxD7RK2D3mJfndlJzO7Icctk8NOtLFz7KlxLQ6aZzX842gUwdPFXo46/I0bHvNvvJijTpLZyY000fufFaw+TNxPqqrdkxsblaBmyntEZiTXHX6Kxw+7TB8RfIeYvKz5DiraTjwkSU59rQx6A53dG6+vBWb9o4ibSNpa3qAb+a2aHABoprGtH5WgI/AOPElHFv3Y0YbZ+xCy3uNurh8Tr68VMkrjQLmjXT3sb2URdajQ8Vlv/CwOTj5lRPI2NtHnplPPyTsSROitgNtS4QB0c7mOsH+GaB7iDo4eIXU9z/anDinNhmcGTuoNOuWQn/pN+S4TDh3yRljtO1bS0gitdLPRX272CEE7HnNQc0kkjsgOBJFcTQVeyHf4I1s+pQUXmNwIBGoOo8DwXpZ54CJSUgCJSIAiJSAIiUgCJSIAiIEAREQBERAEREBFrW9r72Rt95Gy3SDMw9Gu4G+dhbIQuYb8bEmgxLp4Iy6J9yTO5MDasHvJdY81Ty3b2f4i7hV1WWasf4MXtfEmgxuhcNe5vcsBJi2xPEbO1MePMRt5l3RXG0tqtIDxYcNKyk38ua1x+32tGR3Z17WnxHvI1+a0emQVNCi1qXnf1Oua92cPa8FDbe8EzpfdQuyxjQkVqe88yrrCEsA4Zjx46nv9VZfZWPdma9ups9/mFlmRUy+PeNRfLXktOP1KCRdPZ2QQRapscW+CtI8SXD/AHQ81WjaTx16L3xrZJ6djNabr1JVq/FzvNMIa3rV/IK9YwDkqmFnYyQOcHOy9oNaLLnDh4AcfILhkXKqtzZ2prds1BFTAbDxT8zZnFoDqscXDkQOAVbG7hRPpzZJGyDm852nxB4eXyWQwW8Mj7c9rWRn4AfiOupPd+yv2baYeJFeIXxNudlSn3KWtf6Pov0MYx127/8ATQ9r7MxMGVvu8wujl1Dm1xB5H1UYTZs8bS5zXPZ+LR1N/MBqD5clv7dss5EAeKoy7chZZD7P4WmzfkrMetXcNw/Jx/a1yufsdI3P2kJ8DA8adgMI74+yfos2uV7rbzyQyAOGXDm7jaBoXcx33y4LfsPvRA/72X+oEequ15tVvnT+jMfJwLaJaa2vsZZFTinDhbSCDzBsL2CraeyiSiIpAREQBERAEREARFKAhERAEREAS0Kstp7Wiw0ZfM9rGdSeJ6Acz3BCUm3pF2Vjt4MbFDhpXTOqPKWnmTmBADRzK1fE+1nDgH3Ucsmho01oJHeTw76XOt494J9oEGZ9N1LWMPYbqRQ6nTivVKVs+1MsSxra13SWjWNqY4lxEdiz5qhhNkULcMz+ZOteCy0WAa39yrbG7ajiOUEF/T9zyWo1GK3JnjTky0m2JfwjKeoNJ7ieJoqTS9SaOirM2kw6vc5xrUNBygfqryNsMjQWtY4X0Gh/QrOszYL5UzTq6Y569S2YvZe0i+aRrhVnMOXQH91sEUgoBWWIa2tAA4aigkUpLbF0u+Lk/Fi0/dHLNwnjNc7RfGULDbQ2nJG5xY7Lba4A8eNWryXEgDUEeXFWmJw2erGi55s0o9rGDROyXdHwZvAvixDGuc0PNAEEuBa6uFXSyuF2bGRpCwA3xbf1WrQxmM3G4sfyI/XkQsnsTbUokyzPLgbAsAUdK4DmvlbqJLcoPg+olKSilJfyZeXdmB/AOYfynT5FW0e6zYjmZI6+QIBF96zDJV7LbKy/1FkVrZ720zCRbSdF/OYWWdHcWnwcP1WbweJbJq1w146qrQIogEHkeB8QrRm78d2y2Ho06f4nRR3ws+zIlOMvmM5gtrSQ/wAt5HdxB8Qtt3f3lE5LJCxsoFgZtXjXUNOvJcZm2/Jh5XRTMOYfCW8Ht5EdxVhtLaT5f4g7LmkZa4taOh9Vr4Xxq5cv0lG3psMmLcePufSdqbXFtg+0HFRsFyZ2jiJNdP6uIWz4b2zYXL2w7OOPuy1zfmSFtRujIw8jpWRS/bf4OhWotYLdrfHD7Qa4wk23i1wANdRRIIWcC6pp+xnThKD7ZLTPSJSKTwEUqEAREQBERAFBUqCUBTmmDGlzjTWgknoALK4RvTvV9txXvJP5DTlhj4jLernd54/Louje0TbT2MGHjaCZR2ieGUmg3vJIOnctCdu++v4kriebYqaB3XR9AFTyLlHg0sSynGXxbHz4NZxm1ffEhoyRX3i66DifLRep6Y1tcA0DosxPs0kERxyg/ie9w9XH6BY/EbpPlNvl0/CG5h8zx+SYubVVtsjK6lC+KRgJcc+UlsIvkXcgvLN19Le82eNCvqtnw+CZBDI6RjpHxAkMuswPCmt0HHpyWDgweLnlztY2CMcGtsg+RNuPfopnlu3nekMfKxYP1xbKTti0KDuVWRrS8xbKyDskg9QVl8RGY696MhPCyKJXlo17lwVjZ9JXDGuipVsoQxv+9TvDQ/LmoEhaTVnu1Hz6KuLtMU4V9DzHgukLXB7R7uxo2x1J7LWKNznZn+Q6K9LliodoPBpwzUa00P7FXbZw/UeY0BHkpnKUntnLHhVFag/6Lhwvu8lErAW1/vkoPDx4f91LO+vmFxL/AA+GzI7M3jYBkxFtcNA8cCOWboe9bBh5QayPa5p4ahabiMOCOqtoWmI2xxb3cj4hZ92FGfMeGeXGX8HR8neFIFc1qGD3paNJMzCOdFzfTUeqzeF2k14tj2u8D+6y7MWdb5Rz7N+zL7H4Nk7MsgvXQ82nqP2WmyQsjLml4Asg3zo8tVtWJ2kI4y9zTQruvUaXyu/VXOx4cJOy4oo3gG3NcwF7Set2Trz1Vmm+VMNyTaCuljr22c/xD2U1rGmRpOp1IHgOC9jAxN4xlx0PA6Lqz9h4U0XwRXy7AHoFaz7k4KYENiEbj96MlpB8Loq1DqFbeiv+4wb9UTXd33YmGSGWGCRrC5oaQx2VzXGiCQOC7gFoe4TpMFDJDMQ6JsjvdOHEtvWxenXzK3PC7Rjk0a4E9OfyWtj30viMlswep2yus248LyvK8F2ii1KvGSERKQBSoRAERYPe/eMYDDGWg5xc1jGk0HPedLPQCye4KG9cgvcbtyGF2WSRrXkXluzXWhrXetZ21vn7suc14bGBYc7TQDUhvE6rFbQ2vhsVK4Tti98wVnjIzUOBGt1Zqta81rkWEaJbLnSaGg8ChXDs9e8k91LFuzttxXBep6fdc+OEWDN558bipJS15AaGYckdloJ7TieDSRz6WFeSYR4JuRv+JPz1WRfm6hUQxo55j6fNZ9uQ5vaNunpVEV61sxz8LIeBaR3ghUmtLDU7w3SwGdpxHU9nshXW0tsNhGnafyDf99ViNj4x0vvXu0dmA8AAaHqph3OPc/YtR6ZjNr0FzI/Dn/jOB656r0FKh9mjea+2SkdBKz9At53Y3fifE2aRjJHOssLheUcOfhxWQlgGcRsijDHXbsra7xlAv9Fzlf8AD9t/0UrXixm4RrT0c6wWDijlaBkfYNOIGYO8eeirY/ZjXOtvZdR4cD4hb3/5MwupZE1r+IeRZvz4eS1nE4QseWuFObpr/vRdI3c72YOZP4diso9Jp02ZnxtNfk1+fNUcS/N8PDktmxuymvHQrB4vYzmGyLb1HLxHELQqvjLhmjgdWlZL4dz9/JZHDi++rUMg586486VwBQUUFY7j6dUL3IdIRWljkR4cwvTJQefkRRQNvkpMfUWFGzooNck3S8OffFUMS4sotIy6ghx1J/KSqsjXNrM0tJAoEfRRorwz6ZTde+SCO5GMrVpLT1BpSG2FIZWtqPsXNJj7VK4FrnFzTXHQ6daVxsxzm6glruoKoRdyELz2x1rR5UFo2vBbxPaAA7Ud1g+SzuG2vIY3OeA0gZtBVtHG9dNNfJc8gv8A0rO4LaksUEuRhkbQDu2GiNrrsi/06hZ1uBGTTgZ+Vj1wj3I2LDYiSQnLYYdc7xlaOtX8SuIdqwQmmyAv5mxZK0/F4RuOa1/vZA2qIDyGn+odQowWw44zTQGu5Hjf9yux6BL5lL8Gc+eGdNwm+zW/E4Ed41Pgtvw04kY1w4OAIvvXINntBkGbiPXwXUdhYgOhbXEaHu6LpiSurudF304MzNphBKUUZJECLXM0KFKgoASuUe2UzySRRiKR2Ga3MHNa4h0rrBDiBpQA0/Mth3w34fhcS3DtblL4w8SfFVlwOnL4eOq1LGYx83afKXXzzXp3Dh8gs/IzVU+1LbNTG6VPIipSekzVt3WCDPmZkc4g2S26H3cvHjqsycYCbY4EiwaIPcbpWj9mnMS2jpxdWh77VKLd5gcDZc48o7zOce8cVkWSjZLvZ9XRRDGrUE96K8203MPaAy9Sa+qsdo7UmcAImkA/fIIAHUX9StqwO6E0lWGQsHAyXJJ5NvTzPkthh2Fh8I3O8GR/IvBe4n8kbRV+AXhdsedFbI6hVH0x5f2Ob7K3Hxcj2vGUMcNXyk24nmBxIW0YbcmUyFsga2LQl8ZBMnGwBxZw4nrork74vdig37PMIjTW5mFrsxPEg8B5rYZ9oBvCz5FcbciS5mvwZjyrvaL4YwjnMb7sMLWsGRlNNUNBXdwVrs9ri4mVkg4gCjVdSRzKqsxkrvhYfp9VXbDO7i4N9Vndym/LKr43vRVLWs+6/wAs5+iwm9OH+GSiPumyPLvV7jcQYWl0szMo42ctfNaHtXfU4iVkUDHuiLu1IRQ0B1aONd5V/Hx7LHuK4KWT29jTZee97l6zWrT34aNTw40LPyCrwYHEzAGGA5TwfKcgrub8R9Fehjzm/SjDRYY3Y4OsdB3HKfhPh+FYR0oa7K8ZH9Dz8Oq3aTdHGuZo+DN4vaPQEn5hV9mbr4prHslGHObg5jQSBWoNiz1u1o1410V6kbWH1bIx9J8o0Yaq6wGzXTvysH9R/CP37lnZvZ7I06SBvi0kDwo15LK7O3fZAAAXFwuzdWTxJ6pKLj7mxl9ci6f8XzP+iz2butFFeeME9Xdou8b4eSyb8AwjKWNew/dIv5FXLWVztSeNpo+R229mAk3NiLra+VjT922mvAuaVRduP2tJhk/NH2vm11H5BbI2MN1PqsDtPe2CJ/u4c007uEcfa+Z4NCnWy/X1HJr4jNmP2zuwYGtc05wTl7LTd1fAXppxWuzRlvxaV10+q3jAbQmjmaMRHTZR2HMstY6jbXHk7Tz5LNzMa8U5rJAfxNB+qjRq4/X5wjqyOzlrKrit22FC37Jlc0ObJmzA8xdaka8gqmL3Twkmvush6xucz/lvL6K5GEaxoa09kcAdPVQ1or9Q6t+qrUIrXOzDy7Ijw2sRPu3Gix2uV1E6O5jTmvD5GAUenBUNv4xwe1mU38XUUNLsKk7tAHmK+S3MCzur7X4O+Be7K/U+UZGF+bgdRqL6LpG5TB9mDrdm1a7MbotPAd2t+a5ThnEXWhC6fuI532YF3BziW+GgvzIXTJri9S1yj1m/8f8AJtIU0oAUqmYwpQ5SiAxG292ocWB71gcRwOoPpyWsYn2eBhcYiaP3b0B7gdfVb8lLlOmFnzIs1ZVtXEZHJMHsiaPFt+0xtOHAcBXBrzWVzmnU8CO61c4LZbIsU1zfemYW40QYzE5xGgOgq+A18l02TDtdxAPiLVtNsmN2uUA9QACPAhZt/Tu7mt6LEs+c3uRgTPfiraecRua95poDm3rTS4g2enAi1mJN1Wk372X/APPT/kVrPuZmup5RfLMAPRqovp979zyray1n2o1kZkLh7us2YGwR1BGhC1nF+0qFhprZH/0tP60r/avs/c2F7GTyhruV5mcbNs6Hu6rmO1djyYaQtkadDo4A04dWlbXTui03J/Glpmfl5s6WvhraNl2l7VZMtQwkO/FICQP7WmyVruK38xL/AI5pNeTbYPk2j6rFukr8R8GOP0C8++J+67+5pb9QvocfpeFRxHTf35MuzLyLOWml9uDKYfeGTKWljHg85mNkOve+yrvB7yPiNthw98NIy01/a4BYCKY8HVXIjWlVcFqQxqdcRX+ilO6xP3Ns2f7RHR9n7OxouzkL2a8ydSCq2L9pMx/lMYwdXW8+tD0WlrybXpYtS57SPjzfszaD7QcZ/wC4B/8AWyvlS9Re0fGA6+5d/a5t/I0tSykr21imWLVL/qSr5x8mx47fCSQO0yOeQ5xD3mnCqLGmg34RyK2DdXe+LG9hxDcSzRzeAf8Amj6+HELnOJloV1VltECOMOAyuvQgkG+49e9Z2dhVyh6eNFii2Tfq8nb5uwbINDoCforH7bNISI4/dsHGSa2j+1nxO9B3rStyd+MRlDMUHPh4NmI7Temb8be/iO9ZjbW15ZDlha518KBqupK+RmnF6Lr2nonbzm5SDI+aSr1OVje/I3j4ElXu6W7DcJFmd2p5O09x4i+DR0ACo7J3cIAdPwBzFl6ud+cjl3BbCZCVC4I2enSADUWFj8SHBr3B3Yy3R0LSNR4jT1V9lsKymwjbJ6jrpqoYZc4TEhzRm41z5qu+Ec1jAAKFj0Vb7cxvxPaO4uF+Q4qVyEe8Ts9kgPZAdVB1cP8AssHHug/Nfv3VrQygjXl4LZ8Nh5pf5ML3Dk5492z5upx8gsvhNzHv/wDUSafgito83fEfRWK1NfLwd65WR+V6NK2Hu2w4ofxvelht7RlpoHJ1c75LqOAiygBopo4ACgPAKrgtjRQgCNjWgdAr1raVqKa93s7pyfzMloUopUghERAEREARLRAEREBBC8OgB5BVEQFA4Rp5D5KlLsyNwotaR3gK8SlPcyNI1Da3s3ws4P8ADa0nm0ZT/k2itVx3skaxhELXA8QfeOf6ONrrNLyWrrC+cHtM5yphJaaPnDau7E+HPbjdX4mtJHoNFhJHgcXV42F9UGEFUJNmRO4xsPixp/RaEeqTS5SKjwI+GfLn22MfeHr+yqRYtjiGtcC4mgKOpPkvpd+7uHPGGP8Awb+ypxbq4Zrg4QRhwNg5G2D3aL1+6z+iPLwI/U+dY938TJJph5iO6J/7LeNneyl8kLHyRZp7LgyQ0xorQPbYznuscV2VkAHBegxVb82VsXDwd4YsYvZzHEbKkhPawhyjgY2t0A/KaHyJVCTabBoRKD09zISf8QR6rq1KlNg2P+JjXD8zQfqsh0LwdHSjl0+1mMALqbfASPYw/wCNk+it4NqzSn+DhnydCGyV/m8NFfNdRh2JAw2yGJrurY2A/MBXgiCKheSVV9TQdk7rYqbtYl/u2n/hwgN/ykPaPlS3DAbEihHYYL6ntO83Os+qvwFK7qKXsdFFIoyYNjhTmtcOhaD6ELzBs2JnwRsb/Sxo+gVwi9E6IpSiISEREAREQE0lKCiAmkRQgFKaUIgJRFCAlFCIBSUiIBSUpRAFFIiAlKUIgJUUpUICaSlCICaRQiAmkUIgJpKRQgJSlCICUUIgJSlCID//2Q=="/>
          <p:cNvSpPr>
            <a:spLocks noChangeAspect="1" noChangeArrowheads="1"/>
          </p:cNvSpPr>
          <p:nvPr/>
        </p:nvSpPr>
        <p:spPr bwMode="auto">
          <a:xfrm>
            <a:off x="765175" y="4651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3081" name="Picture 12" descr="http://us.123rf.com/400wm/400/400/anikasalsera/anikasalsera1011/anikasalsera101100013/8189012-big-heap-of-colorful-clothes-isolated-on-white-background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32" t="17520" r="3777" b="4620"/>
          <a:stretch>
            <a:fillRect/>
          </a:stretch>
        </p:blipFill>
        <p:spPr bwMode="auto">
          <a:xfrm>
            <a:off x="4953000" y="1550988"/>
            <a:ext cx="4233863" cy="2487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2" name="Picture 14" descr="http://us.123rf.com/400wm/400/400/imagedb/imagedb1108/imagedb110811757/10238695-heap-of-straight-pins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4413" y="4038600"/>
            <a:ext cx="4014787" cy="267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Proving </a:t>
            </a:r>
            <a:r>
              <a:rPr lang="en-US" dirty="0" err="1" smtClean="0"/>
              <a:t>MaxHeapify</a:t>
            </a:r>
            <a:r>
              <a:rPr lang="en-US" dirty="0" smtClean="0"/>
              <a:t> is correct - 2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4525963"/>
          </a:xfrm>
        </p:spPr>
        <p:txBody>
          <a:bodyPr/>
          <a:lstStyle/>
          <a:p>
            <a:r>
              <a:rPr lang="en-US" sz="2600" b="1" dirty="0" smtClean="0"/>
              <a:t>Let’s apply this to </a:t>
            </a:r>
            <a:r>
              <a:rPr lang="en-US" sz="2600" b="1" dirty="0" err="1" smtClean="0"/>
              <a:t>MaxHeapify</a:t>
            </a:r>
            <a:r>
              <a:rPr lang="en-US" sz="2600" b="1" dirty="0" smtClean="0"/>
              <a:t>.</a:t>
            </a:r>
          </a:p>
          <a:p>
            <a:r>
              <a:rPr lang="en-US" sz="2600" b="1" dirty="0" smtClean="0"/>
              <a:t>Problem size: </a:t>
            </a:r>
            <a:r>
              <a:rPr lang="en-US" sz="2600" dirty="0" smtClean="0"/>
              <a:t>height of node I.</a:t>
            </a:r>
          </a:p>
          <a:p>
            <a:r>
              <a:rPr lang="en-US" sz="2600" b="1" dirty="0" smtClean="0"/>
              <a:t>Base case: </a:t>
            </a:r>
            <a:r>
              <a:rPr lang="en-US" sz="2600" dirty="0" smtClean="0"/>
              <a:t>Prove </a:t>
            </a:r>
            <a:r>
              <a:rPr lang="en-US" sz="2600" dirty="0" err="1" smtClean="0"/>
              <a:t>MaxHeapify</a:t>
            </a:r>
            <a:r>
              <a:rPr lang="en-US" sz="2600" dirty="0" smtClean="0"/>
              <a:t> is correct for every input with height(I) = 0.</a:t>
            </a:r>
          </a:p>
          <a:p>
            <a:r>
              <a:rPr lang="en-US" sz="2600" b="1" dirty="0" smtClean="0"/>
              <a:t>Inductive step: </a:t>
            </a:r>
            <a:r>
              <a:rPr lang="en-US" sz="2600" dirty="0" smtClean="0"/>
              <a:t>Let A and I be any input parameters that satisfy the precondition.</a:t>
            </a:r>
            <a:br>
              <a:rPr lang="en-US" sz="2600" dirty="0" smtClean="0"/>
            </a:br>
            <a:r>
              <a:rPr lang="en-US" sz="2600" dirty="0" smtClean="0"/>
              <a:t>Assume </a:t>
            </a:r>
            <a:r>
              <a:rPr lang="en-US" sz="2600" dirty="0" err="1" smtClean="0"/>
              <a:t>MaxHeapify</a:t>
            </a:r>
            <a:r>
              <a:rPr lang="en-US" sz="2600" dirty="0" smtClean="0"/>
              <a:t> is correct when the problem size is j. </a:t>
            </a:r>
            <a:br>
              <a:rPr lang="en-US" sz="2600" dirty="0" smtClean="0"/>
            </a:br>
            <a:r>
              <a:rPr lang="en-US" sz="2600" dirty="0" smtClean="0"/>
              <a:t>Prove </a:t>
            </a:r>
            <a:r>
              <a:rPr lang="en-US" sz="2600" dirty="0" err="1" smtClean="0"/>
              <a:t>MaxHeapify</a:t>
            </a:r>
            <a:r>
              <a:rPr lang="en-US" sz="2600" dirty="0" smtClean="0"/>
              <a:t> is correct when the problem size is j+1.</a:t>
            </a:r>
          </a:p>
          <a:p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4009978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sosceles Triangle 31"/>
          <p:cNvSpPr/>
          <p:nvPr/>
        </p:nvSpPr>
        <p:spPr>
          <a:xfrm>
            <a:off x="8296275" y="4114800"/>
            <a:ext cx="681038" cy="6858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3" name="Isosceles Triangle 32"/>
          <p:cNvSpPr/>
          <p:nvPr/>
        </p:nvSpPr>
        <p:spPr>
          <a:xfrm>
            <a:off x="7183438" y="5791200"/>
            <a:ext cx="679450" cy="6858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4" name="Isosceles Triangle 33"/>
          <p:cNvSpPr/>
          <p:nvPr/>
        </p:nvSpPr>
        <p:spPr>
          <a:xfrm>
            <a:off x="8308975" y="5791200"/>
            <a:ext cx="679450" cy="6858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5" name="Isosceles Triangle 34"/>
          <p:cNvSpPr/>
          <p:nvPr/>
        </p:nvSpPr>
        <p:spPr>
          <a:xfrm>
            <a:off x="7200900" y="2286000"/>
            <a:ext cx="681038" cy="6858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6" name="Isosceles Triangle 35"/>
          <p:cNvSpPr/>
          <p:nvPr/>
        </p:nvSpPr>
        <p:spPr>
          <a:xfrm>
            <a:off x="8313738" y="2286000"/>
            <a:ext cx="679450" cy="6858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1" name="Isosceles Triangle 30"/>
          <p:cNvSpPr/>
          <p:nvPr/>
        </p:nvSpPr>
        <p:spPr>
          <a:xfrm>
            <a:off x="7167563" y="4114800"/>
            <a:ext cx="681037" cy="6858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24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Proving </a:t>
            </a:r>
            <a:r>
              <a:rPr lang="en-US" dirty="0" err="1" smtClean="0"/>
              <a:t>MaxHeapify</a:t>
            </a:r>
            <a:r>
              <a:rPr lang="en-US" dirty="0" smtClean="0"/>
              <a:t> is correct - 3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 rtlCol="0">
            <a:normAutofit fontScale="62500" lnSpcReduction="20000"/>
          </a:bodyPr>
          <a:lstStyle/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Precondition: trees rooted at L and R are heaps</a:t>
            </a:r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err="1" smtClean="0"/>
              <a:t>Postcondition</a:t>
            </a:r>
            <a:r>
              <a:rPr lang="en-US" dirty="0" smtClean="0"/>
              <a:t>: tree rooted at I is a heap</a:t>
            </a:r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 smtClean="0"/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err="1" smtClean="0">
                <a:cs typeface="Courier New" pitchFamily="49" charset="0"/>
              </a:rPr>
              <a:t>MaxHeapify</a:t>
            </a:r>
            <a:r>
              <a:rPr lang="en-US" dirty="0" smtClean="0">
                <a:cs typeface="Courier New" pitchFamily="49" charset="0"/>
              </a:rPr>
              <a:t>(A,I):</a:t>
            </a:r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>
                <a:cs typeface="Courier New" pitchFamily="49" charset="0"/>
              </a:rPr>
              <a:t>    L = LEFT(I)</a:t>
            </a:r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>
                <a:cs typeface="Courier New" pitchFamily="49" charset="0"/>
              </a:rPr>
              <a:t>    R = RIGHT(I)</a:t>
            </a:r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 smtClean="0">
              <a:cs typeface="Courier New" pitchFamily="49" charset="0"/>
            </a:endParaRPr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>
                <a:cs typeface="Courier New" pitchFamily="49" charset="0"/>
              </a:rPr>
              <a:t>    If L ≤ </a:t>
            </a:r>
            <a:r>
              <a:rPr lang="en-US" dirty="0" err="1" smtClean="0">
                <a:cs typeface="Courier New" pitchFamily="49" charset="0"/>
              </a:rPr>
              <a:t>heap_size</a:t>
            </a:r>
            <a:r>
              <a:rPr lang="en-US" dirty="0" smtClean="0">
                <a:cs typeface="Courier New" pitchFamily="49" charset="0"/>
              </a:rPr>
              <a:t>(A) and A[L] &gt; A[I]</a:t>
            </a:r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>
                <a:cs typeface="Courier New" pitchFamily="49" charset="0"/>
              </a:rPr>
              <a:t>        then max = L</a:t>
            </a:r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>
                <a:cs typeface="Courier New" pitchFamily="49" charset="0"/>
              </a:rPr>
              <a:t>        else max = I</a:t>
            </a:r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>
                <a:cs typeface="Courier New" pitchFamily="49" charset="0"/>
              </a:rPr>
              <a:t>    If R </a:t>
            </a:r>
            <a:r>
              <a:rPr lang="en-US" dirty="0">
                <a:cs typeface="Courier New" pitchFamily="49" charset="0"/>
              </a:rPr>
              <a:t>≤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err="1" smtClean="0">
                <a:cs typeface="Courier New" pitchFamily="49" charset="0"/>
              </a:rPr>
              <a:t>heap_size</a:t>
            </a:r>
            <a:r>
              <a:rPr lang="en-US" dirty="0" smtClean="0">
                <a:cs typeface="Courier New" pitchFamily="49" charset="0"/>
              </a:rPr>
              <a:t>(A) and A[R] &gt; A[max]</a:t>
            </a:r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>
                <a:cs typeface="Courier New" pitchFamily="49" charset="0"/>
              </a:rPr>
              <a:t>        then max = R</a:t>
            </a:r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 smtClean="0">
              <a:cs typeface="Courier New" pitchFamily="49" charset="0"/>
            </a:endParaRPr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>
                <a:cs typeface="Courier New" pitchFamily="49" charset="0"/>
              </a:rPr>
              <a:t>    If max is L or R then</a:t>
            </a:r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>
                <a:cs typeface="Courier New" pitchFamily="49" charset="0"/>
              </a:rPr>
              <a:t>        swap(A[I],A[max])</a:t>
            </a:r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>
                <a:cs typeface="Courier New" pitchFamily="49" charset="0"/>
              </a:rPr>
              <a:t>        </a:t>
            </a:r>
            <a:r>
              <a:rPr lang="en-US" dirty="0" err="1" smtClean="0">
                <a:cs typeface="Courier New" pitchFamily="49" charset="0"/>
              </a:rPr>
              <a:t>MaxHeapify</a:t>
            </a:r>
            <a:r>
              <a:rPr lang="en-US" dirty="0" smtClean="0">
                <a:cs typeface="Courier New" pitchFamily="49" charset="0"/>
              </a:rPr>
              <a:t>(</a:t>
            </a:r>
            <a:r>
              <a:rPr lang="en-US" dirty="0" err="1" smtClean="0">
                <a:cs typeface="Courier New" pitchFamily="49" charset="0"/>
              </a:rPr>
              <a:t>A,max</a:t>
            </a:r>
            <a:r>
              <a:rPr lang="en-US" dirty="0" smtClean="0">
                <a:cs typeface="Courier New" pitchFamily="49" charset="0"/>
              </a:rPr>
              <a:t>)</a:t>
            </a:r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 err="1" smtClean="0"/>
          </a:p>
        </p:txBody>
      </p:sp>
      <p:sp>
        <p:nvSpPr>
          <p:cNvPr id="4" name="Oval 3"/>
          <p:cNvSpPr/>
          <p:nvPr/>
        </p:nvSpPr>
        <p:spPr>
          <a:xfrm>
            <a:off x="7727950" y="1447800"/>
            <a:ext cx="6858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/>
              <a:t>I:3</a:t>
            </a:r>
          </a:p>
        </p:txBody>
      </p:sp>
      <p:sp>
        <p:nvSpPr>
          <p:cNvPr id="5" name="Oval 4"/>
          <p:cNvSpPr/>
          <p:nvPr/>
        </p:nvSpPr>
        <p:spPr>
          <a:xfrm>
            <a:off x="7167563" y="2286000"/>
            <a:ext cx="712787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/>
              <a:t>L:7</a:t>
            </a:r>
          </a:p>
        </p:txBody>
      </p:sp>
      <p:sp>
        <p:nvSpPr>
          <p:cNvPr id="6" name="Oval 5"/>
          <p:cNvSpPr/>
          <p:nvPr/>
        </p:nvSpPr>
        <p:spPr>
          <a:xfrm>
            <a:off x="8313738" y="2286000"/>
            <a:ext cx="709612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/>
              <a:t>R:5</a:t>
            </a:r>
          </a:p>
        </p:txBody>
      </p:sp>
      <p:cxnSp>
        <p:nvCxnSpPr>
          <p:cNvPr id="8" name="Straight Arrow Connector 7"/>
          <p:cNvCxnSpPr>
            <a:stCxn id="4" idx="3"/>
            <a:endCxn id="5" idx="0"/>
          </p:cNvCxnSpPr>
          <p:nvPr/>
        </p:nvCxnSpPr>
        <p:spPr>
          <a:xfrm flipH="1">
            <a:off x="7523163" y="1838325"/>
            <a:ext cx="304800" cy="4476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5"/>
            <a:endCxn id="6" idx="0"/>
          </p:cNvCxnSpPr>
          <p:nvPr/>
        </p:nvCxnSpPr>
        <p:spPr>
          <a:xfrm>
            <a:off x="8313738" y="1838325"/>
            <a:ext cx="354012" cy="4476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55" name="TextBox 10"/>
          <p:cNvSpPr txBox="1">
            <a:spLocks noChangeArrowheads="1"/>
          </p:cNvSpPr>
          <p:nvPr/>
        </p:nvSpPr>
        <p:spPr bwMode="auto">
          <a:xfrm>
            <a:off x="5638800" y="1878013"/>
            <a:ext cx="17081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Case 1: max = L</a:t>
            </a:r>
          </a:p>
          <a:p>
            <a:pPr eaLnBrk="1" hangingPunct="1"/>
            <a:r>
              <a:rPr lang="en-US"/>
              <a:t>Need to fix…</a:t>
            </a:r>
          </a:p>
        </p:txBody>
      </p:sp>
      <p:sp>
        <p:nvSpPr>
          <p:cNvPr id="19" name="Oval 18"/>
          <p:cNvSpPr/>
          <p:nvPr/>
        </p:nvSpPr>
        <p:spPr>
          <a:xfrm>
            <a:off x="7696200" y="3276600"/>
            <a:ext cx="6858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/>
              <a:t>I:7</a:t>
            </a:r>
          </a:p>
        </p:txBody>
      </p:sp>
      <p:sp>
        <p:nvSpPr>
          <p:cNvPr id="20" name="Oval 19"/>
          <p:cNvSpPr/>
          <p:nvPr/>
        </p:nvSpPr>
        <p:spPr>
          <a:xfrm>
            <a:off x="7135813" y="4114800"/>
            <a:ext cx="712787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/>
              <a:t>L:3</a:t>
            </a:r>
          </a:p>
        </p:txBody>
      </p:sp>
      <p:sp>
        <p:nvSpPr>
          <p:cNvPr id="21" name="Oval 20"/>
          <p:cNvSpPr/>
          <p:nvPr/>
        </p:nvSpPr>
        <p:spPr>
          <a:xfrm>
            <a:off x="8281988" y="4114800"/>
            <a:ext cx="709612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/>
              <a:t>R:5</a:t>
            </a:r>
          </a:p>
        </p:txBody>
      </p:sp>
      <p:cxnSp>
        <p:nvCxnSpPr>
          <p:cNvPr id="22" name="Straight Arrow Connector 21"/>
          <p:cNvCxnSpPr>
            <a:stCxn id="19" idx="3"/>
            <a:endCxn id="20" idx="0"/>
          </p:cNvCxnSpPr>
          <p:nvPr/>
        </p:nvCxnSpPr>
        <p:spPr>
          <a:xfrm flipH="1">
            <a:off x="7493000" y="3667125"/>
            <a:ext cx="303213" cy="4476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9" idx="5"/>
            <a:endCxn id="21" idx="0"/>
          </p:cNvCxnSpPr>
          <p:nvPr/>
        </p:nvCxnSpPr>
        <p:spPr>
          <a:xfrm>
            <a:off x="8281988" y="3667125"/>
            <a:ext cx="354012" cy="4476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61" name="TextBox 23"/>
          <p:cNvSpPr txBox="1">
            <a:spLocks noChangeArrowheads="1"/>
          </p:cNvSpPr>
          <p:nvPr/>
        </p:nvSpPr>
        <p:spPr bwMode="auto">
          <a:xfrm>
            <a:off x="5607050" y="3706813"/>
            <a:ext cx="17081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Case 2: max = I</a:t>
            </a:r>
          </a:p>
          <a:p>
            <a:pPr eaLnBrk="1" hangingPunct="1"/>
            <a:r>
              <a:rPr lang="en-US"/>
              <a:t>Heap OK!</a:t>
            </a:r>
          </a:p>
        </p:txBody>
      </p:sp>
      <p:sp>
        <p:nvSpPr>
          <p:cNvPr id="25" name="Oval 24"/>
          <p:cNvSpPr/>
          <p:nvPr/>
        </p:nvSpPr>
        <p:spPr>
          <a:xfrm>
            <a:off x="7727950" y="4953000"/>
            <a:ext cx="6858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/>
              <a:t>I:5</a:t>
            </a:r>
          </a:p>
        </p:txBody>
      </p:sp>
      <p:sp>
        <p:nvSpPr>
          <p:cNvPr id="26" name="Oval 25"/>
          <p:cNvSpPr/>
          <p:nvPr/>
        </p:nvSpPr>
        <p:spPr>
          <a:xfrm>
            <a:off x="7167563" y="5791200"/>
            <a:ext cx="712787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/>
              <a:t>L:3</a:t>
            </a:r>
          </a:p>
        </p:txBody>
      </p:sp>
      <p:sp>
        <p:nvSpPr>
          <p:cNvPr id="27" name="Oval 26"/>
          <p:cNvSpPr/>
          <p:nvPr/>
        </p:nvSpPr>
        <p:spPr>
          <a:xfrm>
            <a:off x="8313738" y="5791200"/>
            <a:ext cx="709612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/>
              <a:t>R:7</a:t>
            </a:r>
          </a:p>
        </p:txBody>
      </p:sp>
      <p:cxnSp>
        <p:nvCxnSpPr>
          <p:cNvPr id="28" name="Straight Arrow Connector 27"/>
          <p:cNvCxnSpPr>
            <a:stCxn id="25" idx="3"/>
            <a:endCxn id="26" idx="0"/>
          </p:cNvCxnSpPr>
          <p:nvPr/>
        </p:nvCxnSpPr>
        <p:spPr>
          <a:xfrm flipH="1">
            <a:off x="7523163" y="5343525"/>
            <a:ext cx="304800" cy="4476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5" idx="5"/>
            <a:endCxn id="27" idx="0"/>
          </p:cNvCxnSpPr>
          <p:nvPr/>
        </p:nvCxnSpPr>
        <p:spPr>
          <a:xfrm>
            <a:off x="8313738" y="5343525"/>
            <a:ext cx="354012" cy="4476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67" name="TextBox 29"/>
          <p:cNvSpPr txBox="1">
            <a:spLocks noChangeArrowheads="1"/>
          </p:cNvSpPr>
          <p:nvPr/>
        </p:nvSpPr>
        <p:spPr bwMode="auto">
          <a:xfrm>
            <a:off x="5638800" y="5383213"/>
            <a:ext cx="17081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Case 3: max = R</a:t>
            </a:r>
          </a:p>
          <a:p>
            <a:pPr eaLnBrk="1" hangingPunct="1"/>
            <a:r>
              <a:rPr lang="en-US"/>
              <a:t>Need to fix…</a:t>
            </a:r>
          </a:p>
        </p:txBody>
      </p:sp>
    </p:spTree>
    <p:extLst>
      <p:ext uri="{BB962C8B-B14F-4D97-AF65-F5344CB8AC3E}">
        <p14:creationId xmlns:p14="http://schemas.microsoft.com/office/powerpoint/2010/main" val="779923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main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 smtClean="0"/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BUILD-MAX-HEAP(A):</a:t>
            </a:r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    for </a:t>
            </a:r>
            <a:r>
              <a:rPr lang="en-US" dirty="0" err="1" smtClean="0"/>
              <a:t>i</a:t>
            </a:r>
            <a:r>
              <a:rPr lang="en-US" dirty="0" smtClean="0"/>
              <a:t> = </a:t>
            </a:r>
            <a:r>
              <a:rPr lang="en-US" dirty="0" err="1" smtClean="0"/>
              <a:t>heap_size</a:t>
            </a:r>
            <a:r>
              <a:rPr lang="en-US" dirty="0" smtClean="0"/>
              <a:t>(A)/2 down to 1</a:t>
            </a:r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        </a:t>
            </a:r>
            <a:r>
              <a:rPr lang="en-US" dirty="0" err="1" smtClean="0"/>
              <a:t>MaxHeapify</a:t>
            </a:r>
            <a:r>
              <a:rPr lang="en-US" dirty="0" smtClean="0"/>
              <a:t>(</a:t>
            </a:r>
            <a:r>
              <a:rPr lang="en-US" dirty="0" err="1" smtClean="0"/>
              <a:t>A,i</a:t>
            </a:r>
            <a:r>
              <a:rPr lang="en-US" dirty="0" smtClean="0"/>
              <a:t>)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Analyzing worst-case complexity</a:t>
            </a:r>
          </a:p>
        </p:txBody>
      </p:sp>
      <p:sp>
        <p:nvSpPr>
          <p:cNvPr id="3" name="Content Placeholder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457200" y="1600200"/>
            <a:ext cx="8229600" cy="5181600"/>
          </a:xfrm>
          <a:blipFill rotWithShape="1">
            <a:blip r:embed="rId3"/>
            <a:stretch>
              <a:fillRect l="-1630" t="-1529"/>
            </a:stretch>
          </a:blipFill>
          <a:extLst/>
        </p:spPr>
        <p:txBody>
          <a:bodyPr/>
          <a:lstStyle/>
          <a:p>
            <a:pPr eaLnBrk="1" hangingPunct="1">
              <a:defRPr/>
            </a:pPr>
            <a:r>
              <a:rPr lang="en-US">
                <a:noFill/>
              </a:rPr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Analyzing worst-case complexity</a:t>
            </a:r>
          </a:p>
        </p:txBody>
      </p:sp>
      <p:sp>
        <p:nvSpPr>
          <p:cNvPr id="3" name="Content Placeholder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457200" y="1600200"/>
            <a:ext cx="8229600" cy="5105400"/>
          </a:xfrm>
          <a:blipFill rotWithShape="1">
            <a:blip r:embed="rId2"/>
            <a:stretch>
              <a:fillRect l="-1630" t="-1553" b="-1195"/>
            </a:stretch>
          </a:blipFill>
          <a:extLst/>
        </p:spPr>
        <p:txBody>
          <a:bodyPr/>
          <a:lstStyle/>
          <a:p>
            <a:pPr eaLnBrk="1" hangingPunct="1">
              <a:defRPr/>
            </a:pPr>
            <a:r>
              <a:rPr lang="en-US">
                <a:noFill/>
              </a:rPr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Rot="1" noChangeAspect="1" noMove="1" noResize="1" noEditPoints="1" noAdjustHandles="1" noChangeArrowheads="1" noChangeShapeType="1" noTextEdit="1"/>
          </p:cNvSpPr>
          <p:nvPr>
            <p:ph type="title"/>
          </p:nvPr>
        </p:nvSpPr>
        <p:spPr>
          <a:xfrm>
            <a:off x="457200" y="0"/>
            <a:ext cx="8229600" cy="1143000"/>
          </a:xfrm>
          <a:blipFill rotWithShape="1">
            <a:blip r:embed="rId2"/>
            <a:stretch>
              <a:fillRect b="-8511"/>
            </a:stretch>
          </a:blipFill>
          <a:extLst/>
        </p:spPr>
        <p:txBody>
          <a:bodyPr/>
          <a:lstStyle/>
          <a:p>
            <a:pPr eaLnBrk="1" hangingPunct="1">
              <a:defRPr/>
            </a:pPr>
            <a:r>
              <a:rPr lang="en-US">
                <a:noFill/>
              </a:rPr>
              <a:t> 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76200" y="1600200"/>
            <a:ext cx="8991600" cy="5029200"/>
          </a:xfrm>
        </p:spPr>
        <p:txBody>
          <a:bodyPr/>
          <a:lstStyle/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sz="800" dirty="0" smtClean="0"/>
          </a:p>
          <a:p>
            <a:pPr eaLnBrk="1" hangingPunct="1"/>
            <a:r>
              <a:rPr lang="en-US" b="1" dirty="0" smtClean="0"/>
              <a:t>≤ 2</a:t>
            </a:r>
            <a:r>
              <a:rPr lang="en-US" b="1" baseline="30000" dirty="0" smtClean="0"/>
              <a:t>d</a:t>
            </a:r>
            <a:r>
              <a:rPr lang="en-US" dirty="0" smtClean="0"/>
              <a:t> nodes at depth </a:t>
            </a:r>
            <a:r>
              <a:rPr lang="en-US" b="1" dirty="0" smtClean="0"/>
              <a:t>d</a:t>
            </a:r>
          </a:p>
          <a:p>
            <a:pPr eaLnBrk="1" hangingPunct="1"/>
            <a:r>
              <a:rPr lang="en-US" dirty="0" smtClean="0"/>
              <a:t>Node at depth </a:t>
            </a:r>
            <a:r>
              <a:rPr lang="en-US" b="1" dirty="0" smtClean="0"/>
              <a:t>d</a:t>
            </a:r>
            <a:r>
              <a:rPr lang="en-US" dirty="0" smtClean="0"/>
              <a:t> has height </a:t>
            </a:r>
            <a:r>
              <a:rPr lang="en-US" b="1" dirty="0" smtClean="0"/>
              <a:t>≤ h-d</a:t>
            </a:r>
          </a:p>
          <a:p>
            <a:pPr eaLnBrk="1" hangingPunct="1"/>
            <a:r>
              <a:rPr lang="en-US" dirty="0" smtClean="0"/>
              <a:t>Cost to “</a:t>
            </a:r>
            <a:r>
              <a:rPr lang="en-US" dirty="0" err="1" smtClean="0"/>
              <a:t>heapify</a:t>
            </a:r>
            <a:r>
              <a:rPr lang="en-US" dirty="0" smtClean="0"/>
              <a:t>” </a:t>
            </a:r>
            <a:r>
              <a:rPr lang="en-US" b="1" dirty="0" smtClean="0"/>
              <a:t>one</a:t>
            </a:r>
            <a:r>
              <a:rPr lang="en-US" dirty="0" smtClean="0"/>
              <a:t> node at depth </a:t>
            </a:r>
            <a:r>
              <a:rPr lang="en-US" b="1" dirty="0" smtClean="0"/>
              <a:t>d</a:t>
            </a:r>
            <a:r>
              <a:rPr lang="en-US" dirty="0" smtClean="0"/>
              <a:t> is </a:t>
            </a:r>
            <a:r>
              <a:rPr lang="en-US" b="1" dirty="0" smtClean="0"/>
              <a:t>≤ c(h-d)</a:t>
            </a:r>
          </a:p>
          <a:p>
            <a:pPr lvl="1" eaLnBrk="1" hangingPunct="1"/>
            <a:r>
              <a:rPr lang="en-US" dirty="0" smtClean="0"/>
              <a:t>Don’t care about constants... Ignoring them below…</a:t>
            </a:r>
          </a:p>
          <a:p>
            <a:pPr eaLnBrk="1" hangingPunct="1"/>
            <a:r>
              <a:rPr lang="en-US" dirty="0" smtClean="0"/>
              <a:t>Cost to </a:t>
            </a:r>
            <a:r>
              <a:rPr lang="en-US" dirty="0" err="1" smtClean="0"/>
              <a:t>heapify</a:t>
            </a:r>
            <a:r>
              <a:rPr lang="en-US" dirty="0" smtClean="0"/>
              <a:t> </a:t>
            </a:r>
            <a:r>
              <a:rPr lang="en-US" b="1" dirty="0" smtClean="0"/>
              <a:t>all </a:t>
            </a:r>
            <a:r>
              <a:rPr lang="en-US" dirty="0" smtClean="0"/>
              <a:t>nodes at depth </a:t>
            </a:r>
            <a:r>
              <a:rPr lang="en-US" b="1" dirty="0" smtClean="0"/>
              <a:t>d</a:t>
            </a:r>
            <a:r>
              <a:rPr lang="en-US" dirty="0" smtClean="0"/>
              <a:t> is </a:t>
            </a:r>
            <a:r>
              <a:rPr lang="en-US" b="1" dirty="0" smtClean="0"/>
              <a:t>≤ 2</a:t>
            </a:r>
            <a:r>
              <a:rPr lang="en-US" b="1" baseline="30000" dirty="0" smtClean="0"/>
              <a:t>d </a:t>
            </a:r>
            <a:r>
              <a:rPr lang="en-US" b="1" dirty="0" smtClean="0"/>
              <a:t>(h-d)</a:t>
            </a:r>
          </a:p>
          <a:p>
            <a:pPr eaLnBrk="1" hangingPunct="1"/>
            <a:endParaRPr lang="en-US" b="1" dirty="0" smtClean="0"/>
          </a:p>
        </p:txBody>
      </p:sp>
      <p:pic>
        <p:nvPicPr>
          <p:cNvPr id="1434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914400"/>
            <a:ext cx="8229600" cy="2646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/>
          <a:lstStyle/>
          <a:p>
            <a:pPr eaLnBrk="1" hangingPunct="1"/>
            <a:r>
              <a:rPr lang="en-US" smtClean="0"/>
              <a:t>So, cost to heapify </a:t>
            </a:r>
            <a:r>
              <a:rPr lang="en-US" b="1" smtClean="0"/>
              <a:t>all</a:t>
            </a:r>
            <a:r>
              <a:rPr lang="en-US" smtClean="0"/>
              <a:t> nodes over </a:t>
            </a:r>
            <a:r>
              <a:rPr lang="en-US" b="1" smtClean="0"/>
              <a:t>all</a:t>
            </a:r>
            <a:r>
              <a:rPr lang="en-US" smtClean="0"/>
              <a:t> depths is:</a:t>
            </a:r>
          </a:p>
        </p:txBody>
      </p:sp>
      <p:pic>
        <p:nvPicPr>
          <p:cNvPr id="1536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650"/>
          <a:stretch>
            <a:fillRect/>
          </a:stretch>
        </p:blipFill>
        <p:spPr bwMode="auto">
          <a:xfrm>
            <a:off x="152400" y="1819275"/>
            <a:ext cx="8815388" cy="465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1"/>
          <p:cNvSpPr>
            <a:spLocks noGrp="1" noRot="1" noChangeAspect="1" noMove="1" noResize="1" noEditPoints="1" noAdjustHandles="1" noChangeArrowheads="1" noChangeShapeType="1" noTextEdit="1"/>
          </p:cNvSpPr>
          <p:nvPr>
            <p:ph type="title"/>
          </p:nvPr>
        </p:nvSpPr>
        <p:spPr>
          <a:xfrm>
            <a:off x="457200" y="0"/>
            <a:ext cx="8229600" cy="1143000"/>
          </a:xfrm>
          <a:blipFill rotWithShape="1">
            <a:blip r:embed="rId3"/>
            <a:stretch>
              <a:fillRect b="-8511"/>
            </a:stretch>
          </a:blipFill>
          <a:extLst/>
        </p:spPr>
        <p:txBody>
          <a:bodyPr/>
          <a:lstStyle/>
          <a:p>
            <a:pPr eaLnBrk="1" hangingPunct="1">
              <a:defRPr/>
            </a:pPr>
            <a:r>
              <a:rPr lang="en-US">
                <a:noFill/>
              </a:rPr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1638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24" t="12962" r="16524" b="29388"/>
          <a:stretch>
            <a:fillRect/>
          </a:stretch>
        </p:blipFill>
        <p:spPr bwMode="auto">
          <a:xfrm>
            <a:off x="304800" y="914400"/>
            <a:ext cx="8534400" cy="5830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1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  <a:blipFill rotWithShape="1">
            <a:blip r:embed="rId3"/>
            <a:stretch>
              <a:fillRect b="-8511"/>
            </a:stretch>
          </a:blipFill>
        </p:spPr>
        <p:txBody>
          <a:bodyPr/>
          <a:lstStyle/>
          <a:p>
            <a:pPr>
              <a:defRPr/>
            </a:pPr>
            <a:r>
              <a:rPr lang="en-US">
                <a:noFill/>
              </a:rPr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Types of heaps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81600"/>
          </a:xfrm>
        </p:spPr>
        <p:txBody>
          <a:bodyPr/>
          <a:lstStyle/>
          <a:p>
            <a:pPr eaLnBrk="1" hangingPunct="1"/>
            <a:r>
              <a:rPr lang="en-US" dirty="0"/>
              <a:t>Min heap: priority 1 </a:t>
            </a:r>
            <a:r>
              <a:rPr lang="en-US" dirty="0" smtClean="0"/>
              <a:t>more </a:t>
            </a:r>
            <a:r>
              <a:rPr lang="en-US" dirty="0"/>
              <a:t>important than 100</a:t>
            </a:r>
          </a:p>
          <a:p>
            <a:pPr eaLnBrk="1" hangingPunct="1"/>
            <a:r>
              <a:rPr lang="en-US" dirty="0"/>
              <a:t>Max heap: 100 </a:t>
            </a:r>
            <a:r>
              <a:rPr lang="en-US" dirty="0" smtClean="0"/>
              <a:t>more </a:t>
            </a:r>
            <a:r>
              <a:rPr lang="en-US" dirty="0"/>
              <a:t>important than 1</a:t>
            </a:r>
          </a:p>
          <a:p>
            <a:pPr lvl="1" eaLnBrk="1" hangingPunct="1"/>
            <a:r>
              <a:rPr lang="en-US" dirty="0"/>
              <a:t>We are going to talk about </a:t>
            </a:r>
            <a:r>
              <a:rPr lang="en-US" u="sng" dirty="0"/>
              <a:t>max </a:t>
            </a:r>
            <a:r>
              <a:rPr lang="en-US" u="sng" dirty="0" smtClean="0"/>
              <a:t>heaps</a:t>
            </a:r>
            <a:r>
              <a:rPr lang="en-US" dirty="0" smtClean="0"/>
              <a:t>.</a:t>
            </a:r>
            <a:endParaRPr lang="en-US" dirty="0"/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b="1" dirty="0" smtClean="0"/>
              <a:t>Max heap-order property</a:t>
            </a:r>
            <a:endParaRPr lang="en-US" b="1" dirty="0"/>
          </a:p>
          <a:p>
            <a:pPr lvl="1" eaLnBrk="1" hangingPunct="1"/>
            <a:r>
              <a:rPr lang="en-US" dirty="0" smtClean="0"/>
              <a:t>Look at any node u, and its parent p.</a:t>
            </a:r>
          </a:p>
          <a:p>
            <a:pPr lvl="1" eaLnBrk="1" hangingPunct="1"/>
            <a:r>
              <a:rPr lang="en-US" dirty="0" err="1" smtClean="0"/>
              <a:t>p.priority</a:t>
            </a:r>
            <a:r>
              <a:rPr lang="en-US" dirty="0" smtClean="0"/>
              <a:t> ≥ </a:t>
            </a:r>
            <a:r>
              <a:rPr lang="en-US" dirty="0" err="1" smtClean="0"/>
              <a:t>u.priority</a:t>
            </a:r>
            <a:endParaRPr lang="en-US" dirty="0" smtClean="0"/>
          </a:p>
          <a:p>
            <a:pPr eaLnBrk="1" hangingPunct="1"/>
            <a:endParaRPr lang="en-US" dirty="0" smtClean="0"/>
          </a:p>
        </p:txBody>
      </p:sp>
      <p:sp>
        <p:nvSpPr>
          <p:cNvPr id="4" name="Oval 3"/>
          <p:cNvSpPr/>
          <p:nvPr/>
        </p:nvSpPr>
        <p:spPr>
          <a:xfrm>
            <a:off x="7727496" y="4572000"/>
            <a:ext cx="6858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 smtClean="0"/>
              <a:t>p:7</a:t>
            </a:r>
            <a:endParaRPr lang="en-US" b="1" dirty="0"/>
          </a:p>
        </p:txBody>
      </p:sp>
      <p:sp>
        <p:nvSpPr>
          <p:cNvPr id="5" name="Oval 4"/>
          <p:cNvSpPr/>
          <p:nvPr/>
        </p:nvSpPr>
        <p:spPr>
          <a:xfrm>
            <a:off x="7167109" y="5410200"/>
            <a:ext cx="712787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/>
              <a:t>u</a:t>
            </a:r>
            <a:r>
              <a:rPr lang="en-US" b="1" dirty="0" smtClean="0"/>
              <a:t>:3</a:t>
            </a:r>
            <a:endParaRPr lang="en-US" b="1" dirty="0"/>
          </a:p>
        </p:txBody>
      </p:sp>
      <p:cxnSp>
        <p:nvCxnSpPr>
          <p:cNvPr id="6" name="Straight Arrow Connector 5"/>
          <p:cNvCxnSpPr>
            <a:stCxn id="4" idx="3"/>
            <a:endCxn id="5" idx="0"/>
          </p:cNvCxnSpPr>
          <p:nvPr/>
        </p:nvCxnSpPr>
        <p:spPr>
          <a:xfrm flipH="1">
            <a:off x="7522709" y="4962525"/>
            <a:ext cx="304800" cy="4476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Abstract data type (ADT)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0"/>
            <a:ext cx="8763000" cy="5257800"/>
          </a:xfrm>
        </p:spPr>
        <p:txBody>
          <a:bodyPr/>
          <a:lstStyle/>
          <a:p>
            <a:pPr eaLnBrk="1" hangingPunct="1"/>
            <a:r>
              <a:rPr lang="en-US" dirty="0" smtClean="0"/>
              <a:t>We are going to use max-heaps to implement the (max) </a:t>
            </a:r>
            <a:r>
              <a:rPr lang="en-US" b="1" dirty="0" smtClean="0"/>
              <a:t>priority queue </a:t>
            </a:r>
            <a:r>
              <a:rPr lang="en-US" dirty="0" smtClean="0"/>
              <a:t>ADT</a:t>
            </a:r>
          </a:p>
          <a:p>
            <a:pPr eaLnBrk="1" hangingPunct="1"/>
            <a:r>
              <a:rPr lang="en-US" dirty="0" smtClean="0"/>
              <a:t>A priority queue Q offers (at least) 2 operations:</a:t>
            </a:r>
          </a:p>
          <a:p>
            <a:pPr lvl="1" eaLnBrk="1" hangingPunct="1"/>
            <a:r>
              <a:rPr lang="en-US" dirty="0" smtClean="0"/>
              <a:t>Extract-max(Q): returns the highest priority element</a:t>
            </a:r>
          </a:p>
          <a:p>
            <a:pPr lvl="1" eaLnBrk="1" hangingPunct="1"/>
            <a:r>
              <a:rPr lang="en-US" dirty="0" smtClean="0"/>
              <a:t>Insert(Q, e): inserts e into Q</a:t>
            </a:r>
          </a:p>
          <a:p>
            <a:pPr eaLnBrk="1" hangingPunct="1"/>
            <a:endParaRPr lang="en-US" sz="2200" dirty="0" smtClean="0"/>
          </a:p>
          <a:p>
            <a:pPr eaLnBrk="1" hangingPunct="1"/>
            <a:r>
              <a:rPr lang="en-US" dirty="0" smtClean="0"/>
              <a:t>Every </a:t>
            </a:r>
            <a:r>
              <a:rPr lang="en-US" dirty="0"/>
              <a:t>time an Insert or Extract-max </a:t>
            </a:r>
            <a:r>
              <a:rPr lang="en-US" i="1" dirty="0"/>
              <a:t>changes</a:t>
            </a:r>
            <a:r>
              <a:rPr lang="en-US" dirty="0"/>
              <a:t> the heap, it must </a:t>
            </a:r>
            <a:r>
              <a:rPr lang="en-US" b="1" dirty="0"/>
              <a:t>restore the max-heap order property</a:t>
            </a:r>
            <a:r>
              <a:rPr lang="en-US" dirty="0" smtClean="0"/>
              <a:t>. (</a:t>
            </a:r>
            <a:r>
              <a:rPr lang="en-US" dirty="0" smtClean="0">
                <a:sym typeface="Wingdings" pitchFamily="2" charset="2"/>
              </a:rPr>
              <a:t> P</a:t>
            </a:r>
            <a:r>
              <a:rPr lang="en-US" dirty="0" smtClean="0"/>
              <a:t>rove by induction on the sequence of inserts and extract-maxes that occur.)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What can we do with a heap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5105400"/>
          </a:xfrm>
        </p:spPr>
        <p:txBody>
          <a:bodyPr/>
          <a:lstStyle/>
          <a:p>
            <a:pPr eaLnBrk="1" hangingPunct="1"/>
            <a:r>
              <a:rPr lang="en-US" dirty="0" smtClean="0"/>
              <a:t>Can </a:t>
            </a:r>
            <a:r>
              <a:rPr lang="en-US" dirty="0"/>
              <a:t>do same stuff with a BST… why use a heap?</a:t>
            </a:r>
          </a:p>
          <a:p>
            <a:pPr lvl="1" eaLnBrk="1" hangingPunct="1"/>
            <a:r>
              <a:rPr lang="en-US" dirty="0"/>
              <a:t>BST extract-max is O(depth); heap is O(log n)!</a:t>
            </a:r>
          </a:p>
          <a:p>
            <a:pPr eaLnBrk="1" hangingPunct="1"/>
            <a:r>
              <a:rPr lang="en-US" dirty="0"/>
              <a:t>When would we use a BST?</a:t>
            </a:r>
          </a:p>
          <a:p>
            <a:pPr lvl="1" eaLnBrk="1" hangingPunct="1"/>
            <a:r>
              <a:rPr lang="en-US" dirty="0"/>
              <a:t>When we need to search for a particular key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5715000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3000" dirty="0" smtClean="0"/>
              <a:t>Heaps are typically implemented with arrays.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3000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3000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3000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3000" dirty="0"/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endParaRPr lang="en-US" sz="3000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4500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3000" dirty="0" smtClean="0"/>
              <a:t>The array is just a </a:t>
            </a:r>
            <a:r>
              <a:rPr lang="en-US" sz="3000" i="1" dirty="0" smtClean="0"/>
              <a:t>level-order traversal </a:t>
            </a:r>
            <a:r>
              <a:rPr lang="en-US" sz="3000" dirty="0" smtClean="0"/>
              <a:t>of the heap.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3000" dirty="0" smtClean="0"/>
              <a:t>The children of the node at index </a:t>
            </a:r>
            <a:r>
              <a:rPr lang="en-US" sz="3000" dirty="0" err="1"/>
              <a:t>i</a:t>
            </a:r>
            <a:r>
              <a:rPr lang="en-US" sz="3000" dirty="0" smtClean="0"/>
              <a:t> are at 2i and 2i+1.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dirty="0" smtClean="0"/>
              <a:t>Storing a heap in memory</a:t>
            </a:r>
            <a:endParaRPr lang="en-US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13" b="41942"/>
          <a:stretch/>
        </p:blipFill>
        <p:spPr bwMode="auto">
          <a:xfrm>
            <a:off x="2273300" y="1878958"/>
            <a:ext cx="3898900" cy="21596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>
            <a:off x="3581400" y="2057400"/>
            <a:ext cx="1371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3200400" y="2667000"/>
            <a:ext cx="2209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819400" y="3200400"/>
            <a:ext cx="3048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590800" y="3886200"/>
            <a:ext cx="3505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" t="60469" r="-209" b="9294"/>
          <a:stretch/>
        </p:blipFill>
        <p:spPr bwMode="auto">
          <a:xfrm>
            <a:off x="2294164" y="4158343"/>
            <a:ext cx="3898900" cy="1175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2438400" y="4223657"/>
            <a:ext cx="495300" cy="1110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819400" y="4223658"/>
            <a:ext cx="762000" cy="1110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505200" y="4158344"/>
            <a:ext cx="1447800" cy="11756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811486" y="4223659"/>
            <a:ext cx="1284514" cy="1110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514600" y="4158344"/>
            <a:ext cx="4572000" cy="5762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684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7" grpId="0" animBg="1"/>
      <p:bldP spid="18" grpId="0" animBg="1"/>
      <p:bldP spid="19" grpId="0" animBg="1"/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pPr eaLnBrk="1" hangingPunct="1"/>
            <a:r>
              <a:rPr lang="en-US" dirty="0" smtClean="0"/>
              <a:t>Example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305800" cy="54864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hlinkClick r:id="rId3"/>
              </a:rPr>
              <a:t>Interactive heap visualization</a:t>
            </a: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Insert places a key in a new node that is the </a:t>
            </a:r>
            <a:r>
              <a:rPr lang="en-US" i="1" dirty="0" smtClean="0"/>
              <a:t>last </a:t>
            </a:r>
            <a:r>
              <a:rPr lang="en-US" dirty="0" smtClean="0"/>
              <a:t>node in a level-order-traversal of the heap.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The inserted key is then “bubbled” </a:t>
            </a:r>
            <a:r>
              <a:rPr lang="en-US" b="1" dirty="0" smtClean="0"/>
              <a:t>upwards</a:t>
            </a:r>
            <a:r>
              <a:rPr lang="en-US" dirty="0" smtClean="0"/>
              <a:t> until the heap property is satisfied.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Extract-max removes the last node in a level-order-traversal and moves its key into the root.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The new key at the root is then bubbled</a:t>
            </a:r>
            <a:r>
              <a:rPr lang="en-US" b="1" dirty="0" smtClean="0"/>
              <a:t> down</a:t>
            </a:r>
            <a:r>
              <a:rPr lang="en-US" dirty="0" smtClean="0"/>
              <a:t> until the heap property is satisfied.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Bubbling down is also called </a:t>
            </a:r>
            <a:r>
              <a:rPr lang="en-US" b="1" dirty="0" err="1" smtClean="0"/>
              <a:t>heapifying</a:t>
            </a:r>
            <a:r>
              <a:rPr lang="en-US" dirty="0" smtClean="0"/>
              <a:t>.</a:t>
            </a:r>
            <a:endParaRPr lang="en-US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382000" cy="5715000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3000" dirty="0" smtClean="0"/>
              <a:t>Suppose we want to build a heap from an unsorted array: 10, 2, 7, 8, 6, 5, 9, 4, 3, 11.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3000" dirty="0" smtClean="0"/>
              <a:t>We start by interpreting the array as a tree.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3000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3000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3000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3000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3000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38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5" b="1985"/>
          <a:stretch/>
        </p:blipFill>
        <p:spPr bwMode="auto">
          <a:xfrm>
            <a:off x="2253330" y="3007300"/>
            <a:ext cx="3886146" cy="339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dirty="0" smtClean="0"/>
              <a:t>Building a max-heap in O(n) time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910403" y="5279440"/>
            <a:ext cx="4572000" cy="5762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sosceles Triangle 31"/>
          <p:cNvSpPr/>
          <p:nvPr/>
        </p:nvSpPr>
        <p:spPr>
          <a:xfrm>
            <a:off x="8296275" y="4114800"/>
            <a:ext cx="681038" cy="6858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3" name="Isosceles Triangle 32"/>
          <p:cNvSpPr/>
          <p:nvPr/>
        </p:nvSpPr>
        <p:spPr>
          <a:xfrm>
            <a:off x="7183438" y="5791200"/>
            <a:ext cx="679450" cy="6858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4" name="Isosceles Triangle 33"/>
          <p:cNvSpPr/>
          <p:nvPr/>
        </p:nvSpPr>
        <p:spPr>
          <a:xfrm>
            <a:off x="8308975" y="5791200"/>
            <a:ext cx="679450" cy="6858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5" name="Isosceles Triangle 34"/>
          <p:cNvSpPr/>
          <p:nvPr/>
        </p:nvSpPr>
        <p:spPr>
          <a:xfrm>
            <a:off x="7200900" y="2286000"/>
            <a:ext cx="681038" cy="6858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6" name="Isosceles Triangle 35"/>
          <p:cNvSpPr/>
          <p:nvPr/>
        </p:nvSpPr>
        <p:spPr>
          <a:xfrm>
            <a:off x="8313738" y="2286000"/>
            <a:ext cx="679450" cy="6858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1" name="Isosceles Triangle 30"/>
          <p:cNvSpPr/>
          <p:nvPr/>
        </p:nvSpPr>
        <p:spPr>
          <a:xfrm>
            <a:off x="7167563" y="4114800"/>
            <a:ext cx="681037" cy="6858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24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Building a heap: a helper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 rtlCol="0">
            <a:normAutofit fontScale="62500" lnSpcReduction="20000"/>
          </a:bodyPr>
          <a:lstStyle/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Precondition: trees rooted at L and R are heaps</a:t>
            </a:r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err="1" smtClean="0"/>
              <a:t>Postcondition</a:t>
            </a:r>
            <a:r>
              <a:rPr lang="en-US" dirty="0" smtClean="0"/>
              <a:t>: tree rooted at I is a heap</a:t>
            </a:r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 smtClean="0"/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err="1" smtClean="0">
                <a:cs typeface="Courier New" pitchFamily="49" charset="0"/>
              </a:rPr>
              <a:t>MaxHeapify</a:t>
            </a:r>
            <a:r>
              <a:rPr lang="en-US" dirty="0" smtClean="0">
                <a:cs typeface="Courier New" pitchFamily="49" charset="0"/>
              </a:rPr>
              <a:t>(A,I):</a:t>
            </a:r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>
                <a:cs typeface="Courier New" pitchFamily="49" charset="0"/>
              </a:rPr>
              <a:t>    L = LEFT(I)</a:t>
            </a:r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>
                <a:cs typeface="Courier New" pitchFamily="49" charset="0"/>
              </a:rPr>
              <a:t>    R = RIGHT(I)</a:t>
            </a:r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 smtClean="0">
              <a:cs typeface="Courier New" pitchFamily="49" charset="0"/>
            </a:endParaRPr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>
                <a:cs typeface="Courier New" pitchFamily="49" charset="0"/>
              </a:rPr>
              <a:t>    If L ≤ </a:t>
            </a:r>
            <a:r>
              <a:rPr lang="en-US" dirty="0" err="1" smtClean="0">
                <a:cs typeface="Courier New" pitchFamily="49" charset="0"/>
              </a:rPr>
              <a:t>heap_size</a:t>
            </a:r>
            <a:r>
              <a:rPr lang="en-US" dirty="0" smtClean="0">
                <a:cs typeface="Courier New" pitchFamily="49" charset="0"/>
              </a:rPr>
              <a:t>(A) and A[L] &gt; A[I]</a:t>
            </a:r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>
                <a:cs typeface="Courier New" pitchFamily="49" charset="0"/>
              </a:rPr>
              <a:t>        then max = L</a:t>
            </a:r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>
                <a:cs typeface="Courier New" pitchFamily="49" charset="0"/>
              </a:rPr>
              <a:t>        else max = I</a:t>
            </a:r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>
                <a:cs typeface="Courier New" pitchFamily="49" charset="0"/>
              </a:rPr>
              <a:t>    If R </a:t>
            </a:r>
            <a:r>
              <a:rPr lang="en-US" dirty="0">
                <a:cs typeface="Courier New" pitchFamily="49" charset="0"/>
              </a:rPr>
              <a:t>≤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err="1" smtClean="0">
                <a:cs typeface="Courier New" pitchFamily="49" charset="0"/>
              </a:rPr>
              <a:t>heap_size</a:t>
            </a:r>
            <a:r>
              <a:rPr lang="en-US" dirty="0" smtClean="0">
                <a:cs typeface="Courier New" pitchFamily="49" charset="0"/>
              </a:rPr>
              <a:t>(A) and A[R] &gt; A[max]</a:t>
            </a:r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>
                <a:cs typeface="Courier New" pitchFamily="49" charset="0"/>
              </a:rPr>
              <a:t>        then max = R</a:t>
            </a:r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 smtClean="0">
              <a:cs typeface="Courier New" pitchFamily="49" charset="0"/>
            </a:endParaRPr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>
                <a:cs typeface="Courier New" pitchFamily="49" charset="0"/>
              </a:rPr>
              <a:t>    If max is L or R then</a:t>
            </a:r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>
                <a:cs typeface="Courier New" pitchFamily="49" charset="0"/>
              </a:rPr>
              <a:t>        swap(A[I],A[max])</a:t>
            </a:r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>
                <a:cs typeface="Courier New" pitchFamily="49" charset="0"/>
              </a:rPr>
              <a:t>        </a:t>
            </a:r>
            <a:r>
              <a:rPr lang="en-US" dirty="0" err="1" smtClean="0">
                <a:cs typeface="Courier New" pitchFamily="49" charset="0"/>
              </a:rPr>
              <a:t>MaxHeapify</a:t>
            </a:r>
            <a:r>
              <a:rPr lang="en-US" dirty="0" smtClean="0">
                <a:cs typeface="Courier New" pitchFamily="49" charset="0"/>
              </a:rPr>
              <a:t>(</a:t>
            </a:r>
            <a:r>
              <a:rPr lang="en-US" dirty="0" err="1" smtClean="0">
                <a:cs typeface="Courier New" pitchFamily="49" charset="0"/>
              </a:rPr>
              <a:t>A,max</a:t>
            </a:r>
            <a:r>
              <a:rPr lang="en-US" dirty="0" smtClean="0">
                <a:cs typeface="Courier New" pitchFamily="49" charset="0"/>
              </a:rPr>
              <a:t>)</a:t>
            </a:r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 err="1" smtClean="0"/>
          </a:p>
        </p:txBody>
      </p:sp>
      <p:sp>
        <p:nvSpPr>
          <p:cNvPr id="4" name="Oval 3"/>
          <p:cNvSpPr/>
          <p:nvPr/>
        </p:nvSpPr>
        <p:spPr>
          <a:xfrm>
            <a:off x="7727950" y="1447800"/>
            <a:ext cx="6858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/>
              <a:t>I:3</a:t>
            </a:r>
          </a:p>
        </p:txBody>
      </p:sp>
      <p:sp>
        <p:nvSpPr>
          <p:cNvPr id="5" name="Oval 4"/>
          <p:cNvSpPr/>
          <p:nvPr/>
        </p:nvSpPr>
        <p:spPr>
          <a:xfrm>
            <a:off x="7167563" y="2286000"/>
            <a:ext cx="712787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/>
              <a:t>L:7</a:t>
            </a:r>
          </a:p>
        </p:txBody>
      </p:sp>
      <p:sp>
        <p:nvSpPr>
          <p:cNvPr id="6" name="Oval 5"/>
          <p:cNvSpPr/>
          <p:nvPr/>
        </p:nvSpPr>
        <p:spPr>
          <a:xfrm>
            <a:off x="8313738" y="2286000"/>
            <a:ext cx="709612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/>
              <a:t>R:5</a:t>
            </a:r>
          </a:p>
        </p:txBody>
      </p:sp>
      <p:cxnSp>
        <p:nvCxnSpPr>
          <p:cNvPr id="8" name="Straight Arrow Connector 7"/>
          <p:cNvCxnSpPr>
            <a:stCxn id="4" idx="3"/>
            <a:endCxn id="5" idx="0"/>
          </p:cNvCxnSpPr>
          <p:nvPr/>
        </p:nvCxnSpPr>
        <p:spPr>
          <a:xfrm flipH="1">
            <a:off x="7523163" y="1838325"/>
            <a:ext cx="304800" cy="4476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5"/>
            <a:endCxn id="6" idx="0"/>
          </p:cNvCxnSpPr>
          <p:nvPr/>
        </p:nvCxnSpPr>
        <p:spPr>
          <a:xfrm>
            <a:off x="8313738" y="1838325"/>
            <a:ext cx="354012" cy="4476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55" name="TextBox 10"/>
          <p:cNvSpPr txBox="1">
            <a:spLocks noChangeArrowheads="1"/>
          </p:cNvSpPr>
          <p:nvPr/>
        </p:nvSpPr>
        <p:spPr bwMode="auto">
          <a:xfrm>
            <a:off x="5638800" y="1878013"/>
            <a:ext cx="17081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Case 1: max = L</a:t>
            </a:r>
          </a:p>
          <a:p>
            <a:pPr eaLnBrk="1" hangingPunct="1"/>
            <a:r>
              <a:rPr lang="en-US"/>
              <a:t>Need to fix…</a:t>
            </a:r>
          </a:p>
        </p:txBody>
      </p:sp>
      <p:sp>
        <p:nvSpPr>
          <p:cNvPr id="19" name="Oval 18"/>
          <p:cNvSpPr/>
          <p:nvPr/>
        </p:nvSpPr>
        <p:spPr>
          <a:xfrm>
            <a:off x="7696200" y="3276600"/>
            <a:ext cx="6858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/>
              <a:t>I:7</a:t>
            </a:r>
          </a:p>
        </p:txBody>
      </p:sp>
      <p:sp>
        <p:nvSpPr>
          <p:cNvPr id="20" name="Oval 19"/>
          <p:cNvSpPr/>
          <p:nvPr/>
        </p:nvSpPr>
        <p:spPr>
          <a:xfrm>
            <a:off x="7135813" y="4114800"/>
            <a:ext cx="712787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/>
              <a:t>L:3</a:t>
            </a:r>
          </a:p>
        </p:txBody>
      </p:sp>
      <p:sp>
        <p:nvSpPr>
          <p:cNvPr id="21" name="Oval 20"/>
          <p:cNvSpPr/>
          <p:nvPr/>
        </p:nvSpPr>
        <p:spPr>
          <a:xfrm>
            <a:off x="8281988" y="4114800"/>
            <a:ext cx="709612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/>
              <a:t>R:5</a:t>
            </a:r>
          </a:p>
        </p:txBody>
      </p:sp>
      <p:cxnSp>
        <p:nvCxnSpPr>
          <p:cNvPr id="22" name="Straight Arrow Connector 21"/>
          <p:cNvCxnSpPr>
            <a:stCxn id="19" idx="3"/>
            <a:endCxn id="20" idx="0"/>
          </p:cNvCxnSpPr>
          <p:nvPr/>
        </p:nvCxnSpPr>
        <p:spPr>
          <a:xfrm flipH="1">
            <a:off x="7493000" y="3667125"/>
            <a:ext cx="303213" cy="4476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9" idx="5"/>
            <a:endCxn id="21" idx="0"/>
          </p:cNvCxnSpPr>
          <p:nvPr/>
        </p:nvCxnSpPr>
        <p:spPr>
          <a:xfrm>
            <a:off x="8281988" y="3667125"/>
            <a:ext cx="354012" cy="4476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61" name="TextBox 23"/>
          <p:cNvSpPr txBox="1">
            <a:spLocks noChangeArrowheads="1"/>
          </p:cNvSpPr>
          <p:nvPr/>
        </p:nvSpPr>
        <p:spPr bwMode="auto">
          <a:xfrm>
            <a:off x="5607050" y="3706813"/>
            <a:ext cx="17081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Case 2: max = I</a:t>
            </a:r>
          </a:p>
          <a:p>
            <a:pPr eaLnBrk="1" hangingPunct="1"/>
            <a:r>
              <a:rPr lang="en-US"/>
              <a:t>Heap OK!</a:t>
            </a:r>
          </a:p>
        </p:txBody>
      </p:sp>
      <p:sp>
        <p:nvSpPr>
          <p:cNvPr id="25" name="Oval 24"/>
          <p:cNvSpPr/>
          <p:nvPr/>
        </p:nvSpPr>
        <p:spPr>
          <a:xfrm>
            <a:off x="7727950" y="4953000"/>
            <a:ext cx="6858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/>
              <a:t>I:5</a:t>
            </a:r>
          </a:p>
        </p:txBody>
      </p:sp>
      <p:sp>
        <p:nvSpPr>
          <p:cNvPr id="26" name="Oval 25"/>
          <p:cNvSpPr/>
          <p:nvPr/>
        </p:nvSpPr>
        <p:spPr>
          <a:xfrm>
            <a:off x="7167563" y="5791200"/>
            <a:ext cx="712787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/>
              <a:t>L:3</a:t>
            </a:r>
          </a:p>
        </p:txBody>
      </p:sp>
      <p:sp>
        <p:nvSpPr>
          <p:cNvPr id="27" name="Oval 26"/>
          <p:cNvSpPr/>
          <p:nvPr/>
        </p:nvSpPr>
        <p:spPr>
          <a:xfrm>
            <a:off x="8313738" y="5791200"/>
            <a:ext cx="709612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/>
              <a:t>R:7</a:t>
            </a:r>
          </a:p>
        </p:txBody>
      </p:sp>
      <p:cxnSp>
        <p:nvCxnSpPr>
          <p:cNvPr id="28" name="Straight Arrow Connector 27"/>
          <p:cNvCxnSpPr>
            <a:stCxn id="25" idx="3"/>
            <a:endCxn id="26" idx="0"/>
          </p:cNvCxnSpPr>
          <p:nvPr/>
        </p:nvCxnSpPr>
        <p:spPr>
          <a:xfrm flipH="1">
            <a:off x="7523163" y="5343525"/>
            <a:ext cx="304800" cy="4476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5" idx="5"/>
            <a:endCxn id="27" idx="0"/>
          </p:cNvCxnSpPr>
          <p:nvPr/>
        </p:nvCxnSpPr>
        <p:spPr>
          <a:xfrm>
            <a:off x="8313738" y="5343525"/>
            <a:ext cx="354012" cy="4476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67" name="TextBox 29"/>
          <p:cNvSpPr txBox="1">
            <a:spLocks noChangeArrowheads="1"/>
          </p:cNvSpPr>
          <p:nvPr/>
        </p:nvSpPr>
        <p:spPr bwMode="auto">
          <a:xfrm>
            <a:off x="5638800" y="5383213"/>
            <a:ext cx="17081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Case 3: max = R</a:t>
            </a:r>
          </a:p>
          <a:p>
            <a:pPr eaLnBrk="1" hangingPunct="1"/>
            <a:r>
              <a:rPr lang="en-US"/>
              <a:t>Need to fix…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Proving </a:t>
            </a:r>
            <a:r>
              <a:rPr lang="en-US" dirty="0" err="1" smtClean="0"/>
              <a:t>MaxHeapify</a:t>
            </a:r>
            <a:r>
              <a:rPr lang="en-US" dirty="0" smtClean="0"/>
              <a:t> is correct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b="1" dirty="0" smtClean="0"/>
              <a:t>How would you formally prove that </a:t>
            </a:r>
            <a:r>
              <a:rPr lang="en-US" sz="2200" b="1" dirty="0" err="1" smtClean="0"/>
              <a:t>MaxHeapify</a:t>
            </a:r>
            <a:r>
              <a:rPr lang="en-US" sz="2200" b="1" dirty="0" smtClean="0"/>
              <a:t> is correct?</a:t>
            </a:r>
          </a:p>
          <a:p>
            <a:r>
              <a:rPr lang="en-US" sz="2200" b="1" dirty="0" smtClean="0"/>
              <a:t>Goal: Prove </a:t>
            </a:r>
            <a:r>
              <a:rPr lang="en-US" sz="2200" b="1" dirty="0" err="1" smtClean="0"/>
              <a:t>MaxHeapify</a:t>
            </a:r>
            <a:r>
              <a:rPr lang="en-US" sz="2200" b="1" dirty="0" smtClean="0"/>
              <a:t> is </a:t>
            </a:r>
            <a:r>
              <a:rPr lang="en-US" sz="2200" b="1" u="sng" dirty="0" smtClean="0"/>
              <a:t>correct</a:t>
            </a:r>
            <a:r>
              <a:rPr lang="en-US" sz="2200" b="1" dirty="0" smtClean="0"/>
              <a:t> for all inputs.</a:t>
            </a:r>
            <a:br>
              <a:rPr lang="en-US" sz="2200" b="1" dirty="0" smtClean="0"/>
            </a:br>
            <a:r>
              <a:rPr lang="en-US" sz="2200" i="1" dirty="0" smtClean="0"/>
              <a:t>“Correct” means: “if the precondition is satisfied when </a:t>
            </a:r>
            <a:r>
              <a:rPr lang="en-US" sz="2200" i="1" dirty="0" err="1" smtClean="0"/>
              <a:t>MaxHeapify</a:t>
            </a:r>
            <a:r>
              <a:rPr lang="en-US" sz="2200" i="1" dirty="0" smtClean="0"/>
              <a:t> is called, then the </a:t>
            </a:r>
            <a:r>
              <a:rPr lang="en-US" sz="2200" i="1" dirty="0" err="1" smtClean="0"/>
              <a:t>postcondition</a:t>
            </a:r>
            <a:r>
              <a:rPr lang="en-US" sz="2200" i="1" dirty="0" smtClean="0"/>
              <a:t> will be satisfied when it finishes.”</a:t>
            </a:r>
          </a:p>
          <a:p>
            <a:r>
              <a:rPr lang="en-US" sz="2200" dirty="0" smtClean="0"/>
              <a:t>How do we prove a recursive function correct?</a:t>
            </a:r>
          </a:p>
          <a:p>
            <a:pPr lvl="1"/>
            <a:r>
              <a:rPr lang="en-US" sz="2200" dirty="0" smtClean="0"/>
              <a:t>Define a problem size, and prove correctness by induction on problem size.</a:t>
            </a:r>
          </a:p>
          <a:p>
            <a:pPr lvl="1"/>
            <a:r>
              <a:rPr lang="en-US" sz="2200" dirty="0" smtClean="0"/>
              <a:t>Base case: show function is correct for any input of the smallest problem size.</a:t>
            </a:r>
          </a:p>
          <a:p>
            <a:pPr lvl="1"/>
            <a:r>
              <a:rPr lang="en-US" sz="2200" dirty="0" smtClean="0"/>
              <a:t>Inductive step: assume function is correct for problem size j; show it is correct for problem size j+1.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736541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404</TotalTime>
  <Words>1021</Words>
  <Application>Microsoft Office PowerPoint</Application>
  <PresentationFormat>On-screen Show (4:3)</PresentationFormat>
  <Paragraphs>163</Paragraphs>
  <Slides>17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What is a heap?</vt:lpstr>
      <vt:lpstr>Types of heaps</vt:lpstr>
      <vt:lpstr>Abstract data type (ADT)</vt:lpstr>
      <vt:lpstr>What can we do with a heap</vt:lpstr>
      <vt:lpstr>Storing a heap in memory</vt:lpstr>
      <vt:lpstr>Example time</vt:lpstr>
      <vt:lpstr>Building a max-heap in O(n) time</vt:lpstr>
      <vt:lpstr>Building a heap: a helper function</vt:lpstr>
      <vt:lpstr>Proving MaxHeapify is correct</vt:lpstr>
      <vt:lpstr>Proving MaxHeapify is correct - 2</vt:lpstr>
      <vt:lpstr>Proving MaxHeapify is correct - 3</vt:lpstr>
      <vt:lpstr>The main function</vt:lpstr>
      <vt:lpstr>Analyzing worst-case complexity</vt:lpstr>
      <vt:lpstr>Analyzing worst-case complexity</vt:lpstr>
      <vt:lpstr> </vt:lpstr>
      <vt:lpstr> 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Heaps</dc:title>
  <dc:creator>Trevor Brown</dc:creator>
  <cp:lastModifiedBy>Trevor Brown</cp:lastModifiedBy>
  <cp:revision>33</cp:revision>
  <dcterms:created xsi:type="dcterms:W3CDTF">2013-01-17T23:13:35Z</dcterms:created>
  <dcterms:modified xsi:type="dcterms:W3CDTF">2014-01-17T06:53:02Z</dcterms:modified>
</cp:coreProperties>
</file>