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6" r:id="rId17"/>
    <p:sldId id="274" r:id="rId18"/>
    <p:sldId id="275" r:id="rId19"/>
    <p:sldId id="277" r:id="rId20"/>
    <p:sldId id="278" r:id="rId21"/>
    <p:sldId id="270"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8" autoAdjust="0"/>
    <p:restoredTop sz="87795" autoAdjust="0"/>
  </p:normalViewPr>
  <p:slideViewPr>
    <p:cSldViewPr>
      <p:cViewPr>
        <p:scale>
          <a:sx n="70" d="100"/>
          <a:sy n="70" d="100"/>
        </p:scale>
        <p:origin x="-878" y="-1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41BAD8-31ED-49C5-B0A5-22A954DB1758}" type="datetimeFigureOut">
              <a:rPr lang="en-US"/>
              <a:pPr>
                <a:defRPr/>
              </a:pPr>
              <a:t>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AB7141F-3E1D-45B6-A862-8A405C8D3BA8}" type="slidenum">
              <a:rPr lang="en-US"/>
              <a:pPr>
                <a:defRPr/>
              </a:pPr>
              <a:t>‹#›</a:t>
            </a:fld>
            <a:endParaRPr lang="en-US"/>
          </a:p>
        </p:txBody>
      </p:sp>
    </p:spTree>
    <p:extLst>
      <p:ext uri="{BB962C8B-B14F-4D97-AF65-F5344CB8AC3E}">
        <p14:creationId xmlns:p14="http://schemas.microsoft.com/office/powerpoint/2010/main" val="975137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The goal is to teach you NOT to memorize</a:t>
            </a:r>
            <a:r>
              <a:rPr lang="en-US" baseline="0" dirty="0" smtClean="0"/>
              <a:t> the rotations, but rather to be able to easily reconstruct the cases and the rotations that fix them from scratch.</a:t>
            </a:r>
            <a:endParaRPr lang="en-US" dirty="0" smtClean="0"/>
          </a:p>
        </p:txBody>
      </p:sp>
      <p:sp>
        <p:nvSpPr>
          <p:cNvPr id="194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90BC662-C0B9-4872-9E35-188BB1FE4C11}"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Right </a:t>
            </a:r>
            <a:r>
              <a:rPr lang="en-US" dirty="0" err="1" smtClean="0"/>
              <a:t>subtree</a:t>
            </a:r>
            <a:r>
              <a:rPr lang="en-US" dirty="0" smtClean="0"/>
              <a:t> is too damn big, so we rotate x and z to the left.</a:t>
            </a:r>
          </a:p>
          <a:p>
            <a:pPr eaLnBrk="1" hangingPunct="1">
              <a:spcBef>
                <a:spcPct val="0"/>
              </a:spcBef>
            </a:pPr>
            <a:r>
              <a:rPr lang="en-US" dirty="0" smtClean="0"/>
              <a:t>Which of these two nodes have to contain key x? Which one have to contain key z? (MUST preserve </a:t>
            </a:r>
            <a:r>
              <a:rPr lang="en-US" dirty="0" err="1" smtClean="0"/>
              <a:t>inorder</a:t>
            </a:r>
            <a:r>
              <a:rPr lang="en-US" dirty="0" smtClean="0"/>
              <a:t> traversal)</a:t>
            </a:r>
          </a:p>
          <a:p>
            <a:pPr eaLnBrk="1" hangingPunct="1">
              <a:spcBef>
                <a:spcPct val="0"/>
              </a:spcBef>
            </a:pPr>
            <a:r>
              <a:rPr lang="en-US" dirty="0" smtClean="0"/>
              <a:t>Which order do we have to reattach the </a:t>
            </a:r>
            <a:r>
              <a:rPr lang="en-US" dirty="0" err="1" smtClean="0"/>
              <a:t>subtrees</a:t>
            </a:r>
            <a:r>
              <a:rPr lang="en-US" dirty="0" smtClean="0"/>
              <a:t> in? (maintain </a:t>
            </a:r>
            <a:r>
              <a:rPr lang="en-US" dirty="0" err="1" smtClean="0"/>
              <a:t>inorder</a:t>
            </a:r>
            <a:r>
              <a:rPr lang="en-US" dirty="0" smtClean="0"/>
              <a:t> traversal…)</a:t>
            </a:r>
          </a:p>
          <a:p>
            <a:pPr eaLnBrk="1" hangingPunct="1">
              <a:spcBef>
                <a:spcPct val="0"/>
              </a:spcBef>
            </a:pPr>
            <a:r>
              <a:rPr lang="en-US" dirty="0" smtClean="0"/>
              <a:t>Note: height of this whole </a:t>
            </a:r>
            <a:r>
              <a:rPr lang="en-US" dirty="0" err="1" smtClean="0"/>
              <a:t>subtree</a:t>
            </a:r>
            <a:r>
              <a:rPr lang="en-US" dirty="0" smtClean="0"/>
              <a:t> x is the same before and after… so won’t affect balance factor of any ancestors higher up. Since the tree was an AVL tree before the delete, all other nodes in the tree have balance factors -1, 0 or 1, and we are done.</a:t>
            </a:r>
          </a:p>
        </p:txBody>
      </p:sp>
      <p:sp>
        <p:nvSpPr>
          <p:cNvPr id="215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EEA880-0D9B-441E-81F1-422EAADA43AE}"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Right </a:t>
            </a:r>
            <a:r>
              <a:rPr lang="en-US" dirty="0" err="1" smtClean="0"/>
              <a:t>subtree</a:t>
            </a:r>
            <a:r>
              <a:rPr lang="en-US" dirty="0" smtClean="0"/>
              <a:t> is too damn big, so we again rotate x and z to the left.</a:t>
            </a:r>
          </a:p>
          <a:p>
            <a:pPr eaLnBrk="1" hangingPunct="1">
              <a:spcBef>
                <a:spcPct val="0"/>
              </a:spcBef>
            </a:pPr>
            <a:r>
              <a:rPr lang="en-US" dirty="0" smtClean="0"/>
              <a:t>Which of these two nodes has to contain key x? Which one has to contain key z? (MUST preserve </a:t>
            </a:r>
            <a:r>
              <a:rPr lang="en-US" dirty="0" err="1" smtClean="0"/>
              <a:t>inorder</a:t>
            </a:r>
            <a:r>
              <a:rPr lang="en-US" dirty="0" smtClean="0"/>
              <a:t> traversal)</a:t>
            </a:r>
          </a:p>
          <a:p>
            <a:pPr eaLnBrk="1" hangingPunct="1">
              <a:spcBef>
                <a:spcPct val="0"/>
              </a:spcBef>
            </a:pPr>
            <a:r>
              <a:rPr lang="en-US" dirty="0" smtClean="0"/>
              <a:t>Which order do we have to reattach the </a:t>
            </a:r>
            <a:r>
              <a:rPr lang="en-US" dirty="0" err="1" smtClean="0"/>
              <a:t>subtrees</a:t>
            </a:r>
            <a:r>
              <a:rPr lang="en-US" dirty="0" smtClean="0"/>
              <a:t> in? </a:t>
            </a:r>
            <a:r>
              <a:rPr lang="en-US" dirty="0" smtClean="0"/>
              <a:t>(</a:t>
            </a:r>
            <a:r>
              <a:rPr lang="en-US" dirty="0" smtClean="0"/>
              <a:t>maintain </a:t>
            </a:r>
            <a:r>
              <a:rPr lang="en-US" dirty="0" err="1" smtClean="0"/>
              <a:t>inorder</a:t>
            </a:r>
            <a:r>
              <a:rPr lang="en-US" dirty="0" smtClean="0"/>
              <a:t> traversal…)</a:t>
            </a:r>
          </a:p>
          <a:p>
            <a:pPr eaLnBrk="1" hangingPunct="1">
              <a:spcBef>
                <a:spcPct val="0"/>
              </a:spcBef>
            </a:pPr>
            <a:r>
              <a:rPr lang="en-US" dirty="0" smtClean="0"/>
              <a:t>Height of this entire</a:t>
            </a:r>
            <a:r>
              <a:rPr lang="en-US" baseline="0" dirty="0" smtClean="0"/>
              <a:t> </a:t>
            </a:r>
            <a:r>
              <a:rPr lang="en-US" dirty="0" err="1" smtClean="0"/>
              <a:t>subtree</a:t>
            </a:r>
            <a:r>
              <a:rPr lang="en-US" dirty="0" smtClean="0"/>
              <a:t> decreases by 1 when we do this rotation.</a:t>
            </a:r>
          </a:p>
          <a:p>
            <a:pPr eaLnBrk="1" hangingPunct="1">
              <a:spcBef>
                <a:spcPct val="0"/>
              </a:spcBef>
            </a:pPr>
            <a:r>
              <a:rPr lang="en-US" dirty="0" smtClean="0"/>
              <a:t>Thus, we might need to change ancestors’ balance factors.</a:t>
            </a:r>
          </a:p>
          <a:p>
            <a:pPr eaLnBrk="1" hangingPunct="1">
              <a:spcBef>
                <a:spcPct val="0"/>
              </a:spcBef>
            </a:pPr>
            <a:r>
              <a:rPr lang="en-US" dirty="0" smtClean="0"/>
              <a:t>This means we have to check ancestors to see if we need to do any rotations. </a:t>
            </a:r>
            <a:r>
              <a:rPr lang="en-US" dirty="0" err="1" smtClean="0"/>
              <a:t>Recurse</a:t>
            </a:r>
            <a:r>
              <a:rPr lang="en-US" dirty="0" smtClean="0"/>
              <a:t> </a:t>
            </a:r>
            <a:r>
              <a:rPr lang="en-US" dirty="0" smtClean="0"/>
              <a:t>up the tree!</a:t>
            </a:r>
          </a:p>
        </p:txBody>
      </p:sp>
      <p:sp>
        <p:nvSpPr>
          <p:cNvPr id="2253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B6EB4D2C-9530-4A2A-8B4E-8C4C4BD13279}"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Link is for symmetric case…</a:t>
            </a:r>
          </a:p>
        </p:txBody>
      </p:sp>
      <p:sp>
        <p:nvSpPr>
          <p:cNvPr id="2048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0DD8727-7544-43E6-8874-1447A362E49A}"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heights of T3, T21 and</a:t>
            </a:r>
            <a:r>
              <a:rPr lang="en-US" baseline="0" dirty="0" smtClean="0"/>
              <a:t> T22?</a:t>
            </a:r>
          </a:p>
          <a:p>
            <a:r>
              <a:rPr lang="en-US" baseline="0" dirty="0" smtClean="0"/>
              <a:t>What are the keys in each node on the right?</a:t>
            </a:r>
          </a:p>
          <a:p>
            <a:r>
              <a:rPr lang="en-US" baseline="0" dirty="0" smtClean="0"/>
              <a:t>What order are the </a:t>
            </a:r>
            <a:r>
              <a:rPr lang="en-US" baseline="0" dirty="0" err="1" smtClean="0"/>
              <a:t>subtrees</a:t>
            </a:r>
            <a:r>
              <a:rPr lang="en-US" baseline="0" dirty="0" smtClean="0"/>
              <a:t> reattached in?</a:t>
            </a:r>
          </a:p>
          <a:p>
            <a:r>
              <a:rPr lang="en-US" baseline="0" dirty="0" smtClean="0"/>
              <a:t>What are the balance factors?</a:t>
            </a:r>
            <a:endParaRPr lang="en-US" dirty="0"/>
          </a:p>
        </p:txBody>
      </p:sp>
      <p:sp>
        <p:nvSpPr>
          <p:cNvPr id="4" name="Slide Number Placeholder 3"/>
          <p:cNvSpPr>
            <a:spLocks noGrp="1"/>
          </p:cNvSpPr>
          <p:nvPr>
            <p:ph type="sldNum" sz="quarter" idx="10"/>
          </p:nvPr>
        </p:nvSpPr>
        <p:spPr/>
        <p:txBody>
          <a:bodyPr/>
          <a:lstStyle/>
          <a:p>
            <a:pPr>
              <a:defRPr/>
            </a:pPr>
            <a:fld id="{6AB7141F-3E1D-45B6-A862-8A405C8D3BA8}" type="slidenum">
              <a:rPr lang="en-US" smtClean="0"/>
              <a:pPr>
                <a:defRPr/>
              </a:pPr>
              <a:t>17</a:t>
            </a:fld>
            <a:endParaRPr lang="en-US"/>
          </a:p>
        </p:txBody>
      </p:sp>
    </p:spTree>
    <p:extLst>
      <p:ext uri="{BB962C8B-B14F-4D97-AF65-F5344CB8AC3E}">
        <p14:creationId xmlns:p14="http://schemas.microsoft.com/office/powerpoint/2010/main" val="3285273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heights of T3, T21 and T22?</a:t>
            </a:r>
          </a:p>
          <a:p>
            <a:r>
              <a:rPr lang="en-US" dirty="0" smtClean="0"/>
              <a:t>T</a:t>
            </a:r>
            <a:r>
              <a:rPr lang="en-US" baseline="0" dirty="0" smtClean="0"/>
              <a:t>his is basically the same as the previous case.</a:t>
            </a:r>
          </a:p>
          <a:p>
            <a:r>
              <a:rPr lang="en-US" baseline="0" dirty="0" smtClean="0"/>
              <a:t>We place keys in the same places and attach </a:t>
            </a:r>
            <a:r>
              <a:rPr lang="en-US" baseline="0" dirty="0" err="1" smtClean="0"/>
              <a:t>subtrees</a:t>
            </a:r>
            <a:r>
              <a:rPr lang="en-US" baseline="0" dirty="0" smtClean="0"/>
              <a:t> in the same order.</a:t>
            </a:r>
          </a:p>
          <a:p>
            <a:r>
              <a:rPr lang="en-US" baseline="0" dirty="0" smtClean="0"/>
              <a:t>We just have to be a tiny bit careful with balance factors at the end!</a:t>
            </a:r>
            <a:endParaRPr lang="en-US" dirty="0"/>
          </a:p>
        </p:txBody>
      </p:sp>
      <p:sp>
        <p:nvSpPr>
          <p:cNvPr id="4" name="Slide Number Placeholder 3"/>
          <p:cNvSpPr>
            <a:spLocks noGrp="1"/>
          </p:cNvSpPr>
          <p:nvPr>
            <p:ph type="sldNum" sz="quarter" idx="10"/>
          </p:nvPr>
        </p:nvSpPr>
        <p:spPr/>
        <p:txBody>
          <a:bodyPr/>
          <a:lstStyle/>
          <a:p>
            <a:pPr>
              <a:defRPr/>
            </a:pPr>
            <a:fld id="{6AB7141F-3E1D-45B6-A862-8A405C8D3BA8}" type="slidenum">
              <a:rPr lang="en-US" smtClean="0"/>
              <a:pPr>
                <a:defRPr/>
              </a:pPr>
              <a:t>18</a:t>
            </a:fld>
            <a:endParaRPr lang="en-US"/>
          </a:p>
        </p:txBody>
      </p:sp>
    </p:spTree>
    <p:extLst>
      <p:ext uri="{BB962C8B-B14F-4D97-AF65-F5344CB8AC3E}">
        <p14:creationId xmlns:p14="http://schemas.microsoft.com/office/powerpoint/2010/main" val="377619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we do the same thing, just being a bit careful with the balance factors.</a:t>
            </a:r>
          </a:p>
          <a:p>
            <a:r>
              <a:rPr lang="en-US" baseline="0" dirty="0" smtClean="0"/>
              <a:t>[Go through this quickly!]</a:t>
            </a:r>
            <a:endParaRPr lang="en-US" dirty="0"/>
          </a:p>
        </p:txBody>
      </p:sp>
      <p:sp>
        <p:nvSpPr>
          <p:cNvPr id="4" name="Slide Number Placeholder 3"/>
          <p:cNvSpPr>
            <a:spLocks noGrp="1"/>
          </p:cNvSpPr>
          <p:nvPr>
            <p:ph type="sldNum" sz="quarter" idx="10"/>
          </p:nvPr>
        </p:nvSpPr>
        <p:spPr/>
        <p:txBody>
          <a:bodyPr/>
          <a:lstStyle/>
          <a:p>
            <a:pPr>
              <a:defRPr/>
            </a:pPr>
            <a:fld id="{6AB7141F-3E1D-45B6-A862-8A405C8D3BA8}" type="slidenum">
              <a:rPr lang="en-US" smtClean="0"/>
              <a:pPr>
                <a:defRPr/>
              </a:pPr>
              <a:t>19</a:t>
            </a:fld>
            <a:endParaRPr lang="en-US"/>
          </a:p>
        </p:txBody>
      </p:sp>
    </p:spTree>
    <p:extLst>
      <p:ext uri="{BB962C8B-B14F-4D97-AF65-F5344CB8AC3E}">
        <p14:creationId xmlns:p14="http://schemas.microsoft.com/office/powerpoint/2010/main" val="3181606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Do interactive deletes (and maybe inserts) and get audience to tell you what balance factors will be, what order things will be attached in, etc.</a:t>
            </a:r>
          </a:p>
        </p:txBody>
      </p:sp>
      <p:sp>
        <p:nvSpPr>
          <p:cNvPr id="2355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AD88193-4A3B-4F26-81C8-4218378D2823}" type="slidenum">
              <a:rPr lang="en-US" smtClean="0"/>
              <a:pPr fontAlgn="base">
                <a:spcBef>
                  <a:spcPct val="0"/>
                </a:spcBef>
                <a:spcAft>
                  <a:spcPct val="0"/>
                </a:spcAft>
                <a:defRPr/>
              </a:pPr>
              <a:t>21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D6A5DFA-A1D8-4ABD-982E-C5B02744A9DD}" type="datetimeFigureOut">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ACEFF49-C921-4B2B-B07B-69D0B8A3081D}" type="slidenum">
              <a:rPr lang="en-US"/>
              <a:pPr>
                <a:defRPr/>
              </a:pPr>
              <a:t>‹#›</a:t>
            </a:fld>
            <a:endParaRPr lang="en-US"/>
          </a:p>
        </p:txBody>
      </p:sp>
    </p:spTree>
    <p:extLst>
      <p:ext uri="{BB962C8B-B14F-4D97-AF65-F5344CB8AC3E}">
        <p14:creationId xmlns:p14="http://schemas.microsoft.com/office/powerpoint/2010/main" val="107885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E1215B-B45A-40A9-9158-A64B20B87387}" type="datetimeFigureOut">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D42599-17B2-4384-AB57-2947065EB51B}" type="slidenum">
              <a:rPr lang="en-US"/>
              <a:pPr>
                <a:defRPr/>
              </a:pPr>
              <a:t>‹#›</a:t>
            </a:fld>
            <a:endParaRPr lang="en-US"/>
          </a:p>
        </p:txBody>
      </p:sp>
    </p:spTree>
    <p:extLst>
      <p:ext uri="{BB962C8B-B14F-4D97-AF65-F5344CB8AC3E}">
        <p14:creationId xmlns:p14="http://schemas.microsoft.com/office/powerpoint/2010/main" val="3769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2FD6B8-9450-48A3-B7CF-8BF9041EEF72}" type="datetimeFigureOut">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C3648C-5D75-46CE-AEFE-C24C04B5E3E0}" type="slidenum">
              <a:rPr lang="en-US"/>
              <a:pPr>
                <a:defRPr/>
              </a:pPr>
              <a:t>‹#›</a:t>
            </a:fld>
            <a:endParaRPr lang="en-US"/>
          </a:p>
        </p:txBody>
      </p:sp>
    </p:spTree>
    <p:extLst>
      <p:ext uri="{BB962C8B-B14F-4D97-AF65-F5344CB8AC3E}">
        <p14:creationId xmlns:p14="http://schemas.microsoft.com/office/powerpoint/2010/main" val="96005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13C4210-6F8B-49EC-AEE4-A265C0560E08}" type="datetimeFigureOut">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0305EF-15B6-4BF6-8D2A-106D5C6A8739}" type="slidenum">
              <a:rPr lang="en-US"/>
              <a:pPr>
                <a:defRPr/>
              </a:pPr>
              <a:t>‹#›</a:t>
            </a:fld>
            <a:endParaRPr lang="en-US"/>
          </a:p>
        </p:txBody>
      </p:sp>
    </p:spTree>
    <p:extLst>
      <p:ext uri="{BB962C8B-B14F-4D97-AF65-F5344CB8AC3E}">
        <p14:creationId xmlns:p14="http://schemas.microsoft.com/office/powerpoint/2010/main" val="60804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141921-1F53-469E-8D86-9FC582368909}" type="datetimeFigureOut">
              <a:rPr lang="en-US"/>
              <a:pPr>
                <a:defRPr/>
              </a:pPr>
              <a:t>1/23/2014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638A7A-D757-4832-A30A-D48C405A4C08}" type="slidenum">
              <a:rPr lang="en-US"/>
              <a:pPr>
                <a:defRPr/>
              </a:pPr>
              <a:t>‹#›</a:t>
            </a:fld>
            <a:endParaRPr lang="en-US"/>
          </a:p>
        </p:txBody>
      </p:sp>
    </p:spTree>
    <p:extLst>
      <p:ext uri="{BB962C8B-B14F-4D97-AF65-F5344CB8AC3E}">
        <p14:creationId xmlns:p14="http://schemas.microsoft.com/office/powerpoint/2010/main" val="65013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08D82ED-E02B-475B-9F02-BC860C7CF97F}" type="datetimeFigureOut">
              <a:rPr lang="en-US"/>
              <a:pPr>
                <a:defRPr/>
              </a:pPr>
              <a:t>1/23/2014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08EC45-7ACF-4501-87B5-3EBD9110754B}" type="slidenum">
              <a:rPr lang="en-US"/>
              <a:pPr>
                <a:defRPr/>
              </a:pPr>
              <a:t>‹#›</a:t>
            </a:fld>
            <a:endParaRPr lang="en-US"/>
          </a:p>
        </p:txBody>
      </p:sp>
    </p:spTree>
    <p:extLst>
      <p:ext uri="{BB962C8B-B14F-4D97-AF65-F5344CB8AC3E}">
        <p14:creationId xmlns:p14="http://schemas.microsoft.com/office/powerpoint/2010/main" val="122157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527F39D-8D42-4C3F-AE3F-8C90ABAF3536}" type="datetimeFigureOut">
              <a:rPr lang="en-US"/>
              <a:pPr>
                <a:defRPr/>
              </a:pPr>
              <a:t>1/23/2014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DA27E8E-5DF6-4E88-B308-F634BC151433}" type="slidenum">
              <a:rPr lang="en-US"/>
              <a:pPr>
                <a:defRPr/>
              </a:pPr>
              <a:t>‹#›</a:t>
            </a:fld>
            <a:endParaRPr lang="en-US"/>
          </a:p>
        </p:txBody>
      </p:sp>
    </p:spTree>
    <p:extLst>
      <p:ext uri="{BB962C8B-B14F-4D97-AF65-F5344CB8AC3E}">
        <p14:creationId xmlns:p14="http://schemas.microsoft.com/office/powerpoint/2010/main" val="61174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9F8C3E2-0FCF-4465-85AC-86C37A47A145}" type="datetimeFigureOut">
              <a:rPr lang="en-US"/>
              <a:pPr>
                <a:defRPr/>
              </a:pPr>
              <a:t>1/23/2014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1643F1-8C31-4D11-BBD2-5AB47C676303}" type="slidenum">
              <a:rPr lang="en-US"/>
              <a:pPr>
                <a:defRPr/>
              </a:pPr>
              <a:t>‹#›</a:t>
            </a:fld>
            <a:endParaRPr lang="en-US"/>
          </a:p>
        </p:txBody>
      </p:sp>
    </p:spTree>
    <p:extLst>
      <p:ext uri="{BB962C8B-B14F-4D97-AF65-F5344CB8AC3E}">
        <p14:creationId xmlns:p14="http://schemas.microsoft.com/office/powerpoint/2010/main" val="368898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3CA97F-09A5-426F-8715-8F343C23AC01}" type="datetimeFigureOut">
              <a:rPr lang="en-US"/>
              <a:pPr>
                <a:defRPr/>
              </a:pPr>
              <a:t>1/23/2014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76AA10-CE0A-45D4-A4F0-74226D4162AB}" type="slidenum">
              <a:rPr lang="en-US"/>
              <a:pPr>
                <a:defRPr/>
              </a:pPr>
              <a:t>‹#›</a:t>
            </a:fld>
            <a:endParaRPr lang="en-US"/>
          </a:p>
        </p:txBody>
      </p:sp>
    </p:spTree>
    <p:extLst>
      <p:ext uri="{BB962C8B-B14F-4D97-AF65-F5344CB8AC3E}">
        <p14:creationId xmlns:p14="http://schemas.microsoft.com/office/powerpoint/2010/main" val="207293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597B3D-DC43-4839-AE1E-BE09DA6F329D}" type="datetimeFigureOut">
              <a:rPr lang="en-US"/>
              <a:pPr>
                <a:defRPr/>
              </a:pPr>
              <a:t>1/23/2014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D5334FE-8179-45C1-A6C6-9E5FF42AECBE}" type="slidenum">
              <a:rPr lang="en-US"/>
              <a:pPr>
                <a:defRPr/>
              </a:pPr>
              <a:t>‹#›</a:t>
            </a:fld>
            <a:endParaRPr lang="en-US"/>
          </a:p>
        </p:txBody>
      </p:sp>
    </p:spTree>
    <p:extLst>
      <p:ext uri="{BB962C8B-B14F-4D97-AF65-F5344CB8AC3E}">
        <p14:creationId xmlns:p14="http://schemas.microsoft.com/office/powerpoint/2010/main" val="198266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5559CA1-9305-41B2-A933-4075310CB0DF}" type="datetimeFigureOut">
              <a:rPr lang="en-US"/>
              <a:pPr>
                <a:defRPr/>
              </a:pPr>
              <a:t>1/23/2014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DE229-F55D-431A-AD3C-467ECBFB49D9}" type="slidenum">
              <a:rPr lang="en-US"/>
              <a:pPr>
                <a:defRPr/>
              </a:pPr>
              <a:t>‹#›</a:t>
            </a:fld>
            <a:endParaRPr lang="en-US"/>
          </a:p>
        </p:txBody>
      </p:sp>
    </p:spTree>
    <p:extLst>
      <p:ext uri="{BB962C8B-B14F-4D97-AF65-F5344CB8AC3E}">
        <p14:creationId xmlns:p14="http://schemas.microsoft.com/office/powerpoint/2010/main" val="181873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93A8C09-D9FC-4414-9605-B00F4C22ADE5}" type="datetimeFigureOut">
              <a:rPr lang="en-US"/>
              <a:pPr>
                <a:defRPr/>
              </a:pPr>
              <a:t>1/23/2014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70D7F5C-C539-48EF-89F8-D7B30C92B9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toronto.edu/~sam/teaching/263/handouts/AVL.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people.ksp.sk/~kuko/gnarley-trees/?page_id=1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AVL trees</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Bad balance factors</a:t>
            </a:r>
          </a:p>
        </p:txBody>
      </p:sp>
      <p:sp>
        <p:nvSpPr>
          <p:cNvPr id="3" name="Content Placeholder 2"/>
          <p:cNvSpPr>
            <a:spLocks noGrp="1"/>
          </p:cNvSpPr>
          <p:nvPr>
            <p:ph idx="1"/>
          </p:nvPr>
        </p:nvSpPr>
        <p:spPr>
          <a:xfrm>
            <a:off x="457200" y="1600200"/>
            <a:ext cx="8229600" cy="5105400"/>
          </a:xfrm>
        </p:spPr>
        <p:txBody>
          <a:bodyPr/>
          <a:lstStyle/>
          <a:p>
            <a:pPr eaLnBrk="1" hangingPunct="1"/>
            <a:r>
              <a:rPr lang="en-US" smtClean="0"/>
              <a:t>Start with an AVL tree, then do a BST Delete.</a:t>
            </a:r>
          </a:p>
          <a:p>
            <a:pPr eaLnBrk="1" hangingPunct="1"/>
            <a:r>
              <a:rPr lang="en-US" smtClean="0"/>
              <a:t>What bad values can bf(x) take on?</a:t>
            </a:r>
          </a:p>
          <a:p>
            <a:pPr lvl="1" eaLnBrk="1" hangingPunct="1"/>
            <a:r>
              <a:rPr lang="en-US" smtClean="0"/>
              <a:t>Delete can reduce a subtree’s height by 1.</a:t>
            </a:r>
          </a:p>
          <a:p>
            <a:pPr lvl="1" eaLnBrk="1" hangingPunct="1"/>
            <a:r>
              <a:rPr lang="en-US" smtClean="0"/>
              <a:t>So, it might increase or decrease h(x.right) – h(x.left) by 1.</a:t>
            </a:r>
          </a:p>
          <a:p>
            <a:pPr lvl="1" eaLnBrk="1" hangingPunct="1"/>
            <a:r>
              <a:rPr lang="en-US" smtClean="0"/>
              <a:t>So, bf(x) might increase or decrease by 1.</a:t>
            </a:r>
          </a:p>
          <a:p>
            <a:pPr lvl="1" eaLnBrk="1" hangingPunct="1"/>
            <a:r>
              <a:rPr lang="en-US" smtClean="0"/>
              <a:t>This means:</a:t>
            </a:r>
          </a:p>
          <a:p>
            <a:pPr lvl="2" eaLnBrk="1" hangingPunct="1"/>
            <a:r>
              <a:rPr lang="en-US" smtClean="0"/>
              <a:t>if bf(x) = 1 before Delete, it might become 2.  </a:t>
            </a:r>
            <a:r>
              <a:rPr lang="en-US" b="1" smtClean="0"/>
              <a:t>BAD.</a:t>
            </a:r>
          </a:p>
          <a:p>
            <a:pPr lvl="2" eaLnBrk="1" hangingPunct="1"/>
            <a:r>
              <a:rPr lang="en-US" smtClean="0"/>
              <a:t>If bf(x) = -1 before Delete, it might become -2.  </a:t>
            </a:r>
            <a:r>
              <a:rPr lang="en-US" b="1" smtClean="0"/>
              <a:t>BAD.</a:t>
            </a:r>
          </a:p>
          <a:p>
            <a:pPr lvl="2" eaLnBrk="1" hangingPunct="1"/>
            <a:r>
              <a:rPr lang="en-US" smtClean="0"/>
              <a:t>If bf(x) = 0 before Delete, then it is still -1, 0 or 1.  </a:t>
            </a:r>
            <a:r>
              <a:rPr lang="en-US" b="1" smtClean="0"/>
              <a:t>OK.</a:t>
            </a:r>
          </a:p>
        </p:txBody>
      </p:sp>
      <p:sp>
        <p:nvSpPr>
          <p:cNvPr id="4" name="Rectangle 3"/>
          <p:cNvSpPr/>
          <p:nvPr/>
        </p:nvSpPr>
        <p:spPr>
          <a:xfrm>
            <a:off x="1371600" y="5257800"/>
            <a:ext cx="6934200" cy="838200"/>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5" name="Rectangle 4"/>
          <p:cNvSpPr/>
          <p:nvPr/>
        </p:nvSpPr>
        <p:spPr>
          <a:xfrm>
            <a:off x="6400800" y="4572000"/>
            <a:ext cx="2578100" cy="6858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4000" dirty="0"/>
              <a:t>2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Problematic cases for Delete(a)</a:t>
            </a:r>
          </a:p>
        </p:txBody>
      </p:sp>
      <p:sp>
        <p:nvSpPr>
          <p:cNvPr id="3" name="Content Placeholder 2"/>
          <p:cNvSpPr>
            <a:spLocks noGrp="1"/>
          </p:cNvSpPr>
          <p:nvPr>
            <p:ph idx="1"/>
          </p:nvPr>
        </p:nvSpPr>
        <p:spPr>
          <a:xfrm>
            <a:off x="457200" y="1600200"/>
            <a:ext cx="8229600" cy="5105400"/>
          </a:xfrm>
        </p:spPr>
        <p:txBody>
          <a:bodyPr/>
          <a:lstStyle/>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sz="1000" dirty="0" smtClean="0"/>
          </a:p>
          <a:p>
            <a:pPr eaLnBrk="1" hangingPunct="1"/>
            <a:r>
              <a:rPr lang="en-US" dirty="0" smtClean="0"/>
              <a:t>bf(x) = -2 is just </a:t>
            </a:r>
            <a:r>
              <a:rPr lang="en-US" b="1" dirty="0" smtClean="0"/>
              <a:t>symmetric</a:t>
            </a:r>
            <a:r>
              <a:rPr lang="en-US" dirty="0" smtClean="0"/>
              <a:t> to bf(x) = 2.</a:t>
            </a:r>
          </a:p>
          <a:p>
            <a:pPr eaLnBrk="1" hangingPunct="1"/>
            <a:r>
              <a:rPr lang="en-US" dirty="0" smtClean="0"/>
              <a:t>So, we just look at bf(x) = 2.</a:t>
            </a:r>
          </a:p>
        </p:txBody>
      </p:sp>
      <p:sp>
        <p:nvSpPr>
          <p:cNvPr id="4" name="Oval 3"/>
          <p:cNvSpPr/>
          <p:nvPr/>
        </p:nvSpPr>
        <p:spPr>
          <a:xfrm>
            <a:off x="2062163" y="184308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8" name="Isosceles Triangle 7"/>
          <p:cNvSpPr/>
          <p:nvPr/>
        </p:nvSpPr>
        <p:spPr>
          <a:xfrm>
            <a:off x="2514600" y="30226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9" name="Isosceles Triangle 8"/>
          <p:cNvSpPr/>
          <p:nvPr/>
        </p:nvSpPr>
        <p:spPr>
          <a:xfrm>
            <a:off x="1143000" y="3022600"/>
            <a:ext cx="1152525" cy="776288"/>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2295" name="TextBox 6"/>
          <p:cNvSpPr txBox="1">
            <a:spLocks noChangeArrowheads="1"/>
          </p:cNvSpPr>
          <p:nvPr/>
        </p:nvSpPr>
        <p:spPr bwMode="auto">
          <a:xfrm>
            <a:off x="1681163" y="1963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a:t>2</a:t>
            </a:r>
          </a:p>
        </p:txBody>
      </p:sp>
      <p:cxnSp>
        <p:nvCxnSpPr>
          <p:cNvPr id="11" name="Straight Arrow Connector 10"/>
          <p:cNvCxnSpPr>
            <a:stCxn id="4" idx="3"/>
          </p:cNvCxnSpPr>
          <p:nvPr/>
        </p:nvCxnSpPr>
        <p:spPr>
          <a:xfrm flipH="1">
            <a:off x="1719263" y="2363788"/>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5"/>
          </p:cNvCxnSpPr>
          <p:nvPr/>
        </p:nvCxnSpPr>
        <p:spPr>
          <a:xfrm>
            <a:off x="2647950" y="236378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0" y="2986088"/>
            <a:ext cx="0" cy="17129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41713" y="3613150"/>
            <a:ext cx="538162"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h+2</a:t>
            </a:r>
          </a:p>
        </p:txBody>
      </p:sp>
      <p:cxnSp>
        <p:nvCxnSpPr>
          <p:cNvPr id="21" name="Straight Arrow Connector 20"/>
          <p:cNvCxnSpPr/>
          <p:nvPr/>
        </p:nvCxnSpPr>
        <p:spPr>
          <a:xfrm>
            <a:off x="981075" y="3027363"/>
            <a:ext cx="1588" cy="814387"/>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30263" y="3233738"/>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25" name="Oval 24"/>
          <p:cNvSpPr/>
          <p:nvPr/>
        </p:nvSpPr>
        <p:spPr>
          <a:xfrm>
            <a:off x="6442075" y="1838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26" name="Isosceles Triangle 25"/>
          <p:cNvSpPr/>
          <p:nvPr/>
        </p:nvSpPr>
        <p:spPr>
          <a:xfrm>
            <a:off x="5553075" y="3048000"/>
            <a:ext cx="1152525" cy="167640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2304" name="TextBox 29"/>
          <p:cNvSpPr txBox="1">
            <a:spLocks noChangeArrowheads="1"/>
          </p:cNvSpPr>
          <p:nvPr/>
        </p:nvSpPr>
        <p:spPr bwMode="auto">
          <a:xfrm>
            <a:off x="6021388" y="1958975"/>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31" name="Straight Arrow Connector 30"/>
          <p:cNvCxnSpPr>
            <a:stCxn id="25" idx="3"/>
          </p:cNvCxnSpPr>
          <p:nvPr/>
        </p:nvCxnSpPr>
        <p:spPr>
          <a:xfrm flipH="1">
            <a:off x="6099175" y="2359025"/>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5"/>
          </p:cNvCxnSpPr>
          <p:nvPr/>
        </p:nvCxnSpPr>
        <p:spPr>
          <a:xfrm>
            <a:off x="7027863" y="2359025"/>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81000" y="1524000"/>
            <a:ext cx="4419600" cy="3533361"/>
          </a:xfrm>
          <a:prstGeom prst="rect">
            <a:avLst/>
          </a:prstGeom>
          <a:noFill/>
          <a:effectLst>
            <a:glow rad="1016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sp>
        <p:nvSpPr>
          <p:cNvPr id="38" name="Oval 37"/>
          <p:cNvSpPr/>
          <p:nvPr/>
        </p:nvSpPr>
        <p:spPr>
          <a:xfrm>
            <a:off x="1447800" y="399256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40" name="Straight Arrow Connector 39"/>
          <p:cNvCxnSpPr>
            <a:stCxn id="9" idx="3"/>
            <a:endCxn id="38" idx="0"/>
          </p:cNvCxnSpPr>
          <p:nvPr/>
        </p:nvCxnSpPr>
        <p:spPr>
          <a:xfrm flipH="1">
            <a:off x="1714500" y="3798888"/>
            <a:ext cx="4763" cy="193675"/>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Isosceles Triangle 50"/>
          <p:cNvSpPr/>
          <p:nvPr/>
        </p:nvSpPr>
        <p:spPr>
          <a:xfrm>
            <a:off x="6888163" y="3033713"/>
            <a:ext cx="1152525" cy="7762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2" name="Oval 51"/>
          <p:cNvSpPr/>
          <p:nvPr/>
        </p:nvSpPr>
        <p:spPr>
          <a:xfrm>
            <a:off x="7192963" y="399256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53" name="Straight Arrow Connector 52"/>
          <p:cNvCxnSpPr>
            <a:endCxn id="52" idx="0"/>
          </p:cNvCxnSpPr>
          <p:nvPr/>
        </p:nvCxnSpPr>
        <p:spPr>
          <a:xfrm flipH="1">
            <a:off x="7459663" y="3851275"/>
            <a:ext cx="4762" cy="141288"/>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68086" y="4082142"/>
            <a:ext cx="1143000" cy="369332"/>
          </a:xfrm>
          <a:prstGeom prst="rect">
            <a:avLst/>
          </a:prstGeom>
          <a:noFill/>
        </p:spPr>
        <p:txBody>
          <a:bodyPr wrap="square" rtlCol="0">
            <a:spAutoFit/>
          </a:bodyPr>
          <a:lstStyle/>
          <a:p>
            <a:r>
              <a:rPr lang="en-US" dirty="0" smtClean="0">
                <a:solidFill>
                  <a:schemeClr val="bg1">
                    <a:lumMod val="65000"/>
                  </a:schemeClr>
                </a:solidFill>
              </a:rPr>
              <a:t>(deleted)</a:t>
            </a:r>
            <a:endParaRPr lang="en-US" dirty="0">
              <a:solidFill>
                <a:schemeClr val="bg1">
                  <a:lumMod val="6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Delete(a): 3 subcases for bf(x)=2</a:t>
            </a:r>
          </a:p>
        </p:txBody>
      </p:sp>
      <p:sp>
        <p:nvSpPr>
          <p:cNvPr id="3" name="Content Placeholder 2"/>
          <p:cNvSpPr>
            <a:spLocks noGrp="1"/>
          </p:cNvSpPr>
          <p:nvPr>
            <p:ph idx="1"/>
          </p:nvPr>
        </p:nvSpPr>
        <p:spPr>
          <a:xfrm>
            <a:off x="457199" y="1570038"/>
            <a:ext cx="8594725" cy="4525962"/>
          </a:xfrm>
        </p:spPr>
        <p:txBody>
          <a:bodyPr rtlCol="0">
            <a:normAutofit/>
          </a:bodyPr>
          <a:lstStyle/>
          <a:p>
            <a:pPr eaLnBrk="1" fontAlgn="auto" hangingPunct="1">
              <a:spcAft>
                <a:spcPts val="0"/>
              </a:spcAft>
              <a:buFont typeface="Arial" pitchFamily="34" charset="0"/>
              <a:buChar char="•"/>
              <a:defRPr/>
            </a:pPr>
            <a:r>
              <a:rPr lang="en-US" dirty="0" smtClean="0"/>
              <a:t>Since tree was AVL before, </a:t>
            </a:r>
            <a:r>
              <a:rPr lang="en-US" b="1" dirty="0" smtClean="0"/>
              <a:t>bf(z) = </a:t>
            </a:r>
            <a:r>
              <a:rPr lang="en-US" b="1" dirty="0" smtClean="0"/>
              <a:t>-1, 0 or 1</a:t>
            </a:r>
            <a:endParaRPr lang="en-US" b="1" dirty="0" smtClean="0"/>
          </a:p>
          <a:p>
            <a:pPr marL="0" indent="0" eaLnBrk="1" fontAlgn="auto" hangingPunct="1">
              <a:spcAft>
                <a:spcPts val="0"/>
              </a:spcAft>
              <a:buFont typeface="Arial" pitchFamily="34" charset="0"/>
              <a:buNone/>
              <a:defRPr/>
            </a:pPr>
            <a:r>
              <a:rPr lang="en-US" b="1" dirty="0" smtClean="0"/>
              <a:t>Case </a:t>
            </a:r>
            <a:r>
              <a:rPr lang="en-US" b="1" dirty="0" smtClean="0"/>
              <a:t>bf(z) = </a:t>
            </a:r>
            <a:r>
              <a:rPr lang="en-US" b="1" dirty="0" smtClean="0"/>
              <a:t>-1       Case bf(z) = 0        Case </a:t>
            </a:r>
            <a:r>
              <a:rPr lang="en-US" b="1" dirty="0" smtClean="0"/>
              <a:t>bf(z) = 1</a:t>
            </a:r>
            <a:endParaRPr lang="en-US" b="1" dirty="0"/>
          </a:p>
        </p:txBody>
      </p:sp>
      <p:cxnSp>
        <p:nvCxnSpPr>
          <p:cNvPr id="12" name="Straight Arrow Connector 11"/>
          <p:cNvCxnSpPr/>
          <p:nvPr/>
        </p:nvCxnSpPr>
        <p:spPr>
          <a:xfrm>
            <a:off x="5978525" y="5340350"/>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708650" y="5802313"/>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h+1</a:t>
            </a:r>
          </a:p>
        </p:txBody>
      </p:sp>
      <p:sp>
        <p:nvSpPr>
          <p:cNvPr id="69" name="Rectangle 68"/>
          <p:cNvSpPr/>
          <p:nvPr/>
        </p:nvSpPr>
        <p:spPr>
          <a:xfrm>
            <a:off x="5810250"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grpSp>
        <p:nvGrpSpPr>
          <p:cNvPr id="9" name="Group 8"/>
          <p:cNvGrpSpPr/>
          <p:nvPr/>
        </p:nvGrpSpPr>
        <p:grpSpPr>
          <a:xfrm>
            <a:off x="3122613" y="2895600"/>
            <a:ext cx="2786062" cy="3724275"/>
            <a:chOff x="3122613" y="2895600"/>
            <a:chExt cx="2786062" cy="3724275"/>
          </a:xfrm>
        </p:grpSpPr>
        <p:sp>
          <p:nvSpPr>
            <p:cNvPr id="4" name="Oval 3"/>
            <p:cNvSpPr/>
            <p:nvPr/>
          </p:nvSpPr>
          <p:spPr>
            <a:xfrm>
              <a:off x="40417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5" name="Isosceles Triangle 4"/>
            <p:cNvSpPr/>
            <p:nvPr/>
          </p:nvSpPr>
          <p:spPr>
            <a:xfrm>
              <a:off x="4143375" y="5365750"/>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6" name="Isosceles Triangle 5"/>
            <p:cNvSpPr/>
            <p:nvPr/>
          </p:nvSpPr>
          <p:spPr>
            <a:xfrm>
              <a:off x="31226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8" name="Oval 7"/>
            <p:cNvSpPr/>
            <p:nvPr/>
          </p:nvSpPr>
          <p:spPr>
            <a:xfrm>
              <a:off x="47275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3320" name="TextBox 8"/>
            <p:cNvSpPr txBox="1">
              <a:spLocks noChangeArrowheads="1"/>
            </p:cNvSpPr>
            <p:nvPr/>
          </p:nvSpPr>
          <p:spPr bwMode="auto">
            <a:xfrm>
              <a:off x="36607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10" name="Straight Arrow Connector 9"/>
            <p:cNvCxnSpPr>
              <a:stCxn id="4" idx="3"/>
            </p:cNvCxnSpPr>
            <p:nvPr/>
          </p:nvCxnSpPr>
          <p:spPr>
            <a:xfrm flipH="1">
              <a:off x="36988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5"/>
              <a:endCxn id="8" idx="0"/>
            </p:cNvCxnSpPr>
            <p:nvPr/>
          </p:nvCxnSpPr>
          <p:spPr>
            <a:xfrm>
              <a:off x="46275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27" name="TextBox 23"/>
            <p:cNvSpPr txBox="1">
              <a:spLocks noChangeArrowheads="1"/>
            </p:cNvSpPr>
            <p:nvPr/>
          </p:nvSpPr>
          <p:spPr bwMode="auto">
            <a:xfrm>
              <a:off x="4359275" y="41275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a:t>0</a:t>
              </a:r>
            </a:p>
          </p:txBody>
        </p:sp>
        <p:cxnSp>
          <p:nvCxnSpPr>
            <p:cNvPr id="26" name="Straight Arrow Connector 25"/>
            <p:cNvCxnSpPr>
              <a:stCxn id="8" idx="3"/>
              <a:endCxn id="5" idx="0"/>
            </p:cNvCxnSpPr>
            <p:nvPr/>
          </p:nvCxnSpPr>
          <p:spPr>
            <a:xfrm flipH="1">
              <a:off x="45466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a:xfrm>
              <a:off x="51038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29" name="Straight Arrow Connector 28"/>
            <p:cNvCxnSpPr>
              <a:stCxn id="8" idx="5"/>
              <a:endCxn id="27" idx="0"/>
            </p:cNvCxnSpPr>
            <p:nvPr/>
          </p:nvCxnSpPr>
          <p:spPr>
            <a:xfrm>
              <a:off x="53133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3352800"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73" name="Straight Arrow Connector 72"/>
            <p:cNvCxnSpPr>
              <a:endCxn id="72" idx="0"/>
            </p:cNvCxnSpPr>
            <p:nvPr/>
          </p:nvCxnSpPr>
          <p:spPr>
            <a:xfrm flipH="1">
              <a:off x="3619500" y="4876800"/>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66" name="Straight Arrow Connector 65"/>
          <p:cNvCxnSpPr/>
          <p:nvPr/>
        </p:nvCxnSpPr>
        <p:spPr>
          <a:xfrm>
            <a:off x="7221538" y="5368925"/>
            <a:ext cx="0" cy="8032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7067550" y="5573713"/>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grpSp>
        <p:nvGrpSpPr>
          <p:cNvPr id="7" name="Group 6"/>
          <p:cNvGrpSpPr>
            <a:grpSpLocks/>
          </p:cNvGrpSpPr>
          <p:nvPr/>
        </p:nvGrpSpPr>
        <p:grpSpPr bwMode="auto">
          <a:xfrm>
            <a:off x="6265863" y="2895600"/>
            <a:ext cx="2786062" cy="3724275"/>
            <a:chOff x="5903913" y="2895600"/>
            <a:chExt cx="2786062" cy="3724275"/>
          </a:xfrm>
        </p:grpSpPr>
        <p:sp>
          <p:nvSpPr>
            <p:cNvPr id="48" name="Oval 47"/>
            <p:cNvSpPr/>
            <p:nvPr/>
          </p:nvSpPr>
          <p:spPr>
            <a:xfrm>
              <a:off x="6823075" y="2895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49" name="Isosceles Triangle 48"/>
            <p:cNvSpPr/>
            <p:nvPr/>
          </p:nvSpPr>
          <p:spPr>
            <a:xfrm>
              <a:off x="6924675" y="5365750"/>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50" name="Isosceles Triangle 49"/>
            <p:cNvSpPr/>
            <p:nvPr/>
          </p:nvSpPr>
          <p:spPr>
            <a:xfrm>
              <a:off x="5903913" y="40751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52" name="Oval 51"/>
            <p:cNvSpPr/>
            <p:nvPr/>
          </p:nvSpPr>
          <p:spPr>
            <a:xfrm>
              <a:off x="7508875" y="40386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3341" name="TextBox 52"/>
            <p:cNvSpPr txBox="1">
              <a:spLocks noChangeArrowheads="1"/>
            </p:cNvSpPr>
            <p:nvPr/>
          </p:nvSpPr>
          <p:spPr bwMode="auto">
            <a:xfrm>
              <a:off x="6442075" y="3016250"/>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54" name="Straight Arrow Connector 53"/>
            <p:cNvCxnSpPr>
              <a:stCxn id="48" idx="3"/>
            </p:cNvCxnSpPr>
            <p:nvPr/>
          </p:nvCxnSpPr>
          <p:spPr>
            <a:xfrm flipH="1">
              <a:off x="6480175" y="34163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5"/>
              <a:endCxn id="52" idx="0"/>
            </p:cNvCxnSpPr>
            <p:nvPr/>
          </p:nvCxnSpPr>
          <p:spPr>
            <a:xfrm>
              <a:off x="7408863" y="34163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44" name="TextBox 59"/>
            <p:cNvSpPr txBox="1">
              <a:spLocks noChangeArrowheads="1"/>
            </p:cNvSpPr>
            <p:nvPr/>
          </p:nvSpPr>
          <p:spPr bwMode="auto">
            <a:xfrm>
              <a:off x="7205123" y="4127500"/>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61" name="Straight Arrow Connector 60"/>
            <p:cNvCxnSpPr>
              <a:stCxn id="52" idx="3"/>
              <a:endCxn id="49" idx="0"/>
            </p:cNvCxnSpPr>
            <p:nvPr/>
          </p:nvCxnSpPr>
          <p:spPr>
            <a:xfrm flipH="1">
              <a:off x="7327900" y="4559300"/>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Isosceles Triangle 61"/>
            <p:cNvSpPr/>
            <p:nvPr/>
          </p:nvSpPr>
          <p:spPr>
            <a:xfrm>
              <a:off x="7885113" y="5368925"/>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63" name="Straight Arrow Connector 62"/>
            <p:cNvCxnSpPr>
              <a:stCxn id="52" idx="5"/>
              <a:endCxn id="62" idx="0"/>
            </p:cNvCxnSpPr>
            <p:nvPr/>
          </p:nvCxnSpPr>
          <p:spPr>
            <a:xfrm>
              <a:off x="8094663" y="4559300"/>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145213" y="52435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75" name="Straight Arrow Connector 74"/>
            <p:cNvCxnSpPr>
              <a:endCxn id="74" idx="0"/>
            </p:cNvCxnSpPr>
            <p:nvPr/>
          </p:nvCxnSpPr>
          <p:spPr>
            <a:xfrm flipH="1">
              <a:off x="6411913" y="4876800"/>
              <a:ext cx="80962"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a:off x="1336675" y="2894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41" name="Isosceles Triangle 40"/>
          <p:cNvSpPr/>
          <p:nvPr/>
        </p:nvSpPr>
        <p:spPr>
          <a:xfrm>
            <a:off x="1438275" y="5364162"/>
            <a:ext cx="808038"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42" name="Isosceles Triangle 41"/>
          <p:cNvSpPr/>
          <p:nvPr/>
        </p:nvSpPr>
        <p:spPr>
          <a:xfrm>
            <a:off x="417513" y="4073525"/>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43" name="Oval 42"/>
          <p:cNvSpPr/>
          <p:nvPr/>
        </p:nvSpPr>
        <p:spPr>
          <a:xfrm>
            <a:off x="2022475" y="403701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44" name="TextBox 8"/>
          <p:cNvSpPr txBox="1">
            <a:spLocks noChangeArrowheads="1"/>
          </p:cNvSpPr>
          <p:nvPr/>
        </p:nvSpPr>
        <p:spPr bwMode="auto">
          <a:xfrm>
            <a:off x="955675" y="3014662"/>
            <a:ext cx="3286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45" name="Straight Arrow Connector 44"/>
          <p:cNvCxnSpPr>
            <a:stCxn id="40" idx="3"/>
          </p:cNvCxnSpPr>
          <p:nvPr/>
        </p:nvCxnSpPr>
        <p:spPr>
          <a:xfrm flipH="1">
            <a:off x="993775" y="3414712"/>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5"/>
            <a:endCxn id="43" idx="0"/>
          </p:cNvCxnSpPr>
          <p:nvPr/>
        </p:nvCxnSpPr>
        <p:spPr>
          <a:xfrm>
            <a:off x="1922463" y="3414712"/>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406525" y="5338762"/>
            <a:ext cx="6350"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136650" y="5800725"/>
            <a:ext cx="539750" cy="36830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h+1</a:t>
            </a:r>
          </a:p>
        </p:txBody>
      </p:sp>
      <p:cxnSp>
        <p:nvCxnSpPr>
          <p:cNvPr id="53" name="Straight Arrow Connector 52"/>
          <p:cNvCxnSpPr/>
          <p:nvPr/>
        </p:nvCxnSpPr>
        <p:spPr>
          <a:xfrm>
            <a:off x="255588" y="4078287"/>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7" name="TextBox 23"/>
          <p:cNvSpPr txBox="1">
            <a:spLocks noChangeArrowheads="1"/>
          </p:cNvSpPr>
          <p:nvPr/>
        </p:nvSpPr>
        <p:spPr bwMode="auto">
          <a:xfrm>
            <a:off x="1654175" y="4125912"/>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-1</a:t>
            </a:r>
          </a:p>
        </p:txBody>
      </p:sp>
      <p:sp>
        <p:nvSpPr>
          <p:cNvPr id="56" name="TextBox 55"/>
          <p:cNvSpPr txBox="1"/>
          <p:nvPr/>
        </p:nvSpPr>
        <p:spPr>
          <a:xfrm>
            <a:off x="93663" y="4287837"/>
            <a:ext cx="306387"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cxnSp>
        <p:nvCxnSpPr>
          <p:cNvPr id="58" name="Straight Arrow Connector 57"/>
          <p:cNvCxnSpPr>
            <a:stCxn id="43" idx="3"/>
            <a:endCxn id="41" idx="0"/>
          </p:cNvCxnSpPr>
          <p:nvPr/>
        </p:nvCxnSpPr>
        <p:spPr>
          <a:xfrm flipH="1">
            <a:off x="1841500" y="4557712"/>
            <a:ext cx="28257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5"/>
          </p:cNvCxnSpPr>
          <p:nvPr/>
        </p:nvCxnSpPr>
        <p:spPr>
          <a:xfrm>
            <a:off x="2608263" y="4557712"/>
            <a:ext cx="192087"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47700" y="5241925"/>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64" name="Straight Arrow Connector 63"/>
          <p:cNvCxnSpPr>
            <a:endCxn id="60" idx="0"/>
          </p:cNvCxnSpPr>
          <p:nvPr/>
        </p:nvCxnSpPr>
        <p:spPr>
          <a:xfrm flipH="1">
            <a:off x="914400" y="4875212"/>
            <a:ext cx="80963"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bwMode="auto">
          <a:xfrm>
            <a:off x="2392362" y="5364162"/>
            <a:ext cx="808038"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smtClean="0"/>
              <a:t>T</a:t>
            </a:r>
            <a:r>
              <a:rPr lang="en-US" baseline="-25000" dirty="0" smtClean="0"/>
              <a:t>3</a:t>
            </a:r>
            <a:endParaRPr lang="en-US" baseline="-25000" dirty="0"/>
          </a:p>
        </p:txBody>
      </p:sp>
      <p:sp>
        <p:nvSpPr>
          <p:cNvPr id="68" name="Rectangle 67"/>
          <p:cNvSpPr/>
          <p:nvPr/>
        </p:nvSpPr>
        <p:spPr>
          <a:xfrm>
            <a:off x="3223645"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sp>
        <p:nvSpPr>
          <p:cNvPr id="70" name="Rectangle 69"/>
          <p:cNvSpPr/>
          <p:nvPr/>
        </p:nvSpPr>
        <p:spPr>
          <a:xfrm>
            <a:off x="315232" y="2133600"/>
            <a:ext cx="3333750" cy="60960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sp>
        <p:nvSpPr>
          <p:cNvPr id="39" name="Rectangle 38"/>
          <p:cNvSpPr/>
          <p:nvPr/>
        </p:nvSpPr>
        <p:spPr>
          <a:xfrm>
            <a:off x="1594078" y="3993923"/>
            <a:ext cx="387122" cy="6096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39"/>
                                        </p:tgtEl>
                                      </p:cBhvr>
                                    </p:animEffect>
                                    <p:anim calcmode="lin" valueType="num">
                                      <p:cBhvr>
                                        <p:cTn id="7" dur="1000"/>
                                        <p:tgtEl>
                                          <p:spTgt spid="39"/>
                                        </p:tgtEl>
                                        <p:attrNameLst>
                                          <p:attrName>ppt_x</p:attrName>
                                        </p:attrNameLst>
                                      </p:cBhvr>
                                      <p:tavLst>
                                        <p:tav tm="0">
                                          <p:val>
                                            <p:strVal val="ppt_x"/>
                                          </p:val>
                                        </p:tav>
                                        <p:tav tm="100000">
                                          <p:val>
                                            <p:strVal val="ppt_x"/>
                                          </p:val>
                                        </p:tav>
                                      </p:tavLst>
                                    </p:anim>
                                    <p:anim calcmode="lin" valueType="num">
                                      <p:cBhvr>
                                        <p:cTn id="8" dur="1000"/>
                                        <p:tgtEl>
                                          <p:spTgt spid="39"/>
                                        </p:tgtEl>
                                        <p:attrNameLst>
                                          <p:attrName>ppt_y</p:attrName>
                                        </p:attrNameLst>
                                      </p:cBhvr>
                                      <p:tavLst>
                                        <p:tav tm="0">
                                          <p:val>
                                            <p:strVal val="ppt_y"/>
                                          </p:val>
                                        </p:tav>
                                        <p:tav tm="100000">
                                          <p:val>
                                            <p:strVal val="ppt_y+.1"/>
                                          </p:val>
                                        </p:tav>
                                      </p:tavLst>
                                    </p:anim>
                                    <p:set>
                                      <p:cBhvr>
                                        <p:cTn id="9" dur="1" fill="hold">
                                          <p:stCondLst>
                                            <p:cond delay="999"/>
                                          </p:stCondLst>
                                        </p:cTn>
                                        <p:tgtEl>
                                          <p:spTgt spid="39"/>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70"/>
                                        </p:tgtEl>
                                      </p:cBhvr>
                                    </p:animEffect>
                                    <p:set>
                                      <p:cBhvr>
                                        <p:cTn id="12" dur="1" fill="hold">
                                          <p:stCondLst>
                                            <p:cond delay="499"/>
                                          </p:stCondLst>
                                        </p:cTn>
                                        <p:tgtEl>
                                          <p:spTgt spid="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par>
                                <p:cTn id="44" presetID="10" presetClass="exit" presetSubtype="0" fill="hold" grpId="0" nodeType="withEffect">
                                  <p:stCondLst>
                                    <p:cond delay="0"/>
                                  </p:stCondLst>
                                  <p:childTnLst>
                                    <p:animEffect transition="out" filter="fade">
                                      <p:cBhvr>
                                        <p:cTn id="45" dur="500"/>
                                        <p:tgtEl>
                                          <p:spTgt spid="68"/>
                                        </p:tgtEl>
                                      </p:cBhvr>
                                    </p:animEffect>
                                    <p:set>
                                      <p:cBhvr>
                                        <p:cTn id="46" dur="1" fill="hold">
                                          <p:stCondLst>
                                            <p:cond delay="499"/>
                                          </p:stCondLst>
                                        </p:cTn>
                                        <p:tgtEl>
                                          <p:spTgt spid="6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par>
                                <p:cTn id="66" presetID="10" presetClass="exit" presetSubtype="0" fill="hold" grpId="0" nodeType="withEffect">
                                  <p:stCondLst>
                                    <p:cond delay="0"/>
                                  </p:stCondLst>
                                  <p:childTnLst>
                                    <p:animEffect transition="out" filter="fade">
                                      <p:cBhvr>
                                        <p:cTn id="67" dur="500"/>
                                        <p:tgtEl>
                                          <p:spTgt spid="69"/>
                                        </p:tgtEl>
                                      </p:cBhvr>
                                    </p:animEffect>
                                    <p:set>
                                      <p:cBhvr>
                                        <p:cTn id="68" dur="1" fill="hold">
                                          <p:stCondLst>
                                            <p:cond delay="499"/>
                                          </p:stCondLst>
                                        </p:cTn>
                                        <p:tgtEl>
                                          <p:spTgt spid="6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1000"/>
                                        <p:tgtEl>
                                          <p:spTgt spid="67"/>
                                        </p:tgtEl>
                                      </p:cBhvr>
                                    </p:animEffect>
                                    <p:anim calcmode="lin" valueType="num">
                                      <p:cBhvr>
                                        <p:cTn id="79" dur="1000" fill="hold"/>
                                        <p:tgtEl>
                                          <p:spTgt spid="67"/>
                                        </p:tgtEl>
                                        <p:attrNameLst>
                                          <p:attrName>ppt_x</p:attrName>
                                        </p:attrNameLst>
                                      </p:cBhvr>
                                      <p:tavLst>
                                        <p:tav tm="0">
                                          <p:val>
                                            <p:strVal val="#ppt_x"/>
                                          </p:val>
                                        </p:tav>
                                        <p:tav tm="100000">
                                          <p:val>
                                            <p:strVal val="#ppt_x"/>
                                          </p:val>
                                        </p:tav>
                                      </p:tavLst>
                                    </p:anim>
                                    <p:anim calcmode="lin" valueType="num">
                                      <p:cBhvr>
                                        <p:cTn id="8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9" grpId="0" animBg="1"/>
      <p:bldP spid="67" grpId="0" animBg="1"/>
      <p:bldP spid="51" grpId="0" animBg="1"/>
      <p:bldP spid="56" grpId="0" animBg="1"/>
      <p:bldP spid="68" grpId="0" animBg="1"/>
      <p:bldP spid="70" grpId="0" animBg="1"/>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Fixing case bf(x) = 2, bf(z) = 0</a:t>
            </a:r>
          </a:p>
        </p:txBody>
      </p:sp>
      <p:sp>
        <p:nvSpPr>
          <p:cNvPr id="15363" name="Content Placeholder 2"/>
          <p:cNvSpPr>
            <a:spLocks noGrp="1"/>
          </p:cNvSpPr>
          <p:nvPr>
            <p:ph idx="1"/>
          </p:nvPr>
        </p:nvSpPr>
        <p:spPr>
          <a:xfrm>
            <a:off x="457200" y="1371600"/>
            <a:ext cx="8229600" cy="4525963"/>
          </a:xfrm>
        </p:spPr>
        <p:txBody>
          <a:bodyPr/>
          <a:lstStyle/>
          <a:p>
            <a:pPr eaLnBrk="1" hangingPunct="1"/>
            <a:r>
              <a:rPr lang="en-US" smtClean="0"/>
              <a:t>We do a </a:t>
            </a:r>
            <a:r>
              <a:rPr lang="en-US" b="1" i="1" smtClean="0"/>
              <a:t>single left rotation</a:t>
            </a:r>
          </a:p>
          <a:p>
            <a:pPr eaLnBrk="1" hangingPunct="1"/>
            <a:r>
              <a:rPr lang="en-US" smtClean="0"/>
              <a:t>Preserves the BST property, and fixes bf(x) = 2</a:t>
            </a:r>
          </a:p>
        </p:txBody>
      </p:sp>
      <p:sp>
        <p:nvSpPr>
          <p:cNvPr id="5" name="Oval 4"/>
          <p:cNvSpPr/>
          <p:nvPr/>
        </p:nvSpPr>
        <p:spPr>
          <a:xfrm>
            <a:off x="1836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 name="Isosceles Triangle 5"/>
          <p:cNvSpPr/>
          <p:nvPr/>
        </p:nvSpPr>
        <p:spPr>
          <a:xfrm>
            <a:off x="1936750" y="5289550"/>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7" name="Isosceles Triangle 6"/>
          <p:cNvSpPr/>
          <p:nvPr/>
        </p:nvSpPr>
        <p:spPr>
          <a:xfrm>
            <a:off x="917575" y="39989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9" name="Oval 8"/>
          <p:cNvSpPr/>
          <p:nvPr/>
        </p:nvSpPr>
        <p:spPr>
          <a:xfrm>
            <a:off x="2522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5368" name="TextBox 9"/>
          <p:cNvSpPr txBox="1">
            <a:spLocks noChangeArrowheads="1"/>
          </p:cNvSpPr>
          <p:nvPr/>
        </p:nvSpPr>
        <p:spPr bwMode="auto">
          <a:xfrm>
            <a:off x="1455738" y="2940050"/>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11" name="Straight Arrow Connector 10"/>
          <p:cNvCxnSpPr>
            <a:stCxn id="5" idx="3"/>
          </p:cNvCxnSpPr>
          <p:nvPr/>
        </p:nvCxnSpPr>
        <p:spPr>
          <a:xfrm flipH="1">
            <a:off x="1493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2422525"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73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03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h+1</a:t>
            </a:r>
          </a:p>
        </p:txBody>
      </p:sp>
      <p:cxnSp>
        <p:nvCxnSpPr>
          <p:cNvPr id="17" name="Straight Arrow Connector 16"/>
          <p:cNvCxnSpPr/>
          <p:nvPr/>
        </p:nvCxnSpPr>
        <p:spPr>
          <a:xfrm flipH="1">
            <a:off x="777875" y="4003675"/>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25475" y="4224338"/>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5375" name="TextBox 20"/>
          <p:cNvSpPr txBox="1">
            <a:spLocks noChangeArrowheads="1"/>
          </p:cNvSpPr>
          <p:nvPr/>
        </p:nvSpPr>
        <p:spPr bwMode="auto">
          <a:xfrm>
            <a:off x="2152650"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0</a:t>
            </a:r>
          </a:p>
        </p:txBody>
      </p:sp>
      <p:cxnSp>
        <p:nvCxnSpPr>
          <p:cNvPr id="22" name="Straight Arrow Connector 21"/>
          <p:cNvCxnSpPr>
            <a:stCxn id="9" idx="3"/>
            <a:endCxn id="6" idx="0"/>
          </p:cNvCxnSpPr>
          <p:nvPr/>
        </p:nvCxnSpPr>
        <p:spPr>
          <a:xfrm flipH="1">
            <a:off x="2341563"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2898775"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24" name="Straight Arrow Connector 23"/>
          <p:cNvCxnSpPr>
            <a:stCxn id="9" idx="5"/>
            <a:endCxn id="23" idx="0"/>
          </p:cNvCxnSpPr>
          <p:nvPr/>
        </p:nvCxnSpPr>
        <p:spPr>
          <a:xfrm>
            <a:off x="3108325" y="4483100"/>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4019550" y="4332288"/>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6" name="Oval 25"/>
          <p:cNvSpPr/>
          <p:nvPr/>
        </p:nvSpPr>
        <p:spPr>
          <a:xfrm>
            <a:off x="6773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27" name="Isosceles Triangle 26"/>
          <p:cNvSpPr/>
          <p:nvPr/>
        </p:nvSpPr>
        <p:spPr>
          <a:xfrm>
            <a:off x="6873875" y="5289550"/>
            <a:ext cx="809625" cy="124936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28" name="Isosceles Triangle 27"/>
          <p:cNvSpPr/>
          <p:nvPr/>
        </p:nvSpPr>
        <p:spPr>
          <a:xfrm>
            <a:off x="5149850" y="5370513"/>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30" name="Oval 29"/>
          <p:cNvSpPr/>
          <p:nvPr/>
        </p:nvSpPr>
        <p:spPr>
          <a:xfrm>
            <a:off x="6105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31" name="TextBox 30"/>
          <p:cNvSpPr txBox="1">
            <a:spLocks noChangeArrowheads="1"/>
          </p:cNvSpPr>
          <p:nvPr/>
        </p:nvSpPr>
        <p:spPr bwMode="auto">
          <a:xfrm>
            <a:off x="6392863" y="2940050"/>
            <a:ext cx="4143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32" name="Straight Arrow Connector 31"/>
          <p:cNvCxnSpPr>
            <a:stCxn id="26" idx="3"/>
            <a:endCxn id="30" idx="0"/>
          </p:cNvCxnSpPr>
          <p:nvPr/>
        </p:nvCxnSpPr>
        <p:spPr>
          <a:xfrm flipH="1">
            <a:off x="6448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5726113" y="4483100"/>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5726113"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40" name="Straight Arrow Connector 39"/>
          <p:cNvCxnSpPr>
            <a:stCxn id="30" idx="5"/>
          </p:cNvCxnSpPr>
          <p:nvPr/>
        </p:nvCxnSpPr>
        <p:spPr>
          <a:xfrm>
            <a:off x="6691313"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7637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42" name="Straight Arrow Connector 41"/>
          <p:cNvCxnSpPr>
            <a:stCxn id="26" idx="5"/>
            <a:endCxn id="41" idx="0"/>
          </p:cNvCxnSpPr>
          <p:nvPr/>
        </p:nvCxnSpPr>
        <p:spPr>
          <a:xfrm>
            <a:off x="7359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781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55" name="Oval 54"/>
          <p:cNvSpPr/>
          <p:nvPr/>
        </p:nvSpPr>
        <p:spPr>
          <a:xfrm>
            <a:off x="6105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Fixing case bf(x) = 2, bf(z) = 1</a:t>
            </a:r>
          </a:p>
        </p:txBody>
      </p:sp>
      <p:sp>
        <p:nvSpPr>
          <p:cNvPr id="16387" name="Content Placeholder 2"/>
          <p:cNvSpPr>
            <a:spLocks noGrp="1"/>
          </p:cNvSpPr>
          <p:nvPr>
            <p:ph idx="1"/>
          </p:nvPr>
        </p:nvSpPr>
        <p:spPr>
          <a:xfrm>
            <a:off x="457200" y="1371600"/>
            <a:ext cx="8305800" cy="4525963"/>
          </a:xfrm>
        </p:spPr>
        <p:txBody>
          <a:bodyPr/>
          <a:lstStyle/>
          <a:p>
            <a:pPr eaLnBrk="1" hangingPunct="1"/>
            <a:r>
              <a:rPr lang="en-US" smtClean="0"/>
              <a:t>We do a </a:t>
            </a:r>
            <a:r>
              <a:rPr lang="en-US" b="1" i="1" smtClean="0"/>
              <a:t>single left rotation </a:t>
            </a:r>
            <a:r>
              <a:rPr lang="en-US" smtClean="0"/>
              <a:t>(same as last case)</a:t>
            </a:r>
          </a:p>
          <a:p>
            <a:pPr eaLnBrk="1" hangingPunct="1"/>
            <a:r>
              <a:rPr lang="en-US" smtClean="0"/>
              <a:t>Preserves the BST property, and fixes bf(x) = 2</a:t>
            </a:r>
          </a:p>
        </p:txBody>
      </p:sp>
      <p:sp>
        <p:nvSpPr>
          <p:cNvPr id="5" name="Oval 4"/>
          <p:cNvSpPr/>
          <p:nvPr/>
        </p:nvSpPr>
        <p:spPr>
          <a:xfrm>
            <a:off x="1836738"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 name="Isosceles Triangle 5"/>
          <p:cNvSpPr/>
          <p:nvPr/>
        </p:nvSpPr>
        <p:spPr>
          <a:xfrm>
            <a:off x="1936750"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7" name="Isosceles Triangle 6"/>
          <p:cNvSpPr/>
          <p:nvPr/>
        </p:nvSpPr>
        <p:spPr>
          <a:xfrm>
            <a:off x="917575" y="399891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9" name="Oval 8"/>
          <p:cNvSpPr/>
          <p:nvPr/>
        </p:nvSpPr>
        <p:spPr>
          <a:xfrm>
            <a:off x="2522538"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6392" name="TextBox 9"/>
          <p:cNvSpPr txBox="1">
            <a:spLocks noChangeArrowheads="1"/>
          </p:cNvSpPr>
          <p:nvPr/>
        </p:nvSpPr>
        <p:spPr bwMode="auto">
          <a:xfrm>
            <a:off x="1455738" y="2940050"/>
            <a:ext cx="327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11" name="Straight Arrow Connector 10"/>
          <p:cNvCxnSpPr>
            <a:stCxn id="5" idx="3"/>
          </p:cNvCxnSpPr>
          <p:nvPr/>
        </p:nvCxnSpPr>
        <p:spPr>
          <a:xfrm flipH="1">
            <a:off x="1493838" y="334010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5"/>
            <a:endCxn id="9" idx="0"/>
          </p:cNvCxnSpPr>
          <p:nvPr/>
        </p:nvCxnSpPr>
        <p:spPr>
          <a:xfrm>
            <a:off x="2422525" y="334010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773488" y="5264150"/>
            <a:ext cx="4762" cy="128905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03613" y="5715000"/>
            <a:ext cx="539750"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h+1</a:t>
            </a:r>
          </a:p>
        </p:txBody>
      </p:sp>
      <p:cxnSp>
        <p:nvCxnSpPr>
          <p:cNvPr id="17" name="Straight Arrow Connector 16"/>
          <p:cNvCxnSpPr/>
          <p:nvPr/>
        </p:nvCxnSpPr>
        <p:spPr>
          <a:xfrm flipH="1">
            <a:off x="777875" y="4003675"/>
            <a:ext cx="9525"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25475" y="4224338"/>
            <a:ext cx="306388"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6399" name="TextBox 20"/>
          <p:cNvSpPr txBox="1">
            <a:spLocks noChangeArrowheads="1"/>
          </p:cNvSpPr>
          <p:nvPr/>
        </p:nvSpPr>
        <p:spPr bwMode="auto">
          <a:xfrm>
            <a:off x="2152650" y="40513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22" name="Straight Arrow Connector 21"/>
          <p:cNvCxnSpPr>
            <a:stCxn id="9" idx="3"/>
            <a:endCxn id="6" idx="0"/>
          </p:cNvCxnSpPr>
          <p:nvPr/>
        </p:nvCxnSpPr>
        <p:spPr>
          <a:xfrm flipH="1">
            <a:off x="2341563" y="4483100"/>
            <a:ext cx="280987"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a:off x="2898775" y="5292725"/>
            <a:ext cx="803275"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24" name="Straight Arrow Connector 23"/>
          <p:cNvCxnSpPr>
            <a:stCxn id="9" idx="5"/>
            <a:endCxn id="23" idx="0"/>
          </p:cNvCxnSpPr>
          <p:nvPr/>
        </p:nvCxnSpPr>
        <p:spPr>
          <a:xfrm>
            <a:off x="3108325" y="4483100"/>
            <a:ext cx="192088"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ight Arrow 24"/>
          <p:cNvSpPr/>
          <p:nvPr/>
        </p:nvSpPr>
        <p:spPr>
          <a:xfrm>
            <a:off x="4019550" y="4332288"/>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6" name="Oval 25"/>
          <p:cNvSpPr/>
          <p:nvPr/>
        </p:nvSpPr>
        <p:spPr>
          <a:xfrm>
            <a:off x="6773863"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27" name="Isosceles Triangle 26"/>
          <p:cNvSpPr/>
          <p:nvPr/>
        </p:nvSpPr>
        <p:spPr>
          <a:xfrm>
            <a:off x="6873875" y="5289550"/>
            <a:ext cx="80962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2</a:t>
            </a:r>
          </a:p>
        </p:txBody>
      </p:sp>
      <p:sp>
        <p:nvSpPr>
          <p:cNvPr id="28" name="Isosceles Triangle 27"/>
          <p:cNvSpPr/>
          <p:nvPr/>
        </p:nvSpPr>
        <p:spPr>
          <a:xfrm>
            <a:off x="5149850" y="5370513"/>
            <a:ext cx="1152525" cy="7254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30" name="Oval 29"/>
          <p:cNvSpPr/>
          <p:nvPr/>
        </p:nvSpPr>
        <p:spPr>
          <a:xfrm>
            <a:off x="6105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31" name="TextBox 30"/>
          <p:cNvSpPr txBox="1">
            <a:spLocks noChangeArrowheads="1"/>
          </p:cNvSpPr>
          <p:nvPr/>
        </p:nvSpPr>
        <p:spPr bwMode="auto">
          <a:xfrm>
            <a:off x="6392863" y="2940050"/>
            <a:ext cx="328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0</a:t>
            </a:r>
          </a:p>
        </p:txBody>
      </p:sp>
      <p:cxnSp>
        <p:nvCxnSpPr>
          <p:cNvPr id="32" name="Straight Arrow Connector 31"/>
          <p:cNvCxnSpPr>
            <a:stCxn id="26" idx="3"/>
            <a:endCxn id="30" idx="0"/>
          </p:cNvCxnSpPr>
          <p:nvPr/>
        </p:nvCxnSpPr>
        <p:spPr>
          <a:xfrm flipH="1">
            <a:off x="6448425" y="3340100"/>
            <a:ext cx="42545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3"/>
            <a:endCxn id="28" idx="0"/>
          </p:cNvCxnSpPr>
          <p:nvPr/>
        </p:nvCxnSpPr>
        <p:spPr>
          <a:xfrm flipH="1">
            <a:off x="5726113" y="4483100"/>
            <a:ext cx="479425" cy="887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5726113" y="4051300"/>
            <a:ext cx="327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0</a:t>
            </a:r>
          </a:p>
        </p:txBody>
      </p:sp>
      <p:cxnSp>
        <p:nvCxnSpPr>
          <p:cNvPr id="40" name="Straight Arrow Connector 39"/>
          <p:cNvCxnSpPr>
            <a:stCxn id="30" idx="5"/>
          </p:cNvCxnSpPr>
          <p:nvPr/>
        </p:nvCxnSpPr>
        <p:spPr>
          <a:xfrm>
            <a:off x="6691313" y="4483100"/>
            <a:ext cx="581025"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Isosceles Triangle 40"/>
          <p:cNvSpPr/>
          <p:nvPr/>
        </p:nvSpPr>
        <p:spPr>
          <a:xfrm>
            <a:off x="7637463" y="3962400"/>
            <a:ext cx="804862" cy="12509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42" name="Straight Arrow Connector 41"/>
          <p:cNvCxnSpPr>
            <a:stCxn id="26" idx="5"/>
            <a:endCxn id="41" idx="0"/>
          </p:cNvCxnSpPr>
          <p:nvPr/>
        </p:nvCxnSpPr>
        <p:spPr>
          <a:xfrm>
            <a:off x="7359650" y="3340100"/>
            <a:ext cx="681038"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781800" y="2819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55" name="Oval 54"/>
          <p:cNvSpPr/>
          <p:nvPr/>
        </p:nvSpPr>
        <p:spPr>
          <a:xfrm>
            <a:off x="6105525" y="39624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cxnSp>
        <p:nvCxnSpPr>
          <p:cNvPr id="37" name="Straight Arrow Connector 36"/>
          <p:cNvCxnSpPr/>
          <p:nvPr/>
        </p:nvCxnSpPr>
        <p:spPr>
          <a:xfrm flipH="1">
            <a:off x="1827213" y="5299075"/>
            <a:ext cx="11112"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1674813" y="5519738"/>
            <a:ext cx="306387" cy="369887"/>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55"/>
                                        </p:tgtEl>
                                        <p:attrNameLst>
                                          <p:attrName>ppt_x</p:attrName>
                                        </p:attrNameLst>
                                      </p:cBhvr>
                                      <p:tavLst>
                                        <p:tav tm="0">
                                          <p:val>
                                            <p:strVal val="ppt_x"/>
                                          </p:val>
                                        </p:tav>
                                        <p:tav tm="100000">
                                          <p:val>
                                            <p:strVal val="ppt_x"/>
                                          </p:val>
                                        </p:tav>
                                      </p:tavLst>
                                    </p:anim>
                                    <p:anim calcmode="lin" valueType="num">
                                      <p:cBhvr additive="base">
                                        <p:cTn id="7" dur="500"/>
                                        <p:tgtEl>
                                          <p:spTgt spid="55"/>
                                        </p:tgtEl>
                                        <p:attrNameLst>
                                          <p:attrName>ppt_y</p:attrName>
                                        </p:attrNameLst>
                                      </p:cBhvr>
                                      <p:tavLst>
                                        <p:tav tm="0">
                                          <p:val>
                                            <p:strVal val="ppt_y"/>
                                          </p:val>
                                        </p:tav>
                                        <p:tav tm="100000">
                                          <p:val>
                                            <p:strVal val="1+ppt_h/2"/>
                                          </p:val>
                                        </p:tav>
                                      </p:tavLst>
                                    </p:anim>
                                    <p:set>
                                      <p:cBhvr>
                                        <p:cTn id="8" dur="1" fill="hold">
                                          <p:stCondLst>
                                            <p:cond delay="499"/>
                                          </p:stCondLst>
                                        </p:cTn>
                                        <p:tgtEl>
                                          <p:spTgt spid="5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54"/>
                                        </p:tgtEl>
                                        <p:attrNameLst>
                                          <p:attrName>ppt_x</p:attrName>
                                        </p:attrNameLst>
                                      </p:cBhvr>
                                      <p:tavLst>
                                        <p:tav tm="0">
                                          <p:val>
                                            <p:strVal val="ppt_x"/>
                                          </p:val>
                                        </p:tav>
                                        <p:tav tm="100000">
                                          <p:val>
                                            <p:strVal val="ppt_x"/>
                                          </p:val>
                                        </p:tav>
                                      </p:tavLst>
                                    </p:anim>
                                    <p:anim calcmode="lin" valueType="num">
                                      <p:cBhvr additive="base">
                                        <p:cTn id="13" dur="500"/>
                                        <p:tgtEl>
                                          <p:spTgt spid="54"/>
                                        </p:tgtEl>
                                        <p:attrNameLst>
                                          <p:attrName>ppt_y</p:attrName>
                                        </p:attrNameLst>
                                      </p:cBhvr>
                                      <p:tavLst>
                                        <p:tav tm="0">
                                          <p:val>
                                            <p:strVal val="ppt_y"/>
                                          </p:val>
                                        </p:tav>
                                        <p:tav tm="100000">
                                          <p:val>
                                            <p:strVal val="1+ppt_h/2"/>
                                          </p:val>
                                        </p:tav>
                                      </p:tavLst>
                                    </p:anim>
                                    <p:set>
                                      <p:cBhvr>
                                        <p:cTn id="14" dur="1" fill="hold">
                                          <p:stCondLst>
                                            <p:cond delay="499"/>
                                          </p:stCondLst>
                                        </p:cTn>
                                        <p:tgtEl>
                                          <p:spTgt spid="5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ppt_x"/>
                                          </p:val>
                                        </p:tav>
                                        <p:tav tm="100000">
                                          <p:val>
                                            <p:strVal val="#ppt_x"/>
                                          </p:val>
                                        </p:tav>
                                      </p:tavLst>
                                    </p:anim>
                                    <p:anim calcmode="lin" valueType="num">
                                      <p:cBhvr additive="base">
                                        <p:cTn id="2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1000"/>
                                        <p:tgtEl>
                                          <p:spTgt spid="31"/>
                                        </p:tgtEl>
                                      </p:cBhvr>
                                    </p:animEffect>
                                    <p:anim calcmode="lin" valueType="num">
                                      <p:cBhvr>
                                        <p:cTn id="45" dur="1000" fill="hold"/>
                                        <p:tgtEl>
                                          <p:spTgt spid="31"/>
                                        </p:tgtEl>
                                        <p:attrNameLst>
                                          <p:attrName>ppt_x</p:attrName>
                                        </p:attrNameLst>
                                      </p:cBhvr>
                                      <p:tavLst>
                                        <p:tav tm="0">
                                          <p:val>
                                            <p:strVal val="#ppt_x"/>
                                          </p:val>
                                        </p:tav>
                                        <p:tav tm="100000">
                                          <p:val>
                                            <p:strVal val="#ppt_x"/>
                                          </p:val>
                                        </p:tav>
                                      </p:tavLst>
                                    </p:anim>
                                    <p:anim calcmode="lin" valueType="num">
                                      <p:cBhvr>
                                        <p:cTn id="4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p:bldP spid="39" grpId="0"/>
      <p:bldP spid="41"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0"/>
            <a:ext cx="8382000" cy="1143000"/>
          </a:xfrm>
        </p:spPr>
        <p:txBody>
          <a:bodyPr/>
          <a:lstStyle/>
          <a:p>
            <a:pPr eaLnBrk="1" hangingPunct="1"/>
            <a:r>
              <a:rPr lang="en-US" dirty="0" smtClean="0"/>
              <a:t>Delete(a): </a:t>
            </a:r>
            <a:r>
              <a:rPr lang="en-US" dirty="0" smtClean="0"/>
              <a:t>bf(x</a:t>
            </a:r>
            <a:r>
              <a:rPr lang="en-US" dirty="0" smtClean="0"/>
              <a:t>)=</a:t>
            </a:r>
            <a:r>
              <a:rPr lang="en-US" dirty="0" smtClean="0"/>
              <a:t>2, bf(z)=-1 subcases</a:t>
            </a:r>
            <a:endParaRPr lang="en-US" dirty="0" smtClean="0"/>
          </a:p>
        </p:txBody>
      </p:sp>
      <p:sp>
        <p:nvSpPr>
          <p:cNvPr id="3" name="Content Placeholder 2"/>
          <p:cNvSpPr>
            <a:spLocks noGrp="1"/>
          </p:cNvSpPr>
          <p:nvPr>
            <p:ph idx="1"/>
          </p:nvPr>
        </p:nvSpPr>
        <p:spPr>
          <a:xfrm>
            <a:off x="304800" y="1036638"/>
            <a:ext cx="8748713" cy="4525962"/>
          </a:xfrm>
        </p:spPr>
        <p:txBody>
          <a:bodyPr rtlCol="0">
            <a:normAutofit/>
          </a:bodyPr>
          <a:lstStyle/>
          <a:p>
            <a:pPr marL="0" indent="0" eaLnBrk="1" fontAlgn="auto" hangingPunct="1">
              <a:spcAft>
                <a:spcPts val="0"/>
              </a:spcAft>
              <a:buFont typeface="Arial" pitchFamily="34" charset="0"/>
              <a:buNone/>
              <a:defRPr/>
            </a:pPr>
            <a:r>
              <a:rPr lang="en-US" b="1" dirty="0" smtClean="0"/>
              <a:t>Case bf(z) = -1:</a:t>
            </a:r>
            <a:r>
              <a:rPr lang="en-US" dirty="0" smtClean="0"/>
              <a:t> we have 3 subcases.  (</a:t>
            </a:r>
            <a:r>
              <a:rPr lang="en-US" dirty="0" smtClean="0">
                <a:hlinkClick r:id="rId3"/>
              </a:rPr>
              <a:t>More details</a:t>
            </a:r>
            <a:r>
              <a:rPr lang="en-US" dirty="0" smtClean="0"/>
              <a:t>)</a:t>
            </a:r>
          </a:p>
          <a:p>
            <a:pPr marL="0" indent="0" eaLnBrk="1" fontAlgn="auto" hangingPunct="1">
              <a:spcAft>
                <a:spcPts val="0"/>
              </a:spcAft>
              <a:buFont typeface="Arial" pitchFamily="34" charset="0"/>
              <a:buNone/>
              <a:defRPr/>
            </a:pPr>
            <a:endParaRPr lang="en-US" sz="1200" dirty="0" smtClean="0"/>
          </a:p>
          <a:p>
            <a:pPr marL="0" indent="0" eaLnBrk="1" fontAlgn="auto" hangingPunct="1">
              <a:spcAft>
                <a:spcPts val="0"/>
              </a:spcAft>
              <a:buFont typeface="Arial" pitchFamily="34" charset="0"/>
              <a:buNone/>
              <a:defRPr/>
            </a:pPr>
            <a:r>
              <a:rPr lang="en-US" b="1" dirty="0" smtClean="0"/>
              <a:t> Case bf(y) = 0         Case bf(y) = -1       Case bf(y) = 1</a:t>
            </a:r>
          </a:p>
          <a:p>
            <a:pPr eaLnBrk="1" fontAlgn="auto" hangingPunct="1">
              <a:spcAft>
                <a:spcPts val="0"/>
              </a:spcAft>
              <a:buFont typeface="Arial" pitchFamily="34" charset="0"/>
              <a:buChar char="•"/>
              <a:defRPr/>
            </a:pPr>
            <a:endParaRPr lang="en-US" dirty="0"/>
          </a:p>
        </p:txBody>
      </p:sp>
      <p:grpSp>
        <p:nvGrpSpPr>
          <p:cNvPr id="14340" name="Group 3"/>
          <p:cNvGrpSpPr>
            <a:grpSpLocks/>
          </p:cNvGrpSpPr>
          <p:nvPr/>
        </p:nvGrpSpPr>
        <p:grpSpPr bwMode="auto">
          <a:xfrm>
            <a:off x="76200" y="2590800"/>
            <a:ext cx="3119438" cy="3099593"/>
            <a:chOff x="665898" y="2895600"/>
            <a:chExt cx="3119470" cy="3098973"/>
          </a:xfrm>
        </p:grpSpPr>
        <p:sp>
          <p:nvSpPr>
            <p:cNvPr id="5" name="Oval 4"/>
            <p:cNvSpPr/>
            <p:nvPr/>
          </p:nvSpPr>
          <p:spPr>
            <a:xfrm>
              <a:off x="1758109" y="2895600"/>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7" name="Isosceles Triangle 6"/>
            <p:cNvSpPr/>
            <p:nvPr/>
          </p:nvSpPr>
          <p:spPr>
            <a:xfrm>
              <a:off x="838938" y="4074877"/>
              <a:ext cx="1152537" cy="80152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8" name="Oval 7"/>
            <p:cNvSpPr/>
            <p:nvPr/>
          </p:nvSpPr>
          <p:spPr>
            <a:xfrm>
              <a:off x="2443916" y="4038371"/>
              <a:ext cx="685807" cy="609478"/>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4397" name="TextBox 8"/>
            <p:cNvSpPr txBox="1">
              <a:spLocks noChangeArrowheads="1"/>
            </p:cNvSpPr>
            <p:nvPr/>
          </p:nvSpPr>
          <p:spPr bwMode="auto">
            <a:xfrm>
              <a:off x="1376769" y="301573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10" name="Straight Arrow Connector 9"/>
            <p:cNvCxnSpPr>
              <a:stCxn id="5" idx="3"/>
            </p:cNvCxnSpPr>
            <p:nvPr/>
          </p:nvCxnSpPr>
          <p:spPr>
            <a:xfrm flipH="1">
              <a:off x="1415206" y="3416196"/>
              <a:ext cx="442918"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5"/>
              <a:endCxn id="8" idx="0"/>
            </p:cNvCxnSpPr>
            <p:nvPr/>
          </p:nvCxnSpPr>
          <p:spPr>
            <a:xfrm>
              <a:off x="2342315" y="3416196"/>
              <a:ext cx="444505"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8" idx="4"/>
            </p:cNvCxnSpPr>
            <p:nvPr/>
          </p:nvCxnSpPr>
          <p:spPr>
            <a:xfrm flipH="1">
              <a:off x="3623441" y="5124004"/>
              <a:ext cx="6350" cy="8705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478977" y="5409697"/>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cxnSp>
          <p:nvCxnSpPr>
            <p:cNvPr id="14" name="Straight Arrow Connector 13"/>
            <p:cNvCxnSpPr/>
            <p:nvPr/>
          </p:nvCxnSpPr>
          <p:spPr>
            <a:xfrm>
              <a:off x="829413" y="4079638"/>
              <a:ext cx="0" cy="79676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65898" y="4289146"/>
              <a:ext cx="306391" cy="369814"/>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4404" name="TextBox 15"/>
            <p:cNvSpPr txBox="1">
              <a:spLocks noChangeArrowheads="1"/>
            </p:cNvSpPr>
            <p:nvPr/>
          </p:nvSpPr>
          <p:spPr bwMode="auto">
            <a:xfrm>
              <a:off x="2074220" y="4127956"/>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17" name="Straight Arrow Connector 16"/>
            <p:cNvCxnSpPr>
              <a:stCxn id="8" idx="3"/>
              <a:endCxn id="22" idx="0"/>
            </p:cNvCxnSpPr>
            <p:nvPr/>
          </p:nvCxnSpPr>
          <p:spPr>
            <a:xfrm flipH="1">
              <a:off x="2151813" y="4558967"/>
              <a:ext cx="392117" cy="622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2820158" y="5181142"/>
              <a:ext cx="803283" cy="813431"/>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19" name="Straight Arrow Connector 18"/>
            <p:cNvCxnSpPr>
              <a:stCxn id="8" idx="5"/>
              <a:endCxn id="18" idx="0"/>
            </p:cNvCxnSpPr>
            <p:nvPr/>
          </p:nvCxnSpPr>
          <p:spPr>
            <a:xfrm>
              <a:off x="3029289" y="4558593"/>
              <a:ext cx="192511" cy="6225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304800" y="4938713"/>
            <a:ext cx="533400" cy="503237"/>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21" name="Straight Arrow Connector 20"/>
          <p:cNvCxnSpPr>
            <a:stCxn id="7" idx="3"/>
            <a:endCxn id="20" idx="0"/>
          </p:cNvCxnSpPr>
          <p:nvPr/>
        </p:nvCxnSpPr>
        <p:spPr>
          <a:xfrm flipH="1">
            <a:off x="571500" y="4572000"/>
            <a:ext cx="254000" cy="366713"/>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219200" y="48768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24" name="Isosceles Triangle 23"/>
          <p:cNvSpPr/>
          <p:nvPr/>
        </p:nvSpPr>
        <p:spPr>
          <a:xfrm>
            <a:off x="685800"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25" name="Isosceles Triangle 24"/>
          <p:cNvSpPr/>
          <p:nvPr/>
        </p:nvSpPr>
        <p:spPr>
          <a:xfrm>
            <a:off x="1524000" y="589438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27" name="Straight Arrow Connector 26"/>
          <p:cNvCxnSpPr>
            <a:stCxn id="22" idx="3"/>
            <a:endCxn id="24" idx="0"/>
          </p:cNvCxnSpPr>
          <p:nvPr/>
        </p:nvCxnSpPr>
        <p:spPr>
          <a:xfrm flipH="1">
            <a:off x="1087438" y="539750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5"/>
            <a:endCxn id="25" idx="0"/>
          </p:cNvCxnSpPr>
          <p:nvPr/>
        </p:nvCxnSpPr>
        <p:spPr>
          <a:xfrm>
            <a:off x="1804988" y="539750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68838" y="5822950"/>
            <a:ext cx="0" cy="6223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419600" y="5943600"/>
            <a:ext cx="493713"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h-1</a:t>
            </a:r>
          </a:p>
        </p:txBody>
      </p:sp>
      <p:sp>
        <p:nvSpPr>
          <p:cNvPr id="14350" name="TextBox 36"/>
          <p:cNvSpPr txBox="1">
            <a:spLocks noChangeArrowheads="1"/>
          </p:cNvSpPr>
          <p:nvPr/>
        </p:nvSpPr>
        <p:spPr bwMode="auto">
          <a:xfrm>
            <a:off x="936625" y="4965700"/>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0</a:t>
            </a:r>
          </a:p>
        </p:txBody>
      </p:sp>
      <p:sp>
        <p:nvSpPr>
          <p:cNvPr id="39" name="Oval 38"/>
          <p:cNvSpPr/>
          <p:nvPr/>
        </p:nvSpPr>
        <p:spPr bwMode="auto">
          <a:xfrm>
            <a:off x="43180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40" name="Isosceles Triangle 39"/>
          <p:cNvSpPr/>
          <p:nvPr/>
        </p:nvSpPr>
        <p:spPr bwMode="auto">
          <a:xfrm>
            <a:off x="3398838" y="381476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41" name="Oval 40"/>
          <p:cNvSpPr/>
          <p:nvPr/>
        </p:nvSpPr>
        <p:spPr bwMode="auto">
          <a:xfrm>
            <a:off x="50038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4387" name="TextBox 41"/>
          <p:cNvSpPr txBox="1">
            <a:spLocks noChangeArrowheads="1"/>
          </p:cNvSpPr>
          <p:nvPr/>
        </p:nvSpPr>
        <p:spPr bwMode="auto">
          <a:xfrm>
            <a:off x="3937293" y="2755408"/>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43" name="Straight Arrow Connector 42"/>
          <p:cNvCxnSpPr>
            <a:stCxn id="39" idx="3"/>
          </p:cNvCxnSpPr>
          <p:nvPr/>
        </p:nvCxnSpPr>
        <p:spPr bwMode="auto">
          <a:xfrm flipH="1">
            <a:off x="3975100"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9" idx="5"/>
            <a:endCxn id="41" idx="0"/>
          </p:cNvCxnSpPr>
          <p:nvPr/>
        </p:nvCxnSpPr>
        <p:spPr bwMode="auto">
          <a:xfrm>
            <a:off x="49037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90" name="TextBox 48"/>
          <p:cNvSpPr txBox="1">
            <a:spLocks noChangeArrowheads="1"/>
          </p:cNvSpPr>
          <p:nvPr/>
        </p:nvSpPr>
        <p:spPr bwMode="auto">
          <a:xfrm>
            <a:off x="4634597" y="3867853"/>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50" name="Straight Arrow Connector 49"/>
          <p:cNvCxnSpPr>
            <a:stCxn id="41" idx="3"/>
            <a:endCxn id="55" idx="0"/>
          </p:cNvCxnSpPr>
          <p:nvPr/>
        </p:nvCxnSpPr>
        <p:spPr bwMode="auto">
          <a:xfrm flipH="1">
            <a:off x="4711700"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5"/>
          </p:cNvCxnSpPr>
          <p:nvPr/>
        </p:nvCxnSpPr>
        <p:spPr bwMode="auto">
          <a:xfrm>
            <a:off x="5589588"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455988" y="4984750"/>
            <a:ext cx="531812"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54" name="Straight Arrow Connector 53"/>
          <p:cNvCxnSpPr>
            <a:stCxn id="40" idx="3"/>
            <a:endCxn id="53" idx="0"/>
          </p:cNvCxnSpPr>
          <p:nvPr/>
        </p:nvCxnSpPr>
        <p:spPr>
          <a:xfrm flipH="1">
            <a:off x="37211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43688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56" name="Isosceles Triangle 55"/>
          <p:cNvSpPr/>
          <p:nvPr/>
        </p:nvSpPr>
        <p:spPr>
          <a:xfrm>
            <a:off x="3835400" y="5938838"/>
            <a:ext cx="804863"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57" name="Isosceles Triangle 56"/>
          <p:cNvSpPr/>
          <p:nvPr/>
        </p:nvSpPr>
        <p:spPr>
          <a:xfrm>
            <a:off x="4673600" y="5938838"/>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58" name="Straight Arrow Connector 57"/>
          <p:cNvCxnSpPr>
            <a:stCxn id="55" idx="3"/>
            <a:endCxn id="56" idx="0"/>
          </p:cNvCxnSpPr>
          <p:nvPr/>
        </p:nvCxnSpPr>
        <p:spPr>
          <a:xfrm flipH="1">
            <a:off x="4238625"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5" idx="5"/>
            <a:endCxn id="57" idx="0"/>
          </p:cNvCxnSpPr>
          <p:nvPr/>
        </p:nvCxnSpPr>
        <p:spPr>
          <a:xfrm>
            <a:off x="4954588" y="5441950"/>
            <a:ext cx="122237"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09600" y="5868988"/>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57200" y="6118225"/>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4361" name="TextBox 61"/>
          <p:cNvSpPr txBox="1">
            <a:spLocks noChangeArrowheads="1"/>
          </p:cNvSpPr>
          <p:nvPr/>
        </p:nvSpPr>
        <p:spPr bwMode="auto">
          <a:xfrm>
            <a:off x="4033838" y="5011738"/>
            <a:ext cx="4143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sp>
        <p:nvSpPr>
          <p:cNvPr id="68" name="Oval 67"/>
          <p:cNvSpPr/>
          <p:nvPr/>
        </p:nvSpPr>
        <p:spPr bwMode="auto">
          <a:xfrm>
            <a:off x="7188200" y="2635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9" name="Isosceles Triangle 68"/>
          <p:cNvSpPr/>
          <p:nvPr/>
        </p:nvSpPr>
        <p:spPr bwMode="auto">
          <a:xfrm>
            <a:off x="6269038" y="3814763"/>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70" name="Oval 69"/>
          <p:cNvSpPr/>
          <p:nvPr/>
        </p:nvSpPr>
        <p:spPr bwMode="auto">
          <a:xfrm>
            <a:off x="7874000" y="3778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14377" name="TextBox 70"/>
          <p:cNvSpPr txBox="1">
            <a:spLocks noChangeArrowheads="1"/>
          </p:cNvSpPr>
          <p:nvPr/>
        </p:nvSpPr>
        <p:spPr bwMode="auto">
          <a:xfrm>
            <a:off x="6807493" y="2755408"/>
            <a:ext cx="327265"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72" name="Straight Arrow Connector 71"/>
          <p:cNvCxnSpPr>
            <a:stCxn id="68" idx="3"/>
          </p:cNvCxnSpPr>
          <p:nvPr/>
        </p:nvCxnSpPr>
        <p:spPr bwMode="auto">
          <a:xfrm flipH="1">
            <a:off x="6845300" y="3155950"/>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5"/>
            <a:endCxn id="70" idx="0"/>
          </p:cNvCxnSpPr>
          <p:nvPr/>
        </p:nvCxnSpPr>
        <p:spPr bwMode="auto">
          <a:xfrm>
            <a:off x="7773988" y="3155950"/>
            <a:ext cx="442912"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80" name="TextBox 73"/>
          <p:cNvSpPr txBox="1">
            <a:spLocks noChangeArrowheads="1"/>
          </p:cNvSpPr>
          <p:nvPr/>
        </p:nvSpPr>
        <p:spPr bwMode="auto">
          <a:xfrm>
            <a:off x="7504797" y="3867853"/>
            <a:ext cx="413809"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75" name="Straight Arrow Connector 74"/>
          <p:cNvCxnSpPr>
            <a:stCxn id="70" idx="3"/>
            <a:endCxn id="80" idx="0"/>
          </p:cNvCxnSpPr>
          <p:nvPr/>
        </p:nvCxnSpPr>
        <p:spPr bwMode="auto">
          <a:xfrm flipH="1">
            <a:off x="7581900" y="4298950"/>
            <a:ext cx="3921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5"/>
          </p:cNvCxnSpPr>
          <p:nvPr/>
        </p:nvCxnSpPr>
        <p:spPr bwMode="auto">
          <a:xfrm>
            <a:off x="8459788" y="4298950"/>
            <a:ext cx="192087"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6324600" y="4984750"/>
            <a:ext cx="533400" cy="50323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3500000" scaled="1"/>
            <a:tileRect/>
          </a:gradFill>
          <a:ln>
            <a:solidFill>
              <a:schemeClr val="bg1">
                <a:lumMod val="95000"/>
              </a:schemeClr>
            </a:solidFill>
          </a:ln>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r>
              <a:rPr lang="en-US" sz="2800" b="1" dirty="0">
                <a:solidFill>
                  <a:schemeClr val="bg1">
                    <a:lumMod val="50000"/>
                  </a:schemeClr>
                </a:solidFill>
              </a:rPr>
              <a:t>a</a:t>
            </a:r>
          </a:p>
        </p:txBody>
      </p:sp>
      <p:cxnSp>
        <p:nvCxnSpPr>
          <p:cNvPr id="79" name="Straight Arrow Connector 78"/>
          <p:cNvCxnSpPr>
            <a:stCxn id="69" idx="3"/>
            <a:endCxn id="78" idx="0"/>
          </p:cNvCxnSpPr>
          <p:nvPr/>
        </p:nvCxnSpPr>
        <p:spPr>
          <a:xfrm flipH="1">
            <a:off x="6591300" y="4616450"/>
            <a:ext cx="254000" cy="368300"/>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239000" y="49212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81" name="Isosceles Triangle 80"/>
          <p:cNvSpPr/>
          <p:nvPr/>
        </p:nvSpPr>
        <p:spPr>
          <a:xfrm>
            <a:off x="6705600" y="5938838"/>
            <a:ext cx="803275"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82" name="Isosceles Triangle 81"/>
          <p:cNvSpPr/>
          <p:nvPr/>
        </p:nvSpPr>
        <p:spPr>
          <a:xfrm>
            <a:off x="7543800" y="5938838"/>
            <a:ext cx="803275" cy="76676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83" name="Straight Arrow Connector 82"/>
          <p:cNvCxnSpPr>
            <a:stCxn id="80" idx="3"/>
            <a:endCxn id="81" idx="0"/>
          </p:cNvCxnSpPr>
          <p:nvPr/>
        </p:nvCxnSpPr>
        <p:spPr>
          <a:xfrm flipH="1">
            <a:off x="7107238" y="5441950"/>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2" idx="0"/>
          </p:cNvCxnSpPr>
          <p:nvPr/>
        </p:nvCxnSpPr>
        <p:spPr>
          <a:xfrm>
            <a:off x="7824788" y="5441950"/>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70" name="TextBox 86"/>
          <p:cNvSpPr txBox="1">
            <a:spLocks noChangeArrowheads="1"/>
          </p:cNvSpPr>
          <p:nvPr/>
        </p:nvSpPr>
        <p:spPr bwMode="auto">
          <a:xfrm>
            <a:off x="6967538" y="5011738"/>
            <a:ext cx="3270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sp>
        <p:nvSpPr>
          <p:cNvPr id="90" name="Rectangle 89"/>
          <p:cNvSpPr/>
          <p:nvPr/>
        </p:nvSpPr>
        <p:spPr>
          <a:xfrm>
            <a:off x="42863" y="2406650"/>
            <a:ext cx="3309937"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91" name="Rectangle 90"/>
          <p:cNvSpPr/>
          <p:nvPr/>
        </p:nvSpPr>
        <p:spPr>
          <a:xfrm>
            <a:off x="3352800" y="2406650"/>
            <a:ext cx="2886075"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92" name="Rectangle 91"/>
          <p:cNvSpPr/>
          <p:nvPr/>
        </p:nvSpPr>
        <p:spPr>
          <a:xfrm>
            <a:off x="6238875" y="2406650"/>
            <a:ext cx="2862263" cy="44196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4" name="Isosceles Triangle 73"/>
          <p:cNvSpPr/>
          <p:nvPr/>
        </p:nvSpPr>
        <p:spPr bwMode="auto">
          <a:xfrm>
            <a:off x="5374822" y="493871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sp>
        <p:nvSpPr>
          <p:cNvPr id="85" name="Isosceles Triangle 84"/>
          <p:cNvSpPr/>
          <p:nvPr/>
        </p:nvSpPr>
        <p:spPr bwMode="auto">
          <a:xfrm>
            <a:off x="8250237" y="4956743"/>
            <a:ext cx="803275" cy="813594"/>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right-left rotation</a:t>
            </a:r>
            <a:endParaRPr lang="en-US" dirty="0"/>
          </a:p>
        </p:txBody>
      </p:sp>
      <p:sp>
        <p:nvSpPr>
          <p:cNvPr id="3" name="Content Placeholder 2"/>
          <p:cNvSpPr>
            <a:spLocks noGrp="1"/>
          </p:cNvSpPr>
          <p:nvPr>
            <p:ph idx="1"/>
          </p:nvPr>
        </p:nvSpPr>
        <p:spPr/>
        <p:txBody>
          <a:bodyPr/>
          <a:lstStyle/>
          <a:p>
            <a:r>
              <a:rPr lang="en-US" dirty="0" smtClean="0"/>
              <a:t>All three subcases of bf(x)=2, bf(z)=-1 simply perform a double right-left rotation.</a:t>
            </a:r>
            <a:endParaRPr lang="en-US" dirty="0"/>
          </a:p>
        </p:txBody>
      </p:sp>
      <p:sp>
        <p:nvSpPr>
          <p:cNvPr id="4" name="Oval 3"/>
          <p:cNvSpPr/>
          <p:nvPr/>
        </p:nvSpPr>
        <p:spPr bwMode="auto">
          <a:xfrm>
            <a:off x="685800"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5" name="Oval 4"/>
          <p:cNvSpPr/>
          <p:nvPr/>
        </p:nvSpPr>
        <p:spPr bwMode="auto">
          <a:xfrm>
            <a:off x="1371600"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cxnSp>
        <p:nvCxnSpPr>
          <p:cNvPr id="6" name="Straight Arrow Connector 5"/>
          <p:cNvCxnSpPr>
            <a:stCxn id="4" idx="5"/>
            <a:endCxn id="5" idx="0"/>
          </p:cNvCxnSpPr>
          <p:nvPr/>
        </p:nvCxnSpPr>
        <p:spPr bwMode="auto">
          <a:xfrm>
            <a:off x="1270000"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36600"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cxnSp>
        <p:nvCxnSpPr>
          <p:cNvPr id="8" name="Straight Arrow Connector 7"/>
          <p:cNvCxnSpPr/>
          <p:nvPr/>
        </p:nvCxnSpPr>
        <p:spPr bwMode="auto">
          <a:xfrm flipH="1">
            <a:off x="1079500" y="4787526"/>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2286000" y="4327288"/>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p:nvSpPr>
        <p:spPr bwMode="auto">
          <a:xfrm>
            <a:off x="7162800" y="3216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y</a:t>
            </a:r>
            <a:endParaRPr lang="en-US" sz="2800" b="1" dirty="0"/>
          </a:p>
        </p:txBody>
      </p:sp>
      <p:sp>
        <p:nvSpPr>
          <p:cNvPr id="11" name="Oval 10"/>
          <p:cNvSpPr/>
          <p:nvPr/>
        </p:nvSpPr>
        <p:spPr bwMode="auto">
          <a:xfrm>
            <a:off x="7848600" y="435929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z</a:t>
            </a:r>
            <a:endParaRPr lang="en-US" sz="2800" b="1" dirty="0"/>
          </a:p>
        </p:txBody>
      </p:sp>
      <p:cxnSp>
        <p:nvCxnSpPr>
          <p:cNvPr id="12" name="Straight Arrow Connector 11"/>
          <p:cNvCxnSpPr>
            <a:stCxn id="10" idx="5"/>
            <a:endCxn id="11" idx="0"/>
          </p:cNvCxnSpPr>
          <p:nvPr/>
        </p:nvCxnSpPr>
        <p:spPr bwMode="auto">
          <a:xfrm>
            <a:off x="7748167" y="3736624"/>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477000" y="437356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x</a:t>
            </a:r>
            <a:endParaRPr lang="en-US" sz="2800" b="1" dirty="0"/>
          </a:p>
        </p:txBody>
      </p:sp>
      <p:cxnSp>
        <p:nvCxnSpPr>
          <p:cNvPr id="14" name="Straight Arrow Connector 13"/>
          <p:cNvCxnSpPr>
            <a:stCxn id="10" idx="3"/>
            <a:endCxn id="13" idx="0"/>
          </p:cNvCxnSpPr>
          <p:nvPr/>
        </p:nvCxnSpPr>
        <p:spPr bwMode="auto">
          <a:xfrm flipH="1">
            <a:off x="6819900" y="3736624"/>
            <a:ext cx="443333" cy="636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5334000" y="4327287"/>
            <a:ext cx="914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bwMode="auto">
          <a:xfrm>
            <a:off x="3347301" y="3124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x</a:t>
            </a:r>
            <a:endParaRPr lang="en-US" sz="2800" b="1" dirty="0"/>
          </a:p>
        </p:txBody>
      </p:sp>
      <p:sp>
        <p:nvSpPr>
          <p:cNvPr id="21" name="Oval 20"/>
          <p:cNvSpPr/>
          <p:nvPr/>
        </p:nvSpPr>
        <p:spPr bwMode="auto">
          <a:xfrm>
            <a:off x="4033101" y="4267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y</a:t>
            </a:r>
            <a:endParaRPr lang="en-US" sz="2800" b="1" dirty="0"/>
          </a:p>
        </p:txBody>
      </p:sp>
      <p:cxnSp>
        <p:nvCxnSpPr>
          <p:cNvPr id="22" name="Straight Arrow Connector 21"/>
          <p:cNvCxnSpPr>
            <a:stCxn id="20" idx="5"/>
            <a:endCxn id="21" idx="0"/>
          </p:cNvCxnSpPr>
          <p:nvPr/>
        </p:nvCxnSpPr>
        <p:spPr bwMode="auto">
          <a:xfrm>
            <a:off x="3931501" y="3644900"/>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718901" y="541020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z</a:t>
            </a:r>
            <a:endParaRPr lang="en-US" sz="2800" b="1" dirty="0"/>
          </a:p>
        </p:txBody>
      </p:sp>
      <p:cxnSp>
        <p:nvCxnSpPr>
          <p:cNvPr id="24" name="Straight Arrow Connector 23"/>
          <p:cNvCxnSpPr>
            <a:stCxn id="21" idx="5"/>
            <a:endCxn id="23" idx="0"/>
          </p:cNvCxnSpPr>
          <p:nvPr/>
        </p:nvCxnSpPr>
        <p:spPr bwMode="auto">
          <a:xfrm>
            <a:off x="4618468" y="4787526"/>
            <a:ext cx="4433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Curved Down Arrow 31"/>
          <p:cNvSpPr/>
          <p:nvPr/>
        </p:nvSpPr>
        <p:spPr>
          <a:xfrm>
            <a:off x="1167001" y="4117848"/>
            <a:ext cx="1216152"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Curved Down Arrow 32"/>
          <p:cNvSpPr/>
          <p:nvPr/>
        </p:nvSpPr>
        <p:spPr>
          <a:xfrm flipH="1">
            <a:off x="3048000" y="2986858"/>
            <a:ext cx="1208201" cy="4843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5703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9" grpId="0" animBg="1"/>
      <p:bldP spid="20" grpId="0" animBg="1"/>
      <p:bldP spid="21" grpId="0" animBg="1"/>
      <p:bldP spid="23" grpId="0" animBg="1"/>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dirty="0" smtClean="0"/>
              <a:t>Delete subcases for bf(x)=2, bf(z)=-1</a:t>
            </a:r>
            <a:endParaRPr lang="en-US" dirty="0"/>
          </a:p>
        </p:txBody>
      </p:sp>
      <p:sp>
        <p:nvSpPr>
          <p:cNvPr id="3" name="Content Placeholder 2"/>
          <p:cNvSpPr>
            <a:spLocks noGrp="1"/>
          </p:cNvSpPr>
          <p:nvPr>
            <p:ph idx="1"/>
          </p:nvPr>
        </p:nvSpPr>
        <p:spPr/>
        <p:txBody>
          <a:bodyPr/>
          <a:lstStyle/>
          <a:p>
            <a:r>
              <a:rPr lang="en-US" dirty="0" smtClean="0"/>
              <a:t>Case bf(y)=0: double right-left rotation!</a:t>
            </a:r>
            <a:endParaRPr lang="en-US" dirty="0"/>
          </a:p>
        </p:txBody>
      </p:sp>
      <p:sp>
        <p:nvSpPr>
          <p:cNvPr id="5" name="Oval 4"/>
          <p:cNvSpPr/>
          <p:nvPr/>
        </p:nvSpPr>
        <p:spPr bwMode="auto">
          <a:xfrm>
            <a:off x="1695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 name="Isosceles Triangle 5"/>
          <p:cNvSpPr/>
          <p:nvPr/>
        </p:nvSpPr>
        <p:spPr bwMode="auto">
          <a:xfrm>
            <a:off x="775921" y="351155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7" name="Oval 6"/>
          <p:cNvSpPr/>
          <p:nvPr/>
        </p:nvSpPr>
        <p:spPr bwMode="auto">
          <a:xfrm>
            <a:off x="2380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8" name="TextBox 8"/>
          <p:cNvSpPr txBox="1">
            <a:spLocks noChangeArrowheads="1"/>
          </p:cNvSpPr>
          <p:nvPr/>
        </p:nvSpPr>
        <p:spPr bwMode="auto">
          <a:xfrm>
            <a:off x="1368177" y="2430424"/>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a:t>2</a:t>
            </a:r>
          </a:p>
        </p:txBody>
      </p:sp>
      <p:cxnSp>
        <p:nvCxnSpPr>
          <p:cNvPr id="9" name="Straight Arrow Connector 8"/>
          <p:cNvCxnSpPr>
            <a:stCxn id="5" idx="3"/>
          </p:cNvCxnSpPr>
          <p:nvPr/>
        </p:nvCxnSpPr>
        <p:spPr bwMode="auto">
          <a:xfrm flipH="1">
            <a:off x="1352183"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2279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3566746" y="4560888"/>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3415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cxnSp>
        <p:nvCxnSpPr>
          <p:cNvPr id="13" name="Straight Arrow Connector 12"/>
          <p:cNvCxnSpPr/>
          <p:nvPr/>
        </p:nvCxnSpPr>
        <p:spPr bwMode="auto">
          <a:xfrm>
            <a:off x="766396" y="3516313"/>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602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5" name="TextBox 15"/>
          <p:cNvSpPr txBox="1">
            <a:spLocks noChangeArrowheads="1"/>
          </p:cNvSpPr>
          <p:nvPr/>
        </p:nvSpPr>
        <p:spPr bwMode="auto">
          <a:xfrm>
            <a:off x="2011191" y="3564641"/>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16" name="Straight Arrow Connector 15"/>
          <p:cNvCxnSpPr>
            <a:stCxn id="7" idx="3"/>
            <a:endCxn id="21" idx="0"/>
          </p:cNvCxnSpPr>
          <p:nvPr/>
        </p:nvCxnSpPr>
        <p:spPr bwMode="auto">
          <a:xfrm flipH="1">
            <a:off x="2088783"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2757121" y="4618038"/>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18" name="Straight Arrow Connector 17"/>
          <p:cNvCxnSpPr>
            <a:stCxn id="7" idx="5"/>
            <a:endCxn id="17" idx="0"/>
          </p:cNvCxnSpPr>
          <p:nvPr/>
        </p:nvCxnSpPr>
        <p:spPr bwMode="auto">
          <a:xfrm>
            <a:off x="2966250"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45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22" name="Isosceles Triangle 21"/>
          <p:cNvSpPr/>
          <p:nvPr/>
        </p:nvSpPr>
        <p:spPr>
          <a:xfrm>
            <a:off x="1212483"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23" name="Isosceles Triangle 22"/>
          <p:cNvSpPr/>
          <p:nvPr/>
        </p:nvSpPr>
        <p:spPr>
          <a:xfrm>
            <a:off x="2050683"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24" name="Straight Arrow Connector 23"/>
          <p:cNvCxnSpPr>
            <a:stCxn id="21" idx="3"/>
            <a:endCxn id="22" idx="0"/>
          </p:cNvCxnSpPr>
          <p:nvPr/>
        </p:nvCxnSpPr>
        <p:spPr>
          <a:xfrm flipH="1">
            <a:off x="1614121"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a:endCxn id="23" idx="0"/>
          </p:cNvCxnSpPr>
          <p:nvPr/>
        </p:nvCxnSpPr>
        <p:spPr>
          <a:xfrm>
            <a:off x="2331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463308" y="4706938"/>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0</a:t>
            </a:r>
          </a:p>
        </p:txBody>
      </p:sp>
      <p:cxnSp>
        <p:nvCxnSpPr>
          <p:cNvPr id="27" name="Straight Arrow Connector 26"/>
          <p:cNvCxnSpPr/>
          <p:nvPr/>
        </p:nvCxnSpPr>
        <p:spPr>
          <a:xfrm>
            <a:off x="1136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983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31" name="Oval 30"/>
          <p:cNvSpPr/>
          <p:nvPr/>
        </p:nvSpPr>
        <p:spPr bwMode="auto">
          <a:xfrm>
            <a:off x="6416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32" name="Isosceles Triangle 31"/>
          <p:cNvSpPr/>
          <p:nvPr/>
        </p:nvSpPr>
        <p:spPr bwMode="auto">
          <a:xfrm>
            <a:off x="4585664" y="4519840"/>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33" name="Oval 32"/>
          <p:cNvSpPr/>
          <p:nvPr/>
        </p:nvSpPr>
        <p:spPr bwMode="auto">
          <a:xfrm>
            <a:off x="5442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x</a:t>
            </a:r>
            <a:endParaRPr lang="en-US" sz="2800" b="1" dirty="0"/>
          </a:p>
        </p:txBody>
      </p:sp>
      <p:sp>
        <p:nvSpPr>
          <p:cNvPr id="34" name="TextBox 8"/>
          <p:cNvSpPr txBox="1">
            <a:spLocks noChangeArrowheads="1"/>
          </p:cNvSpPr>
          <p:nvPr/>
        </p:nvSpPr>
        <p:spPr bwMode="auto">
          <a:xfrm>
            <a:off x="6067745" y="243042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cxnSp>
        <p:nvCxnSpPr>
          <p:cNvPr id="35" name="Straight Arrow Connector 34"/>
          <p:cNvCxnSpPr>
            <a:stCxn id="31" idx="5"/>
            <a:endCxn id="47" idx="0"/>
          </p:cNvCxnSpPr>
          <p:nvPr/>
        </p:nvCxnSpPr>
        <p:spPr bwMode="auto">
          <a:xfrm>
            <a:off x="7001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5785758" y="2852364"/>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6999282" y="3564083"/>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cxnSp>
        <p:nvCxnSpPr>
          <p:cNvPr id="42" name="Straight Arrow Connector 41"/>
          <p:cNvCxnSpPr>
            <a:stCxn id="33" idx="3"/>
            <a:endCxn id="32" idx="0"/>
          </p:cNvCxnSpPr>
          <p:nvPr/>
        </p:nvCxnSpPr>
        <p:spPr bwMode="auto">
          <a:xfrm flipH="1">
            <a:off x="5161927" y="3995653"/>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7759192" y="4618038"/>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44" name="Straight Arrow Connector 43"/>
          <p:cNvCxnSpPr>
            <a:stCxn id="47" idx="5"/>
            <a:endCxn id="43" idx="0"/>
          </p:cNvCxnSpPr>
          <p:nvPr/>
        </p:nvCxnSpPr>
        <p:spPr bwMode="auto">
          <a:xfrm>
            <a:off x="7953605"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368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z</a:t>
            </a:r>
            <a:endParaRPr lang="en-US" sz="2800" b="1" dirty="0"/>
          </a:p>
        </p:txBody>
      </p:sp>
      <p:sp>
        <p:nvSpPr>
          <p:cNvPr id="48" name="Isosceles Triangle 47"/>
          <p:cNvSpPr/>
          <p:nvPr/>
        </p:nvSpPr>
        <p:spPr>
          <a:xfrm>
            <a:off x="5908477"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49" name="Isosceles Triangle 48"/>
          <p:cNvSpPr/>
          <p:nvPr/>
        </p:nvSpPr>
        <p:spPr>
          <a:xfrm>
            <a:off x="6851428" y="4515077"/>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50" name="Straight Arrow Connector 49"/>
          <p:cNvCxnSpPr>
            <a:stCxn id="33" idx="5"/>
            <a:endCxn id="48" idx="0"/>
          </p:cNvCxnSpPr>
          <p:nvPr/>
        </p:nvCxnSpPr>
        <p:spPr>
          <a:xfrm>
            <a:off x="6028225" y="3995653"/>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7253066" y="3991686"/>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5108546"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sp>
        <p:nvSpPr>
          <p:cNvPr id="81" name="Right Arrow 80"/>
          <p:cNvSpPr/>
          <p:nvPr/>
        </p:nvSpPr>
        <p:spPr>
          <a:xfrm>
            <a:off x="3549510" y="3567136"/>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bwMode="auto">
          <a:xfrm>
            <a:off x="5442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3" name="Oval 82"/>
          <p:cNvSpPr/>
          <p:nvPr/>
        </p:nvSpPr>
        <p:spPr bwMode="auto">
          <a:xfrm>
            <a:off x="6411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7" name="Oval 86"/>
          <p:cNvSpPr/>
          <p:nvPr/>
        </p:nvSpPr>
        <p:spPr>
          <a:xfrm>
            <a:off x="7369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Tree>
    <p:extLst>
      <p:ext uri="{BB962C8B-B14F-4D97-AF65-F5344CB8AC3E}">
        <p14:creationId xmlns:p14="http://schemas.microsoft.com/office/powerpoint/2010/main" val="319730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xit" presetSubtype="0" fill="hold" grpId="0" nodeType="clickEffect">
                                  <p:stCondLst>
                                    <p:cond delay="0"/>
                                  </p:stCondLst>
                                  <p:childTnLst>
                                    <p:animEffect transition="out" filter="fade">
                                      <p:cBhvr>
                                        <p:cTn id="30" dur="1000"/>
                                        <p:tgtEl>
                                          <p:spTgt spid="82"/>
                                        </p:tgtEl>
                                      </p:cBhvr>
                                    </p:animEffect>
                                    <p:anim calcmode="lin" valueType="num">
                                      <p:cBhvr>
                                        <p:cTn id="31" dur="1000"/>
                                        <p:tgtEl>
                                          <p:spTgt spid="82"/>
                                        </p:tgtEl>
                                        <p:attrNameLst>
                                          <p:attrName>ppt_x</p:attrName>
                                        </p:attrNameLst>
                                      </p:cBhvr>
                                      <p:tavLst>
                                        <p:tav tm="0">
                                          <p:val>
                                            <p:strVal val="ppt_x"/>
                                          </p:val>
                                        </p:tav>
                                        <p:tav tm="100000">
                                          <p:val>
                                            <p:strVal val="ppt_x"/>
                                          </p:val>
                                        </p:tav>
                                      </p:tavLst>
                                    </p:anim>
                                    <p:anim calcmode="lin" valueType="num">
                                      <p:cBhvr>
                                        <p:cTn id="32" dur="1000"/>
                                        <p:tgtEl>
                                          <p:spTgt spid="82"/>
                                        </p:tgtEl>
                                        <p:attrNameLst>
                                          <p:attrName>ppt_y</p:attrName>
                                        </p:attrNameLst>
                                      </p:cBhvr>
                                      <p:tavLst>
                                        <p:tav tm="0">
                                          <p:val>
                                            <p:strVal val="ppt_y"/>
                                          </p:val>
                                        </p:tav>
                                        <p:tav tm="100000">
                                          <p:val>
                                            <p:strVal val="ppt_y+.1"/>
                                          </p:val>
                                        </p:tav>
                                      </p:tavLst>
                                    </p:anim>
                                    <p:set>
                                      <p:cBhvr>
                                        <p:cTn id="33" dur="1" fill="hold">
                                          <p:stCondLst>
                                            <p:cond delay="999"/>
                                          </p:stCondLst>
                                        </p:cTn>
                                        <p:tgtEl>
                                          <p:spTgt spid="8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83"/>
                                        </p:tgtEl>
                                      </p:cBhvr>
                                    </p:animEffect>
                                    <p:anim calcmode="lin" valueType="num">
                                      <p:cBhvr>
                                        <p:cTn id="38" dur="1000"/>
                                        <p:tgtEl>
                                          <p:spTgt spid="83"/>
                                        </p:tgtEl>
                                        <p:attrNameLst>
                                          <p:attrName>ppt_x</p:attrName>
                                        </p:attrNameLst>
                                      </p:cBhvr>
                                      <p:tavLst>
                                        <p:tav tm="0">
                                          <p:val>
                                            <p:strVal val="ppt_x"/>
                                          </p:val>
                                        </p:tav>
                                        <p:tav tm="100000">
                                          <p:val>
                                            <p:strVal val="ppt_x"/>
                                          </p:val>
                                        </p:tav>
                                      </p:tavLst>
                                    </p:anim>
                                    <p:anim calcmode="lin" valueType="num">
                                      <p:cBhvr>
                                        <p:cTn id="39" dur="1000"/>
                                        <p:tgtEl>
                                          <p:spTgt spid="83"/>
                                        </p:tgtEl>
                                        <p:attrNameLst>
                                          <p:attrName>ppt_y</p:attrName>
                                        </p:attrNameLst>
                                      </p:cBhvr>
                                      <p:tavLst>
                                        <p:tav tm="0">
                                          <p:val>
                                            <p:strVal val="ppt_y"/>
                                          </p:val>
                                        </p:tav>
                                        <p:tav tm="100000">
                                          <p:val>
                                            <p:strVal val="ppt_y+.1"/>
                                          </p:val>
                                        </p:tav>
                                      </p:tavLst>
                                    </p:anim>
                                    <p:set>
                                      <p:cBhvr>
                                        <p:cTn id="40" dur="1" fill="hold">
                                          <p:stCondLst>
                                            <p:cond delay="999"/>
                                          </p:stCondLst>
                                        </p:cTn>
                                        <p:tgtEl>
                                          <p:spTgt spid="8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exit" presetSubtype="0" fill="hold" grpId="0" nodeType="clickEffect">
                                  <p:stCondLst>
                                    <p:cond delay="0"/>
                                  </p:stCondLst>
                                  <p:childTnLst>
                                    <p:animEffect transition="out" filter="fade">
                                      <p:cBhvr>
                                        <p:cTn id="44" dur="1000"/>
                                        <p:tgtEl>
                                          <p:spTgt spid="87"/>
                                        </p:tgtEl>
                                      </p:cBhvr>
                                    </p:animEffect>
                                    <p:anim calcmode="lin" valueType="num">
                                      <p:cBhvr>
                                        <p:cTn id="45" dur="1000"/>
                                        <p:tgtEl>
                                          <p:spTgt spid="87"/>
                                        </p:tgtEl>
                                        <p:attrNameLst>
                                          <p:attrName>ppt_x</p:attrName>
                                        </p:attrNameLst>
                                      </p:cBhvr>
                                      <p:tavLst>
                                        <p:tav tm="0">
                                          <p:val>
                                            <p:strVal val="ppt_x"/>
                                          </p:val>
                                        </p:tav>
                                        <p:tav tm="100000">
                                          <p:val>
                                            <p:strVal val="ppt_x"/>
                                          </p:val>
                                        </p:tav>
                                      </p:tavLst>
                                    </p:anim>
                                    <p:anim calcmode="lin" valueType="num">
                                      <p:cBhvr>
                                        <p:cTn id="46" dur="1000"/>
                                        <p:tgtEl>
                                          <p:spTgt spid="87"/>
                                        </p:tgtEl>
                                        <p:attrNameLst>
                                          <p:attrName>ppt_y</p:attrName>
                                        </p:attrNameLst>
                                      </p:cBhvr>
                                      <p:tavLst>
                                        <p:tav tm="0">
                                          <p:val>
                                            <p:strVal val="ppt_y"/>
                                          </p:val>
                                        </p:tav>
                                        <p:tav tm="100000">
                                          <p:val>
                                            <p:strVal val="ppt_y+.1"/>
                                          </p:val>
                                        </p:tav>
                                      </p:tavLst>
                                    </p:anim>
                                    <p:set>
                                      <p:cBhvr>
                                        <p:cTn id="47" dur="1" fill="hold">
                                          <p:stCondLst>
                                            <p:cond delay="999"/>
                                          </p:stCondLst>
                                        </p:cTn>
                                        <p:tgtEl>
                                          <p:spTgt spid="8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1000"/>
                                        <p:tgtEl>
                                          <p:spTgt spid="32"/>
                                        </p:tgtEl>
                                      </p:cBhvr>
                                    </p:animEffect>
                                    <p:anim calcmode="lin" valueType="num">
                                      <p:cBhvr>
                                        <p:cTn id="53" dur="1000" fill="hold"/>
                                        <p:tgtEl>
                                          <p:spTgt spid="32"/>
                                        </p:tgtEl>
                                        <p:attrNameLst>
                                          <p:attrName>ppt_x</p:attrName>
                                        </p:attrNameLst>
                                      </p:cBhvr>
                                      <p:tavLst>
                                        <p:tav tm="0">
                                          <p:val>
                                            <p:strVal val="#ppt_x"/>
                                          </p:val>
                                        </p:tav>
                                        <p:tav tm="100000">
                                          <p:val>
                                            <p:strVal val="#ppt_x"/>
                                          </p:val>
                                        </p:tav>
                                      </p:tavLst>
                                    </p:anim>
                                    <p:anim calcmode="lin" valueType="num">
                                      <p:cBhvr>
                                        <p:cTn id="54" dur="1000" fill="hold"/>
                                        <p:tgtEl>
                                          <p:spTgt spid="3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1000"/>
                                        <p:tgtEl>
                                          <p:spTgt spid="42"/>
                                        </p:tgtEl>
                                      </p:cBhvr>
                                    </p:animEffect>
                                    <p:anim calcmode="lin" valueType="num">
                                      <p:cBhvr>
                                        <p:cTn id="58" dur="1000" fill="hold"/>
                                        <p:tgtEl>
                                          <p:spTgt spid="42"/>
                                        </p:tgtEl>
                                        <p:attrNameLst>
                                          <p:attrName>ppt_x</p:attrName>
                                        </p:attrNameLst>
                                      </p:cBhvr>
                                      <p:tavLst>
                                        <p:tav tm="0">
                                          <p:val>
                                            <p:strVal val="#ppt_x"/>
                                          </p:val>
                                        </p:tav>
                                        <p:tav tm="100000">
                                          <p:val>
                                            <p:strVal val="#ppt_x"/>
                                          </p:val>
                                        </p:tav>
                                      </p:tavLst>
                                    </p:anim>
                                    <p:anim calcmode="lin" valueType="num">
                                      <p:cBhvr>
                                        <p:cTn id="5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1000"/>
                                        <p:tgtEl>
                                          <p:spTgt spid="48"/>
                                        </p:tgtEl>
                                      </p:cBhvr>
                                    </p:animEffect>
                                    <p:anim calcmode="lin" valueType="num">
                                      <p:cBhvr>
                                        <p:cTn id="65" dur="1000" fill="hold"/>
                                        <p:tgtEl>
                                          <p:spTgt spid="48"/>
                                        </p:tgtEl>
                                        <p:attrNameLst>
                                          <p:attrName>ppt_x</p:attrName>
                                        </p:attrNameLst>
                                      </p:cBhvr>
                                      <p:tavLst>
                                        <p:tav tm="0">
                                          <p:val>
                                            <p:strVal val="#ppt_x"/>
                                          </p:val>
                                        </p:tav>
                                        <p:tav tm="100000">
                                          <p:val>
                                            <p:strVal val="#ppt_x"/>
                                          </p:val>
                                        </p:tav>
                                      </p:tavLst>
                                    </p:anim>
                                    <p:anim calcmode="lin" valueType="num">
                                      <p:cBhvr>
                                        <p:cTn id="66" dur="1000" fill="hold"/>
                                        <p:tgtEl>
                                          <p:spTgt spid="4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1000"/>
                                        <p:tgtEl>
                                          <p:spTgt spid="49"/>
                                        </p:tgtEl>
                                      </p:cBhvr>
                                    </p:animEffect>
                                    <p:anim calcmode="lin" valueType="num">
                                      <p:cBhvr>
                                        <p:cTn id="77" dur="1000" fill="hold"/>
                                        <p:tgtEl>
                                          <p:spTgt spid="49"/>
                                        </p:tgtEl>
                                        <p:attrNameLst>
                                          <p:attrName>ppt_x</p:attrName>
                                        </p:attrNameLst>
                                      </p:cBhvr>
                                      <p:tavLst>
                                        <p:tav tm="0">
                                          <p:val>
                                            <p:strVal val="#ppt_x"/>
                                          </p:val>
                                        </p:tav>
                                        <p:tav tm="100000">
                                          <p:val>
                                            <p:strVal val="#ppt_x"/>
                                          </p:val>
                                        </p:tav>
                                      </p:tavLst>
                                    </p:anim>
                                    <p:anim calcmode="lin" valueType="num">
                                      <p:cBhvr>
                                        <p:cTn id="78" dur="1000" fill="hold"/>
                                        <p:tgtEl>
                                          <p:spTgt spid="49"/>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1000"/>
                                        <p:tgtEl>
                                          <p:spTgt spid="51"/>
                                        </p:tgtEl>
                                      </p:cBhvr>
                                    </p:animEffect>
                                    <p:anim calcmode="lin" valueType="num">
                                      <p:cBhvr>
                                        <p:cTn id="82" dur="1000" fill="hold"/>
                                        <p:tgtEl>
                                          <p:spTgt spid="51"/>
                                        </p:tgtEl>
                                        <p:attrNameLst>
                                          <p:attrName>ppt_x</p:attrName>
                                        </p:attrNameLst>
                                      </p:cBhvr>
                                      <p:tavLst>
                                        <p:tav tm="0">
                                          <p:val>
                                            <p:strVal val="#ppt_x"/>
                                          </p:val>
                                        </p:tav>
                                        <p:tav tm="100000">
                                          <p:val>
                                            <p:strVal val="#ppt_x"/>
                                          </p:val>
                                        </p:tav>
                                      </p:tavLst>
                                    </p:anim>
                                    <p:anim calcmode="lin" valueType="num">
                                      <p:cBhvr>
                                        <p:cTn id="8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1000"/>
                                        <p:tgtEl>
                                          <p:spTgt spid="44"/>
                                        </p:tgtEl>
                                      </p:cBhvr>
                                    </p:animEffect>
                                    <p:anim calcmode="lin" valueType="num">
                                      <p:cBhvr>
                                        <p:cTn id="94" dur="1000" fill="hold"/>
                                        <p:tgtEl>
                                          <p:spTgt spid="44"/>
                                        </p:tgtEl>
                                        <p:attrNameLst>
                                          <p:attrName>ppt_x</p:attrName>
                                        </p:attrNameLst>
                                      </p:cBhvr>
                                      <p:tavLst>
                                        <p:tav tm="0">
                                          <p:val>
                                            <p:strVal val="#ppt_x"/>
                                          </p:val>
                                        </p:tav>
                                        <p:tav tm="100000">
                                          <p:val>
                                            <p:strVal val="#ppt_x"/>
                                          </p:val>
                                        </p:tav>
                                      </p:tavLst>
                                    </p:anim>
                                    <p:anim calcmode="lin" valueType="num">
                                      <p:cBhvr>
                                        <p:cTn id="9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1000"/>
                                        <p:tgtEl>
                                          <p:spTgt spid="52"/>
                                        </p:tgtEl>
                                      </p:cBhvr>
                                    </p:animEffect>
                                    <p:anim calcmode="lin" valueType="num">
                                      <p:cBhvr>
                                        <p:cTn id="101" dur="1000" fill="hold"/>
                                        <p:tgtEl>
                                          <p:spTgt spid="52"/>
                                        </p:tgtEl>
                                        <p:attrNameLst>
                                          <p:attrName>ppt_x</p:attrName>
                                        </p:attrNameLst>
                                      </p:cBhvr>
                                      <p:tavLst>
                                        <p:tav tm="0">
                                          <p:val>
                                            <p:strVal val="#ppt_x"/>
                                          </p:val>
                                        </p:tav>
                                        <p:tav tm="100000">
                                          <p:val>
                                            <p:strVal val="#ppt_x"/>
                                          </p:val>
                                        </p:tav>
                                      </p:tavLst>
                                    </p:anim>
                                    <p:anim calcmode="lin" valueType="num">
                                      <p:cBhvr>
                                        <p:cTn id="10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dirty="0" smtClean="0"/>
              <a:t>Delete subcases for bf(x)=2, bf(z)=-1</a:t>
            </a:r>
            <a:endParaRPr lang="en-US" dirty="0"/>
          </a:p>
        </p:txBody>
      </p:sp>
      <p:sp>
        <p:nvSpPr>
          <p:cNvPr id="3" name="Content Placeholder 2"/>
          <p:cNvSpPr>
            <a:spLocks noGrp="1"/>
          </p:cNvSpPr>
          <p:nvPr>
            <p:ph idx="1"/>
          </p:nvPr>
        </p:nvSpPr>
        <p:spPr/>
        <p:txBody>
          <a:bodyPr/>
          <a:lstStyle/>
          <a:p>
            <a:r>
              <a:rPr lang="en-US" dirty="0" smtClean="0"/>
              <a:t>Case bf(y)=-1: double right-left rotation!</a:t>
            </a:r>
            <a:endParaRPr lang="en-US" dirty="0"/>
          </a:p>
        </p:txBody>
      </p:sp>
      <p:sp>
        <p:nvSpPr>
          <p:cNvPr id="5" name="Oval 4"/>
          <p:cNvSpPr/>
          <p:nvPr/>
        </p:nvSpPr>
        <p:spPr bwMode="auto">
          <a:xfrm>
            <a:off x="1695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 name="Isosceles Triangle 5"/>
          <p:cNvSpPr/>
          <p:nvPr/>
        </p:nvSpPr>
        <p:spPr bwMode="auto">
          <a:xfrm>
            <a:off x="775921" y="351155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7" name="Oval 6"/>
          <p:cNvSpPr/>
          <p:nvPr/>
        </p:nvSpPr>
        <p:spPr bwMode="auto">
          <a:xfrm>
            <a:off x="2380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8" name="TextBox 8"/>
          <p:cNvSpPr txBox="1">
            <a:spLocks noChangeArrowheads="1"/>
          </p:cNvSpPr>
          <p:nvPr/>
        </p:nvSpPr>
        <p:spPr bwMode="auto">
          <a:xfrm>
            <a:off x="1368177" y="2430424"/>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9" name="Straight Arrow Connector 8"/>
          <p:cNvCxnSpPr>
            <a:stCxn id="5" idx="3"/>
          </p:cNvCxnSpPr>
          <p:nvPr/>
        </p:nvCxnSpPr>
        <p:spPr bwMode="auto">
          <a:xfrm flipH="1">
            <a:off x="1352183"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2279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3566746" y="4560888"/>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3415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cxnSp>
        <p:nvCxnSpPr>
          <p:cNvPr id="13" name="Straight Arrow Connector 12"/>
          <p:cNvCxnSpPr/>
          <p:nvPr/>
        </p:nvCxnSpPr>
        <p:spPr bwMode="auto">
          <a:xfrm>
            <a:off x="766396" y="3516313"/>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602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5" name="TextBox 15"/>
          <p:cNvSpPr txBox="1">
            <a:spLocks noChangeArrowheads="1"/>
          </p:cNvSpPr>
          <p:nvPr/>
        </p:nvSpPr>
        <p:spPr bwMode="auto">
          <a:xfrm>
            <a:off x="2011191" y="3564641"/>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16" name="Straight Arrow Connector 15"/>
          <p:cNvCxnSpPr>
            <a:stCxn id="7" idx="3"/>
            <a:endCxn id="21" idx="0"/>
          </p:cNvCxnSpPr>
          <p:nvPr/>
        </p:nvCxnSpPr>
        <p:spPr bwMode="auto">
          <a:xfrm flipH="1">
            <a:off x="2088783"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2757121" y="4618038"/>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18" name="Straight Arrow Connector 17"/>
          <p:cNvCxnSpPr>
            <a:stCxn id="7" idx="5"/>
            <a:endCxn id="17" idx="0"/>
          </p:cNvCxnSpPr>
          <p:nvPr/>
        </p:nvCxnSpPr>
        <p:spPr bwMode="auto">
          <a:xfrm>
            <a:off x="2966250"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45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22" name="Isosceles Triangle 21"/>
          <p:cNvSpPr/>
          <p:nvPr/>
        </p:nvSpPr>
        <p:spPr>
          <a:xfrm>
            <a:off x="1212483"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cxnSp>
        <p:nvCxnSpPr>
          <p:cNvPr id="24" name="Straight Arrow Connector 23"/>
          <p:cNvCxnSpPr>
            <a:stCxn id="21" idx="3"/>
            <a:endCxn id="22" idx="0"/>
          </p:cNvCxnSpPr>
          <p:nvPr/>
        </p:nvCxnSpPr>
        <p:spPr>
          <a:xfrm flipH="1">
            <a:off x="1614121" y="5138738"/>
            <a:ext cx="231775"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2331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338704" y="4706938"/>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-1</a:t>
            </a:r>
            <a:endParaRPr lang="en-US" sz="2200" dirty="0"/>
          </a:p>
        </p:txBody>
      </p:sp>
      <p:cxnSp>
        <p:nvCxnSpPr>
          <p:cNvPr id="27" name="Straight Arrow Connector 26"/>
          <p:cNvCxnSpPr/>
          <p:nvPr/>
        </p:nvCxnSpPr>
        <p:spPr>
          <a:xfrm>
            <a:off x="1136283"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983883"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31" name="Oval 30"/>
          <p:cNvSpPr/>
          <p:nvPr/>
        </p:nvSpPr>
        <p:spPr bwMode="auto">
          <a:xfrm>
            <a:off x="6416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32" name="Isosceles Triangle 31"/>
          <p:cNvSpPr/>
          <p:nvPr/>
        </p:nvSpPr>
        <p:spPr bwMode="auto">
          <a:xfrm>
            <a:off x="4585664" y="4519840"/>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33" name="Oval 32"/>
          <p:cNvSpPr/>
          <p:nvPr/>
        </p:nvSpPr>
        <p:spPr bwMode="auto">
          <a:xfrm>
            <a:off x="5442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x</a:t>
            </a:r>
            <a:endParaRPr lang="en-US" sz="2800" b="1" dirty="0"/>
          </a:p>
        </p:txBody>
      </p:sp>
      <p:sp>
        <p:nvSpPr>
          <p:cNvPr id="34" name="TextBox 8"/>
          <p:cNvSpPr txBox="1">
            <a:spLocks noChangeArrowheads="1"/>
          </p:cNvSpPr>
          <p:nvPr/>
        </p:nvSpPr>
        <p:spPr bwMode="auto">
          <a:xfrm>
            <a:off x="6067745" y="243042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cxnSp>
        <p:nvCxnSpPr>
          <p:cNvPr id="35" name="Straight Arrow Connector 34"/>
          <p:cNvCxnSpPr>
            <a:stCxn id="31" idx="5"/>
            <a:endCxn id="47" idx="0"/>
          </p:cNvCxnSpPr>
          <p:nvPr/>
        </p:nvCxnSpPr>
        <p:spPr bwMode="auto">
          <a:xfrm>
            <a:off x="7001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5785758" y="2852364"/>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6999282" y="3564083"/>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1</a:t>
            </a:r>
            <a:endParaRPr lang="en-US" sz="2200" dirty="0"/>
          </a:p>
        </p:txBody>
      </p:sp>
      <p:cxnSp>
        <p:nvCxnSpPr>
          <p:cNvPr id="42" name="Straight Arrow Connector 41"/>
          <p:cNvCxnSpPr>
            <a:stCxn id="33" idx="3"/>
            <a:endCxn id="32" idx="0"/>
          </p:cNvCxnSpPr>
          <p:nvPr/>
        </p:nvCxnSpPr>
        <p:spPr bwMode="auto">
          <a:xfrm flipH="1">
            <a:off x="5161927" y="3995653"/>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7759192" y="4618038"/>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44" name="Straight Arrow Connector 43"/>
          <p:cNvCxnSpPr>
            <a:stCxn id="47" idx="5"/>
            <a:endCxn id="43" idx="0"/>
          </p:cNvCxnSpPr>
          <p:nvPr/>
        </p:nvCxnSpPr>
        <p:spPr bwMode="auto">
          <a:xfrm>
            <a:off x="7953605"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368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z</a:t>
            </a:r>
            <a:endParaRPr lang="en-US" sz="2800" b="1" dirty="0"/>
          </a:p>
        </p:txBody>
      </p:sp>
      <p:sp>
        <p:nvSpPr>
          <p:cNvPr id="48" name="Isosceles Triangle 47"/>
          <p:cNvSpPr/>
          <p:nvPr/>
        </p:nvSpPr>
        <p:spPr>
          <a:xfrm>
            <a:off x="5908477" y="4527098"/>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49" name="Isosceles Triangle 48"/>
          <p:cNvSpPr/>
          <p:nvPr/>
        </p:nvSpPr>
        <p:spPr>
          <a:xfrm>
            <a:off x="6851428" y="4515077"/>
            <a:ext cx="803275" cy="506186"/>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50" name="Straight Arrow Connector 49"/>
          <p:cNvCxnSpPr>
            <a:stCxn id="33" idx="5"/>
            <a:endCxn id="48" idx="0"/>
          </p:cNvCxnSpPr>
          <p:nvPr/>
        </p:nvCxnSpPr>
        <p:spPr>
          <a:xfrm>
            <a:off x="6028225" y="3995653"/>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7253066" y="3991686"/>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5108546" y="3590422"/>
            <a:ext cx="3286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sp>
        <p:nvSpPr>
          <p:cNvPr id="81" name="Right Arrow 80"/>
          <p:cNvSpPr/>
          <p:nvPr/>
        </p:nvSpPr>
        <p:spPr>
          <a:xfrm>
            <a:off x="3549510" y="3598863"/>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bwMode="auto">
          <a:xfrm>
            <a:off x="5442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3" name="Oval 82"/>
          <p:cNvSpPr/>
          <p:nvPr/>
        </p:nvSpPr>
        <p:spPr bwMode="auto">
          <a:xfrm>
            <a:off x="6411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7" name="Oval 86"/>
          <p:cNvSpPr/>
          <p:nvPr/>
        </p:nvSpPr>
        <p:spPr>
          <a:xfrm>
            <a:off x="7369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53" name="Isosceles Triangle 52"/>
          <p:cNvSpPr/>
          <p:nvPr/>
        </p:nvSpPr>
        <p:spPr>
          <a:xfrm>
            <a:off x="2050683"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54" name="Straight Arrow Connector 53"/>
          <p:cNvCxnSpPr/>
          <p:nvPr/>
        </p:nvCxnSpPr>
        <p:spPr>
          <a:xfrm>
            <a:off x="2015758" y="5609432"/>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770182"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r>
              <a:rPr lang="en-US" dirty="0" smtClean="0"/>
              <a:t>-1</a:t>
            </a:r>
            <a:endParaRPr lang="en-US" dirty="0"/>
          </a:p>
        </p:txBody>
      </p:sp>
    </p:spTree>
    <p:extLst>
      <p:ext uri="{BB962C8B-B14F-4D97-AF65-F5344CB8AC3E}">
        <p14:creationId xmlns:p14="http://schemas.microsoft.com/office/powerpoint/2010/main" val="14653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dirty="0" smtClean="0"/>
              <a:t>Delete subcases for bf(x)=2, bf(z)=-1</a:t>
            </a:r>
            <a:endParaRPr lang="en-US" dirty="0"/>
          </a:p>
        </p:txBody>
      </p:sp>
      <p:sp>
        <p:nvSpPr>
          <p:cNvPr id="3" name="Content Placeholder 2"/>
          <p:cNvSpPr>
            <a:spLocks noGrp="1"/>
          </p:cNvSpPr>
          <p:nvPr>
            <p:ph idx="1"/>
          </p:nvPr>
        </p:nvSpPr>
        <p:spPr/>
        <p:txBody>
          <a:bodyPr/>
          <a:lstStyle/>
          <a:p>
            <a:r>
              <a:rPr lang="en-US" dirty="0" smtClean="0"/>
              <a:t>Case bf(y)=1: double right-left rotation!</a:t>
            </a:r>
            <a:endParaRPr lang="en-US" dirty="0"/>
          </a:p>
        </p:txBody>
      </p:sp>
      <p:sp>
        <p:nvSpPr>
          <p:cNvPr id="5" name="Oval 4"/>
          <p:cNvSpPr/>
          <p:nvPr/>
        </p:nvSpPr>
        <p:spPr bwMode="auto">
          <a:xfrm>
            <a:off x="169508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x</a:t>
            </a:r>
          </a:p>
        </p:txBody>
      </p:sp>
      <p:sp>
        <p:nvSpPr>
          <p:cNvPr id="6" name="Isosceles Triangle 5"/>
          <p:cNvSpPr/>
          <p:nvPr/>
        </p:nvSpPr>
        <p:spPr bwMode="auto">
          <a:xfrm>
            <a:off x="775921" y="3511551"/>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7" name="Oval 6"/>
          <p:cNvSpPr/>
          <p:nvPr/>
        </p:nvSpPr>
        <p:spPr bwMode="auto">
          <a:xfrm>
            <a:off x="2380883" y="3475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z</a:t>
            </a:r>
          </a:p>
        </p:txBody>
      </p:sp>
      <p:sp>
        <p:nvSpPr>
          <p:cNvPr id="8" name="TextBox 8"/>
          <p:cNvSpPr txBox="1">
            <a:spLocks noChangeArrowheads="1"/>
          </p:cNvSpPr>
          <p:nvPr/>
        </p:nvSpPr>
        <p:spPr bwMode="auto">
          <a:xfrm>
            <a:off x="1368177" y="2430424"/>
            <a:ext cx="327331"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2</a:t>
            </a:r>
          </a:p>
        </p:txBody>
      </p:sp>
      <p:cxnSp>
        <p:nvCxnSpPr>
          <p:cNvPr id="9" name="Straight Arrow Connector 8"/>
          <p:cNvCxnSpPr>
            <a:stCxn id="5" idx="3"/>
          </p:cNvCxnSpPr>
          <p:nvPr/>
        </p:nvCxnSpPr>
        <p:spPr bwMode="auto">
          <a:xfrm flipH="1">
            <a:off x="1352183" y="2852738"/>
            <a:ext cx="442913"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5"/>
            <a:endCxn id="7" idx="0"/>
          </p:cNvCxnSpPr>
          <p:nvPr/>
        </p:nvCxnSpPr>
        <p:spPr bwMode="auto">
          <a:xfrm>
            <a:off x="2279283" y="2852738"/>
            <a:ext cx="444500" cy="62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bwMode="auto">
          <a:xfrm>
            <a:off x="3566746" y="4560888"/>
            <a:ext cx="6350" cy="83026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bwMode="auto">
          <a:xfrm>
            <a:off x="3415933" y="4800600"/>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cxnSp>
        <p:nvCxnSpPr>
          <p:cNvPr id="13" name="Straight Arrow Connector 12"/>
          <p:cNvCxnSpPr/>
          <p:nvPr/>
        </p:nvCxnSpPr>
        <p:spPr bwMode="auto">
          <a:xfrm>
            <a:off x="766396" y="3516313"/>
            <a:ext cx="0" cy="79692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bwMode="auto">
          <a:xfrm>
            <a:off x="602883" y="37258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15" name="TextBox 15"/>
          <p:cNvSpPr txBox="1">
            <a:spLocks noChangeArrowheads="1"/>
          </p:cNvSpPr>
          <p:nvPr/>
        </p:nvSpPr>
        <p:spPr bwMode="auto">
          <a:xfrm>
            <a:off x="2011191" y="3564641"/>
            <a:ext cx="413892" cy="4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a:t>-1</a:t>
            </a:r>
          </a:p>
        </p:txBody>
      </p:sp>
      <p:cxnSp>
        <p:nvCxnSpPr>
          <p:cNvPr id="16" name="Straight Arrow Connector 15"/>
          <p:cNvCxnSpPr>
            <a:stCxn id="7" idx="3"/>
            <a:endCxn id="21" idx="0"/>
          </p:cNvCxnSpPr>
          <p:nvPr/>
        </p:nvCxnSpPr>
        <p:spPr bwMode="auto">
          <a:xfrm flipH="1">
            <a:off x="2088783" y="3995364"/>
            <a:ext cx="392533"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bwMode="auto">
          <a:xfrm>
            <a:off x="2757121" y="4618038"/>
            <a:ext cx="803275" cy="773113"/>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18" name="Straight Arrow Connector 17"/>
          <p:cNvCxnSpPr>
            <a:stCxn id="7" idx="5"/>
            <a:endCxn id="17" idx="0"/>
          </p:cNvCxnSpPr>
          <p:nvPr/>
        </p:nvCxnSpPr>
        <p:spPr bwMode="auto">
          <a:xfrm>
            <a:off x="2966250" y="3995364"/>
            <a:ext cx="192509" cy="622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745883" y="4618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22" name="Isosceles Triangle 21"/>
          <p:cNvSpPr/>
          <p:nvPr/>
        </p:nvSpPr>
        <p:spPr>
          <a:xfrm>
            <a:off x="2048783" y="5635626"/>
            <a:ext cx="803275" cy="8112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smtClean="0"/>
              <a:t>T</a:t>
            </a:r>
            <a:r>
              <a:rPr lang="en-US" sz="1400" baseline="-25000" dirty="0" smtClean="0"/>
              <a:t>22</a:t>
            </a:r>
            <a:endParaRPr lang="en-US" sz="1400" baseline="-25000" dirty="0"/>
          </a:p>
        </p:txBody>
      </p:sp>
      <p:cxnSp>
        <p:nvCxnSpPr>
          <p:cNvPr id="24" name="Straight Arrow Connector 23"/>
          <p:cNvCxnSpPr>
            <a:stCxn id="21" idx="3"/>
            <a:endCxn id="53" idx="0"/>
          </p:cNvCxnSpPr>
          <p:nvPr/>
        </p:nvCxnSpPr>
        <p:spPr>
          <a:xfrm flipH="1">
            <a:off x="1622311" y="5138364"/>
            <a:ext cx="224005" cy="50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1" idx="5"/>
          </p:cNvCxnSpPr>
          <p:nvPr/>
        </p:nvCxnSpPr>
        <p:spPr>
          <a:xfrm>
            <a:off x="2331671" y="5138738"/>
            <a:ext cx="120650" cy="496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1338704" y="4706938"/>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1</a:t>
            </a:r>
            <a:endParaRPr lang="en-US" sz="2200" dirty="0"/>
          </a:p>
        </p:txBody>
      </p:sp>
      <p:cxnSp>
        <p:nvCxnSpPr>
          <p:cNvPr id="27" name="Straight Arrow Connector 26"/>
          <p:cNvCxnSpPr/>
          <p:nvPr/>
        </p:nvCxnSpPr>
        <p:spPr>
          <a:xfrm>
            <a:off x="2895600" y="5610226"/>
            <a:ext cx="1588" cy="83661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743200" y="5859463"/>
            <a:ext cx="30638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p>
        </p:txBody>
      </p:sp>
      <p:sp>
        <p:nvSpPr>
          <p:cNvPr id="31" name="Oval 30"/>
          <p:cNvSpPr/>
          <p:nvPr/>
        </p:nvSpPr>
        <p:spPr bwMode="auto">
          <a:xfrm>
            <a:off x="6416423" y="23320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y</a:t>
            </a:r>
          </a:p>
        </p:txBody>
      </p:sp>
      <p:sp>
        <p:nvSpPr>
          <p:cNvPr id="32" name="Isosceles Triangle 31"/>
          <p:cNvSpPr/>
          <p:nvPr/>
        </p:nvSpPr>
        <p:spPr bwMode="auto">
          <a:xfrm>
            <a:off x="4585664" y="4519840"/>
            <a:ext cx="1152525" cy="801687"/>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1</a:t>
            </a:r>
          </a:p>
        </p:txBody>
      </p:sp>
      <p:sp>
        <p:nvSpPr>
          <p:cNvPr id="33" name="Oval 32"/>
          <p:cNvSpPr/>
          <p:nvPr/>
        </p:nvSpPr>
        <p:spPr bwMode="auto">
          <a:xfrm>
            <a:off x="5442858" y="3475327"/>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x</a:t>
            </a:r>
            <a:endParaRPr lang="en-US" sz="2800" b="1" dirty="0"/>
          </a:p>
        </p:txBody>
      </p:sp>
      <p:sp>
        <p:nvSpPr>
          <p:cNvPr id="34" name="TextBox 8"/>
          <p:cNvSpPr txBox="1">
            <a:spLocks noChangeArrowheads="1"/>
          </p:cNvSpPr>
          <p:nvPr/>
        </p:nvSpPr>
        <p:spPr bwMode="auto">
          <a:xfrm>
            <a:off x="6052460" y="2430424"/>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cxnSp>
        <p:nvCxnSpPr>
          <p:cNvPr id="35" name="Straight Arrow Connector 34"/>
          <p:cNvCxnSpPr>
            <a:stCxn id="31" idx="5"/>
            <a:endCxn id="47" idx="0"/>
          </p:cNvCxnSpPr>
          <p:nvPr/>
        </p:nvCxnSpPr>
        <p:spPr bwMode="auto">
          <a:xfrm>
            <a:off x="7001790" y="2852364"/>
            <a:ext cx="709348" cy="6189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3"/>
            <a:endCxn id="33" idx="0"/>
          </p:cNvCxnSpPr>
          <p:nvPr/>
        </p:nvCxnSpPr>
        <p:spPr bwMode="auto">
          <a:xfrm flipH="1">
            <a:off x="5785758" y="2852364"/>
            <a:ext cx="731098" cy="6229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6999282" y="3564083"/>
            <a:ext cx="3273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0</a:t>
            </a:r>
            <a:endParaRPr lang="en-US" sz="2200" dirty="0"/>
          </a:p>
        </p:txBody>
      </p:sp>
      <p:cxnSp>
        <p:nvCxnSpPr>
          <p:cNvPr id="42" name="Straight Arrow Connector 41"/>
          <p:cNvCxnSpPr>
            <a:stCxn id="33" idx="3"/>
            <a:endCxn id="32" idx="0"/>
          </p:cNvCxnSpPr>
          <p:nvPr/>
        </p:nvCxnSpPr>
        <p:spPr bwMode="auto">
          <a:xfrm flipH="1">
            <a:off x="5161927" y="3995653"/>
            <a:ext cx="381364" cy="524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7759192" y="4618038"/>
            <a:ext cx="803275" cy="703489"/>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T</a:t>
            </a:r>
            <a:r>
              <a:rPr lang="en-US" baseline="-25000" dirty="0"/>
              <a:t>3</a:t>
            </a:r>
          </a:p>
        </p:txBody>
      </p:sp>
      <p:cxnSp>
        <p:nvCxnSpPr>
          <p:cNvPr id="44" name="Straight Arrow Connector 43"/>
          <p:cNvCxnSpPr>
            <a:stCxn id="47" idx="5"/>
            <a:endCxn id="43" idx="0"/>
          </p:cNvCxnSpPr>
          <p:nvPr/>
        </p:nvCxnSpPr>
        <p:spPr bwMode="auto">
          <a:xfrm>
            <a:off x="7953605" y="3991686"/>
            <a:ext cx="207225" cy="626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368238" y="347136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smtClean="0"/>
              <a:t>z</a:t>
            </a:r>
            <a:endParaRPr lang="en-US" sz="2800" b="1" dirty="0"/>
          </a:p>
        </p:txBody>
      </p:sp>
      <p:sp>
        <p:nvSpPr>
          <p:cNvPr id="48" name="Isosceles Triangle 47"/>
          <p:cNvSpPr/>
          <p:nvPr/>
        </p:nvSpPr>
        <p:spPr>
          <a:xfrm>
            <a:off x="5908477" y="4527098"/>
            <a:ext cx="803275" cy="494165"/>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21</a:t>
            </a:r>
          </a:p>
        </p:txBody>
      </p:sp>
      <p:sp>
        <p:nvSpPr>
          <p:cNvPr id="49" name="Isosceles Triangle 48"/>
          <p:cNvSpPr/>
          <p:nvPr/>
        </p:nvSpPr>
        <p:spPr>
          <a:xfrm>
            <a:off x="6851428" y="4515077"/>
            <a:ext cx="803275" cy="806450"/>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a:t>T</a:t>
            </a:r>
            <a:r>
              <a:rPr lang="en-US" sz="1400" baseline="-25000" dirty="0"/>
              <a:t>22</a:t>
            </a:r>
          </a:p>
        </p:txBody>
      </p:sp>
      <p:cxnSp>
        <p:nvCxnSpPr>
          <p:cNvPr id="50" name="Straight Arrow Connector 49"/>
          <p:cNvCxnSpPr>
            <a:stCxn id="33" idx="5"/>
            <a:endCxn id="48" idx="0"/>
          </p:cNvCxnSpPr>
          <p:nvPr/>
        </p:nvCxnSpPr>
        <p:spPr>
          <a:xfrm>
            <a:off x="6028225" y="3995653"/>
            <a:ext cx="281890" cy="531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3"/>
            <a:endCxn id="49" idx="0"/>
          </p:cNvCxnSpPr>
          <p:nvPr/>
        </p:nvCxnSpPr>
        <p:spPr>
          <a:xfrm flipH="1">
            <a:off x="7253066" y="3991686"/>
            <a:ext cx="215605" cy="52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36"/>
          <p:cNvSpPr txBox="1">
            <a:spLocks noChangeArrowheads="1"/>
          </p:cNvSpPr>
          <p:nvPr/>
        </p:nvSpPr>
        <p:spPr bwMode="auto">
          <a:xfrm>
            <a:off x="5018316" y="3590422"/>
            <a:ext cx="41389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200" dirty="0" smtClean="0"/>
              <a:t>-1</a:t>
            </a:r>
            <a:endParaRPr lang="en-US" sz="2200" dirty="0"/>
          </a:p>
        </p:txBody>
      </p:sp>
      <p:sp>
        <p:nvSpPr>
          <p:cNvPr id="81" name="Right Arrow 80"/>
          <p:cNvSpPr/>
          <p:nvPr/>
        </p:nvSpPr>
        <p:spPr>
          <a:xfrm>
            <a:off x="3549510" y="3598863"/>
            <a:ext cx="1295400" cy="439737"/>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bwMode="auto">
          <a:xfrm>
            <a:off x="544285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3" name="Oval 82"/>
          <p:cNvSpPr/>
          <p:nvPr/>
        </p:nvSpPr>
        <p:spPr bwMode="auto">
          <a:xfrm>
            <a:off x="6411686" y="2329544"/>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87" name="Oval 86"/>
          <p:cNvSpPr/>
          <p:nvPr/>
        </p:nvSpPr>
        <p:spPr>
          <a:xfrm>
            <a:off x="7369628" y="3472542"/>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2800" b="1" dirty="0"/>
          </a:p>
        </p:txBody>
      </p:sp>
      <p:sp>
        <p:nvSpPr>
          <p:cNvPr id="53" name="Isosceles Triangle 52"/>
          <p:cNvSpPr/>
          <p:nvPr/>
        </p:nvSpPr>
        <p:spPr>
          <a:xfrm>
            <a:off x="1219879" y="5638800"/>
            <a:ext cx="804863" cy="506412"/>
          </a:xfrm>
          <a:prstGeom prst="triangl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400" dirty="0" smtClean="0"/>
              <a:t>T</a:t>
            </a:r>
            <a:r>
              <a:rPr lang="en-US" sz="1400" baseline="-25000" dirty="0" smtClean="0"/>
              <a:t>21</a:t>
            </a:r>
            <a:endParaRPr lang="en-US" sz="1400" baseline="-25000" dirty="0"/>
          </a:p>
        </p:txBody>
      </p:sp>
      <p:cxnSp>
        <p:nvCxnSpPr>
          <p:cNvPr id="54" name="Straight Arrow Connector 53"/>
          <p:cNvCxnSpPr/>
          <p:nvPr/>
        </p:nvCxnSpPr>
        <p:spPr>
          <a:xfrm>
            <a:off x="1141410" y="5609432"/>
            <a:ext cx="1588" cy="58737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92628" y="5726112"/>
            <a:ext cx="494046"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fontAlgn="auto">
              <a:spcBef>
                <a:spcPts val="0"/>
              </a:spcBef>
              <a:spcAft>
                <a:spcPts val="0"/>
              </a:spcAft>
              <a:defRPr/>
            </a:pPr>
            <a:r>
              <a:rPr lang="en-US" dirty="0"/>
              <a:t>h</a:t>
            </a:r>
            <a:r>
              <a:rPr lang="en-US" dirty="0" smtClean="0"/>
              <a:t>-1</a:t>
            </a:r>
            <a:endParaRPr lang="en-US" dirty="0"/>
          </a:p>
        </p:txBody>
      </p:sp>
    </p:spTree>
    <p:extLst>
      <p:ext uri="{BB962C8B-B14F-4D97-AF65-F5344CB8AC3E}">
        <p14:creationId xmlns:p14="http://schemas.microsoft.com/office/powerpoint/2010/main" val="10823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1000"/>
                                        <p:tgtEl>
                                          <p:spTgt spid="55"/>
                                        </p:tgtEl>
                                      </p:cBhvr>
                                    </p:animEffect>
                                    <p:anim calcmode="lin" valueType="num">
                                      <p:cBhvr>
                                        <p:cTn id="37" dur="1000" fill="hold"/>
                                        <p:tgtEl>
                                          <p:spTgt spid="55"/>
                                        </p:tgtEl>
                                        <p:attrNameLst>
                                          <p:attrName>ppt_x</p:attrName>
                                        </p:attrNameLst>
                                      </p:cBhvr>
                                      <p:tavLst>
                                        <p:tav tm="0">
                                          <p:val>
                                            <p:strVal val="#ppt_x"/>
                                          </p:val>
                                        </p:tav>
                                        <p:tav tm="100000">
                                          <p:val>
                                            <p:strVal val="#ppt_x"/>
                                          </p:val>
                                        </p:tav>
                                      </p:tavLst>
                                    </p:anim>
                                    <p:anim calcmode="lin" valueType="num">
                                      <p:cBhvr>
                                        <p:cTn id="3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82"/>
                                        </p:tgtEl>
                                      </p:cBhvr>
                                    </p:animEffect>
                                    <p:anim calcmode="lin" valueType="num">
                                      <p:cBhvr>
                                        <p:cTn id="43" dur="1000"/>
                                        <p:tgtEl>
                                          <p:spTgt spid="82"/>
                                        </p:tgtEl>
                                        <p:attrNameLst>
                                          <p:attrName>ppt_x</p:attrName>
                                        </p:attrNameLst>
                                      </p:cBhvr>
                                      <p:tavLst>
                                        <p:tav tm="0">
                                          <p:val>
                                            <p:strVal val="ppt_x"/>
                                          </p:val>
                                        </p:tav>
                                        <p:tav tm="100000">
                                          <p:val>
                                            <p:strVal val="ppt_x"/>
                                          </p:val>
                                        </p:tav>
                                      </p:tavLst>
                                    </p:anim>
                                    <p:anim calcmode="lin" valueType="num">
                                      <p:cBhvr>
                                        <p:cTn id="44" dur="1000"/>
                                        <p:tgtEl>
                                          <p:spTgt spid="82"/>
                                        </p:tgtEl>
                                        <p:attrNameLst>
                                          <p:attrName>ppt_y</p:attrName>
                                        </p:attrNameLst>
                                      </p:cBhvr>
                                      <p:tavLst>
                                        <p:tav tm="0">
                                          <p:val>
                                            <p:strVal val="ppt_y"/>
                                          </p:val>
                                        </p:tav>
                                        <p:tav tm="100000">
                                          <p:val>
                                            <p:strVal val="ppt_y+.1"/>
                                          </p:val>
                                        </p:tav>
                                      </p:tavLst>
                                    </p:anim>
                                    <p:set>
                                      <p:cBhvr>
                                        <p:cTn id="45" dur="1" fill="hold">
                                          <p:stCondLst>
                                            <p:cond delay="999"/>
                                          </p:stCondLst>
                                        </p:cTn>
                                        <p:tgtEl>
                                          <p:spTgt spid="8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0" nodeType="clickEffect">
                                  <p:stCondLst>
                                    <p:cond delay="0"/>
                                  </p:stCondLst>
                                  <p:childTnLst>
                                    <p:animEffect transition="out" filter="fade">
                                      <p:cBhvr>
                                        <p:cTn id="49" dur="1000"/>
                                        <p:tgtEl>
                                          <p:spTgt spid="83"/>
                                        </p:tgtEl>
                                      </p:cBhvr>
                                    </p:animEffect>
                                    <p:anim calcmode="lin" valueType="num">
                                      <p:cBhvr>
                                        <p:cTn id="50" dur="1000"/>
                                        <p:tgtEl>
                                          <p:spTgt spid="83"/>
                                        </p:tgtEl>
                                        <p:attrNameLst>
                                          <p:attrName>ppt_x</p:attrName>
                                        </p:attrNameLst>
                                      </p:cBhvr>
                                      <p:tavLst>
                                        <p:tav tm="0">
                                          <p:val>
                                            <p:strVal val="ppt_x"/>
                                          </p:val>
                                        </p:tav>
                                        <p:tav tm="100000">
                                          <p:val>
                                            <p:strVal val="ppt_x"/>
                                          </p:val>
                                        </p:tav>
                                      </p:tavLst>
                                    </p:anim>
                                    <p:anim calcmode="lin" valueType="num">
                                      <p:cBhvr>
                                        <p:cTn id="51" dur="1000"/>
                                        <p:tgtEl>
                                          <p:spTgt spid="83"/>
                                        </p:tgtEl>
                                        <p:attrNameLst>
                                          <p:attrName>ppt_y</p:attrName>
                                        </p:attrNameLst>
                                      </p:cBhvr>
                                      <p:tavLst>
                                        <p:tav tm="0">
                                          <p:val>
                                            <p:strVal val="ppt_y"/>
                                          </p:val>
                                        </p:tav>
                                        <p:tav tm="100000">
                                          <p:val>
                                            <p:strVal val="ppt_y+.1"/>
                                          </p:val>
                                        </p:tav>
                                      </p:tavLst>
                                    </p:anim>
                                    <p:set>
                                      <p:cBhvr>
                                        <p:cTn id="52" dur="1" fill="hold">
                                          <p:stCondLst>
                                            <p:cond delay="999"/>
                                          </p:stCondLst>
                                        </p:cTn>
                                        <p:tgtEl>
                                          <p:spTgt spid="8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xit" presetSubtype="0" fill="hold" grpId="0" nodeType="clickEffect">
                                  <p:stCondLst>
                                    <p:cond delay="0"/>
                                  </p:stCondLst>
                                  <p:childTnLst>
                                    <p:animEffect transition="out" filter="fade">
                                      <p:cBhvr>
                                        <p:cTn id="56" dur="1000"/>
                                        <p:tgtEl>
                                          <p:spTgt spid="87"/>
                                        </p:tgtEl>
                                      </p:cBhvr>
                                    </p:animEffect>
                                    <p:anim calcmode="lin" valueType="num">
                                      <p:cBhvr>
                                        <p:cTn id="57" dur="1000"/>
                                        <p:tgtEl>
                                          <p:spTgt spid="87"/>
                                        </p:tgtEl>
                                        <p:attrNameLst>
                                          <p:attrName>ppt_x</p:attrName>
                                        </p:attrNameLst>
                                      </p:cBhvr>
                                      <p:tavLst>
                                        <p:tav tm="0">
                                          <p:val>
                                            <p:strVal val="ppt_x"/>
                                          </p:val>
                                        </p:tav>
                                        <p:tav tm="100000">
                                          <p:val>
                                            <p:strVal val="ppt_x"/>
                                          </p:val>
                                        </p:tav>
                                      </p:tavLst>
                                    </p:anim>
                                    <p:anim calcmode="lin" valueType="num">
                                      <p:cBhvr>
                                        <p:cTn id="58" dur="1000"/>
                                        <p:tgtEl>
                                          <p:spTgt spid="87"/>
                                        </p:tgtEl>
                                        <p:attrNameLst>
                                          <p:attrName>ppt_y</p:attrName>
                                        </p:attrNameLst>
                                      </p:cBhvr>
                                      <p:tavLst>
                                        <p:tav tm="0">
                                          <p:val>
                                            <p:strVal val="ppt_y"/>
                                          </p:val>
                                        </p:tav>
                                        <p:tav tm="100000">
                                          <p:val>
                                            <p:strVal val="ppt_y+.1"/>
                                          </p:val>
                                        </p:tav>
                                      </p:tavLst>
                                    </p:anim>
                                    <p:set>
                                      <p:cBhvr>
                                        <p:cTn id="59" dur="1" fill="hold">
                                          <p:stCondLst>
                                            <p:cond delay="999"/>
                                          </p:stCondLst>
                                        </p:cTn>
                                        <p:tgtEl>
                                          <p:spTgt spid="8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1000"/>
                                        <p:tgtEl>
                                          <p:spTgt spid="32"/>
                                        </p:tgtEl>
                                      </p:cBhvr>
                                    </p:animEffect>
                                    <p:anim calcmode="lin" valueType="num">
                                      <p:cBhvr>
                                        <p:cTn id="65" dur="1000" fill="hold"/>
                                        <p:tgtEl>
                                          <p:spTgt spid="32"/>
                                        </p:tgtEl>
                                        <p:attrNameLst>
                                          <p:attrName>ppt_x</p:attrName>
                                        </p:attrNameLst>
                                      </p:cBhvr>
                                      <p:tavLst>
                                        <p:tav tm="0">
                                          <p:val>
                                            <p:strVal val="#ppt_x"/>
                                          </p:val>
                                        </p:tav>
                                        <p:tav tm="100000">
                                          <p:val>
                                            <p:strVal val="#ppt_x"/>
                                          </p:val>
                                        </p:tav>
                                      </p:tavLst>
                                    </p:anim>
                                    <p:anim calcmode="lin" valueType="num">
                                      <p:cBhvr>
                                        <p:cTn id="66" dur="1000" fill="hold"/>
                                        <p:tgtEl>
                                          <p:spTgt spid="32"/>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1000"/>
                                        <p:tgtEl>
                                          <p:spTgt spid="50"/>
                                        </p:tgtEl>
                                      </p:cBhvr>
                                    </p:animEffect>
                                    <p:anim calcmode="lin" valueType="num">
                                      <p:cBhvr>
                                        <p:cTn id="82" dur="1000" fill="hold"/>
                                        <p:tgtEl>
                                          <p:spTgt spid="50"/>
                                        </p:tgtEl>
                                        <p:attrNameLst>
                                          <p:attrName>ppt_x</p:attrName>
                                        </p:attrNameLst>
                                      </p:cBhvr>
                                      <p:tavLst>
                                        <p:tav tm="0">
                                          <p:val>
                                            <p:strVal val="#ppt_x"/>
                                          </p:val>
                                        </p:tav>
                                        <p:tav tm="100000">
                                          <p:val>
                                            <p:strVal val="#ppt_x"/>
                                          </p:val>
                                        </p:tav>
                                      </p:tavLst>
                                    </p:anim>
                                    <p:anim calcmode="lin" valueType="num">
                                      <p:cBhvr>
                                        <p:cTn id="8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00"/>
                                        <p:tgtEl>
                                          <p:spTgt spid="51"/>
                                        </p:tgtEl>
                                      </p:cBhvr>
                                    </p:animEffect>
                                    <p:anim calcmode="lin" valueType="num">
                                      <p:cBhvr>
                                        <p:cTn id="94" dur="1000" fill="hold"/>
                                        <p:tgtEl>
                                          <p:spTgt spid="51"/>
                                        </p:tgtEl>
                                        <p:attrNameLst>
                                          <p:attrName>ppt_x</p:attrName>
                                        </p:attrNameLst>
                                      </p:cBhvr>
                                      <p:tavLst>
                                        <p:tav tm="0">
                                          <p:val>
                                            <p:strVal val="#ppt_x"/>
                                          </p:val>
                                        </p:tav>
                                        <p:tav tm="100000">
                                          <p:val>
                                            <p:strVal val="#ppt_x"/>
                                          </p:val>
                                        </p:tav>
                                      </p:tavLst>
                                    </p:anim>
                                    <p:anim calcmode="lin" valueType="num">
                                      <p:cBhvr>
                                        <p:cTn id="9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1000"/>
                                        <p:tgtEl>
                                          <p:spTgt spid="43"/>
                                        </p:tgtEl>
                                      </p:cBhvr>
                                    </p:animEffect>
                                    <p:anim calcmode="lin" valueType="num">
                                      <p:cBhvr>
                                        <p:cTn id="101" dur="1000" fill="hold"/>
                                        <p:tgtEl>
                                          <p:spTgt spid="43"/>
                                        </p:tgtEl>
                                        <p:attrNameLst>
                                          <p:attrName>ppt_x</p:attrName>
                                        </p:attrNameLst>
                                      </p:cBhvr>
                                      <p:tavLst>
                                        <p:tav tm="0">
                                          <p:val>
                                            <p:strVal val="#ppt_x"/>
                                          </p:val>
                                        </p:tav>
                                        <p:tav tm="100000">
                                          <p:val>
                                            <p:strVal val="#ppt_x"/>
                                          </p:val>
                                        </p:tav>
                                      </p:tavLst>
                                    </p:anim>
                                    <p:anim calcmode="lin" valueType="num">
                                      <p:cBhvr>
                                        <p:cTn id="102" dur="1000" fill="hold"/>
                                        <p:tgtEl>
                                          <p:spTgt spid="43"/>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fade">
                                      <p:cBhvr>
                                        <p:cTn id="105" dur="1000"/>
                                        <p:tgtEl>
                                          <p:spTgt spid="44"/>
                                        </p:tgtEl>
                                      </p:cBhvr>
                                    </p:animEffect>
                                    <p:anim calcmode="lin" valueType="num">
                                      <p:cBhvr>
                                        <p:cTn id="106" dur="1000" fill="hold"/>
                                        <p:tgtEl>
                                          <p:spTgt spid="44"/>
                                        </p:tgtEl>
                                        <p:attrNameLst>
                                          <p:attrName>ppt_x</p:attrName>
                                        </p:attrNameLst>
                                      </p:cBhvr>
                                      <p:tavLst>
                                        <p:tav tm="0">
                                          <p:val>
                                            <p:strVal val="#ppt_x"/>
                                          </p:val>
                                        </p:tav>
                                        <p:tav tm="100000">
                                          <p:val>
                                            <p:strVal val="#ppt_x"/>
                                          </p:val>
                                        </p:tav>
                                      </p:tavLst>
                                    </p:anim>
                                    <p:anim calcmode="lin" valueType="num">
                                      <p:cBhvr>
                                        <p:cTn id="10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1000"/>
                                        <p:tgtEl>
                                          <p:spTgt spid="52"/>
                                        </p:tgtEl>
                                      </p:cBhvr>
                                    </p:animEffect>
                                    <p:anim calcmode="lin" valueType="num">
                                      <p:cBhvr>
                                        <p:cTn id="113" dur="1000" fill="hold"/>
                                        <p:tgtEl>
                                          <p:spTgt spid="52"/>
                                        </p:tgtEl>
                                        <p:attrNameLst>
                                          <p:attrName>ppt_x</p:attrName>
                                        </p:attrNameLst>
                                      </p:cBhvr>
                                      <p:tavLst>
                                        <p:tav tm="0">
                                          <p:val>
                                            <p:strVal val="#ppt_x"/>
                                          </p:val>
                                        </p:tav>
                                        <p:tav tm="100000">
                                          <p:val>
                                            <p:strVal val="#ppt_x"/>
                                          </p:val>
                                        </p:tav>
                                      </p:tavLst>
                                    </p:anim>
                                    <p:anim calcmode="lin" valueType="num">
                                      <p:cBhvr>
                                        <p:cTn id="114"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1000"/>
                                        <p:tgtEl>
                                          <p:spTgt spid="41"/>
                                        </p:tgtEl>
                                      </p:cBhvr>
                                    </p:animEffect>
                                    <p:anim calcmode="lin" valueType="num">
                                      <p:cBhvr>
                                        <p:cTn id="120" dur="1000" fill="hold"/>
                                        <p:tgtEl>
                                          <p:spTgt spid="41"/>
                                        </p:tgtEl>
                                        <p:attrNameLst>
                                          <p:attrName>ppt_x</p:attrName>
                                        </p:attrNameLst>
                                      </p:cBhvr>
                                      <p:tavLst>
                                        <p:tav tm="0">
                                          <p:val>
                                            <p:strVal val="#ppt_x"/>
                                          </p:val>
                                        </p:tav>
                                        <p:tav tm="100000">
                                          <p:val>
                                            <p:strVal val="#ppt_x"/>
                                          </p:val>
                                        </p:tav>
                                      </p:tavLst>
                                    </p:anim>
                                    <p:anim calcmode="lin" valueType="num">
                                      <p:cBhvr>
                                        <p:cTn id="1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1000"/>
                                        <p:tgtEl>
                                          <p:spTgt spid="34"/>
                                        </p:tgtEl>
                                      </p:cBhvr>
                                    </p:animEffect>
                                    <p:anim calcmode="lin" valueType="num">
                                      <p:cBhvr>
                                        <p:cTn id="127" dur="1000" fill="hold"/>
                                        <p:tgtEl>
                                          <p:spTgt spid="34"/>
                                        </p:tgtEl>
                                        <p:attrNameLst>
                                          <p:attrName>ppt_x</p:attrName>
                                        </p:attrNameLst>
                                      </p:cBhvr>
                                      <p:tavLst>
                                        <p:tav tm="0">
                                          <p:val>
                                            <p:strVal val="#ppt_x"/>
                                          </p:val>
                                        </p:tav>
                                        <p:tav tm="100000">
                                          <p:val>
                                            <p:strVal val="#ppt_x"/>
                                          </p:val>
                                        </p:tav>
                                      </p:tavLst>
                                    </p:anim>
                                    <p:anim calcmode="lin" valueType="num">
                                      <p:cBhvr>
                                        <p:cTn id="12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8" grpId="0" animBg="1"/>
      <p:bldP spid="32" grpId="0" animBg="1"/>
      <p:bldP spid="34" grpId="0"/>
      <p:bldP spid="41" grpId="0"/>
      <p:bldP spid="43" grpId="0" animBg="1"/>
      <p:bldP spid="48" grpId="0" animBg="1"/>
      <p:bldP spid="49" grpId="0" animBg="1"/>
      <p:bldP spid="52" grpId="0"/>
      <p:bldP spid="82" grpId="0" animBg="1"/>
      <p:bldP spid="83" grpId="0" animBg="1"/>
      <p:bldP spid="87" grpId="0" animBg="1"/>
      <p:bldP spid="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Today</a:t>
            </a:r>
          </a:p>
        </p:txBody>
      </p:sp>
      <p:sp>
        <p:nvSpPr>
          <p:cNvPr id="3" name="Content Placeholder 2"/>
          <p:cNvSpPr>
            <a:spLocks noGrp="1"/>
          </p:cNvSpPr>
          <p:nvPr>
            <p:ph idx="1"/>
          </p:nvPr>
        </p:nvSpPr>
        <p:spPr>
          <a:xfrm>
            <a:off x="457200" y="1371600"/>
            <a:ext cx="8229600" cy="5287963"/>
          </a:xfrm>
        </p:spPr>
        <p:txBody>
          <a:bodyPr rtlCol="0">
            <a:normAutofit/>
          </a:bodyPr>
          <a:lstStyle/>
          <a:p>
            <a:pPr eaLnBrk="1" fontAlgn="auto" hangingPunct="1">
              <a:spcAft>
                <a:spcPts val="0"/>
              </a:spcAft>
              <a:buFont typeface="Arial" pitchFamily="34" charset="0"/>
              <a:buChar char="•"/>
              <a:defRPr/>
            </a:pPr>
            <a:r>
              <a:rPr lang="en-US" dirty="0" smtClean="0"/>
              <a:t>AVL delete and subsequent rotations</a:t>
            </a:r>
          </a:p>
          <a:p>
            <a:pPr eaLnBrk="1" fontAlgn="auto" hangingPunct="1">
              <a:spcAft>
                <a:spcPts val="0"/>
              </a:spcAft>
              <a:buFont typeface="Arial" pitchFamily="34" charset="0"/>
              <a:buChar char="•"/>
              <a:defRPr/>
            </a:pPr>
            <a:r>
              <a:rPr lang="en-US" dirty="0" smtClean="0"/>
              <a:t>Testing your knowledge with interactive demos!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fixing balance factors</a:t>
            </a:r>
            <a:endParaRPr lang="en-US" dirty="0"/>
          </a:p>
        </p:txBody>
      </p:sp>
      <p:sp>
        <p:nvSpPr>
          <p:cNvPr id="3" name="Content Placeholder 2"/>
          <p:cNvSpPr>
            <a:spLocks noGrp="1"/>
          </p:cNvSpPr>
          <p:nvPr>
            <p:ph idx="1"/>
          </p:nvPr>
        </p:nvSpPr>
        <p:spPr/>
        <p:txBody>
          <a:bodyPr/>
          <a:lstStyle/>
          <a:p>
            <a:r>
              <a:rPr lang="en-US" i="1" dirty="0" smtClean="0"/>
              <a:t>Idea: start at the node we deleted, fix a problem, then </a:t>
            </a:r>
            <a:r>
              <a:rPr lang="en-US" i="1" dirty="0" err="1" smtClean="0"/>
              <a:t>recurse</a:t>
            </a:r>
            <a:r>
              <a:rPr lang="en-US" i="1" dirty="0" smtClean="0"/>
              <a:t> up the tree to the root.</a:t>
            </a:r>
          </a:p>
          <a:p>
            <a:r>
              <a:rPr lang="en-US" dirty="0" smtClean="0"/>
              <a:t>At each node x, we update the balance factor: bf(x) := h(</a:t>
            </a:r>
            <a:r>
              <a:rPr lang="en-US" dirty="0" err="1" smtClean="0"/>
              <a:t>bf.right</a:t>
            </a:r>
            <a:r>
              <a:rPr lang="en-US" dirty="0" smtClean="0"/>
              <a:t>) - h(</a:t>
            </a:r>
            <a:r>
              <a:rPr lang="en-US" dirty="0" err="1" smtClean="0"/>
              <a:t>bf.left</a:t>
            </a:r>
            <a:r>
              <a:rPr lang="en-US" dirty="0" smtClean="0"/>
              <a:t>).</a:t>
            </a:r>
          </a:p>
          <a:p>
            <a:r>
              <a:rPr lang="en-US" dirty="0" smtClean="0"/>
              <a:t>If bf(x) = -2 or +2, we perform a rotation.</a:t>
            </a:r>
          </a:p>
          <a:p>
            <a:r>
              <a:rPr lang="en-US" dirty="0" smtClean="0"/>
              <a:t>Then, we update the balance factors of every node that was changed by the rotation.</a:t>
            </a:r>
          </a:p>
          <a:p>
            <a:r>
              <a:rPr lang="en-US" dirty="0" smtClean="0"/>
              <a:t>Finally, we </a:t>
            </a:r>
            <a:r>
              <a:rPr lang="en-US" dirty="0" err="1" smtClean="0"/>
              <a:t>recurse</a:t>
            </a:r>
            <a:r>
              <a:rPr lang="en-US" dirty="0" smtClean="0"/>
              <a:t> one node higher up.</a:t>
            </a:r>
            <a:endParaRPr lang="en-US" dirty="0"/>
          </a:p>
        </p:txBody>
      </p:sp>
    </p:spTree>
    <p:extLst>
      <p:ext uri="{BB962C8B-B14F-4D97-AF65-F5344CB8AC3E}">
        <p14:creationId xmlns:p14="http://schemas.microsoft.com/office/powerpoint/2010/main" val="3876075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Interactive AVL Deletes</a:t>
            </a:r>
          </a:p>
        </p:txBody>
      </p:sp>
      <p:sp>
        <p:nvSpPr>
          <p:cNvPr id="17411" name="Content Placeholder 2"/>
          <p:cNvSpPr>
            <a:spLocks noGrp="1"/>
          </p:cNvSpPr>
          <p:nvPr>
            <p:ph idx="1"/>
          </p:nvPr>
        </p:nvSpPr>
        <p:spPr/>
        <p:txBody>
          <a:bodyPr/>
          <a:lstStyle/>
          <a:p>
            <a:pPr eaLnBrk="1" hangingPunct="1"/>
            <a:endParaRPr lang="en-US" dirty="0" smtClean="0">
              <a:hlinkClick r:id="rId3"/>
            </a:endParaRPr>
          </a:p>
          <a:p>
            <a:pPr eaLnBrk="1" hangingPunct="1"/>
            <a:r>
              <a:rPr lang="en-US" dirty="0" smtClean="0">
                <a:hlinkClick r:id="rId3"/>
              </a:rPr>
              <a:t>Interactive web applet</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AVL tree</a:t>
            </a:r>
          </a:p>
        </p:txBody>
      </p:sp>
      <p:sp>
        <p:nvSpPr>
          <p:cNvPr id="3" name="Content Placeholder 2"/>
          <p:cNvSpPr>
            <a:spLocks noGrp="1"/>
          </p:cNvSpPr>
          <p:nvPr>
            <p:ph idx="1"/>
          </p:nvPr>
        </p:nvSpPr>
        <p:spPr/>
        <p:txBody>
          <a:bodyPr/>
          <a:lstStyle/>
          <a:p>
            <a:pPr eaLnBrk="1" hangingPunct="1"/>
            <a:r>
              <a:rPr lang="en-US" smtClean="0"/>
              <a:t>Is a binary search tree</a:t>
            </a:r>
          </a:p>
          <a:p>
            <a:pPr eaLnBrk="1" hangingPunct="1"/>
            <a:r>
              <a:rPr lang="en-US" smtClean="0"/>
              <a:t>Has an additional </a:t>
            </a:r>
            <a:r>
              <a:rPr lang="en-US" b="1" i="1" smtClean="0"/>
              <a:t>height constraint</a:t>
            </a:r>
            <a:r>
              <a:rPr lang="en-US" smtClean="0"/>
              <a:t>:</a:t>
            </a:r>
          </a:p>
          <a:p>
            <a:pPr lvl="1" eaLnBrk="1" hangingPunct="1"/>
            <a:r>
              <a:rPr lang="en-US" smtClean="0"/>
              <a:t>For each node x in the tree, Height(x.left) differs from Height(x.right) by at most 1</a:t>
            </a:r>
          </a:p>
          <a:p>
            <a:pPr eaLnBrk="1" hangingPunct="1"/>
            <a:r>
              <a:rPr lang="en-US" smtClean="0"/>
              <a:t>I promise:</a:t>
            </a:r>
          </a:p>
          <a:p>
            <a:pPr lvl="1" eaLnBrk="1" hangingPunct="1"/>
            <a:r>
              <a:rPr lang="en-US" smtClean="0"/>
              <a:t>If you satisfy the </a:t>
            </a:r>
            <a:r>
              <a:rPr lang="en-US" b="1" i="1" smtClean="0"/>
              <a:t>height constraint</a:t>
            </a:r>
            <a:r>
              <a:rPr lang="en-US" smtClean="0"/>
              <a:t>, then the </a:t>
            </a:r>
            <a:r>
              <a:rPr lang="en-US" b="1" smtClean="0"/>
              <a:t>height of the tree is O(lg n)</a:t>
            </a:r>
            <a:r>
              <a:rPr lang="en-US" smtClean="0"/>
              <a:t>.</a:t>
            </a:r>
          </a:p>
          <a:p>
            <a:pPr lvl="1" eaLnBrk="1" hangingPunct="1"/>
            <a:r>
              <a:rPr lang="en-US" smtClean="0"/>
              <a:t>(Proof is easy, but no time! =])</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AVL tree</a:t>
            </a:r>
          </a:p>
        </p:txBody>
      </p:sp>
      <p:sp>
        <p:nvSpPr>
          <p:cNvPr id="3" name="Content Placeholder 2"/>
          <p:cNvSpPr>
            <a:spLocks noGrp="1"/>
          </p:cNvSpPr>
          <p:nvPr>
            <p:ph idx="1"/>
          </p:nvPr>
        </p:nvSpPr>
        <p:spPr>
          <a:xfrm>
            <a:off x="457200" y="1600200"/>
            <a:ext cx="8229600" cy="5105400"/>
          </a:xfrm>
        </p:spPr>
        <p:txBody>
          <a:bodyPr rtlCol="0">
            <a:normAutofit lnSpcReduction="10000"/>
          </a:bodyPr>
          <a:lstStyle/>
          <a:p>
            <a:pPr eaLnBrk="1" fontAlgn="auto" hangingPunct="1">
              <a:spcAft>
                <a:spcPts val="0"/>
              </a:spcAft>
              <a:buFont typeface="Arial" pitchFamily="34" charset="0"/>
              <a:buChar char="•"/>
              <a:defRPr/>
            </a:pPr>
            <a:r>
              <a:rPr lang="en-US" dirty="0" smtClean="0"/>
              <a:t>To be an AVL tree, must </a:t>
            </a:r>
            <a:r>
              <a:rPr lang="en-US" b="1" dirty="0" smtClean="0"/>
              <a:t>always:</a:t>
            </a:r>
          </a:p>
          <a:p>
            <a:pPr lvl="1" eaLnBrk="1" fontAlgn="auto" hangingPunct="1">
              <a:spcAft>
                <a:spcPts val="0"/>
              </a:spcAft>
              <a:buFont typeface="Arial" pitchFamily="34" charset="0"/>
              <a:buChar char="–"/>
              <a:defRPr/>
            </a:pPr>
            <a:r>
              <a:rPr lang="en-US" dirty="0" smtClean="0"/>
              <a:t>(1) Be a </a:t>
            </a:r>
            <a:r>
              <a:rPr lang="en-US" b="1" i="1" dirty="0" smtClean="0"/>
              <a:t>binary search tree</a:t>
            </a:r>
          </a:p>
          <a:p>
            <a:pPr lvl="1" eaLnBrk="1" fontAlgn="auto" hangingPunct="1">
              <a:spcAft>
                <a:spcPts val="0"/>
              </a:spcAft>
              <a:buFont typeface="Arial" pitchFamily="34" charset="0"/>
              <a:buChar char="–"/>
              <a:defRPr/>
            </a:pPr>
            <a:r>
              <a:rPr lang="en-US" dirty="0" smtClean="0"/>
              <a:t>(2) </a:t>
            </a:r>
            <a:r>
              <a:rPr lang="en-US" dirty="0" smtClean="0"/>
              <a:t>Satisfy the </a:t>
            </a:r>
            <a:r>
              <a:rPr lang="en-US" b="1" i="1" dirty="0" smtClean="0"/>
              <a:t>height constraint</a:t>
            </a:r>
            <a:endParaRPr lang="en-US" b="1" i="1" dirty="0" smtClean="0"/>
          </a:p>
          <a:p>
            <a:pPr lvl="1" eaLnBrk="1" fontAlgn="auto" hangingPunct="1">
              <a:spcAft>
                <a:spcPts val="0"/>
              </a:spcAft>
              <a:buFont typeface="Arial" pitchFamily="34" charset="0"/>
              <a:buChar char="–"/>
              <a:defRPr/>
            </a:pPr>
            <a:endParaRPr lang="en-US" dirty="0" smtClean="0"/>
          </a:p>
          <a:p>
            <a:pPr eaLnBrk="1" fontAlgn="auto" hangingPunct="1">
              <a:spcAft>
                <a:spcPts val="0"/>
              </a:spcAft>
              <a:buFont typeface="Arial" pitchFamily="34" charset="0"/>
              <a:buChar char="•"/>
              <a:defRPr/>
            </a:pPr>
            <a:r>
              <a:rPr lang="en-US" dirty="0" smtClean="0"/>
              <a:t>Suppose we start with an AVL tree, then delete as if we’re in a regular BST.</a:t>
            </a:r>
          </a:p>
          <a:p>
            <a:pPr eaLnBrk="1" fontAlgn="auto" hangingPunct="1">
              <a:spcAft>
                <a:spcPts val="0"/>
              </a:spcAft>
              <a:buFont typeface="Arial" pitchFamily="34" charset="0"/>
              <a:buChar char="•"/>
              <a:defRPr/>
            </a:pPr>
            <a:r>
              <a:rPr lang="en-US" dirty="0" smtClean="0"/>
              <a:t>Will the tree be an AVL tree after the delete?</a:t>
            </a:r>
          </a:p>
          <a:p>
            <a:pPr lvl="1" eaLnBrk="1" fontAlgn="auto" hangingPunct="1">
              <a:spcAft>
                <a:spcPts val="0"/>
              </a:spcAft>
              <a:buFont typeface="Arial" pitchFamily="34" charset="0"/>
              <a:buChar char="–"/>
              <a:defRPr/>
            </a:pPr>
            <a:r>
              <a:rPr lang="en-US" dirty="0" smtClean="0"/>
              <a:t>(1) It will still be a BST…</a:t>
            </a:r>
          </a:p>
          <a:p>
            <a:pPr lvl="1" eaLnBrk="1" fontAlgn="auto" hangingPunct="1">
              <a:spcAft>
                <a:spcPts val="0"/>
              </a:spcAft>
              <a:buFont typeface="Arial" pitchFamily="34" charset="0"/>
              <a:buChar char="–"/>
              <a:defRPr/>
            </a:pPr>
            <a:r>
              <a:rPr lang="en-US" dirty="0" smtClean="0"/>
              <a:t>(2) Will it satisfy the </a:t>
            </a:r>
            <a:r>
              <a:rPr lang="en-US" b="1" i="1" dirty="0" smtClean="0"/>
              <a:t>height constraint</a:t>
            </a:r>
            <a:r>
              <a:rPr lang="en-US" dirty="0" smtClean="0"/>
              <a:t>?</a:t>
            </a:r>
          </a:p>
          <a:p>
            <a:pPr eaLnBrk="1" fontAlgn="auto" hangingPunct="1">
              <a:spcAft>
                <a:spcPts val="0"/>
              </a:spcAft>
              <a:buFont typeface="Arial" pitchFamily="34" charset="0"/>
              <a:buChar char="•"/>
              <a:defRPr/>
            </a:pPr>
            <a:r>
              <a:rPr lang="en-US" sz="2600" dirty="0" smtClean="0"/>
              <a:t>(Not covering insert, since you already did in class)</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anim calcmode="lin" valueType="num">
                                      <p:cBhvr>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anim calcmode="lin" valueType="num">
                                      <p:cBhvr>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BST Delete breaks an AVL tree</a:t>
            </a:r>
          </a:p>
        </p:txBody>
      </p:sp>
      <p:sp>
        <p:nvSpPr>
          <p:cNvPr id="6147" name="Content Placeholder 2"/>
          <p:cNvSpPr>
            <a:spLocks noGrp="1"/>
          </p:cNvSpPr>
          <p:nvPr>
            <p:ph idx="1"/>
          </p:nvPr>
        </p:nvSpPr>
        <p:spPr/>
        <p:txBody>
          <a:bodyPr/>
          <a:lstStyle/>
          <a:p>
            <a:pPr eaLnBrk="1" hangingPunct="1"/>
            <a:endParaRPr lang="en-US" smtClean="0"/>
          </a:p>
        </p:txBody>
      </p:sp>
      <p:sp>
        <p:nvSpPr>
          <p:cNvPr id="4" name="Oval 3"/>
          <p:cNvSpPr/>
          <p:nvPr/>
        </p:nvSpPr>
        <p:spPr>
          <a:xfrm>
            <a:off x="2557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5" name="Oval 4"/>
          <p:cNvSpPr/>
          <p:nvPr/>
        </p:nvSpPr>
        <p:spPr>
          <a:xfrm>
            <a:off x="1871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sp>
        <p:nvSpPr>
          <p:cNvPr id="7" name="Oval 6"/>
          <p:cNvSpPr/>
          <p:nvPr/>
        </p:nvSpPr>
        <p:spPr>
          <a:xfrm>
            <a:off x="1287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3</a:t>
            </a:r>
          </a:p>
        </p:txBody>
      </p:sp>
      <p:sp>
        <p:nvSpPr>
          <p:cNvPr id="8" name="Oval 7"/>
          <p:cNvSpPr/>
          <p:nvPr/>
        </p:nvSpPr>
        <p:spPr>
          <a:xfrm>
            <a:off x="3243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9</a:t>
            </a:r>
          </a:p>
        </p:txBody>
      </p:sp>
      <p:cxnSp>
        <p:nvCxnSpPr>
          <p:cNvPr id="10" name="Straight Arrow Connector 9"/>
          <p:cNvCxnSpPr>
            <a:stCxn id="4" idx="3"/>
            <a:endCxn id="5" idx="0"/>
          </p:cNvCxnSpPr>
          <p:nvPr/>
        </p:nvCxnSpPr>
        <p:spPr>
          <a:xfrm flipH="1">
            <a:off x="2214563" y="2836863"/>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3143250"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1630363" y="4005263"/>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86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17" name="Oval 16"/>
          <p:cNvSpPr/>
          <p:nvPr/>
        </p:nvSpPr>
        <p:spPr>
          <a:xfrm>
            <a:off x="6400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sp>
        <p:nvSpPr>
          <p:cNvPr id="18" name="Oval 17"/>
          <p:cNvSpPr/>
          <p:nvPr/>
        </p:nvSpPr>
        <p:spPr>
          <a:xfrm>
            <a:off x="5815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3</a:t>
            </a:r>
          </a:p>
        </p:txBody>
      </p:sp>
      <p:cxnSp>
        <p:nvCxnSpPr>
          <p:cNvPr id="20" name="Straight Arrow Connector 19"/>
          <p:cNvCxnSpPr>
            <a:stCxn id="16" idx="3"/>
            <a:endCxn id="17" idx="0"/>
          </p:cNvCxnSpPr>
          <p:nvPr/>
        </p:nvCxnSpPr>
        <p:spPr>
          <a:xfrm flipH="1">
            <a:off x="6743700" y="2840038"/>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6157913" y="4008438"/>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4267200" y="3657600"/>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6161" name="TextBox 23"/>
          <p:cNvSpPr txBox="1">
            <a:spLocks noChangeArrowheads="1"/>
          </p:cNvSpPr>
          <p:nvPr/>
        </p:nvSpPr>
        <p:spPr bwMode="auto">
          <a:xfrm>
            <a:off x="4038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3200"/>
              <a:t>Delete(9)</a:t>
            </a:r>
          </a:p>
        </p:txBody>
      </p:sp>
      <p:cxnSp>
        <p:nvCxnSpPr>
          <p:cNvPr id="65" name="Straight Arrow Connector 64"/>
          <p:cNvCxnSpPr/>
          <p:nvPr/>
        </p:nvCxnSpPr>
        <p:spPr>
          <a:xfrm flipH="1" flipV="1">
            <a:off x="7535863" y="3335338"/>
            <a:ext cx="473075" cy="24399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5970588" y="5842000"/>
            <a:ext cx="30972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sz="2800" b="1" i="1"/>
              <a:t>h(left) &gt; h(right)+1</a:t>
            </a:r>
          </a:p>
          <a:p>
            <a:pPr algn="ctr" eaLnBrk="1" hangingPunct="1"/>
            <a:r>
              <a:rPr lang="en-US" sz="2800"/>
              <a:t>so </a:t>
            </a:r>
            <a:r>
              <a:rPr lang="en-US" sz="2800" b="1" u="sng"/>
              <a:t>NOT</a:t>
            </a:r>
            <a:r>
              <a:rPr lang="en-US" sz="2800"/>
              <a:t> an AVL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533400"/>
            <a:ext cx="8229600" cy="1143000"/>
          </a:xfrm>
        </p:spPr>
        <p:txBody>
          <a:bodyPr/>
          <a:lstStyle/>
          <a:p>
            <a:pPr eaLnBrk="1" hangingPunct="1"/>
            <a:r>
              <a:rPr lang="en-US" dirty="0" smtClean="0"/>
              <a:t>Replacing the height constraint with balance factors</a:t>
            </a:r>
            <a:endParaRPr lang="en-US" dirty="0" smtClean="0"/>
          </a:p>
        </p:txBody>
      </p:sp>
      <p:sp>
        <p:nvSpPr>
          <p:cNvPr id="3" name="Content Placeholder 2"/>
          <p:cNvSpPr>
            <a:spLocks noGrp="1"/>
          </p:cNvSpPr>
          <p:nvPr>
            <p:ph idx="1"/>
          </p:nvPr>
        </p:nvSpPr>
        <p:spPr>
          <a:xfrm>
            <a:off x="381000" y="2209800"/>
            <a:ext cx="8610600" cy="4191000"/>
          </a:xfrm>
        </p:spPr>
        <p:txBody>
          <a:bodyPr/>
          <a:lstStyle/>
          <a:p>
            <a:pPr eaLnBrk="1" hangingPunct="1"/>
            <a:r>
              <a:rPr lang="en-US" dirty="0" smtClean="0"/>
              <a:t>Instead of thinking about the heights of nodes, it is helpful to think in terms of </a:t>
            </a:r>
            <a:r>
              <a:rPr lang="en-US" b="1" i="1" dirty="0" smtClean="0"/>
              <a:t>balance factors</a:t>
            </a:r>
            <a:endParaRPr lang="en-US" dirty="0" smtClean="0"/>
          </a:p>
          <a:p>
            <a:pPr eaLnBrk="1" hangingPunct="1"/>
            <a:r>
              <a:rPr lang="en-US" dirty="0" smtClean="0"/>
              <a:t>The </a:t>
            </a:r>
            <a:r>
              <a:rPr lang="en-US" dirty="0" smtClean="0"/>
              <a:t>balance factor </a:t>
            </a:r>
            <a:r>
              <a:rPr lang="en-US" i="1" dirty="0" smtClean="0"/>
              <a:t>bf(x) = h(</a:t>
            </a:r>
            <a:r>
              <a:rPr lang="en-US" i="1" dirty="0" err="1" smtClean="0"/>
              <a:t>x.right</a:t>
            </a:r>
            <a:r>
              <a:rPr lang="en-US" i="1" dirty="0" smtClean="0"/>
              <a:t>) – h(</a:t>
            </a:r>
            <a:r>
              <a:rPr lang="en-US" i="1" dirty="0" err="1" smtClean="0"/>
              <a:t>x.left</a:t>
            </a:r>
            <a:r>
              <a:rPr lang="en-US" i="1" dirty="0" smtClean="0"/>
              <a:t>)</a:t>
            </a:r>
          </a:p>
          <a:p>
            <a:pPr lvl="1" eaLnBrk="1" hangingPunct="1"/>
            <a:r>
              <a:rPr lang="en-US" dirty="0" smtClean="0"/>
              <a:t>bf(x</a:t>
            </a:r>
            <a:r>
              <a:rPr lang="en-US" dirty="0" smtClean="0"/>
              <a:t>) values -1, 0, and 1 are </a:t>
            </a:r>
            <a:r>
              <a:rPr lang="en-US" dirty="0" smtClean="0"/>
              <a:t>allowed</a:t>
            </a:r>
            <a:endParaRPr lang="en-US" dirty="0" smtClean="0"/>
          </a:p>
          <a:p>
            <a:pPr lvl="1" eaLnBrk="1" hangingPunct="1"/>
            <a:r>
              <a:rPr lang="en-US" dirty="0" smtClean="0"/>
              <a:t>If bf(x) &lt; -1 or bf(x) &gt; 1 then tree is </a:t>
            </a:r>
            <a:r>
              <a:rPr lang="en-US" b="1" dirty="0" smtClean="0"/>
              <a:t>NOT </a:t>
            </a:r>
            <a:r>
              <a:rPr lang="en-US" b="1" dirty="0" smtClean="0"/>
              <a:t>AVL</a:t>
            </a:r>
            <a:endParaRPr 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Same example with </a:t>
            </a:r>
            <a:r>
              <a:rPr lang="en-US" b="1" dirty="0" smtClean="0"/>
              <a:t>bf(x), </a:t>
            </a:r>
            <a:r>
              <a:rPr lang="en-US" b="1" u="sng" dirty="0" smtClean="0"/>
              <a:t>not</a:t>
            </a:r>
            <a:r>
              <a:rPr lang="en-US" b="1" dirty="0" smtClean="0"/>
              <a:t> h(x)</a:t>
            </a:r>
          </a:p>
        </p:txBody>
      </p:sp>
      <p:sp>
        <p:nvSpPr>
          <p:cNvPr id="8195" name="Content Placeholder 2"/>
          <p:cNvSpPr>
            <a:spLocks noGrp="1"/>
          </p:cNvSpPr>
          <p:nvPr>
            <p:ph idx="1"/>
          </p:nvPr>
        </p:nvSpPr>
        <p:spPr/>
        <p:txBody>
          <a:bodyPr/>
          <a:lstStyle/>
          <a:p>
            <a:pPr eaLnBrk="1" hangingPunct="1"/>
            <a:endParaRPr lang="en-US" smtClean="0"/>
          </a:p>
        </p:txBody>
      </p:sp>
      <p:sp>
        <p:nvSpPr>
          <p:cNvPr id="4" name="Oval 3"/>
          <p:cNvSpPr/>
          <p:nvPr/>
        </p:nvSpPr>
        <p:spPr>
          <a:xfrm>
            <a:off x="2557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5" name="Oval 4"/>
          <p:cNvSpPr/>
          <p:nvPr/>
        </p:nvSpPr>
        <p:spPr>
          <a:xfrm>
            <a:off x="1871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sp>
        <p:nvSpPr>
          <p:cNvPr id="7" name="Oval 6"/>
          <p:cNvSpPr/>
          <p:nvPr/>
        </p:nvSpPr>
        <p:spPr>
          <a:xfrm>
            <a:off x="1287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3</a:t>
            </a:r>
          </a:p>
        </p:txBody>
      </p:sp>
      <p:sp>
        <p:nvSpPr>
          <p:cNvPr id="8" name="Oval 7"/>
          <p:cNvSpPr/>
          <p:nvPr/>
        </p:nvSpPr>
        <p:spPr>
          <a:xfrm>
            <a:off x="3243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9</a:t>
            </a:r>
          </a:p>
        </p:txBody>
      </p:sp>
      <p:cxnSp>
        <p:nvCxnSpPr>
          <p:cNvPr id="10" name="Straight Arrow Connector 9"/>
          <p:cNvCxnSpPr>
            <a:stCxn id="4" idx="3"/>
            <a:endCxn id="5" idx="0"/>
          </p:cNvCxnSpPr>
          <p:nvPr/>
        </p:nvCxnSpPr>
        <p:spPr>
          <a:xfrm flipH="1">
            <a:off x="2214563" y="2836863"/>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5"/>
            <a:endCxn id="8" idx="0"/>
          </p:cNvCxnSpPr>
          <p:nvPr/>
        </p:nvCxnSpPr>
        <p:spPr>
          <a:xfrm>
            <a:off x="3143250"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a:endCxn id="7" idx="0"/>
          </p:cNvCxnSpPr>
          <p:nvPr/>
        </p:nvCxnSpPr>
        <p:spPr>
          <a:xfrm flipH="1">
            <a:off x="1630363" y="4005263"/>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86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17" name="Oval 16"/>
          <p:cNvSpPr/>
          <p:nvPr/>
        </p:nvSpPr>
        <p:spPr>
          <a:xfrm>
            <a:off x="6400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sp>
        <p:nvSpPr>
          <p:cNvPr id="18" name="Oval 17"/>
          <p:cNvSpPr/>
          <p:nvPr/>
        </p:nvSpPr>
        <p:spPr>
          <a:xfrm>
            <a:off x="5815013" y="45561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3</a:t>
            </a:r>
          </a:p>
        </p:txBody>
      </p:sp>
      <p:cxnSp>
        <p:nvCxnSpPr>
          <p:cNvPr id="20" name="Straight Arrow Connector 19"/>
          <p:cNvCxnSpPr>
            <a:stCxn id="16" idx="3"/>
            <a:endCxn id="17" idx="0"/>
          </p:cNvCxnSpPr>
          <p:nvPr/>
        </p:nvCxnSpPr>
        <p:spPr>
          <a:xfrm flipH="1">
            <a:off x="6743700" y="2840038"/>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3"/>
            <a:endCxn id="18" idx="0"/>
          </p:cNvCxnSpPr>
          <p:nvPr/>
        </p:nvCxnSpPr>
        <p:spPr>
          <a:xfrm flipH="1">
            <a:off x="6157913" y="4008438"/>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4267200" y="3657600"/>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8209" name="TextBox 23"/>
          <p:cNvSpPr txBox="1">
            <a:spLocks noChangeArrowheads="1"/>
          </p:cNvSpPr>
          <p:nvPr/>
        </p:nvSpPr>
        <p:spPr bwMode="auto">
          <a:xfrm>
            <a:off x="4038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3200"/>
              <a:t>Delete(9)</a:t>
            </a:r>
          </a:p>
        </p:txBody>
      </p:sp>
      <p:sp>
        <p:nvSpPr>
          <p:cNvPr id="8210" name="TextBox 24"/>
          <p:cNvSpPr txBox="1">
            <a:spLocks noChangeArrowheads="1"/>
          </p:cNvSpPr>
          <p:nvPr/>
        </p:nvSpPr>
        <p:spPr bwMode="auto">
          <a:xfrm>
            <a:off x="2205038" y="245745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-1</a:t>
            </a:r>
          </a:p>
        </p:txBody>
      </p:sp>
      <p:sp>
        <p:nvSpPr>
          <p:cNvPr id="8211" name="TextBox 25"/>
          <p:cNvSpPr txBox="1">
            <a:spLocks noChangeArrowheads="1"/>
          </p:cNvSpPr>
          <p:nvPr/>
        </p:nvSpPr>
        <p:spPr bwMode="auto">
          <a:xfrm>
            <a:off x="1498600" y="3602038"/>
            <a:ext cx="37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-1</a:t>
            </a:r>
          </a:p>
        </p:txBody>
      </p:sp>
      <p:sp>
        <p:nvSpPr>
          <p:cNvPr id="8212" name="TextBox 27"/>
          <p:cNvSpPr txBox="1">
            <a:spLocks noChangeArrowheads="1"/>
          </p:cNvSpPr>
          <p:nvPr/>
        </p:nvSpPr>
        <p:spPr bwMode="auto">
          <a:xfrm>
            <a:off x="946150" y="465613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0</a:t>
            </a:r>
          </a:p>
        </p:txBody>
      </p:sp>
      <p:sp>
        <p:nvSpPr>
          <p:cNvPr id="8213" name="TextBox 28"/>
          <p:cNvSpPr txBox="1">
            <a:spLocks noChangeArrowheads="1"/>
          </p:cNvSpPr>
          <p:nvPr/>
        </p:nvSpPr>
        <p:spPr bwMode="auto">
          <a:xfrm>
            <a:off x="2841625"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0</a:t>
            </a:r>
          </a:p>
        </p:txBody>
      </p:sp>
      <p:sp>
        <p:nvSpPr>
          <p:cNvPr id="8214" name="TextBox 59"/>
          <p:cNvSpPr txBox="1">
            <a:spLocks noChangeArrowheads="1"/>
          </p:cNvSpPr>
          <p:nvPr/>
        </p:nvSpPr>
        <p:spPr bwMode="auto">
          <a:xfrm>
            <a:off x="6705600" y="2447925"/>
            <a:ext cx="371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-2</a:t>
            </a:r>
          </a:p>
        </p:txBody>
      </p:sp>
      <p:sp>
        <p:nvSpPr>
          <p:cNvPr id="8215" name="TextBox 60"/>
          <p:cNvSpPr txBox="1">
            <a:spLocks noChangeArrowheads="1"/>
          </p:cNvSpPr>
          <p:nvPr/>
        </p:nvSpPr>
        <p:spPr bwMode="auto">
          <a:xfrm>
            <a:off x="6019800" y="35941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-1</a:t>
            </a:r>
          </a:p>
        </p:txBody>
      </p:sp>
      <p:sp>
        <p:nvSpPr>
          <p:cNvPr id="8216" name="TextBox 61"/>
          <p:cNvSpPr txBox="1">
            <a:spLocks noChangeArrowheads="1"/>
          </p:cNvSpPr>
          <p:nvPr/>
        </p:nvSpPr>
        <p:spPr bwMode="auto">
          <a:xfrm>
            <a:off x="5526088" y="46482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dirty="0"/>
              <a:t>0</a:t>
            </a:r>
          </a:p>
        </p:txBody>
      </p:sp>
      <p:cxnSp>
        <p:nvCxnSpPr>
          <p:cNvPr id="65" name="Straight Arrow Connector 64"/>
          <p:cNvCxnSpPr>
            <a:stCxn id="73" idx="0"/>
          </p:cNvCxnSpPr>
          <p:nvPr/>
        </p:nvCxnSpPr>
        <p:spPr>
          <a:xfrm flipH="1" flipV="1">
            <a:off x="6986588" y="2825750"/>
            <a:ext cx="485775" cy="28892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3" name="TextBox 72"/>
          <p:cNvSpPr txBox="1">
            <a:spLocks noChangeArrowheads="1"/>
          </p:cNvSpPr>
          <p:nvPr/>
        </p:nvSpPr>
        <p:spPr bwMode="auto">
          <a:xfrm>
            <a:off x="5916613" y="5715000"/>
            <a:ext cx="3111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2800" b="1"/>
              <a:t>bf &lt; -1</a:t>
            </a:r>
          </a:p>
          <a:p>
            <a:pPr eaLnBrk="1" hangingPunct="1"/>
            <a:r>
              <a:rPr lang="en-US" sz="2800"/>
              <a:t>so</a:t>
            </a:r>
            <a:r>
              <a:rPr lang="en-US" sz="2800" b="1"/>
              <a:t> </a:t>
            </a:r>
            <a:r>
              <a:rPr lang="en-US" sz="2800" b="1" u="sng"/>
              <a:t>NOT</a:t>
            </a:r>
            <a:r>
              <a:rPr lang="en-US" sz="2800"/>
              <a:t> an AVL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12"/>
                                        </p:tgtEl>
                                        <p:attrNameLst>
                                          <p:attrName>style.visibility</p:attrName>
                                        </p:attrNameLst>
                                      </p:cBhvr>
                                      <p:to>
                                        <p:strVal val="visible"/>
                                      </p:to>
                                    </p:set>
                                    <p:animEffect transition="in" filter="fade">
                                      <p:cBhvr>
                                        <p:cTn id="7" dur="1000"/>
                                        <p:tgtEl>
                                          <p:spTgt spid="8212"/>
                                        </p:tgtEl>
                                      </p:cBhvr>
                                    </p:animEffect>
                                    <p:anim calcmode="lin" valueType="num">
                                      <p:cBhvr>
                                        <p:cTn id="8" dur="1000" fill="hold"/>
                                        <p:tgtEl>
                                          <p:spTgt spid="8212"/>
                                        </p:tgtEl>
                                        <p:attrNameLst>
                                          <p:attrName>ppt_x</p:attrName>
                                        </p:attrNameLst>
                                      </p:cBhvr>
                                      <p:tavLst>
                                        <p:tav tm="0">
                                          <p:val>
                                            <p:strVal val="#ppt_x"/>
                                          </p:val>
                                        </p:tav>
                                        <p:tav tm="100000">
                                          <p:val>
                                            <p:strVal val="#ppt_x"/>
                                          </p:val>
                                        </p:tav>
                                      </p:tavLst>
                                    </p:anim>
                                    <p:anim calcmode="lin" valueType="num">
                                      <p:cBhvr>
                                        <p:cTn id="9" dur="1000" fill="hold"/>
                                        <p:tgtEl>
                                          <p:spTgt spid="82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13"/>
                                        </p:tgtEl>
                                        <p:attrNameLst>
                                          <p:attrName>style.visibility</p:attrName>
                                        </p:attrNameLst>
                                      </p:cBhvr>
                                      <p:to>
                                        <p:strVal val="visible"/>
                                      </p:to>
                                    </p:set>
                                    <p:animEffect transition="in" filter="fade">
                                      <p:cBhvr>
                                        <p:cTn id="14" dur="1000"/>
                                        <p:tgtEl>
                                          <p:spTgt spid="8213"/>
                                        </p:tgtEl>
                                      </p:cBhvr>
                                    </p:animEffect>
                                    <p:anim calcmode="lin" valueType="num">
                                      <p:cBhvr>
                                        <p:cTn id="15" dur="1000" fill="hold"/>
                                        <p:tgtEl>
                                          <p:spTgt spid="8213"/>
                                        </p:tgtEl>
                                        <p:attrNameLst>
                                          <p:attrName>ppt_x</p:attrName>
                                        </p:attrNameLst>
                                      </p:cBhvr>
                                      <p:tavLst>
                                        <p:tav tm="0">
                                          <p:val>
                                            <p:strVal val="#ppt_x"/>
                                          </p:val>
                                        </p:tav>
                                        <p:tav tm="100000">
                                          <p:val>
                                            <p:strVal val="#ppt_x"/>
                                          </p:val>
                                        </p:tav>
                                      </p:tavLst>
                                    </p:anim>
                                    <p:anim calcmode="lin" valueType="num">
                                      <p:cBhvr>
                                        <p:cTn id="16" dur="1000" fill="hold"/>
                                        <p:tgtEl>
                                          <p:spTgt spid="82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11"/>
                                        </p:tgtEl>
                                        <p:attrNameLst>
                                          <p:attrName>style.visibility</p:attrName>
                                        </p:attrNameLst>
                                      </p:cBhvr>
                                      <p:to>
                                        <p:strVal val="visible"/>
                                      </p:to>
                                    </p:set>
                                    <p:animEffect transition="in" filter="fade">
                                      <p:cBhvr>
                                        <p:cTn id="21" dur="1000"/>
                                        <p:tgtEl>
                                          <p:spTgt spid="8211"/>
                                        </p:tgtEl>
                                      </p:cBhvr>
                                    </p:animEffect>
                                    <p:anim calcmode="lin" valueType="num">
                                      <p:cBhvr>
                                        <p:cTn id="22" dur="1000" fill="hold"/>
                                        <p:tgtEl>
                                          <p:spTgt spid="8211"/>
                                        </p:tgtEl>
                                        <p:attrNameLst>
                                          <p:attrName>ppt_x</p:attrName>
                                        </p:attrNameLst>
                                      </p:cBhvr>
                                      <p:tavLst>
                                        <p:tav tm="0">
                                          <p:val>
                                            <p:strVal val="#ppt_x"/>
                                          </p:val>
                                        </p:tav>
                                        <p:tav tm="100000">
                                          <p:val>
                                            <p:strVal val="#ppt_x"/>
                                          </p:val>
                                        </p:tav>
                                      </p:tavLst>
                                    </p:anim>
                                    <p:anim calcmode="lin" valueType="num">
                                      <p:cBhvr>
                                        <p:cTn id="23" dur="1000" fill="hold"/>
                                        <p:tgtEl>
                                          <p:spTgt spid="82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210"/>
                                        </p:tgtEl>
                                        <p:attrNameLst>
                                          <p:attrName>style.visibility</p:attrName>
                                        </p:attrNameLst>
                                      </p:cBhvr>
                                      <p:to>
                                        <p:strVal val="visible"/>
                                      </p:to>
                                    </p:set>
                                    <p:animEffect transition="in" filter="fade">
                                      <p:cBhvr>
                                        <p:cTn id="28" dur="1000"/>
                                        <p:tgtEl>
                                          <p:spTgt spid="8210"/>
                                        </p:tgtEl>
                                      </p:cBhvr>
                                    </p:animEffect>
                                    <p:anim calcmode="lin" valueType="num">
                                      <p:cBhvr>
                                        <p:cTn id="29" dur="1000" fill="hold"/>
                                        <p:tgtEl>
                                          <p:spTgt spid="8210"/>
                                        </p:tgtEl>
                                        <p:attrNameLst>
                                          <p:attrName>ppt_x</p:attrName>
                                        </p:attrNameLst>
                                      </p:cBhvr>
                                      <p:tavLst>
                                        <p:tav tm="0">
                                          <p:val>
                                            <p:strVal val="#ppt_x"/>
                                          </p:val>
                                        </p:tav>
                                        <p:tav tm="100000">
                                          <p:val>
                                            <p:strVal val="#ppt_x"/>
                                          </p:val>
                                        </p:tav>
                                      </p:tavLst>
                                    </p:anim>
                                    <p:anim calcmode="lin" valueType="num">
                                      <p:cBhvr>
                                        <p:cTn id="30" dur="1000" fill="hold"/>
                                        <p:tgtEl>
                                          <p:spTgt spid="82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216"/>
                                        </p:tgtEl>
                                        <p:attrNameLst>
                                          <p:attrName>style.visibility</p:attrName>
                                        </p:attrNameLst>
                                      </p:cBhvr>
                                      <p:to>
                                        <p:strVal val="visible"/>
                                      </p:to>
                                    </p:set>
                                    <p:animEffect transition="in" filter="fade">
                                      <p:cBhvr>
                                        <p:cTn id="35" dur="1000"/>
                                        <p:tgtEl>
                                          <p:spTgt spid="8216"/>
                                        </p:tgtEl>
                                      </p:cBhvr>
                                    </p:animEffect>
                                    <p:anim calcmode="lin" valueType="num">
                                      <p:cBhvr>
                                        <p:cTn id="36" dur="1000" fill="hold"/>
                                        <p:tgtEl>
                                          <p:spTgt spid="8216"/>
                                        </p:tgtEl>
                                        <p:attrNameLst>
                                          <p:attrName>ppt_x</p:attrName>
                                        </p:attrNameLst>
                                      </p:cBhvr>
                                      <p:tavLst>
                                        <p:tav tm="0">
                                          <p:val>
                                            <p:strVal val="#ppt_x"/>
                                          </p:val>
                                        </p:tav>
                                        <p:tav tm="100000">
                                          <p:val>
                                            <p:strVal val="#ppt_x"/>
                                          </p:val>
                                        </p:tav>
                                      </p:tavLst>
                                    </p:anim>
                                    <p:anim calcmode="lin" valueType="num">
                                      <p:cBhvr>
                                        <p:cTn id="37" dur="1000" fill="hold"/>
                                        <p:tgtEl>
                                          <p:spTgt spid="82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215"/>
                                        </p:tgtEl>
                                        <p:attrNameLst>
                                          <p:attrName>style.visibility</p:attrName>
                                        </p:attrNameLst>
                                      </p:cBhvr>
                                      <p:to>
                                        <p:strVal val="visible"/>
                                      </p:to>
                                    </p:set>
                                    <p:animEffect transition="in" filter="fade">
                                      <p:cBhvr>
                                        <p:cTn id="42" dur="1000"/>
                                        <p:tgtEl>
                                          <p:spTgt spid="8215"/>
                                        </p:tgtEl>
                                      </p:cBhvr>
                                    </p:animEffect>
                                    <p:anim calcmode="lin" valueType="num">
                                      <p:cBhvr>
                                        <p:cTn id="43" dur="1000" fill="hold"/>
                                        <p:tgtEl>
                                          <p:spTgt spid="8215"/>
                                        </p:tgtEl>
                                        <p:attrNameLst>
                                          <p:attrName>ppt_x</p:attrName>
                                        </p:attrNameLst>
                                      </p:cBhvr>
                                      <p:tavLst>
                                        <p:tav tm="0">
                                          <p:val>
                                            <p:strVal val="#ppt_x"/>
                                          </p:val>
                                        </p:tav>
                                        <p:tav tm="100000">
                                          <p:val>
                                            <p:strVal val="#ppt_x"/>
                                          </p:val>
                                        </p:tav>
                                      </p:tavLst>
                                    </p:anim>
                                    <p:anim calcmode="lin" valueType="num">
                                      <p:cBhvr>
                                        <p:cTn id="44" dur="1000" fill="hold"/>
                                        <p:tgtEl>
                                          <p:spTgt spid="82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animEffect transition="in" filter="fade">
                                      <p:cBhvr>
                                        <p:cTn id="49" dur="1000"/>
                                        <p:tgtEl>
                                          <p:spTgt spid="8214"/>
                                        </p:tgtEl>
                                      </p:cBhvr>
                                    </p:animEffect>
                                    <p:anim calcmode="lin" valueType="num">
                                      <p:cBhvr>
                                        <p:cTn id="50" dur="1000" fill="hold"/>
                                        <p:tgtEl>
                                          <p:spTgt spid="8214"/>
                                        </p:tgtEl>
                                        <p:attrNameLst>
                                          <p:attrName>ppt_x</p:attrName>
                                        </p:attrNameLst>
                                      </p:cBhvr>
                                      <p:tavLst>
                                        <p:tav tm="0">
                                          <p:val>
                                            <p:strVal val="#ppt_x"/>
                                          </p:val>
                                        </p:tav>
                                        <p:tav tm="100000">
                                          <p:val>
                                            <p:strVal val="#ppt_x"/>
                                          </p:val>
                                        </p:tav>
                                      </p:tavLst>
                                    </p:anim>
                                    <p:anim calcmode="lin" valueType="num">
                                      <p:cBhvr>
                                        <p:cTn id="51" dur="1000" fill="hold"/>
                                        <p:tgtEl>
                                          <p:spTgt spid="82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fade">
                                      <p:cBhvr>
                                        <p:cTn id="56" dur="1000"/>
                                        <p:tgtEl>
                                          <p:spTgt spid="65"/>
                                        </p:tgtEl>
                                      </p:cBhvr>
                                    </p:animEffect>
                                    <p:anim calcmode="lin" valueType="num">
                                      <p:cBhvr>
                                        <p:cTn id="57" dur="1000" fill="hold"/>
                                        <p:tgtEl>
                                          <p:spTgt spid="65"/>
                                        </p:tgtEl>
                                        <p:attrNameLst>
                                          <p:attrName>ppt_x</p:attrName>
                                        </p:attrNameLst>
                                      </p:cBhvr>
                                      <p:tavLst>
                                        <p:tav tm="0">
                                          <p:val>
                                            <p:strVal val="#ppt_x"/>
                                          </p:val>
                                        </p:tav>
                                        <p:tav tm="100000">
                                          <p:val>
                                            <p:strVal val="#ppt_x"/>
                                          </p:val>
                                        </p:tav>
                                      </p:tavLst>
                                    </p:anim>
                                    <p:anim calcmode="lin" valueType="num">
                                      <p:cBhvr>
                                        <p:cTn id="58" dur="1000" fill="hold"/>
                                        <p:tgtEl>
                                          <p:spTgt spid="6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0" grpId="0"/>
      <p:bldP spid="8211" grpId="0"/>
      <p:bldP spid="8212" grpId="0"/>
      <p:bldP spid="8213" grpId="0"/>
      <p:bldP spid="8214" grpId="0"/>
      <p:bldP spid="8215" grpId="0"/>
      <p:bldP spid="8216"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What else can BST Delete break?</a:t>
            </a:r>
          </a:p>
        </p:txBody>
      </p:sp>
      <p:sp>
        <p:nvSpPr>
          <p:cNvPr id="3" name="Content Placeholder 2"/>
          <p:cNvSpPr>
            <a:spLocks noGrp="1"/>
          </p:cNvSpPr>
          <p:nvPr>
            <p:ph idx="1"/>
          </p:nvPr>
        </p:nvSpPr>
        <p:spPr>
          <a:xfrm>
            <a:off x="457200" y="1600200"/>
            <a:ext cx="8229600" cy="4953000"/>
          </a:xfrm>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Balance factors of ancestors…</a:t>
            </a:r>
          </a:p>
        </p:txBody>
      </p:sp>
      <p:sp>
        <p:nvSpPr>
          <p:cNvPr id="4" name="Oval 3"/>
          <p:cNvSpPr/>
          <p:nvPr/>
        </p:nvSpPr>
        <p:spPr>
          <a:xfrm>
            <a:off x="2557463" y="2316163"/>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5" name="Oval 4"/>
          <p:cNvSpPr/>
          <p:nvPr/>
        </p:nvSpPr>
        <p:spPr>
          <a:xfrm>
            <a:off x="1871663" y="34861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sp>
        <p:nvSpPr>
          <p:cNvPr id="6" name="Oval 5"/>
          <p:cNvSpPr/>
          <p:nvPr/>
        </p:nvSpPr>
        <p:spPr>
          <a:xfrm>
            <a:off x="1287463" y="45529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3</a:t>
            </a:r>
          </a:p>
        </p:txBody>
      </p:sp>
      <p:sp>
        <p:nvSpPr>
          <p:cNvPr id="7" name="Oval 6"/>
          <p:cNvSpPr/>
          <p:nvPr/>
        </p:nvSpPr>
        <p:spPr>
          <a:xfrm>
            <a:off x="3243263" y="348297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9</a:t>
            </a:r>
          </a:p>
        </p:txBody>
      </p:sp>
      <p:cxnSp>
        <p:nvCxnSpPr>
          <p:cNvPr id="8" name="Straight Arrow Connector 7"/>
          <p:cNvCxnSpPr>
            <a:stCxn id="4" idx="3"/>
            <a:endCxn id="5" idx="0"/>
          </p:cNvCxnSpPr>
          <p:nvPr/>
        </p:nvCxnSpPr>
        <p:spPr>
          <a:xfrm flipH="1">
            <a:off x="2214563" y="2836863"/>
            <a:ext cx="444500"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5"/>
            <a:endCxn id="7" idx="0"/>
          </p:cNvCxnSpPr>
          <p:nvPr/>
        </p:nvCxnSpPr>
        <p:spPr>
          <a:xfrm>
            <a:off x="3143250" y="2836863"/>
            <a:ext cx="442913" cy="646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0"/>
          </p:cNvCxnSpPr>
          <p:nvPr/>
        </p:nvCxnSpPr>
        <p:spPr>
          <a:xfrm flipH="1">
            <a:off x="1630363" y="4005263"/>
            <a:ext cx="342900" cy="54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086600" y="2319338"/>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7</a:t>
            </a:r>
          </a:p>
        </p:txBody>
      </p:sp>
      <p:sp>
        <p:nvSpPr>
          <p:cNvPr id="12" name="Oval 11"/>
          <p:cNvSpPr/>
          <p:nvPr/>
        </p:nvSpPr>
        <p:spPr>
          <a:xfrm>
            <a:off x="6400800" y="3489325"/>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4</a:t>
            </a:r>
          </a:p>
        </p:txBody>
      </p:sp>
      <p:cxnSp>
        <p:nvCxnSpPr>
          <p:cNvPr id="14" name="Straight Arrow Connector 13"/>
          <p:cNvCxnSpPr>
            <a:stCxn id="11" idx="3"/>
            <a:endCxn id="12" idx="0"/>
          </p:cNvCxnSpPr>
          <p:nvPr/>
        </p:nvCxnSpPr>
        <p:spPr>
          <a:xfrm flipH="1">
            <a:off x="6743700" y="2840038"/>
            <a:ext cx="442913" cy="6492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ight Arrow 15"/>
          <p:cNvSpPr/>
          <p:nvPr/>
        </p:nvSpPr>
        <p:spPr>
          <a:xfrm>
            <a:off x="4267200" y="3657600"/>
            <a:ext cx="1295400" cy="441325"/>
          </a:xfrm>
          <a:prstGeom prst="rightArrow">
            <a:avLst/>
          </a:prstGeom>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9231" name="TextBox 16"/>
          <p:cNvSpPr txBox="1">
            <a:spLocks noChangeArrowheads="1"/>
          </p:cNvSpPr>
          <p:nvPr/>
        </p:nvSpPr>
        <p:spPr bwMode="auto">
          <a:xfrm>
            <a:off x="4038600" y="3149600"/>
            <a:ext cx="1733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sz="3200"/>
              <a:t>Delete(3)</a:t>
            </a:r>
          </a:p>
        </p:txBody>
      </p:sp>
      <p:sp>
        <p:nvSpPr>
          <p:cNvPr id="9232" name="TextBox 17"/>
          <p:cNvSpPr txBox="1">
            <a:spLocks noChangeArrowheads="1"/>
          </p:cNvSpPr>
          <p:nvPr/>
        </p:nvSpPr>
        <p:spPr bwMode="auto">
          <a:xfrm>
            <a:off x="2205038" y="245745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a:t>
            </a:r>
          </a:p>
        </p:txBody>
      </p:sp>
      <p:sp>
        <p:nvSpPr>
          <p:cNvPr id="9233" name="TextBox 18"/>
          <p:cNvSpPr txBox="1">
            <a:spLocks noChangeArrowheads="1"/>
          </p:cNvSpPr>
          <p:nvPr/>
        </p:nvSpPr>
        <p:spPr bwMode="auto">
          <a:xfrm>
            <a:off x="1498600" y="3602038"/>
            <a:ext cx="373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a:t>
            </a:r>
          </a:p>
        </p:txBody>
      </p:sp>
      <p:sp>
        <p:nvSpPr>
          <p:cNvPr id="9234" name="TextBox 19"/>
          <p:cNvSpPr txBox="1">
            <a:spLocks noChangeArrowheads="1"/>
          </p:cNvSpPr>
          <p:nvPr/>
        </p:nvSpPr>
        <p:spPr bwMode="auto">
          <a:xfrm>
            <a:off x="946150" y="465613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0</a:t>
            </a:r>
          </a:p>
        </p:txBody>
      </p:sp>
      <p:sp>
        <p:nvSpPr>
          <p:cNvPr id="9235" name="TextBox 20"/>
          <p:cNvSpPr txBox="1">
            <a:spLocks noChangeArrowheads="1"/>
          </p:cNvSpPr>
          <p:nvPr/>
        </p:nvSpPr>
        <p:spPr bwMode="auto">
          <a:xfrm>
            <a:off x="2841625" y="36147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0</a:t>
            </a:r>
          </a:p>
        </p:txBody>
      </p:sp>
      <p:sp>
        <p:nvSpPr>
          <p:cNvPr id="9236" name="TextBox 30"/>
          <p:cNvSpPr txBox="1">
            <a:spLocks noChangeArrowheads="1"/>
          </p:cNvSpPr>
          <p:nvPr/>
        </p:nvSpPr>
        <p:spPr bwMode="auto">
          <a:xfrm>
            <a:off x="6705600" y="2447925"/>
            <a:ext cx="371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a:t>
            </a:r>
          </a:p>
        </p:txBody>
      </p:sp>
      <p:sp>
        <p:nvSpPr>
          <p:cNvPr id="9237" name="TextBox 31"/>
          <p:cNvSpPr txBox="1">
            <a:spLocks noChangeArrowheads="1"/>
          </p:cNvSpPr>
          <p:nvPr/>
        </p:nvSpPr>
        <p:spPr bwMode="auto">
          <a:xfrm>
            <a:off x="6019800" y="3594100"/>
            <a:ext cx="371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a:t>
            </a:r>
          </a:p>
        </p:txBody>
      </p:sp>
      <p:sp>
        <p:nvSpPr>
          <p:cNvPr id="35" name="Oval 34"/>
          <p:cNvSpPr/>
          <p:nvPr/>
        </p:nvSpPr>
        <p:spPr>
          <a:xfrm>
            <a:off x="7772400" y="3473450"/>
            <a:ext cx="685800" cy="609600"/>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800" b="1" dirty="0"/>
              <a:t>9</a:t>
            </a:r>
          </a:p>
        </p:txBody>
      </p:sp>
      <p:cxnSp>
        <p:nvCxnSpPr>
          <p:cNvPr id="36" name="Straight Arrow Connector 35"/>
          <p:cNvCxnSpPr>
            <a:stCxn id="11" idx="5"/>
            <a:endCxn id="35" idx="0"/>
          </p:cNvCxnSpPr>
          <p:nvPr/>
        </p:nvCxnSpPr>
        <p:spPr>
          <a:xfrm>
            <a:off x="7672388" y="2840038"/>
            <a:ext cx="442912" cy="633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40" name="TextBox 36"/>
          <p:cNvSpPr txBox="1">
            <a:spLocks noChangeArrowheads="1"/>
          </p:cNvSpPr>
          <p:nvPr/>
        </p:nvSpPr>
        <p:spPr bwMode="auto">
          <a:xfrm>
            <a:off x="7370763" y="36052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0</a:t>
            </a:r>
          </a:p>
        </p:txBody>
      </p:sp>
      <p:cxnSp>
        <p:nvCxnSpPr>
          <p:cNvPr id="43" name="Straight Arrow Connector 42"/>
          <p:cNvCxnSpPr>
            <a:endCxn id="9237" idx="2"/>
          </p:cNvCxnSpPr>
          <p:nvPr/>
        </p:nvCxnSpPr>
        <p:spPr>
          <a:xfrm flipV="1">
            <a:off x="5562600" y="3962400"/>
            <a:ext cx="642938" cy="1905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Straight Arrow Connector 44"/>
          <p:cNvCxnSpPr>
            <a:endCxn id="9236" idx="2"/>
          </p:cNvCxnSpPr>
          <p:nvPr/>
        </p:nvCxnSpPr>
        <p:spPr>
          <a:xfrm flipV="1">
            <a:off x="5715000" y="2817813"/>
            <a:ext cx="1176338" cy="3049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743700" y="2457450"/>
            <a:ext cx="333375" cy="360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6743700" y="2457450"/>
            <a:ext cx="333375" cy="360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6040438" y="3552825"/>
            <a:ext cx="334962" cy="36195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6040438" y="3552825"/>
            <a:ext cx="334962" cy="361950"/>
          </a:xfrm>
          <a:prstGeom prst="line">
            <a:avLst/>
          </a:prstGeom>
        </p:spPr>
        <p:style>
          <a:lnRef idx="2">
            <a:schemeClr val="accent2"/>
          </a:lnRef>
          <a:fillRef idx="0">
            <a:schemeClr val="accent2"/>
          </a:fillRef>
          <a:effectRef idx="1">
            <a:schemeClr val="accent2"/>
          </a:effectRef>
          <a:fontRef idx="minor">
            <a:schemeClr val="tx1"/>
          </a:fontRef>
        </p:style>
      </p:cxnSp>
      <p:sp>
        <p:nvSpPr>
          <p:cNvPr id="56" name="TextBox 55"/>
          <p:cNvSpPr txBox="1">
            <a:spLocks noChangeArrowheads="1"/>
          </p:cNvSpPr>
          <p:nvPr/>
        </p:nvSpPr>
        <p:spPr bwMode="auto">
          <a:xfrm>
            <a:off x="5791200" y="35448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0</a:t>
            </a:r>
          </a:p>
        </p:txBody>
      </p:sp>
      <p:sp>
        <p:nvSpPr>
          <p:cNvPr id="57" name="TextBox 56"/>
          <p:cNvSpPr txBox="1">
            <a:spLocks noChangeArrowheads="1"/>
          </p:cNvSpPr>
          <p:nvPr/>
        </p:nvSpPr>
        <p:spPr bwMode="auto">
          <a:xfrm>
            <a:off x="6456363" y="2436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1000"/>
                                        <p:tgtEl>
                                          <p:spTgt spid="55"/>
                                        </p:tgtEl>
                                      </p:cBhvr>
                                    </p:animEffect>
                                    <p:anim calcmode="lin" valueType="num">
                                      <p:cBhvr>
                                        <p:cTn id="25" dur="1000" fill="hold"/>
                                        <p:tgtEl>
                                          <p:spTgt spid="55"/>
                                        </p:tgtEl>
                                        <p:attrNameLst>
                                          <p:attrName>ppt_x</p:attrName>
                                        </p:attrNameLst>
                                      </p:cBhvr>
                                      <p:tavLst>
                                        <p:tav tm="0">
                                          <p:val>
                                            <p:strVal val="#ppt_x"/>
                                          </p:val>
                                        </p:tav>
                                        <p:tav tm="100000">
                                          <p:val>
                                            <p:strVal val="#ppt_x"/>
                                          </p:val>
                                        </p:tav>
                                      </p:tavLst>
                                    </p:anim>
                                    <p:anim calcmode="lin" valueType="num">
                                      <p:cBhvr>
                                        <p:cTn id="26" dur="1000" fill="hold"/>
                                        <p:tgtEl>
                                          <p:spTgt spid="5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1000"/>
                                        <p:tgtEl>
                                          <p:spTgt spid="56"/>
                                        </p:tgtEl>
                                      </p:cBhvr>
                                    </p:animEffect>
                                    <p:anim calcmode="lin" valueType="num">
                                      <p:cBhvr>
                                        <p:cTn id="30" dur="1000" fill="hold"/>
                                        <p:tgtEl>
                                          <p:spTgt spid="56"/>
                                        </p:tgtEl>
                                        <p:attrNameLst>
                                          <p:attrName>ppt_x</p:attrName>
                                        </p:attrNameLst>
                                      </p:cBhvr>
                                      <p:tavLst>
                                        <p:tav tm="0">
                                          <p:val>
                                            <p:strVal val="#ppt_x"/>
                                          </p:val>
                                        </p:tav>
                                        <p:tav tm="100000">
                                          <p:val>
                                            <p:strVal val="#ppt_x"/>
                                          </p:val>
                                        </p:tav>
                                      </p:tavLst>
                                    </p:anim>
                                    <p:anim calcmode="lin" valueType="num">
                                      <p:cBhvr>
                                        <p:cTn id="31" dur="1000" fill="hold"/>
                                        <p:tgtEl>
                                          <p:spTgt spid="5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anim calcmode="lin" valueType="num">
                                      <p:cBhvr>
                                        <p:cTn id="35" dur="1000" fill="hold"/>
                                        <p:tgtEl>
                                          <p:spTgt spid="54"/>
                                        </p:tgtEl>
                                        <p:attrNameLst>
                                          <p:attrName>ppt_x</p:attrName>
                                        </p:attrNameLst>
                                      </p:cBhvr>
                                      <p:tavLst>
                                        <p:tav tm="0">
                                          <p:val>
                                            <p:strVal val="#ppt_x"/>
                                          </p:val>
                                        </p:tav>
                                        <p:tav tm="100000">
                                          <p:val>
                                            <p:strVal val="#ppt_x"/>
                                          </p:val>
                                        </p:tav>
                                      </p:tavLst>
                                    </p:anim>
                                    <p:anim calcmode="lin" valueType="num">
                                      <p:cBhvr>
                                        <p:cTn id="3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1000"/>
                                        <p:tgtEl>
                                          <p:spTgt spid="51"/>
                                        </p:tgtEl>
                                      </p:cBhvr>
                                    </p:animEffect>
                                    <p:anim calcmode="lin" valueType="num">
                                      <p:cBhvr>
                                        <p:cTn id="42" dur="1000" fill="hold"/>
                                        <p:tgtEl>
                                          <p:spTgt spid="51"/>
                                        </p:tgtEl>
                                        <p:attrNameLst>
                                          <p:attrName>ppt_x</p:attrName>
                                        </p:attrNameLst>
                                      </p:cBhvr>
                                      <p:tavLst>
                                        <p:tav tm="0">
                                          <p:val>
                                            <p:strVal val="#ppt_x"/>
                                          </p:val>
                                        </p:tav>
                                        <p:tav tm="100000">
                                          <p:val>
                                            <p:strVal val="#ppt_x"/>
                                          </p:val>
                                        </p:tav>
                                      </p:tavLst>
                                    </p:anim>
                                    <p:anim calcmode="lin" valueType="num">
                                      <p:cBhvr>
                                        <p:cTn id="43" dur="1000" fill="hold"/>
                                        <p:tgtEl>
                                          <p:spTgt spid="5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1000"/>
                                        <p:tgtEl>
                                          <p:spTgt spid="49"/>
                                        </p:tgtEl>
                                      </p:cBhvr>
                                    </p:animEffect>
                                    <p:anim calcmode="lin" valueType="num">
                                      <p:cBhvr>
                                        <p:cTn id="47" dur="1000" fill="hold"/>
                                        <p:tgtEl>
                                          <p:spTgt spid="49"/>
                                        </p:tgtEl>
                                        <p:attrNameLst>
                                          <p:attrName>ppt_x</p:attrName>
                                        </p:attrNameLst>
                                      </p:cBhvr>
                                      <p:tavLst>
                                        <p:tav tm="0">
                                          <p:val>
                                            <p:strVal val="#ppt_x"/>
                                          </p:val>
                                        </p:tav>
                                        <p:tav tm="100000">
                                          <p:val>
                                            <p:strVal val="#ppt_x"/>
                                          </p:val>
                                        </p:tav>
                                      </p:tavLst>
                                    </p:anim>
                                    <p:anim calcmode="lin" valueType="num">
                                      <p:cBhvr>
                                        <p:cTn id="48" dur="1000" fill="hold"/>
                                        <p:tgtEl>
                                          <p:spTgt spid="4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1000"/>
                                        <p:tgtEl>
                                          <p:spTgt spid="57"/>
                                        </p:tgtEl>
                                      </p:cBhvr>
                                    </p:animEffect>
                                    <p:anim calcmode="lin" valueType="num">
                                      <p:cBhvr>
                                        <p:cTn id="52" dur="1000" fill="hold"/>
                                        <p:tgtEl>
                                          <p:spTgt spid="57"/>
                                        </p:tgtEl>
                                        <p:attrNameLst>
                                          <p:attrName>ppt_x</p:attrName>
                                        </p:attrNameLst>
                                      </p:cBhvr>
                                      <p:tavLst>
                                        <p:tav tm="0">
                                          <p:val>
                                            <p:strVal val="#ppt_x"/>
                                          </p:val>
                                        </p:tav>
                                        <p:tav tm="100000">
                                          <p:val>
                                            <p:strVal val="#ppt_x"/>
                                          </p:val>
                                        </p:tav>
                                      </p:tavLst>
                                    </p:anim>
                                    <p:anim calcmode="lin" valueType="num">
                                      <p:cBhvr>
                                        <p:cTn id="5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Need a new Delete algorithm</a:t>
            </a:r>
          </a:p>
        </p:txBody>
      </p:sp>
      <p:sp>
        <p:nvSpPr>
          <p:cNvPr id="3" name="Content Placeholder 2"/>
          <p:cNvSpPr>
            <a:spLocks noGrp="1"/>
          </p:cNvSpPr>
          <p:nvPr>
            <p:ph idx="1"/>
          </p:nvPr>
        </p:nvSpPr>
        <p:spPr>
          <a:xfrm>
            <a:off x="457200" y="1371600"/>
            <a:ext cx="8229600" cy="5257800"/>
          </a:xfrm>
        </p:spPr>
        <p:txBody>
          <a:bodyPr rtlCol="0">
            <a:normAutofit fontScale="92500" lnSpcReduction="10000"/>
          </a:bodyPr>
          <a:lstStyle/>
          <a:p>
            <a:pPr eaLnBrk="1" fontAlgn="auto" hangingPunct="1">
              <a:spcAft>
                <a:spcPts val="0"/>
              </a:spcAft>
              <a:buFont typeface="Arial" pitchFamily="34" charset="0"/>
              <a:buChar char="•"/>
              <a:defRPr/>
            </a:pPr>
            <a:r>
              <a:rPr lang="en-US" b="1" dirty="0" smtClean="0"/>
              <a:t>Goal:</a:t>
            </a:r>
            <a:r>
              <a:rPr lang="en-US" dirty="0" smtClean="0"/>
              <a:t> if tree is AVL before Delete, then tree is AVL after Delete.</a:t>
            </a:r>
          </a:p>
          <a:p>
            <a:pPr eaLnBrk="1" fontAlgn="auto" hangingPunct="1">
              <a:spcAft>
                <a:spcPts val="0"/>
              </a:spcAft>
              <a:buFont typeface="Arial" pitchFamily="34" charset="0"/>
              <a:buChar char="•"/>
              <a:defRPr/>
            </a:pPr>
            <a:r>
              <a:rPr lang="en-US" b="1" dirty="0" smtClean="0"/>
              <a:t>Step 1:</a:t>
            </a:r>
            <a:r>
              <a:rPr lang="en-US" dirty="0" smtClean="0"/>
              <a:t> do BST delete.</a:t>
            </a:r>
          </a:p>
          <a:p>
            <a:pPr lvl="1" eaLnBrk="1" fontAlgn="auto" hangingPunct="1">
              <a:spcAft>
                <a:spcPts val="0"/>
              </a:spcAft>
              <a:buFont typeface="Arial" pitchFamily="34" charset="0"/>
              <a:buChar char="–"/>
              <a:defRPr/>
            </a:pPr>
            <a:r>
              <a:rPr lang="en-US" dirty="0" smtClean="0"/>
              <a:t>This maintains the </a:t>
            </a:r>
            <a:r>
              <a:rPr lang="en-US" i="1" dirty="0" smtClean="0"/>
              <a:t>BST property</a:t>
            </a:r>
            <a:r>
              <a:rPr lang="en-US" dirty="0" smtClean="0"/>
              <a:t>, but can</a:t>
            </a:r>
            <a:br>
              <a:rPr lang="en-US" dirty="0" smtClean="0"/>
            </a:br>
            <a:r>
              <a:rPr lang="en-US" dirty="0" smtClean="0"/>
              <a:t>cause the balance </a:t>
            </a:r>
            <a:r>
              <a:rPr lang="en-US" dirty="0" smtClean="0"/>
              <a:t>factors of </a:t>
            </a:r>
            <a:r>
              <a:rPr lang="en-US" dirty="0" smtClean="0"/>
              <a:t>ancestors</a:t>
            </a:r>
            <a:r>
              <a:rPr lang="en-US" dirty="0"/>
              <a:t> </a:t>
            </a:r>
            <a:r>
              <a:rPr lang="en-US" dirty="0" smtClean="0"/>
              <a:t>to be outdated!</a:t>
            </a:r>
            <a:endParaRPr lang="en-US" dirty="0" smtClean="0"/>
          </a:p>
          <a:p>
            <a:pPr eaLnBrk="1" fontAlgn="auto" hangingPunct="1">
              <a:spcAft>
                <a:spcPts val="0"/>
              </a:spcAft>
              <a:buFont typeface="Arial" pitchFamily="34" charset="0"/>
              <a:buChar char="•"/>
              <a:defRPr/>
            </a:pPr>
            <a:r>
              <a:rPr lang="en-US" b="1" dirty="0" smtClean="0"/>
              <a:t>Step 2:</a:t>
            </a:r>
            <a:r>
              <a:rPr lang="en-US" dirty="0" smtClean="0"/>
              <a:t> fix the </a:t>
            </a:r>
            <a:r>
              <a:rPr lang="en-US" dirty="0" smtClean="0"/>
              <a:t>height constraint and update balance factors.</a:t>
            </a:r>
            <a:endParaRPr lang="en-US" dirty="0" smtClean="0"/>
          </a:p>
          <a:p>
            <a:pPr lvl="1" eaLnBrk="1" fontAlgn="auto" hangingPunct="1">
              <a:spcAft>
                <a:spcPts val="0"/>
              </a:spcAft>
              <a:buFont typeface="Arial" pitchFamily="34" charset="0"/>
              <a:buChar char="–"/>
              <a:defRPr/>
            </a:pPr>
            <a:r>
              <a:rPr lang="en-US" dirty="0" smtClean="0"/>
              <a:t>Update </a:t>
            </a:r>
            <a:r>
              <a:rPr lang="en-US" dirty="0" smtClean="0"/>
              <a:t>any invalid balance factors affected by delete</a:t>
            </a:r>
            <a:r>
              <a:rPr lang="en-US" dirty="0"/>
              <a:t>.</a:t>
            </a:r>
            <a:endParaRPr lang="en-US" dirty="0" smtClean="0"/>
          </a:p>
          <a:p>
            <a:pPr lvl="2" eaLnBrk="1" fontAlgn="auto" hangingPunct="1">
              <a:spcAft>
                <a:spcPts val="0"/>
              </a:spcAft>
              <a:buFont typeface="Arial" pitchFamily="34" charset="0"/>
              <a:buChar char="–"/>
              <a:defRPr/>
            </a:pPr>
            <a:r>
              <a:rPr lang="en-US" dirty="0"/>
              <a:t>After </a:t>
            </a:r>
            <a:r>
              <a:rPr lang="en-US" dirty="0" smtClean="0"/>
              <a:t>updating them</a:t>
            </a:r>
            <a:r>
              <a:rPr lang="en-US" dirty="0"/>
              <a:t>, </a:t>
            </a:r>
            <a:r>
              <a:rPr lang="en-US" dirty="0" smtClean="0"/>
              <a:t>they can </a:t>
            </a:r>
            <a:r>
              <a:rPr lang="en-US" dirty="0"/>
              <a:t>be </a:t>
            </a:r>
            <a:r>
              <a:rPr lang="en-US" b="1" dirty="0" smtClean="0"/>
              <a:t>&lt; -1 </a:t>
            </a:r>
            <a:r>
              <a:rPr lang="en-US" b="1" dirty="0"/>
              <a:t>or </a:t>
            </a:r>
            <a:r>
              <a:rPr lang="en-US" b="1" dirty="0" smtClean="0"/>
              <a:t>&gt; 1.</a:t>
            </a:r>
            <a:endParaRPr lang="en-US" dirty="0" smtClean="0"/>
          </a:p>
          <a:p>
            <a:pPr lvl="1" eaLnBrk="1" fontAlgn="auto" hangingPunct="1">
              <a:spcAft>
                <a:spcPts val="0"/>
              </a:spcAft>
              <a:buFont typeface="Arial" pitchFamily="34" charset="0"/>
              <a:buChar char="–"/>
              <a:defRPr/>
            </a:pPr>
            <a:r>
              <a:rPr lang="en-US" dirty="0" smtClean="0"/>
              <a:t>Do rotations to fix any balance factors that are too small or large while maintaining </a:t>
            </a:r>
            <a:r>
              <a:rPr lang="en-US" dirty="0"/>
              <a:t>the BST </a:t>
            </a:r>
            <a:r>
              <a:rPr lang="en-US" dirty="0" smtClean="0"/>
              <a:t>property</a:t>
            </a:r>
            <a:r>
              <a:rPr lang="en-US" dirty="0" smtClean="0"/>
              <a:t>.</a:t>
            </a:r>
          </a:p>
          <a:p>
            <a:pPr lvl="2" eaLnBrk="1" fontAlgn="auto" hangingPunct="1">
              <a:spcAft>
                <a:spcPts val="0"/>
              </a:spcAft>
              <a:buFont typeface="Arial" pitchFamily="34" charset="0"/>
              <a:buChar char="–"/>
              <a:defRPr/>
            </a:pPr>
            <a:r>
              <a:rPr lang="en-US" dirty="0" smtClean="0"/>
              <a:t>Rotations can cause balance factors to be outdated also!</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1435</Words>
  <Application>Microsoft Office PowerPoint</Application>
  <PresentationFormat>On-screen Show (4:3)</PresentationFormat>
  <Paragraphs>359</Paragraphs>
  <Slides>21</Slides>
  <Notes>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AVL trees</vt:lpstr>
      <vt:lpstr>Today</vt:lpstr>
      <vt:lpstr>AVL tree</vt:lpstr>
      <vt:lpstr>AVL tree</vt:lpstr>
      <vt:lpstr>BST Delete breaks an AVL tree</vt:lpstr>
      <vt:lpstr>Replacing the height constraint with balance factors</vt:lpstr>
      <vt:lpstr>Same example with bf(x), not h(x)</vt:lpstr>
      <vt:lpstr>What else can BST Delete break?</vt:lpstr>
      <vt:lpstr>Need a new Delete algorithm</vt:lpstr>
      <vt:lpstr>Bad balance factors</vt:lpstr>
      <vt:lpstr>Problematic cases for Delete(a)</vt:lpstr>
      <vt:lpstr>Delete(a): 3 subcases for bf(x)=2</vt:lpstr>
      <vt:lpstr>Fixing case bf(x) = 2, bf(z) = 0</vt:lpstr>
      <vt:lpstr>Fixing case bf(x) = 2, bf(z) = 1</vt:lpstr>
      <vt:lpstr>Delete(a): bf(x)=2, bf(z)=-1 subcases</vt:lpstr>
      <vt:lpstr>Double right-left rotation</vt:lpstr>
      <vt:lpstr>Delete subcases for bf(x)=2, bf(z)=-1</vt:lpstr>
      <vt:lpstr>Delete subcases for bf(x)=2, bf(z)=-1</vt:lpstr>
      <vt:lpstr>Delete subcases for bf(x)=2, bf(z)=-1</vt:lpstr>
      <vt:lpstr>Recursively fixing balance factors</vt:lpstr>
      <vt:lpstr>Interactive AVL Deletes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dc:title>
  <dc:creator>Trevor Brown</dc:creator>
  <cp:lastModifiedBy>Trevor Brown</cp:lastModifiedBy>
  <cp:revision>36</cp:revision>
  <dcterms:created xsi:type="dcterms:W3CDTF">2013-01-24T02:35:49Z</dcterms:created>
  <dcterms:modified xsi:type="dcterms:W3CDTF">2014-01-24T00:26:09Z</dcterms:modified>
</cp:coreProperties>
</file>