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7" r:id="rId12"/>
    <p:sldId id="268" r:id="rId13"/>
    <p:sldId id="276" r:id="rId14"/>
    <p:sldId id="282" r:id="rId15"/>
    <p:sldId id="283" r:id="rId16"/>
    <p:sldId id="279" r:id="rId17"/>
    <p:sldId id="284" r:id="rId18"/>
    <p:sldId id="286" r:id="rId19"/>
    <p:sldId id="277" r:id="rId20"/>
    <p:sldId id="28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12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63A23-B246-4D8E-9567-7C1D341F1ED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EFCAC-BED8-4633-9B37-C172745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1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3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AA84-4D74-4F4B-9306-48C09D7E882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D52A1-C0E3-40E2-80A5-65437FC3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Augmenting AVL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Harder </a:t>
            </a:r>
            <a:r>
              <a:rPr lang="en-US" dirty="0" smtClean="0"/>
              <a:t>problem: scheduling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396239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Your calendar contains a bunch of time </a:t>
            </a:r>
            <a:r>
              <a:rPr lang="en-US" b="1" dirty="0" smtClean="0"/>
              <a:t>intervals [</a:t>
            </a:r>
            <a:r>
              <a:rPr lang="en-US" b="1" dirty="0" err="1" smtClean="0"/>
              <a:t>lo,hi</a:t>
            </a:r>
            <a:r>
              <a:rPr lang="en-US" b="1" dirty="0" smtClean="0"/>
              <a:t>]</a:t>
            </a:r>
            <a:r>
              <a:rPr lang="en-US" dirty="0" smtClean="0"/>
              <a:t> where you are busy</a:t>
            </a:r>
          </a:p>
          <a:p>
            <a:r>
              <a:rPr lang="en-US" dirty="0" smtClean="0"/>
              <a:t>We want to be </a:t>
            </a:r>
            <a:r>
              <a:rPr lang="en-US" dirty="0" smtClean="0"/>
              <a:t>able to quickly tell whether a new booking conflicts with an earlier booking.</a:t>
            </a:r>
            <a:endParaRPr lang="en-US" dirty="0"/>
          </a:p>
        </p:txBody>
      </p:sp>
      <p:pic>
        <p:nvPicPr>
          <p:cNvPr id="4" name="Picture 2" descr="http://novicenolonger.com/wp-content/uploads/2013/11/busy-calend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43" y="2438400"/>
            <a:ext cx="42005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problem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You must </a:t>
            </a:r>
            <a:r>
              <a:rPr lang="en-US" b="1" dirty="0" smtClean="0"/>
              <a:t>design a data structure </a:t>
            </a:r>
            <a:r>
              <a:rPr lang="en-US" dirty="0" smtClean="0"/>
              <a:t>D to </a:t>
            </a:r>
            <a:r>
              <a:rPr lang="en-US" dirty="0" smtClean="0"/>
              <a:t>efficiently do:</a:t>
            </a:r>
          </a:p>
          <a:p>
            <a:pPr lvl="1"/>
            <a:r>
              <a:rPr lang="en-US" b="1" dirty="0" smtClean="0"/>
              <a:t>Insert(D; x): </a:t>
            </a:r>
            <a:r>
              <a:rPr lang="en-US" dirty="0" smtClean="0"/>
              <a:t>Insert interval x into D.</a:t>
            </a:r>
            <a:endParaRPr lang="en-US" dirty="0" smtClean="0"/>
          </a:p>
          <a:p>
            <a:pPr lvl="1"/>
            <a:r>
              <a:rPr lang="en-US" b="1" dirty="0" smtClean="0"/>
              <a:t>Delete(D; x): </a:t>
            </a:r>
            <a:r>
              <a:rPr lang="en-US" dirty="0" smtClean="0"/>
              <a:t>Delete interval x from D.</a:t>
            </a:r>
            <a:endParaRPr lang="en-US" dirty="0" smtClean="0"/>
          </a:p>
          <a:p>
            <a:pPr lvl="1"/>
            <a:r>
              <a:rPr lang="en-US" b="1" dirty="0" smtClean="0"/>
              <a:t>Search(D</a:t>
            </a:r>
            <a:r>
              <a:rPr lang="en-US" b="1" dirty="0" smtClean="0"/>
              <a:t>; </a:t>
            </a:r>
            <a:r>
              <a:rPr lang="en-US" b="1" dirty="0" smtClean="0"/>
              <a:t>x): </a:t>
            </a:r>
            <a:r>
              <a:rPr lang="en-US" dirty="0" smtClean="0"/>
              <a:t>If D contains an interval that overlaps with x, return </a:t>
            </a:r>
            <a:r>
              <a:rPr lang="en-US" i="1" dirty="0" smtClean="0"/>
              <a:t>any </a:t>
            </a:r>
            <a:r>
              <a:rPr lang="en-US" dirty="0" smtClean="0"/>
              <a:t>such interval. Otherwise, return null.</a:t>
            </a:r>
          </a:p>
          <a:p>
            <a:r>
              <a:rPr lang="en-US" b="1" dirty="0" smtClean="0"/>
              <a:t>All </a:t>
            </a:r>
            <a:r>
              <a:rPr lang="en-US" b="1" dirty="0" smtClean="0"/>
              <a:t>functions must run in O(</a:t>
            </a:r>
            <a:r>
              <a:rPr lang="en-US" b="1" dirty="0" err="1" smtClean="0"/>
              <a:t>lg</a:t>
            </a:r>
            <a:r>
              <a:rPr lang="en-US" b="1" dirty="0" smtClean="0"/>
              <a:t> 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733800"/>
            <a:ext cx="7010400" cy="12954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648200"/>
            <a:ext cx="2667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The hard part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4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Figuring out the data </a:t>
            </a:r>
            <a:r>
              <a:rPr lang="en-US" dirty="0" smtClean="0"/>
              <a:t>structure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Iterative </a:t>
            </a:r>
            <a:r>
              <a:rPr lang="en-US" b="1" dirty="0" smtClean="0"/>
              <a:t>process; </a:t>
            </a:r>
            <a:r>
              <a:rPr lang="en-US" b="1" u="sng" dirty="0" smtClean="0"/>
              <a:t>HARD</a:t>
            </a:r>
            <a:r>
              <a:rPr lang="en-US" b="1" dirty="0" smtClean="0"/>
              <a:t> to </a:t>
            </a:r>
            <a:r>
              <a:rPr lang="en-US" b="1" dirty="0" smtClean="0"/>
              <a:t>get </a:t>
            </a:r>
            <a:r>
              <a:rPr lang="en-US" b="1" dirty="0" smtClean="0"/>
              <a:t>right </a:t>
            </a:r>
            <a:r>
              <a:rPr lang="en-US" b="1" dirty="0" smtClean="0"/>
              <a:t>the first time</a:t>
            </a:r>
            <a:r>
              <a:rPr lang="en-US" b="1" dirty="0" smtClean="0"/>
              <a:t>!</a:t>
            </a:r>
          </a:p>
          <a:p>
            <a:r>
              <a:rPr lang="en-US" dirty="0" smtClean="0"/>
              <a:t>Need a way to insert intervals into the tree</a:t>
            </a:r>
          </a:p>
          <a:p>
            <a:pPr lvl="1"/>
            <a:r>
              <a:rPr lang="en-US" dirty="0" smtClean="0"/>
              <a:t>Use low end-point of interval as the key</a:t>
            </a:r>
            <a:endParaRPr lang="en-US" dirty="0"/>
          </a:p>
          <a:p>
            <a:r>
              <a:rPr lang="en-US" dirty="0" smtClean="0"/>
              <a:t>Example tree: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8657" y="5715000"/>
            <a:ext cx="762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8, 16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4800600"/>
            <a:ext cx="762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26, 36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5830" y="5715000"/>
            <a:ext cx="762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29, 36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3886200"/>
            <a:ext cx="762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30, 34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4800600"/>
            <a:ext cx="762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60, 80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09454" y="5715000"/>
            <a:ext cx="762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48, 52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5" idx="0"/>
          </p:cNvCxnSpPr>
          <p:nvPr/>
        </p:nvCxnSpPr>
        <p:spPr>
          <a:xfrm flipH="1">
            <a:off x="3352800" y="42672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2699657" y="5181600"/>
            <a:ext cx="653143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3352800" y="5181600"/>
            <a:ext cx="66403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5290454" y="5181600"/>
            <a:ext cx="653146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4648200" y="42672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Figuring out the data </a:t>
            </a:r>
            <a:r>
              <a:rPr lang="en-US" dirty="0" smtClean="0"/>
              <a:t>structure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</a:t>
            </a:r>
            <a:r>
              <a:rPr lang="en-US" b="1" dirty="0" smtClean="0"/>
              <a:t>function do we want to compute?</a:t>
            </a:r>
          </a:p>
          <a:p>
            <a:pPr lvl="1"/>
            <a:r>
              <a:rPr lang="en-US" dirty="0" smtClean="0"/>
              <a:t>Does an interval x intersect any interval in the tree?</a:t>
            </a:r>
            <a:endParaRPr lang="en-US" sz="2000" dirty="0" smtClean="0"/>
          </a:p>
          <a:p>
            <a:r>
              <a:rPr lang="en-US" b="1" dirty="0" smtClean="0"/>
              <a:t>What info should we store at each node u</a:t>
            </a:r>
            <a:r>
              <a:rPr lang="en-US" b="1" dirty="0" smtClean="0"/>
              <a:t>?</a:t>
            </a:r>
          </a:p>
          <a:p>
            <a:pPr lvl="1"/>
            <a:r>
              <a:rPr lang="en-US" b="1" i="1" dirty="0" err="1" smtClean="0"/>
              <a:t>Mhi</a:t>
            </a:r>
            <a:r>
              <a:rPr lang="en-US" b="1" i="1" dirty="0" smtClean="0"/>
              <a:t>(u) = </a:t>
            </a:r>
            <a:r>
              <a:rPr lang="en-US" i="1" dirty="0" smtClean="0"/>
              <a:t>Maximum </a:t>
            </a:r>
            <a:r>
              <a:rPr lang="en-US" b="1" i="1" dirty="0" smtClean="0"/>
              <a:t>high endpoint</a:t>
            </a:r>
            <a:r>
              <a:rPr lang="en-US" i="1" dirty="0" smtClean="0"/>
              <a:t> of any node in the </a:t>
            </a:r>
            <a:r>
              <a:rPr lang="en-US" i="1" dirty="0" err="1" smtClean="0"/>
              <a:t>subtree</a:t>
            </a:r>
            <a:r>
              <a:rPr lang="en-US" i="1" dirty="0" smtClean="0"/>
              <a:t>.</a:t>
            </a:r>
            <a:endParaRPr lang="en-US" sz="2200" i="1" dirty="0"/>
          </a:p>
          <a:p>
            <a:r>
              <a:rPr lang="en-US" b="1" dirty="0" smtClean="0"/>
              <a:t>How can we </a:t>
            </a:r>
            <a:r>
              <a:rPr lang="en-US" b="1" dirty="0" smtClean="0"/>
              <a:t>use the info stored at each node to compute the desired function</a:t>
            </a:r>
            <a:r>
              <a:rPr lang="en-US" dirty="0" smtClean="0"/>
              <a:t> (by </a:t>
            </a:r>
            <a:r>
              <a:rPr lang="en-US" dirty="0" smtClean="0"/>
              <a:t>looking at </a:t>
            </a:r>
            <a:r>
              <a:rPr lang="en-US" dirty="0" smtClean="0"/>
              <a:t>a </a:t>
            </a:r>
            <a:r>
              <a:rPr lang="en-US" u="sng" dirty="0" smtClean="0"/>
              <a:t>small</a:t>
            </a:r>
            <a:r>
              <a:rPr lang="en-US" dirty="0" smtClean="0"/>
              <a:t> number of </a:t>
            </a:r>
            <a:r>
              <a:rPr lang="en-US" dirty="0" smtClean="0"/>
              <a:t>nodes)?</a:t>
            </a:r>
          </a:p>
          <a:p>
            <a:r>
              <a:rPr lang="en-US" dirty="0" smtClean="0"/>
              <a:t>Start by computing whether an interval x intersects any interval </a:t>
            </a:r>
            <a:r>
              <a:rPr lang="en-US" b="1" dirty="0" smtClean="0"/>
              <a:t>in a </a:t>
            </a:r>
            <a:r>
              <a:rPr lang="en-US" b="1" dirty="0" err="1" smtClean="0"/>
              <a:t>subtree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843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for Search within a </a:t>
            </a:r>
            <a:r>
              <a:rPr lang="en-US" dirty="0" err="1" smtClean="0"/>
              <a:t>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Search(lo, hi, u):</a:t>
            </a:r>
          </a:p>
          <a:p>
            <a:pPr marL="457200" lvl="1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f u is null then return 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990600"/>
            <a:ext cx="6019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Returns an interval in the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rooted at u that intersects [lo, hi]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438400" y="14097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for Search within a </a:t>
            </a:r>
            <a:r>
              <a:rPr lang="en-US" dirty="0" err="1" smtClean="0"/>
              <a:t>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Search(lo, hi, u):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 u is null then return null</a:t>
            </a:r>
          </a:p>
          <a:p>
            <a:pPr marL="457200" lvl="1" indent="0">
              <a:buNone/>
            </a:pPr>
            <a:r>
              <a:rPr lang="en-US" sz="2400" dirty="0"/>
              <a:t>if [lo, hi] intersects [lo(u), hi(u)] then return [lo(u), hi(u</a:t>
            </a:r>
            <a:r>
              <a:rPr lang="en-US" sz="2400" dirty="0" smtClean="0"/>
              <a:t>)]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990600"/>
            <a:ext cx="60198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Returns an interval in the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rooted at u that intersects [lo, hi]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438400" y="14097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794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2951108" y="4168446"/>
            <a:ext cx="26876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52058" y="382088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                                             hi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667000" y="3820886"/>
            <a:ext cx="3048000" cy="46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for Search within a </a:t>
            </a:r>
            <a:r>
              <a:rPr lang="en-US" dirty="0" err="1" smtClean="0"/>
              <a:t>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Search(lo, hi, u):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 u is null then return null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if [lo, hi] intersects [lo(u), hi(u)] then return [lo(u), hi(u)]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else</a:t>
            </a:r>
            <a:r>
              <a:rPr lang="en-US" sz="2400" dirty="0"/>
              <a:t> (no intersection)</a:t>
            </a:r>
          </a:p>
          <a:p>
            <a:pPr marL="457200" lvl="1" indent="0">
              <a:buNone/>
            </a:pPr>
            <a:r>
              <a:rPr lang="en-US" sz="2400" dirty="0"/>
              <a:t>	if lo &lt; lo(u) return Search(lo, hi, left(u))</a:t>
            </a:r>
          </a:p>
        </p:txBody>
      </p:sp>
      <p:sp>
        <p:nvSpPr>
          <p:cNvPr id="5" name="Oval 4"/>
          <p:cNvSpPr/>
          <p:nvPr/>
        </p:nvSpPr>
        <p:spPr>
          <a:xfrm>
            <a:off x="4229100" y="4724400"/>
            <a:ext cx="6858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7" name="Isosceles Triangle 6"/>
          <p:cNvSpPr/>
          <p:nvPr/>
        </p:nvSpPr>
        <p:spPr>
          <a:xfrm>
            <a:off x="2819400" y="5715000"/>
            <a:ext cx="1219200" cy="7239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105400" y="5715000"/>
            <a:ext cx="1219200" cy="9906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7" idx="0"/>
          </p:cNvCxnSpPr>
          <p:nvPr/>
        </p:nvCxnSpPr>
        <p:spPr>
          <a:xfrm flipH="1">
            <a:off x="3429000" y="5179685"/>
            <a:ext cx="900533" cy="535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4814467" y="5179685"/>
            <a:ext cx="900533" cy="535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50439" y="4648200"/>
            <a:ext cx="87876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51106" y="4169228"/>
            <a:ext cx="11024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056" y="38216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              hi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27714" y="428975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lo(u)  hi(u)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094106" y="3657600"/>
            <a:ext cx="0" cy="30480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4094106" y="3821668"/>
            <a:ext cx="1170627" cy="34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15189" y="357994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Every node v on this side has lo(v) &gt; hi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2971800" y="990600"/>
            <a:ext cx="60198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Returns an interval in the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rooted at u that intersects [lo, hi]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>
            <a:off x="2438400" y="14097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17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5" grpId="0" animBg="1"/>
      <p:bldP spid="7" grpId="0" animBg="1"/>
      <p:bldP spid="8" grpId="0" animBg="1"/>
      <p:bldP spid="26" grpId="0"/>
      <p:bldP spid="28" grpId="0"/>
      <p:bldP spid="37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for Search within a </a:t>
            </a:r>
            <a:r>
              <a:rPr lang="en-US" dirty="0" err="1" smtClean="0"/>
              <a:t>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Search(lo, hi, u):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 u is null then return null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if [lo, hi] intersects [lo(u), hi(u)] then return [lo(u), hi(u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else </a:t>
            </a:r>
            <a:r>
              <a:rPr lang="en-US" sz="2400" dirty="0" smtClean="0"/>
              <a:t>(no intersection)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lo &lt; lo(u) return Search(lo, hi, left(u))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else</a:t>
            </a:r>
            <a:r>
              <a:rPr lang="en-US" sz="2400" dirty="0"/>
              <a:t> (lo ≥ lo(u))</a:t>
            </a:r>
          </a:p>
          <a:p>
            <a:pPr marL="1371600" lvl="3" indent="0">
              <a:buNone/>
            </a:pPr>
            <a:r>
              <a:rPr lang="en-US" sz="2400" dirty="0"/>
              <a:t>if lo &gt; </a:t>
            </a:r>
            <a:r>
              <a:rPr lang="en-US" sz="2400" dirty="0" err="1"/>
              <a:t>Mhi</a:t>
            </a:r>
            <a:r>
              <a:rPr lang="en-US" sz="2400" dirty="0"/>
              <a:t>(left(u)) then return Search(lo, hi, right(u))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71800" y="990600"/>
            <a:ext cx="60198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Returns an interval in the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rooted at u that intersects [lo, hi]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438400" y="14097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82474" y="6530646"/>
            <a:ext cx="26876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9100" y="4495800"/>
            <a:ext cx="6858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439884" y="618308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                                             hi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77362" y="6236733"/>
            <a:ext cx="3048000" cy="46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2819400" y="5486400"/>
            <a:ext cx="1219200" cy="72973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105400" y="5486400"/>
            <a:ext cx="1219200" cy="54506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3"/>
            <a:endCxn id="9" idx="0"/>
          </p:cNvCxnSpPr>
          <p:nvPr/>
        </p:nvCxnSpPr>
        <p:spPr>
          <a:xfrm flipH="1">
            <a:off x="3429000" y="4951085"/>
            <a:ext cx="900533" cy="535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0" idx="0"/>
          </p:cNvCxnSpPr>
          <p:nvPr/>
        </p:nvCxnSpPr>
        <p:spPr>
          <a:xfrm>
            <a:off x="4814467" y="4951085"/>
            <a:ext cx="900533" cy="535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06895" y="5398533"/>
            <a:ext cx="87876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83627" y="6530646"/>
            <a:ext cx="11786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0774" y="618308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              hi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73284" y="504008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lo(u)  hi(u)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83627" y="4488597"/>
            <a:ext cx="0" cy="229465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 flipH="1">
            <a:off x="2841172" y="5519840"/>
            <a:ext cx="2242456" cy="3475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5942" y="5275889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Every node v on this side has hi(v) &lt; lo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49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/>
      <p:bldP spid="33" grpId="0" animBg="1"/>
      <p:bldP spid="9" grpId="0" animBg="1"/>
      <p:bldP spid="10" grpId="0" animBg="1"/>
      <p:bldP spid="15" grpId="0"/>
      <p:bldP spid="16" grpId="0"/>
      <p:bldP spid="27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Search(lo, hi, u):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 u is null then return null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if [lo, hi] intersects [lo(u), hi(u)] then return [lo(u), hi(u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else </a:t>
            </a:r>
            <a:r>
              <a:rPr lang="en-US" sz="2400" dirty="0" smtClean="0"/>
              <a:t>(no intersection)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lo &lt; lo(u) return Search(lo, hi, left(u))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else</a:t>
            </a:r>
            <a:r>
              <a:rPr lang="en-US" sz="2400" dirty="0"/>
              <a:t> (lo ≥ lo(u))</a:t>
            </a:r>
          </a:p>
          <a:p>
            <a:pPr marL="1371600" lvl="3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if lo 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Mhi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(left(u)) then return Search(lo, hi, right(u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371600" lvl="3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else</a:t>
            </a:r>
            <a:r>
              <a:rPr lang="en-US" sz="2400" dirty="0"/>
              <a:t> (lo ≤ </a:t>
            </a:r>
            <a:r>
              <a:rPr lang="en-US" sz="2400" dirty="0" err="1"/>
              <a:t>Mhi</a:t>
            </a:r>
            <a:r>
              <a:rPr lang="en-US" sz="2400" dirty="0"/>
              <a:t>(left(u))</a:t>
            </a:r>
          </a:p>
          <a:p>
            <a:pPr marL="1828800" lvl="4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return</a:t>
            </a:r>
            <a:r>
              <a:rPr lang="en-US" sz="2400" dirty="0"/>
              <a:t> Search(lo, hi, left(u))</a:t>
            </a:r>
          </a:p>
          <a:p>
            <a:pPr marL="1371600" lvl="3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44246" y="2007633"/>
            <a:ext cx="4447354" cy="2819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for Search within a </a:t>
            </a:r>
            <a:r>
              <a:rPr lang="en-US" dirty="0" err="1" smtClean="0"/>
              <a:t>subtree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990600"/>
            <a:ext cx="60198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Returns an interval in the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rooted at u that intersects [lo, hi]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438400" y="14097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Oval 7"/>
          <p:cNvSpPr/>
          <p:nvPr/>
        </p:nvSpPr>
        <p:spPr>
          <a:xfrm>
            <a:off x="6515100" y="2286000"/>
            <a:ext cx="6858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9" name="Isosceles Triangle 8"/>
          <p:cNvSpPr/>
          <p:nvPr/>
        </p:nvSpPr>
        <p:spPr>
          <a:xfrm>
            <a:off x="5105400" y="3276600"/>
            <a:ext cx="1219200" cy="72973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7391400" y="3276600"/>
            <a:ext cx="1219200" cy="54506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3"/>
            <a:endCxn id="9" idx="0"/>
          </p:cNvCxnSpPr>
          <p:nvPr/>
        </p:nvCxnSpPr>
        <p:spPr>
          <a:xfrm flipH="1">
            <a:off x="5715000" y="2741285"/>
            <a:ext cx="900533" cy="535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0" idx="0"/>
          </p:cNvCxnSpPr>
          <p:nvPr/>
        </p:nvCxnSpPr>
        <p:spPr>
          <a:xfrm>
            <a:off x="7100467" y="2741285"/>
            <a:ext cx="900533" cy="535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36439" y="3188733"/>
            <a:ext cx="87876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7342" y="4157560"/>
            <a:ext cx="11024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88292" y="38100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              hi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13714" y="283028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lo(u)  hi(u)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72104" y="3733802"/>
            <a:ext cx="6858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</a:t>
            </a:r>
            <a:endParaRPr lang="en-US" sz="24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15025" y="4570439"/>
            <a:ext cx="31524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2300" y="4211990"/>
            <a:ext cx="33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lo(v)                   </a:t>
            </a:r>
            <a:r>
              <a:rPr lang="en-US" b="1" dirty="0" smtClean="0"/>
              <a:t>hi(v) = </a:t>
            </a:r>
            <a:r>
              <a:rPr lang="en-US" b="1" dirty="0" err="1" smtClean="0"/>
              <a:t>Mhi</a:t>
            </a:r>
            <a:r>
              <a:rPr lang="en-US" b="1" dirty="0" smtClean="0"/>
              <a:t>(left(u))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833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5" grpId="0"/>
      <p:bldP spid="16" grpId="0"/>
      <p:bldP spid="20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Final algorithm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Search(lo, hi, u):</a:t>
            </a:r>
          </a:p>
          <a:p>
            <a:pPr marL="457200" lvl="1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f u is null then return null</a:t>
            </a:r>
          </a:p>
          <a:p>
            <a:pPr marL="457200" lvl="1" indent="0">
              <a:buNone/>
            </a:pPr>
            <a:r>
              <a:rPr lang="en-US" sz="2400" dirty="0"/>
              <a:t>if [lo, hi] intersects [lo(u), hi(u)] then return [lo(u), hi(u</a:t>
            </a:r>
            <a:r>
              <a:rPr lang="en-US" sz="2400" dirty="0" smtClean="0"/>
              <a:t>)]</a:t>
            </a:r>
          </a:p>
          <a:p>
            <a:pPr marL="457200" lvl="1" indent="0">
              <a:buNone/>
            </a:pPr>
            <a:r>
              <a:rPr lang="en-US" sz="2400" dirty="0"/>
              <a:t>else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(no intersection)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if lo &lt; lo(u) return Search(lo, hi, left(u))</a:t>
            </a:r>
          </a:p>
          <a:p>
            <a:pPr marL="457200" lvl="1" indent="0">
              <a:buNone/>
            </a:pPr>
            <a:r>
              <a:rPr lang="en-US" sz="2400" dirty="0" smtClean="0"/>
              <a:t>	else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(lo ≥ lo(u))</a:t>
            </a:r>
          </a:p>
          <a:p>
            <a:pPr marL="1371600" lvl="3" indent="0">
              <a:buNone/>
            </a:pPr>
            <a:r>
              <a:rPr lang="en-US" sz="2400" dirty="0" smtClean="0"/>
              <a:t>if lo &gt; </a:t>
            </a:r>
            <a:r>
              <a:rPr lang="en-US" sz="2400" dirty="0" err="1" smtClean="0"/>
              <a:t>Mhi</a:t>
            </a:r>
            <a:r>
              <a:rPr lang="en-US" sz="2400" dirty="0" smtClean="0"/>
              <a:t>(left(u)) then return Search(lo, hi, right(u))</a:t>
            </a:r>
          </a:p>
          <a:p>
            <a:pPr marL="1371600" lvl="3" indent="0">
              <a:buNone/>
            </a:pPr>
            <a:r>
              <a:rPr lang="en-US" sz="2400" dirty="0" smtClean="0"/>
              <a:t>else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(lo ≤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Mhi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(left(u))</a:t>
            </a:r>
          </a:p>
          <a:p>
            <a:pPr marL="1828800" lvl="4" indent="0">
              <a:buNone/>
            </a:pPr>
            <a:r>
              <a:rPr lang="en-US" sz="2400" dirty="0" smtClean="0"/>
              <a:t>return Search(lo, hi, left(u))</a:t>
            </a:r>
          </a:p>
          <a:p>
            <a:pPr marL="1828800" lvl="4" indent="0">
              <a:buNone/>
            </a:pPr>
            <a:endParaRPr lang="en-US" sz="1000" dirty="0" smtClean="0"/>
          </a:p>
          <a:p>
            <a:pPr marL="114300" indent="0">
              <a:buNone/>
            </a:pPr>
            <a:r>
              <a:rPr lang="en-US" sz="2400" b="1" dirty="0" smtClean="0"/>
              <a:t>Search(D, x=[lo, hi]):</a:t>
            </a:r>
          </a:p>
          <a:p>
            <a:pPr marL="514350" lvl="1" indent="0">
              <a:buNone/>
            </a:pPr>
            <a:r>
              <a:rPr lang="en-US" sz="2400" dirty="0" smtClean="0"/>
              <a:t>return Search(lo, hi, root(D))</a:t>
            </a:r>
          </a:p>
        </p:txBody>
      </p:sp>
    </p:spTree>
    <p:extLst>
      <p:ext uri="{BB962C8B-B14F-4D97-AF65-F5344CB8AC3E}">
        <p14:creationId xmlns:p14="http://schemas.microsoft.com/office/powerpoint/2010/main" val="35061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http://mvngu.files.wordpress.com/2011/03/classification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4836646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we’ve thought about trees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2.bp.blogspot.com/-MVCe2onfMTo/T1zanSW-thI/AAAAAAAAAqw/iuK_kFlAjm4/s640/Tree%2Bview%2Busing%2BXML%2Bdata%2Bfrom%2BJava%2BServlet%2Band%2BMySQ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9397"/>
            <a:ext cx="25146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mmunity.jboss.org/servlet/JiveServlet/showImage/102-47844-2-19844/registry-tre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44488"/>
            <a:ext cx="3352800" cy="244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upload.wikimedia.org/wikipedia/commons/thumb/6/61/Binomial-heap-13.svg/325px-Binomial-heap-13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63876"/>
            <a:ext cx="30956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35" y="3187571"/>
            <a:ext cx="190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5835" y="3047999"/>
            <a:ext cx="7010400" cy="1524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Good for determining ancestry</a:t>
            </a:r>
          </a:p>
          <a:p>
            <a:pPr algn="ctr"/>
            <a:r>
              <a:rPr lang="en-US" sz="2800" dirty="0" smtClean="0"/>
              <a:t>Can be good for quickly finding an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989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Insert and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Insert(D, x=[lo, hi]):</a:t>
            </a:r>
          </a:p>
          <a:p>
            <a:pPr lvl="1"/>
            <a:r>
              <a:rPr lang="en-US" dirty="0" smtClean="0"/>
              <a:t>Do regular AVL insertion of key </a:t>
            </a:r>
            <a:r>
              <a:rPr lang="en-US" b="1" dirty="0" smtClean="0"/>
              <a:t>lo</a:t>
            </a:r>
            <a:r>
              <a:rPr lang="en-US" dirty="0" smtClean="0"/>
              <a:t>, also storing </a:t>
            </a:r>
            <a:r>
              <a:rPr lang="en-US" b="1" dirty="0" smtClean="0"/>
              <a:t>hi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Mhi</a:t>
            </a:r>
            <a:r>
              <a:rPr lang="en-US" dirty="0" smtClean="0"/>
              <a:t> of the new node to </a:t>
            </a:r>
            <a:r>
              <a:rPr lang="en-US" b="1" dirty="0" smtClean="0"/>
              <a:t>hi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Fix balance factors and perform rotations as usual, but also update </a:t>
            </a:r>
            <a:r>
              <a:rPr lang="en-US" dirty="0" err="1" smtClean="0"/>
              <a:t>Mhi</a:t>
            </a:r>
            <a:r>
              <a:rPr lang="en-US" dirty="0" smtClean="0"/>
              <a:t>(u) whenever you update the balance factor of a node u.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Mhi</a:t>
            </a:r>
            <a:r>
              <a:rPr lang="en-US" dirty="0" smtClean="0"/>
              <a:t>(u) for all ancestors, and for every node involved in a rotation, using formula:</a:t>
            </a:r>
            <a:br>
              <a:rPr lang="en-US" dirty="0" smtClean="0"/>
            </a:br>
            <a:r>
              <a:rPr lang="en-US" dirty="0" err="1" smtClean="0"/>
              <a:t>Mhi</a:t>
            </a:r>
            <a:r>
              <a:rPr lang="en-US" dirty="0" smtClean="0"/>
              <a:t>(u) = max{hi(u), </a:t>
            </a:r>
            <a:r>
              <a:rPr lang="en-US" dirty="0" err="1" smtClean="0"/>
              <a:t>Mhi</a:t>
            </a:r>
            <a:r>
              <a:rPr lang="en-US" dirty="0" smtClean="0"/>
              <a:t>(left(u)), </a:t>
            </a:r>
            <a:r>
              <a:rPr lang="en-US" dirty="0" err="1" smtClean="0"/>
              <a:t>Mhi</a:t>
            </a:r>
            <a:r>
              <a:rPr lang="en-US" dirty="0" smtClean="0"/>
              <a:t>(right(u))}.</a:t>
            </a:r>
          </a:p>
          <a:p>
            <a:r>
              <a:rPr lang="en-US" dirty="0" smtClean="0"/>
              <a:t>Delete(D, x=[lo, hi]): similar to Insert</a:t>
            </a:r>
          </a:p>
        </p:txBody>
      </p:sp>
    </p:spTree>
    <p:extLst>
      <p:ext uri="{BB962C8B-B14F-4D97-AF65-F5344CB8AC3E}">
        <p14:creationId xmlns:p14="http://schemas.microsoft.com/office/powerpoint/2010/main" val="33868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Why O(</a:t>
            </a:r>
            <a:r>
              <a:rPr lang="en-US" dirty="0" err="1" smtClean="0"/>
              <a:t>lg</a:t>
            </a:r>
            <a:r>
              <a:rPr lang="en-US" dirty="0" smtClean="0"/>
              <a:t> n)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Insert/Delete: normal AVL operation = 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/>
              <a:t>PLUS: update </a:t>
            </a:r>
            <a:r>
              <a:rPr lang="en-US" dirty="0" err="1" smtClean="0"/>
              <a:t>Mhi</a:t>
            </a:r>
            <a:r>
              <a:rPr lang="en-US" dirty="0" smtClean="0"/>
              <a:t>(u) </a:t>
            </a:r>
            <a:r>
              <a:rPr lang="en-US" dirty="0" smtClean="0"/>
              <a:t>for each u on path to the root</a:t>
            </a:r>
          </a:p>
          <a:p>
            <a:pPr lvl="2"/>
            <a:r>
              <a:rPr lang="en-US" dirty="0" smtClean="0"/>
              <a:t>Length of this path </a:t>
            </a:r>
            <a:r>
              <a:rPr lang="en-US" dirty="0" smtClean="0"/>
              <a:t>≤ tree </a:t>
            </a:r>
            <a:r>
              <a:rPr lang="en-US" dirty="0" smtClean="0"/>
              <a:t>height, so O(</a:t>
            </a:r>
            <a:r>
              <a:rPr lang="en-US" dirty="0" err="1" smtClean="0"/>
              <a:t>lg</a:t>
            </a:r>
            <a:r>
              <a:rPr lang="en-US" dirty="0" smtClean="0"/>
              <a:t> n) in an AVL tree</a:t>
            </a:r>
          </a:p>
          <a:p>
            <a:pPr lvl="1"/>
            <a:r>
              <a:rPr lang="en-US" dirty="0" smtClean="0"/>
              <a:t>PLUS: update </a:t>
            </a:r>
            <a:r>
              <a:rPr lang="en-US" dirty="0" err="1" smtClean="0"/>
              <a:t>Mhi</a:t>
            </a:r>
            <a:r>
              <a:rPr lang="en-US" dirty="0" smtClean="0"/>
              <a:t>(u</a:t>
            </a:r>
            <a:r>
              <a:rPr lang="en-US" dirty="0" smtClean="0"/>
              <a:t>) for each node involved in a rotation</a:t>
            </a:r>
          </a:p>
          <a:p>
            <a:pPr lvl="2"/>
            <a:r>
              <a:rPr lang="en-US" dirty="0" smtClean="0"/>
              <a:t>At most O(</a:t>
            </a:r>
            <a:r>
              <a:rPr lang="en-US" dirty="0" err="1" smtClean="0"/>
              <a:t>lg</a:t>
            </a:r>
            <a:r>
              <a:rPr lang="en-US" dirty="0" smtClean="0"/>
              <a:t> n) rotations (one per node on the path from the root </a:t>
            </a:r>
            <a:r>
              <a:rPr lang="en-US" dirty="0" smtClean="0"/>
              <a:t>≤ </a:t>
            </a:r>
            <a:r>
              <a:rPr lang="en-US" dirty="0" smtClean="0"/>
              <a:t>tree height)</a:t>
            </a:r>
          </a:p>
          <a:p>
            <a:pPr lvl="2"/>
            <a:r>
              <a:rPr lang="en-US" dirty="0" smtClean="0"/>
              <a:t>Each rotation involves a constant number of nodes</a:t>
            </a:r>
          </a:p>
          <a:p>
            <a:pPr lvl="2"/>
            <a:r>
              <a:rPr lang="en-US" dirty="0" smtClean="0"/>
              <a:t>Therefore, constant </a:t>
            </a:r>
            <a:r>
              <a:rPr lang="en-US" dirty="0" smtClean="0"/>
              <a:t>times </a:t>
            </a:r>
            <a:r>
              <a:rPr lang="en-US" dirty="0" smtClean="0"/>
              <a:t>O(</a:t>
            </a:r>
            <a:r>
              <a:rPr lang="en-US" dirty="0" err="1" smtClean="0"/>
              <a:t>lg</a:t>
            </a:r>
            <a:r>
              <a:rPr lang="en-US" dirty="0" smtClean="0"/>
              <a:t> n), which is O(</a:t>
            </a:r>
            <a:r>
              <a:rPr lang="en-US" dirty="0" err="1" smtClean="0"/>
              <a:t>lg</a:t>
            </a:r>
            <a:r>
              <a:rPr lang="en-US" dirty="0" smtClean="0"/>
              <a:t> n).</a:t>
            </a:r>
          </a:p>
          <a:p>
            <a:r>
              <a:rPr lang="en-US" dirty="0" smtClean="0"/>
              <a:t>Search</a:t>
            </a:r>
            <a:endParaRPr lang="en-US" dirty="0" smtClean="0"/>
          </a:p>
          <a:p>
            <a:pPr lvl="1"/>
            <a:r>
              <a:rPr lang="en-US" dirty="0" smtClean="0"/>
              <a:t>Constant work + recursive call on </a:t>
            </a:r>
            <a:r>
              <a:rPr lang="en-US" dirty="0" smtClean="0"/>
              <a:t>a child</a:t>
            </a:r>
            <a:endParaRPr lang="en-US" dirty="0" smtClean="0"/>
          </a:p>
          <a:p>
            <a:pPr lvl="1"/>
            <a:r>
              <a:rPr lang="en-US" dirty="0" smtClean="0"/>
              <a:t>Single recursive call means O(tree height) = 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uses?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thoughts?</a:t>
            </a:r>
          </a:p>
          <a:p>
            <a:r>
              <a:rPr lang="en-US" dirty="0" smtClean="0"/>
              <a:t>Finding a minimum/maximum…</a:t>
            </a:r>
          </a:p>
          <a:p>
            <a:pPr lvl="1"/>
            <a:r>
              <a:rPr lang="en-US" dirty="0" smtClean="0"/>
              <a:t>(heaps are probably just as good or better)</a:t>
            </a:r>
          </a:p>
          <a:p>
            <a:endParaRPr lang="en-US" dirty="0" smtClean="0"/>
          </a:p>
          <a:p>
            <a:r>
              <a:rPr lang="en-US" dirty="0" smtClean="0"/>
              <a:t>Finding an average?</a:t>
            </a:r>
          </a:p>
          <a:p>
            <a:r>
              <a:rPr lang="en-US" b="1" dirty="0" smtClean="0"/>
              <a:t>More</a:t>
            </a:r>
            <a:r>
              <a:rPr lang="en-US" dirty="0" smtClean="0"/>
              <a:t> complicated things?!!!11one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5029200"/>
            <a:ext cx="56388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Enter: idea of </a:t>
            </a:r>
            <a:r>
              <a:rPr lang="en-US" sz="4800" b="1" u="sng" dirty="0" smtClean="0"/>
              <a:t>augmenting</a:t>
            </a:r>
            <a:r>
              <a:rPr lang="en-US" sz="4800" b="1" dirty="0" smtClean="0"/>
              <a:t> </a:t>
            </a:r>
            <a:r>
              <a:rPr lang="en-US" sz="4800" dirty="0" smtClean="0"/>
              <a:t>a 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1383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Can quickly compute many global properties that seem to need knowledge of the whole tree!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size of any sub-tree</a:t>
            </a:r>
          </a:p>
          <a:p>
            <a:pPr lvl="1"/>
            <a:r>
              <a:rPr lang="en-US" dirty="0" smtClean="0"/>
              <a:t>height of any sub-tree</a:t>
            </a:r>
          </a:p>
          <a:p>
            <a:pPr lvl="1"/>
            <a:r>
              <a:rPr lang="en-US" dirty="0" smtClean="0"/>
              <a:t>averages of keys/values in a sub-tree</a:t>
            </a:r>
          </a:p>
          <a:p>
            <a:pPr lvl="1"/>
            <a:r>
              <a:rPr lang="en-US" dirty="0" err="1" smtClean="0"/>
              <a:t>min+max</a:t>
            </a:r>
            <a:r>
              <a:rPr lang="en-US" dirty="0" smtClean="0"/>
              <a:t> of keys/values in any sub-tree, …</a:t>
            </a:r>
          </a:p>
          <a:p>
            <a:r>
              <a:rPr lang="en-US" dirty="0" smtClean="0"/>
              <a:t>Can quickly compute </a:t>
            </a:r>
            <a:r>
              <a:rPr lang="en-US" b="1" dirty="0" smtClean="0"/>
              <a:t>any function f(u) </a:t>
            </a:r>
            <a:r>
              <a:rPr lang="en-US" dirty="0" smtClean="0"/>
              <a:t>so long as you only need to know f(</a:t>
            </a:r>
            <a:r>
              <a:rPr lang="en-US" dirty="0" err="1" smtClean="0"/>
              <a:t>u.left</a:t>
            </a:r>
            <a:r>
              <a:rPr lang="en-US" dirty="0" smtClean="0"/>
              <a:t>) and f(</a:t>
            </a:r>
            <a:r>
              <a:rPr lang="en-US" dirty="0" err="1" smtClean="0"/>
              <a:t>u.right</a:t>
            </a:r>
            <a:r>
              <a:rPr lang="en-US" dirty="0" smtClean="0"/>
              <a:t>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augment any kind of tree</a:t>
            </a:r>
          </a:p>
          <a:p>
            <a:r>
              <a:rPr lang="en-US" dirty="0" smtClean="0"/>
              <a:t>Only balanced trees are guaranteed to be fast</a:t>
            </a:r>
          </a:p>
          <a:p>
            <a:r>
              <a:rPr lang="en-US" b="1" dirty="0" smtClean="0"/>
              <a:t>After augmenting an AVL tree to compute f(u), we can still do all operations in O(</a:t>
            </a:r>
            <a:r>
              <a:rPr lang="en-US" b="1" dirty="0" err="1" smtClean="0"/>
              <a:t>lg</a:t>
            </a:r>
            <a:r>
              <a:rPr lang="en-US" b="1" dirty="0" smtClean="0"/>
              <a:t> n)!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do one simple example</a:t>
            </a:r>
          </a:p>
          <a:p>
            <a:r>
              <a:rPr lang="en-US" dirty="0" smtClean="0"/>
              <a:t>Then, you will help with a harder one!</a:t>
            </a:r>
          </a:p>
          <a:p>
            <a:endParaRPr lang="en-US" dirty="0"/>
          </a:p>
          <a:p>
            <a:r>
              <a:rPr lang="en-US" dirty="0" smtClean="0"/>
              <a:t>Problem: augment an AVL tree so we can do:</a:t>
            </a:r>
          </a:p>
          <a:p>
            <a:pPr lvl="1"/>
            <a:r>
              <a:rPr lang="en-US" b="1" dirty="0" smtClean="0"/>
              <a:t>Insert(key)</a:t>
            </a:r>
            <a:r>
              <a:rPr lang="en-US" dirty="0" smtClean="0"/>
              <a:t>: add key in 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lvl="1"/>
            <a:r>
              <a:rPr lang="en-US" b="1" dirty="0" smtClean="0"/>
              <a:t>Delete(key)</a:t>
            </a:r>
            <a:r>
              <a:rPr lang="en-US" dirty="0" smtClean="0"/>
              <a:t>: remove key in 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lvl="1"/>
            <a:r>
              <a:rPr lang="en-US" b="1" dirty="0" smtClean="0"/>
              <a:t>Height(node)</a:t>
            </a:r>
            <a:r>
              <a:rPr lang="en-US" dirty="0" smtClean="0"/>
              <a:t>: get height of sub-tree rooted at </a:t>
            </a:r>
            <a:r>
              <a:rPr lang="en-US" b="1" dirty="0" smtClean="0"/>
              <a:t>node</a:t>
            </a:r>
            <a:r>
              <a:rPr lang="en-US" dirty="0" smtClean="0"/>
              <a:t> in O(1)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first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1676400"/>
            <a:ext cx="4038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regular AVL tree already does this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38800" y="3048000"/>
            <a:ext cx="11811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096000" y="3048000"/>
            <a:ext cx="7239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6019800"/>
            <a:ext cx="40386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How do we do this?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2133600" y="5791200"/>
            <a:ext cx="4191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24400" y="5715000"/>
            <a:ext cx="42672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Store some extra data at each node… but what?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6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we want to compute: Height(u) = H(u)</a:t>
            </a:r>
          </a:p>
          <a:p>
            <a:r>
              <a:rPr lang="en-US" dirty="0" smtClean="0"/>
              <a:t>If someone gives us H(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) and H(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can we compute H(u)?</a:t>
            </a:r>
          </a:p>
          <a:p>
            <a:r>
              <a:rPr lang="en-US" dirty="0" smtClean="0"/>
              <a:t>What formula should we use?</a:t>
            </a:r>
          </a:p>
          <a:p>
            <a:endParaRPr lang="en-US" sz="1000" b="1" dirty="0" smtClean="0"/>
          </a:p>
          <a:p>
            <a:r>
              <a:rPr lang="en-US" b="1" dirty="0" smtClean="0"/>
              <a:t>If u is a leaf then</a:t>
            </a:r>
          </a:p>
          <a:p>
            <a:pPr lvl="1"/>
            <a:r>
              <a:rPr lang="en-US" dirty="0" smtClean="0"/>
              <a:t>H(u) = 0</a:t>
            </a:r>
          </a:p>
          <a:p>
            <a:r>
              <a:rPr lang="en-US" b="1" dirty="0" smtClean="0"/>
              <a:t>Else</a:t>
            </a:r>
          </a:p>
          <a:p>
            <a:pPr lvl="1"/>
            <a:r>
              <a:rPr lang="en-US" dirty="0" smtClean="0"/>
              <a:t>H(u) = max{H(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), H(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)}+1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5817705" y="3959087"/>
            <a:ext cx="990600" cy="15240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compute this function quickly?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70105" y="39590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6" name="Isosceles Triangle 5"/>
          <p:cNvSpPr/>
          <p:nvPr/>
        </p:nvSpPr>
        <p:spPr>
          <a:xfrm>
            <a:off x="7417905" y="3959087"/>
            <a:ext cx="990600" cy="21336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70305" y="39590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6761922" y="28922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4" idx="0"/>
          </p:cNvCxnSpPr>
          <p:nvPr/>
        </p:nvCxnSpPr>
        <p:spPr>
          <a:xfrm flipH="1">
            <a:off x="6313005" y="3412613"/>
            <a:ext cx="549350" cy="546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5"/>
            <a:endCxn id="7" idx="0"/>
          </p:cNvCxnSpPr>
          <p:nvPr/>
        </p:nvCxnSpPr>
        <p:spPr>
          <a:xfrm>
            <a:off x="7347289" y="3412613"/>
            <a:ext cx="565916" cy="546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12905" y="3959087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4532243"/>
            <a:ext cx="685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85992" y="3959087"/>
            <a:ext cx="1041" cy="2136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5728" y="4873487"/>
            <a:ext cx="685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56983" y="2892287"/>
            <a:ext cx="1" cy="32070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46166" y="44958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H(u)=?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8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Augmenting AVL tree to compute H(u)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743200"/>
          </a:xfrm>
        </p:spPr>
        <p:txBody>
          <a:bodyPr/>
          <a:lstStyle/>
          <a:p>
            <a:r>
              <a:rPr lang="en-US" dirty="0" smtClean="0"/>
              <a:t>Each node </a:t>
            </a:r>
            <a:r>
              <a:rPr lang="en-US" b="1" dirty="0" smtClean="0"/>
              <a:t>u</a:t>
            </a:r>
            <a:r>
              <a:rPr lang="en-US" dirty="0" smtClean="0"/>
              <a:t> contains</a:t>
            </a:r>
          </a:p>
          <a:p>
            <a:pPr lvl="1"/>
            <a:r>
              <a:rPr lang="en-US" b="1" dirty="0"/>
              <a:t>k</a:t>
            </a:r>
            <a:r>
              <a:rPr lang="en-US" b="1" dirty="0" smtClean="0"/>
              <a:t>ey</a:t>
            </a:r>
            <a:r>
              <a:rPr lang="en-US" dirty="0" smtClean="0"/>
              <a:t>: the key</a:t>
            </a:r>
          </a:p>
          <a:p>
            <a:pPr lvl="1"/>
            <a:r>
              <a:rPr lang="en-US" b="1" dirty="0" smtClean="0"/>
              <a:t>left</a:t>
            </a:r>
            <a:r>
              <a:rPr lang="en-US" dirty="0" smtClean="0"/>
              <a:t>, </a:t>
            </a:r>
            <a:r>
              <a:rPr lang="en-US" b="1" dirty="0" smtClean="0"/>
              <a:t>right</a:t>
            </a:r>
            <a:r>
              <a:rPr lang="en-US" dirty="0" smtClean="0"/>
              <a:t>: child pointers</a:t>
            </a:r>
          </a:p>
          <a:p>
            <a:pPr lvl="1"/>
            <a:r>
              <a:rPr lang="en-US" b="1" dirty="0" smtClean="0"/>
              <a:t>h</a:t>
            </a:r>
            <a:r>
              <a:rPr lang="en-US" dirty="0" smtClean="0"/>
              <a:t>: height of sub-tree rooted at </a:t>
            </a:r>
            <a:r>
              <a:rPr lang="en-US" b="1" dirty="0" smtClean="0"/>
              <a:t>u</a:t>
            </a:r>
          </a:p>
          <a:p>
            <a:r>
              <a:rPr lang="en-US" b="1" dirty="0" smtClean="0"/>
              <a:t>How?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800600" y="1905000"/>
            <a:ext cx="609600" cy="10668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3637" y="226122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usual stuff…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800" y="2895600"/>
            <a:ext cx="1905000" cy="419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 sauce!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019800" y="3105150"/>
            <a:ext cx="762000" cy="95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95600" y="35814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d, 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4343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57400" y="44958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a, 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4800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  <a:endCxn id="13" idx="0"/>
          </p:cNvCxnSpPr>
          <p:nvPr/>
        </p:nvCxnSpPr>
        <p:spPr>
          <a:xfrm flipH="1">
            <a:off x="2552700" y="4166767"/>
            <a:ext cx="487970" cy="32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900570" y="35814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d,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" y="5257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Insert(e)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33800" y="4515678"/>
            <a:ext cx="990600" cy="68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e, 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5"/>
            <a:endCxn id="19" idx="0"/>
          </p:cNvCxnSpPr>
          <p:nvPr/>
        </p:nvCxnSpPr>
        <p:spPr>
          <a:xfrm>
            <a:off x="3746100" y="4166767"/>
            <a:ext cx="483000" cy="348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54102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, 0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3" idx="5"/>
            <a:endCxn id="23" idx="0"/>
          </p:cNvCxnSpPr>
          <p:nvPr/>
        </p:nvCxnSpPr>
        <p:spPr>
          <a:xfrm>
            <a:off x="2902930" y="5081167"/>
            <a:ext cx="335570" cy="32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0574" y="5715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Insert(b)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057400" y="44958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657600" y="61158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c, 0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3" idx="5"/>
            <a:endCxn id="30" idx="1"/>
          </p:cNvCxnSpPr>
          <p:nvPr/>
        </p:nvCxnSpPr>
        <p:spPr>
          <a:xfrm>
            <a:off x="3588730" y="5995567"/>
            <a:ext cx="213940" cy="220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7260" y="6172200"/>
            <a:ext cx="107673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Insert(c)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4800600" y="5081167"/>
            <a:ext cx="990600" cy="367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781800" y="4166767"/>
            <a:ext cx="487970" cy="32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962900" y="4515678"/>
            <a:ext cx="990600" cy="68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e, 0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75200" y="4166767"/>
            <a:ext cx="483000" cy="348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124700" y="35814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d, 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286500" y="44958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715000" y="5430693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858000" y="54102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c, 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4" idx="3"/>
            <a:endCxn id="45" idx="0"/>
          </p:cNvCxnSpPr>
          <p:nvPr/>
        </p:nvCxnSpPr>
        <p:spPr>
          <a:xfrm flipH="1">
            <a:off x="6210300" y="5081167"/>
            <a:ext cx="221270" cy="349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5"/>
            <a:endCxn id="46" idx="0"/>
          </p:cNvCxnSpPr>
          <p:nvPr/>
        </p:nvCxnSpPr>
        <p:spPr>
          <a:xfrm>
            <a:off x="7132030" y="5081167"/>
            <a:ext cx="221270" cy="32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5430078"/>
            <a:ext cx="990600" cy="68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0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858000" y="54102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c, 0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284612" y="44958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122812" y="35814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d, 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895600" y="35814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d, 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895600" y="35814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d, 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743200" y="54102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057400" y="44958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2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895600" y="35814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d,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0885" y="4663026"/>
            <a:ext cx="43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01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3" grpId="0" animBg="1"/>
      <p:bldP spid="26" grpId="0" animBg="1"/>
      <p:bldP spid="27" grpId="0" animBg="1"/>
      <p:bldP spid="30" grpId="0" animBg="1"/>
      <p:bldP spid="35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51" grpId="0" animBg="1"/>
      <p:bldP spid="52" grpId="0" animBg="1"/>
      <p:bldP spid="53" grpId="0" animBg="1"/>
      <p:bldP spid="54" grpId="0" animBg="1"/>
      <p:bldP spid="47" grpId="0" animBg="1"/>
      <p:bldP spid="28" grpId="0" animBg="1"/>
      <p:bldP spid="49" grpId="0" animBg="1"/>
      <p:bldP spid="55" grpId="0" animBg="1"/>
      <p:bldP spid="5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Algorithm idea: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the last slide, we develop an algorithm</a:t>
            </a:r>
          </a:p>
          <a:p>
            <a:pPr marL="0" indent="0">
              <a:buNone/>
            </a:pP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b="1" dirty="0" smtClean="0"/>
              <a:t>Insert(key):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="1" dirty="0" smtClean="0"/>
              <a:t>    </a:t>
            </a:r>
            <a:r>
              <a:rPr lang="en-US" dirty="0" smtClean="0"/>
              <a:t>BST search for where to put </a:t>
            </a:r>
            <a:r>
              <a:rPr lang="en-US" b="1" dirty="0"/>
              <a:t>key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="1" dirty="0" smtClean="0"/>
              <a:t>    </a:t>
            </a:r>
            <a:r>
              <a:rPr lang="en-US" dirty="0" smtClean="0"/>
              <a:t>Insert </a:t>
            </a:r>
            <a:r>
              <a:rPr lang="en-US" b="1" dirty="0"/>
              <a:t>key</a:t>
            </a:r>
            <a:r>
              <a:rPr lang="en-US" dirty="0" smtClean="0"/>
              <a:t> into place like in a regular AVL tree</a:t>
            </a:r>
          </a:p>
          <a:p>
            <a:pPr marL="0" indent="0">
              <a:buNone/>
            </a:pPr>
            <a:r>
              <a:rPr lang="en-US" dirty="0" smtClean="0"/>
              <a:t>3    Fix balance factors and rotate as you would in</a:t>
            </a:r>
            <a:br>
              <a:rPr lang="en-US" dirty="0" smtClean="0"/>
            </a:br>
            <a:r>
              <a:rPr lang="en-US" dirty="0" smtClean="0"/>
              <a:t>      AVL insert, but </a:t>
            </a:r>
            <a:r>
              <a:rPr lang="en-US" b="1" dirty="0" smtClean="0"/>
              <a:t>fix heights at the same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(Remember to fix heights all the way to the root.</a:t>
            </a:r>
            <a:br>
              <a:rPr lang="en-US" dirty="0" smtClean="0"/>
            </a:br>
            <a:r>
              <a:rPr lang="en-US" dirty="0" smtClean="0"/>
              <a:t>     Don’t stop before reaching the root!)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(When you rotate, remember to fix heights of all nodes involved, just like you fix balance factors!)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1211</Words>
  <Application>Microsoft Office PowerPoint</Application>
  <PresentationFormat>On-screen Show (4:3)</PresentationFormat>
  <Paragraphs>205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Augmenting AVL trees</vt:lpstr>
      <vt:lpstr>How we’ve thought about trees so far</vt:lpstr>
      <vt:lpstr>Other kinds of uses?</vt:lpstr>
      <vt:lpstr>Augmenting</vt:lpstr>
      <vt:lpstr>Augmenting an AVL tree</vt:lpstr>
      <vt:lpstr>Simple first example</vt:lpstr>
      <vt:lpstr>Can we compute this function quickly?</vt:lpstr>
      <vt:lpstr>Augmenting AVL tree to compute H(u)</vt:lpstr>
      <vt:lpstr>Algorithm idea:</vt:lpstr>
      <vt:lpstr>Harder problem: scheduling conflicts</vt:lpstr>
      <vt:lpstr>Breaking the problem down</vt:lpstr>
      <vt:lpstr>Figuring out the data structure - 1</vt:lpstr>
      <vt:lpstr>Figuring out the data structure - 2</vt:lpstr>
      <vt:lpstr>Algorithm for Search within a subtree</vt:lpstr>
      <vt:lpstr>Algorithm for Search within a subtree</vt:lpstr>
      <vt:lpstr>Algorithm for Search within a subtree</vt:lpstr>
      <vt:lpstr>Algorithm for Search within a subtree</vt:lpstr>
      <vt:lpstr>Algorithm for Search within a subtree</vt:lpstr>
      <vt:lpstr>Final algorithm for Search</vt:lpstr>
      <vt:lpstr>Algorithms for Insert and Delete</vt:lpstr>
      <vt:lpstr>Why O(lg n) time?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AVL trees</dc:title>
  <dc:creator>Trevor Brown</dc:creator>
  <cp:lastModifiedBy>Trevor Brown</cp:lastModifiedBy>
  <cp:revision>40</cp:revision>
  <dcterms:created xsi:type="dcterms:W3CDTF">2013-02-07T10:09:26Z</dcterms:created>
  <dcterms:modified xsi:type="dcterms:W3CDTF">2014-01-31T07:57:02Z</dcterms:modified>
</cp:coreProperties>
</file>