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60" r:id="rId4"/>
    <p:sldId id="258" r:id="rId5"/>
    <p:sldId id="257" r:id="rId6"/>
    <p:sldId id="259" r:id="rId7"/>
    <p:sldId id="263" r:id="rId8"/>
    <p:sldId id="261" r:id="rId9"/>
    <p:sldId id="262" r:id="rId10"/>
    <p:sldId id="274" r:id="rId11"/>
    <p:sldId id="264" r:id="rId12"/>
    <p:sldId id="265" r:id="rId13"/>
    <p:sldId id="273" r:id="rId14"/>
    <p:sldId id="266" r:id="rId15"/>
    <p:sldId id="267" r:id="rId16"/>
    <p:sldId id="268" r:id="rId17"/>
    <p:sldId id="269" r:id="rId18"/>
    <p:sldId id="270" r:id="rId19"/>
    <p:sldId id="271" r:id="rId20"/>
    <p:sldId id="276" r:id="rId21"/>
    <p:sldId id="280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19" autoAdjust="0"/>
  </p:normalViewPr>
  <p:slideViewPr>
    <p:cSldViewPr>
      <p:cViewPr varScale="1">
        <p:scale>
          <a:sx n="77" d="100"/>
          <a:sy n="77" d="100"/>
        </p:scale>
        <p:origin x="-720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E35E-D5B0-443A-A23F-FAC02A167AFA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032-127E-43B5-902B-A1F9B6453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4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E35E-D5B0-443A-A23F-FAC02A167AFA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032-127E-43B5-902B-A1F9B6453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25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E35E-D5B0-443A-A23F-FAC02A167AFA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032-127E-43B5-902B-A1F9B6453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E35E-D5B0-443A-A23F-FAC02A167AFA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032-127E-43B5-902B-A1F9B6453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7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E35E-D5B0-443A-A23F-FAC02A167AFA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032-127E-43B5-902B-A1F9B6453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1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E35E-D5B0-443A-A23F-FAC02A167AFA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032-127E-43B5-902B-A1F9B6453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58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E35E-D5B0-443A-A23F-FAC02A167AFA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032-127E-43B5-902B-A1F9B6453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3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E35E-D5B0-443A-A23F-FAC02A167AFA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032-127E-43B5-902B-A1F9B6453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E35E-D5B0-443A-A23F-FAC02A167AFA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032-127E-43B5-902B-A1F9B6453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9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E35E-D5B0-443A-A23F-FAC02A167AFA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032-127E-43B5-902B-A1F9B6453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6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E35E-D5B0-443A-A23F-FAC02A167AFA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032-127E-43B5-902B-A1F9B6453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3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0E35E-D5B0-443A-A23F-FAC02A167AFA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44032-127E-43B5-902B-A1F9B6453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Probability theory and</a:t>
            </a:r>
            <a:br>
              <a:rPr lang="en-US" dirty="0" smtClean="0"/>
            </a:br>
            <a:r>
              <a:rPr lang="en-US" dirty="0" smtClean="0"/>
              <a:t>average-case complexity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5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Expected running time of an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6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Expected</a:t>
            </a:r>
            <a:r>
              <a:rPr lang="en-US" dirty="0" smtClean="0"/>
              <a:t> running time of 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Let A be an algorithm.</a:t>
            </a:r>
          </a:p>
          <a:p>
            <a:r>
              <a:rPr lang="en-US" dirty="0" smtClean="0"/>
              <a:t>Let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dirty="0" smtClean="0"/>
              <a:t> be the sample space of all inputs of size n.</a:t>
            </a:r>
          </a:p>
          <a:p>
            <a:r>
              <a:rPr lang="en-US" dirty="0" smtClean="0"/>
              <a:t>To talk about expected (/average) running time, we must specify how we </a:t>
            </a:r>
            <a:r>
              <a:rPr lang="en-US" b="1" dirty="0" smtClean="0"/>
              <a:t>measure running time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We want to turn each input into a number (runtime).</a:t>
            </a:r>
          </a:p>
          <a:p>
            <a:pPr lvl="1"/>
            <a:r>
              <a:rPr lang="en-US" b="1" dirty="0" smtClean="0"/>
              <a:t>Random variables </a:t>
            </a:r>
            <a:r>
              <a:rPr lang="en-US" dirty="0" smtClean="0"/>
              <a:t>do that…</a:t>
            </a:r>
          </a:p>
          <a:p>
            <a:r>
              <a:rPr lang="en-US" dirty="0" smtClean="0"/>
              <a:t>We must also specify how </a:t>
            </a:r>
            <a:r>
              <a:rPr lang="en-US" b="1" dirty="0" smtClean="0"/>
              <a:t>likely </a:t>
            </a:r>
            <a:r>
              <a:rPr lang="en-US" dirty="0" smtClean="0"/>
              <a:t>each input is.</a:t>
            </a:r>
          </a:p>
          <a:p>
            <a:pPr lvl="1"/>
            <a:r>
              <a:rPr lang="en-US" dirty="0" smtClean="0"/>
              <a:t>We do this by specifying a </a:t>
            </a:r>
            <a:r>
              <a:rPr lang="en-US" b="1" dirty="0" smtClean="0"/>
              <a:t>probability distribution over </a:t>
            </a:r>
            <a:r>
              <a:rPr lang="en-US" b="1" dirty="0" err="1" smtClean="0"/>
              <a:t>S</a:t>
            </a:r>
            <a:r>
              <a:rPr lang="en-US" b="1" baseline="-25000" dirty="0" err="1" smtClean="0"/>
              <a:t>n</a:t>
            </a:r>
            <a:r>
              <a:rPr lang="en-US" baseline="-25000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094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Expected</a:t>
            </a:r>
            <a:r>
              <a:rPr lang="en-US" dirty="0" smtClean="0"/>
              <a:t> running time of an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066800"/>
                <a:ext cx="8610600" cy="5638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Recall: algorithm A, sample space </a:t>
                </a:r>
                <a:r>
                  <a:rPr lang="en-US" dirty="0" err="1" smtClean="0"/>
                  <a:t>S</a:t>
                </a:r>
                <a:r>
                  <a:rPr lang="en-US" baseline="-25000" dirty="0" err="1" smtClean="0"/>
                  <a:t>n</a:t>
                </a:r>
                <a:endParaRPr lang="en-US" baseline="-25000" dirty="0" smtClean="0"/>
              </a:p>
              <a:p>
                <a:r>
                  <a:rPr lang="en-US" dirty="0" smtClean="0"/>
                  <a:t>We define a random variable</a:t>
                </a:r>
                <a:br>
                  <a:rPr lang="en-US" dirty="0" smtClean="0"/>
                </a:br>
                <a:r>
                  <a:rPr lang="en-US" b="1" i="1" dirty="0" err="1" smtClean="0"/>
                  <a:t>t</a:t>
                </a:r>
                <a:r>
                  <a:rPr lang="en-US" b="1" i="1" baseline="-25000" dirty="0" err="1" smtClean="0"/>
                  <a:t>n</a:t>
                </a:r>
                <a:r>
                  <a:rPr lang="en-US" b="1" i="1" dirty="0" smtClean="0"/>
                  <a:t>(I)</a:t>
                </a:r>
                <a:r>
                  <a:rPr lang="en-US" b="1" baseline="-25000" dirty="0" smtClean="0"/>
                  <a:t> </a:t>
                </a:r>
                <a:r>
                  <a:rPr lang="en-US" b="1" dirty="0" smtClean="0"/>
                  <a:t>= number of steps taken by A on input I</a:t>
                </a:r>
              </a:p>
              <a:p>
                <a:r>
                  <a:rPr lang="en-US" dirty="0" smtClean="0"/>
                  <a:t>We then obtain: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In this equation, I is an input in </a:t>
                </a:r>
                <a:r>
                  <a:rPr lang="en-US" dirty="0" err="1" smtClean="0"/>
                  <a:t>S</a:t>
                </a:r>
                <a:r>
                  <a:rPr lang="en-US" baseline="-25000" dirty="0" err="1" smtClean="0"/>
                  <a:t>n</a:t>
                </a:r>
                <a:r>
                  <a:rPr lang="en-US" dirty="0" smtClean="0"/>
                  <a:t>, and</a:t>
                </a:r>
                <a:br>
                  <a:rPr lang="en-US" dirty="0" smtClean="0"/>
                </a:br>
                <a:r>
                  <a:rPr lang="en-US" dirty="0" err="1" smtClean="0"/>
                  <a:t>Pr</a:t>
                </a:r>
                <a:r>
                  <a:rPr lang="en-US" dirty="0" smtClean="0"/>
                  <a:t>(I) is the probability of input I according to the probability distribution we defined over </a:t>
                </a:r>
                <a:r>
                  <a:rPr lang="en-US" dirty="0" err="1" smtClean="0"/>
                  <a:t>S</a:t>
                </a:r>
                <a:r>
                  <a:rPr lang="en-US" baseline="-25000" dirty="0" err="1" smtClean="0"/>
                  <a:t>n</a:t>
                </a:r>
                <a:endParaRPr lang="en-US" baseline="-25000" dirty="0" smtClean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𝑬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𝒕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 smtClean="0"/>
                  <a:t> is the average running time of A, given </a:t>
                </a:r>
                <a:r>
                  <a:rPr lang="en-US" b="1" dirty="0" err="1" smtClean="0"/>
                  <a:t>S</a:t>
                </a:r>
                <a:r>
                  <a:rPr lang="en-US" b="1" baseline="-25000" dirty="0" err="1" smtClean="0"/>
                  <a:t>n</a:t>
                </a:r>
                <a:endParaRPr lang="en-US" b="1" baseline="-25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066800"/>
                <a:ext cx="8610600" cy="5638800"/>
              </a:xfrm>
              <a:blipFill rotWithShape="1">
                <a:blip r:embed="rId2"/>
                <a:stretch>
                  <a:fillRect l="-1557" t="-1405" r="-1062" b="-3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72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Example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02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time: searching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Let </a:t>
            </a:r>
            <a:r>
              <a:rPr lang="en-US" b="1" dirty="0" smtClean="0"/>
              <a:t>L</a:t>
            </a:r>
            <a:r>
              <a:rPr lang="en-US" dirty="0" smtClean="0"/>
              <a:t> be an array containing 8 distinct keys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Search(k, L[1..8]):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1..8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if L[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].key == k then return true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return false</a:t>
            </a:r>
          </a:p>
          <a:p>
            <a:r>
              <a:rPr lang="en-US" b="1" dirty="0" smtClean="0"/>
              <a:t>What should our sample space S</a:t>
            </a:r>
            <a:r>
              <a:rPr lang="en-US" b="1" baseline="-25000" dirty="0" smtClean="0"/>
              <a:t>9</a:t>
            </a:r>
            <a:r>
              <a:rPr lang="en-US" b="1" dirty="0" smtClean="0"/>
              <a:t> of inputs be?</a:t>
            </a:r>
          </a:p>
          <a:p>
            <a:r>
              <a:rPr lang="en-US" dirty="0" smtClean="0"/>
              <a:t>Hard to reason about </a:t>
            </a:r>
            <a:r>
              <a:rPr lang="en-US" b="1" dirty="0" smtClean="0"/>
              <a:t>all</a:t>
            </a:r>
            <a:r>
              <a:rPr lang="en-US" dirty="0" smtClean="0"/>
              <a:t> possible inputs.</a:t>
            </a:r>
          </a:p>
          <a:p>
            <a:pPr lvl="1"/>
            <a:r>
              <a:rPr lang="en-US" dirty="0" smtClean="0"/>
              <a:t>(In fact, there are </a:t>
            </a:r>
            <a:r>
              <a:rPr lang="en-US" dirty="0" err="1"/>
              <a:t>u</a:t>
            </a:r>
            <a:r>
              <a:rPr lang="en-US" dirty="0" err="1" smtClean="0"/>
              <a:t>ncountably</a:t>
            </a:r>
            <a:r>
              <a:rPr lang="en-US" dirty="0" smtClean="0"/>
              <a:t> infinitely many!)</a:t>
            </a:r>
          </a:p>
          <a:p>
            <a:r>
              <a:rPr lang="en-US" b="1" dirty="0" smtClean="0"/>
              <a:t>Can group inputs by how many steps they take!</a:t>
            </a:r>
          </a:p>
        </p:txBody>
      </p:sp>
    </p:spTree>
    <p:extLst>
      <p:ext uri="{BB962C8B-B14F-4D97-AF65-F5344CB8AC3E}">
        <p14:creationId xmlns:p14="http://schemas.microsoft.com/office/powerpoint/2010/main" val="335691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Grouping inputs by how long they take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Search(k, L[1..8]):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1..8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if L[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].key == k then return true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return false</a:t>
            </a:r>
          </a:p>
          <a:p>
            <a:r>
              <a:rPr lang="en-US" dirty="0" smtClean="0"/>
              <a:t>What causes us to return in loop iteration 1?</a:t>
            </a:r>
          </a:p>
          <a:p>
            <a:r>
              <a:rPr lang="en-US" dirty="0" smtClean="0"/>
              <a:t>How about iteration 2?  3? … 8? After loop?</a:t>
            </a:r>
          </a:p>
          <a:p>
            <a:r>
              <a:rPr lang="en-US" dirty="0" smtClean="0"/>
              <a:t>S</a:t>
            </a:r>
            <a:r>
              <a:rPr lang="en-US" baseline="-25000" dirty="0" smtClean="0"/>
              <a:t>9</a:t>
            </a:r>
            <a:r>
              <a:rPr lang="en-US" dirty="0" smtClean="0"/>
              <a:t> = </a:t>
            </a:r>
            <a:r>
              <a:rPr lang="en-US" dirty="0" smtClean="0"/>
              <a:t>{ L[1]=k, </a:t>
            </a:r>
            <a:r>
              <a:rPr lang="en-US" dirty="0" smtClean="0"/>
              <a:t>L[2</a:t>
            </a:r>
            <a:r>
              <a:rPr lang="en-US" dirty="0" smtClean="0"/>
              <a:t>]=k, </a:t>
            </a:r>
            <a:r>
              <a:rPr lang="en-US" dirty="0" smtClean="0"/>
              <a:t>…, </a:t>
            </a:r>
            <a:r>
              <a:rPr lang="en-US" dirty="0" smtClean="0"/>
              <a:t>L[8]=k, </a:t>
            </a:r>
            <a:r>
              <a:rPr lang="en-US" dirty="0" smtClean="0"/>
              <a:t>k not in </a:t>
            </a:r>
            <a:r>
              <a:rPr lang="en-US" dirty="0" smtClean="0"/>
              <a:t>L }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Now we need a random variable for S</a:t>
            </a:r>
            <a:r>
              <a:rPr lang="en-US" b="1" baseline="-25000" dirty="0" smtClean="0"/>
              <a:t>9</a:t>
            </a:r>
            <a:r>
              <a:rPr lang="en-US" b="1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4242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Using a random variable</a:t>
            </a:r>
            <a:br>
              <a:rPr lang="en-US" b="1" dirty="0" smtClean="0"/>
            </a:br>
            <a:r>
              <a:rPr lang="en-US" b="1" dirty="0" smtClean="0"/>
              <a:t>to capture running time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0"/>
                <a:ext cx="8534399" cy="5181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latin typeface="Courier New" pitchFamily="49" charset="0"/>
                    <a:cs typeface="Courier New" pitchFamily="49" charset="0"/>
                  </a:rPr>
                  <a:t>Search(k, L[1..8]):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Courier New" pitchFamily="49" charset="0"/>
                    <a:cs typeface="Courier New" pitchFamily="49" charset="0"/>
                  </a:rPr>
                  <a:t>    for </a:t>
                </a:r>
                <a:r>
                  <a:rPr lang="en-US" sz="2400" dirty="0" err="1" smtClean="0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dirty="0" smtClean="0">
                    <a:latin typeface="Courier New" pitchFamily="49" charset="0"/>
                    <a:cs typeface="Courier New" pitchFamily="49" charset="0"/>
                  </a:rPr>
                  <a:t> = 1..8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Courier New" pitchFamily="49" charset="0"/>
                    <a:cs typeface="Courier New" pitchFamily="49" charset="0"/>
                  </a:rPr>
                  <a:t>        if L[</a:t>
                </a:r>
                <a:r>
                  <a:rPr lang="en-US" sz="2400" dirty="0" err="1" smtClean="0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dirty="0" smtClean="0">
                    <a:latin typeface="Courier New" pitchFamily="49" charset="0"/>
                    <a:cs typeface="Courier New" pitchFamily="49" charset="0"/>
                  </a:rPr>
                  <a:t>].key == k then return true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Courier New" pitchFamily="49" charset="0"/>
                    <a:cs typeface="Courier New" pitchFamily="49" charset="0"/>
                  </a:rPr>
                  <a:t>    return false</a:t>
                </a:r>
              </a:p>
              <a:p>
                <a:r>
                  <a:rPr lang="en-US" dirty="0" smtClean="0"/>
                  <a:t>S</a:t>
                </a:r>
                <a:r>
                  <a:rPr lang="en-US" baseline="-25000" dirty="0" smtClean="0"/>
                  <a:t>9</a:t>
                </a:r>
                <a:r>
                  <a:rPr lang="en-US" dirty="0" smtClean="0"/>
                  <a:t> = </a:t>
                </a:r>
                <a:r>
                  <a:rPr lang="en-US" dirty="0" smtClean="0"/>
                  <a:t>{ L[1]=k, L[2]=k, </a:t>
                </a:r>
                <a:r>
                  <a:rPr lang="en-US" dirty="0" smtClean="0"/>
                  <a:t>…, </a:t>
                </a:r>
                <a:r>
                  <a:rPr lang="en-US" dirty="0" smtClean="0"/>
                  <a:t>L[8]=k, </a:t>
                </a:r>
                <a:r>
                  <a:rPr lang="en-US" dirty="0" smtClean="0"/>
                  <a:t>k not in </a:t>
                </a:r>
                <a:r>
                  <a:rPr lang="en-US" dirty="0" smtClean="0"/>
                  <a:t>L }</a:t>
                </a:r>
                <a:endParaRPr lang="en-US" dirty="0" smtClean="0"/>
              </a:p>
              <a:p>
                <a:r>
                  <a:rPr lang="en-US" b="1" dirty="0" smtClean="0"/>
                  <a:t>Let </a:t>
                </a:r>
                <a:r>
                  <a:rPr lang="en-US" b="1" dirty="0" smtClean="0"/>
                  <a:t>T(e) </a:t>
                </a:r>
                <a:r>
                  <a:rPr lang="en-US" b="1" dirty="0" smtClean="0"/>
                  <a:t>= running time for </a:t>
                </a:r>
                <a:r>
                  <a:rPr lang="en-US" b="1" dirty="0" smtClean="0"/>
                  <a:t>event e </a:t>
                </a:r>
                <a:r>
                  <a:rPr lang="en-US" b="1" dirty="0" smtClean="0"/>
                  <a:t>in S</a:t>
                </a:r>
                <a:r>
                  <a:rPr lang="en-US" b="1" baseline="-25000" dirty="0" smtClean="0"/>
                  <a:t>9</a:t>
                </a:r>
              </a:p>
              <a:p>
                <a:r>
                  <a:rPr lang="en-US" dirty="0" smtClean="0"/>
                  <a:t>T(L[1]=k) </a:t>
                </a:r>
                <a:r>
                  <a:rPr lang="en-US" dirty="0" smtClean="0"/>
                  <a:t>= 2, </a:t>
                </a:r>
                <a:r>
                  <a:rPr lang="en-US" dirty="0" smtClean="0"/>
                  <a:t>T(L[2]=k) </a:t>
                </a:r>
                <a:r>
                  <a:rPr lang="en-US" dirty="0" smtClean="0"/>
                  <a:t>= 4, …, </a:t>
                </a:r>
                <a:r>
                  <a:rPr lang="en-US" dirty="0" smtClean="0"/>
                  <a:t>T(L[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]=k) </a:t>
                </a:r>
                <a:r>
                  <a:rPr lang="en-US" dirty="0" smtClean="0"/>
                  <a:t>= 2i</a:t>
                </a:r>
              </a:p>
              <a:p>
                <a:r>
                  <a:rPr lang="en-US" dirty="0" smtClean="0"/>
                  <a:t>T(k not in L) = 2*8+1 = 17</a:t>
                </a:r>
              </a:p>
              <a:p>
                <a:r>
                  <a:rPr lang="en-US" b="1" dirty="0" smtClean="0"/>
                  <a:t>We then obtain: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𝑻</m:t>
                        </m:r>
                      </m:e>
                    </m:d>
                    <m:r>
                      <a:rPr lang="en-US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 smtClean="0">
                            <a:latin typeface="Cambria Math"/>
                          </a:rPr>
                          <m:t>𝒆</m:t>
                        </m:r>
                        <m:r>
                          <a:rPr lang="en-US" b="1" i="1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𝟗</m:t>
                            </m:r>
                          </m:sub>
                        </m:sSub>
                      </m:sub>
                      <m:sup/>
                      <m:e>
                        <m:r>
                          <a:rPr lang="en-US" b="1" i="1" smtClean="0">
                            <a:latin typeface="Cambria Math"/>
                          </a:rPr>
                          <m:t>𝑻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𝒆</m:t>
                            </m:r>
                          </m:e>
                        </m:d>
                        <m:r>
                          <a:rPr lang="en-US" b="1" i="1" smtClean="0">
                            <a:latin typeface="Cambria Math"/>
                          </a:rPr>
                          <m:t>𝑷𝒓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latin typeface="Cambria Math"/>
                          </a:rPr>
                          <m:t>𝒆</m:t>
                        </m:r>
                        <m:r>
                          <a:rPr lang="en-US" b="1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0"/>
                <a:ext cx="8534399" cy="5181600"/>
              </a:xfrm>
              <a:blipFill rotWithShape="1">
                <a:blip r:embed="rId2"/>
                <a:stretch>
                  <a:fillRect l="-1571" t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674164" y="2057400"/>
            <a:ext cx="5317435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For simplicity: assume each iteration takes 2 steps.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1400" y="2971800"/>
            <a:ext cx="8382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 step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14500" y="2057400"/>
            <a:ext cx="5410200" cy="137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Do we have enough information to compute an answer?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639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about a probability distribution?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816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We have a sample space and a random variable.</a:t>
                </a:r>
              </a:p>
              <a:p>
                <a:r>
                  <a:rPr lang="en-US" b="1" dirty="0" smtClean="0"/>
                  <a:t>Now, we need a probability distribution.</a:t>
                </a:r>
              </a:p>
              <a:p>
                <a:r>
                  <a:rPr lang="en-US" b="1" dirty="0" smtClean="0"/>
                  <a:t>This is given to us in the problem statement.</a:t>
                </a:r>
              </a:p>
              <a:p>
                <a:pPr lvl="1"/>
                <a:r>
                  <a:rPr lang="en-US" dirty="0" smtClean="0"/>
                  <a:t>For each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𝐿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16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𝑛𝑜𝑡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𝑙𝑖𝑠𝑡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If you don’t get a probability distribution from the problem statement, you have to figure out how likely each input is, and come up with your own.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81600"/>
              </a:xfrm>
              <a:blipFill rotWithShape="1">
                <a:blip r:embed="rId2"/>
                <a:stretch>
                  <a:fillRect l="-1429" t="-1412" b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165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Computing the average running time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90600"/>
                <a:ext cx="8686800" cy="57150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 smtClean="0"/>
                  <a:t>We now know: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latin typeface="Cambria Math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𝑻</m:t>
                        </m:r>
                      </m:e>
                    </m:d>
                    <m:r>
                      <a:rPr lang="en-US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 smtClean="0">
                            <a:latin typeface="Cambria Math"/>
                          </a:rPr>
                          <m:t>𝒆</m:t>
                        </m:r>
                        <m:r>
                          <a:rPr lang="en-US" b="1" i="1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𝟗</m:t>
                            </m:r>
                          </m:sub>
                        </m:sSub>
                      </m:sub>
                      <m:sup/>
                      <m:e>
                        <m:r>
                          <a:rPr lang="en-US" b="1" i="1" smtClean="0">
                            <a:latin typeface="Cambria Math"/>
                          </a:rPr>
                          <m:t>𝑻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𝒆</m:t>
                            </m:r>
                          </m:e>
                        </m:d>
                        <m:r>
                          <a:rPr lang="en-US" b="1" i="1" smtClean="0">
                            <a:latin typeface="Cambria Math"/>
                          </a:rPr>
                          <m:t>𝑷𝒓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latin typeface="Cambria Math"/>
                          </a:rPr>
                          <m:t>𝒆</m:t>
                        </m:r>
                        <m:r>
                          <a:rPr lang="en-US" b="1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 smtClean="0"/>
                  <a:t>T(e) </a:t>
                </a:r>
                <a:r>
                  <a:rPr lang="en-US" dirty="0" smtClean="0"/>
                  <a:t>= running time for </a:t>
                </a:r>
                <a:r>
                  <a:rPr lang="en-US" dirty="0" smtClean="0"/>
                  <a:t>event e </a:t>
                </a:r>
                <a:r>
                  <a:rPr lang="en-US" dirty="0" smtClean="0"/>
                  <a:t>in S</a:t>
                </a:r>
                <a:r>
                  <a:rPr lang="en-US" baseline="-25000" dirty="0" smtClean="0"/>
                  <a:t>9</a:t>
                </a:r>
              </a:p>
              <a:p>
                <a:r>
                  <a:rPr lang="en-US" dirty="0" smtClean="0"/>
                  <a:t>T(L[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]=k) </a:t>
                </a:r>
                <a:r>
                  <a:rPr lang="en-US" dirty="0" smtClean="0"/>
                  <a:t>= 2i          T(k not in L) = 17</a:t>
                </a:r>
              </a:p>
              <a:p>
                <a:r>
                  <a:rPr lang="en-US" dirty="0" smtClean="0"/>
                  <a:t>S</a:t>
                </a:r>
                <a:r>
                  <a:rPr lang="en-US" baseline="-25000" dirty="0" smtClean="0"/>
                  <a:t>9</a:t>
                </a:r>
                <a:r>
                  <a:rPr lang="en-US" dirty="0" smtClean="0"/>
                  <a:t> = </a:t>
                </a:r>
                <a:r>
                  <a:rPr lang="en-US" dirty="0" smtClean="0"/>
                  <a:t>{ L[1]=k, L[2]=k, </a:t>
                </a:r>
                <a:r>
                  <a:rPr lang="en-US" dirty="0" smtClean="0"/>
                  <a:t>…, </a:t>
                </a:r>
                <a:r>
                  <a:rPr lang="en-US" dirty="0" smtClean="0"/>
                  <a:t>L[8]=k, </a:t>
                </a:r>
                <a:r>
                  <a:rPr lang="en-US" dirty="0" smtClean="0"/>
                  <a:t>k not in L}</a:t>
                </a:r>
              </a:p>
              <a:p>
                <a:r>
                  <a:rPr lang="en-US" dirty="0" smtClean="0"/>
                  <a:t>Probability distribution:</a:t>
                </a:r>
              </a:p>
              <a:p>
                <a:pPr lvl="1"/>
                <a:r>
                  <a:rPr lang="en-US" dirty="0" smtClean="0"/>
                  <a:t>For each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𝐿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16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𝑛𝑜𝑡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𝑙𝑖𝑠𝑡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b="1" dirty="0" smtClean="0"/>
                  <a:t>Therefore: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𝑻</m:t>
                        </m:r>
                      </m:e>
                    </m:d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𝑃𝑟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+…+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8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𝑃𝑟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8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𝑛𝑜𝑡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𝑖𝑛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𝑃𝑟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𝑛𝑜𝑡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𝑖𝑛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90600"/>
                <a:ext cx="8686800" cy="5715000"/>
              </a:xfrm>
              <a:blipFill rotWithShape="1">
                <a:blip r:embed="rId2"/>
                <a:stretch>
                  <a:fillRect l="-1544" t="-1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922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final answer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/>
              <a:lstStyle/>
              <a:p>
                <a:r>
                  <a:rPr lang="en-US" dirty="0" smtClean="0"/>
                  <a:t>Recall:    T(L[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]=k) </a:t>
                </a:r>
                <a:r>
                  <a:rPr lang="en-US" dirty="0" smtClean="0"/>
                  <a:t>= 2i          T(k not in L) = 17</a:t>
                </a:r>
              </a:p>
              <a:p>
                <a:pPr lvl="1"/>
                <a:r>
                  <a:rPr lang="en-US" dirty="0" smtClean="0"/>
                  <a:t>For each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𝐿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16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𝑛𝑜𝑡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𝑙𝑖𝑠𝑡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𝑻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𝑃𝑟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+…+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8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𝑃𝑟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8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𝑛𝑜𝑡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𝑖𝑛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𝑃𝑟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𝑛𝑜𝑡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𝑖𝑛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16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16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+…+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16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16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17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=13</m:t>
                    </m:r>
                  </m:oMath>
                </a14:m>
                <a:endParaRPr lang="en-US" dirty="0" smtClean="0"/>
              </a:p>
              <a:p>
                <a:r>
                  <a:rPr lang="en-US" b="1" dirty="0" smtClean="0"/>
                  <a:t>Thus, the average running time is 13.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630" t="-1553" b="-2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95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Review of probability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16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Slightly harder problem: L[1..n]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Courier New" pitchFamily="49" charset="0"/>
                    <a:cs typeface="Courier New" pitchFamily="49" charset="0"/>
                  </a:rPr>
                  <a:t>Search(k, L[1..n]):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ourier New" pitchFamily="49" charset="0"/>
                    <a:cs typeface="Courier New" pitchFamily="49" charset="0"/>
                  </a:rPr>
                  <a:t>    for </a:t>
                </a:r>
                <a:r>
                  <a:rPr lang="en-US" sz="2400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dirty="0">
                    <a:latin typeface="Courier New" pitchFamily="49" charset="0"/>
                    <a:cs typeface="Courier New" pitchFamily="49" charset="0"/>
                  </a:rPr>
                  <a:t> = 1..n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ourier New" pitchFamily="49" charset="0"/>
                    <a:cs typeface="Courier New" pitchFamily="49" charset="0"/>
                  </a:rPr>
                  <a:t>        if L[</a:t>
                </a:r>
                <a:r>
                  <a:rPr lang="en-US" sz="2400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dirty="0">
                    <a:latin typeface="Courier New" pitchFamily="49" charset="0"/>
                    <a:cs typeface="Courier New" pitchFamily="49" charset="0"/>
                  </a:rPr>
                  <a:t>].key == k then return true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ourier New" pitchFamily="49" charset="0"/>
                    <a:cs typeface="Courier New" pitchFamily="49" charset="0"/>
                  </a:rPr>
                  <a:t>    return false</a:t>
                </a:r>
                <a:endParaRPr lang="en-US" sz="2400" dirty="0"/>
              </a:p>
              <a:p>
                <a:r>
                  <a:rPr lang="en-US" b="1" dirty="0" smtClean="0"/>
                  <a:t>Problem:</a:t>
                </a:r>
                <a:r>
                  <a:rPr lang="en-US" dirty="0" smtClean="0"/>
                  <a:t> what is the average running time of Search, given the following probabilities?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𝐿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𝑛𝑜𝑡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𝑖𝑛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𝐿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  <a:blipFill rotWithShape="1">
                <a:blip r:embed="rId2"/>
                <a:stretch>
                  <a:fillRect l="-1630" t="-928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71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Computing </a:t>
            </a:r>
            <a:r>
              <a:rPr lang="en-US" b="1" i="1" dirty="0" smtClean="0"/>
              <a:t>E[T]:</a:t>
            </a:r>
            <a:r>
              <a:rPr lang="en-US" dirty="0" smtClean="0"/>
              <a:t> part 1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Search(k, L[1..n]):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1..n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if L[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].key == k then return true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return false</a:t>
            </a:r>
            <a:endParaRPr lang="en-US" sz="2400" dirty="0"/>
          </a:p>
          <a:p>
            <a:r>
              <a:rPr lang="en-US" dirty="0" smtClean="0"/>
              <a:t>What is our sample space?</a:t>
            </a:r>
          </a:p>
          <a:p>
            <a:pPr lvl="1"/>
            <a:r>
              <a:rPr lang="en-US" dirty="0" smtClean="0"/>
              <a:t>S</a:t>
            </a:r>
            <a:r>
              <a:rPr lang="en-US" baseline="-25000" dirty="0" smtClean="0"/>
              <a:t>n+1</a:t>
            </a:r>
            <a:r>
              <a:rPr lang="en-US" dirty="0" smtClean="0"/>
              <a:t> = { L[1]=k, L[2]=k, …, L[n]=k, k not in L }</a:t>
            </a:r>
          </a:p>
          <a:p>
            <a:r>
              <a:rPr lang="en-US" dirty="0" smtClean="0"/>
              <a:t>What is our random variable?</a:t>
            </a:r>
            <a:endParaRPr lang="en-US" dirty="0"/>
          </a:p>
          <a:p>
            <a:pPr lvl="1"/>
            <a:r>
              <a:rPr lang="en-US" dirty="0"/>
              <a:t>Let T(e) = running time for event e in </a:t>
            </a:r>
            <a:r>
              <a:rPr lang="en-US" dirty="0" smtClean="0"/>
              <a:t>S</a:t>
            </a:r>
            <a:r>
              <a:rPr lang="en-US" baseline="-25000" dirty="0" smtClean="0"/>
              <a:t>n+1</a:t>
            </a:r>
            <a:endParaRPr lang="en-US" baseline="-25000" dirty="0"/>
          </a:p>
          <a:p>
            <a:r>
              <a:rPr lang="en-US" dirty="0" smtClean="0"/>
              <a:t>What is the running time of each event?</a:t>
            </a:r>
          </a:p>
          <a:p>
            <a:pPr lvl="1"/>
            <a:r>
              <a:rPr lang="en-US" dirty="0" smtClean="0"/>
              <a:t>T(L[</a:t>
            </a:r>
            <a:r>
              <a:rPr lang="en-US" dirty="0" err="1" smtClean="0"/>
              <a:t>i</a:t>
            </a:r>
            <a:r>
              <a:rPr lang="en-US" dirty="0" smtClean="0"/>
              <a:t>]=k) = 2i, T(k not in L)=2n+1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10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Computing </a:t>
            </a:r>
            <a:r>
              <a:rPr lang="en-US" b="1" i="1" dirty="0"/>
              <a:t>E[T]:</a:t>
            </a:r>
            <a:r>
              <a:rPr lang="en-US" dirty="0"/>
              <a:t> part </a:t>
            </a:r>
            <a:r>
              <a:rPr lang="en-US" dirty="0" smtClean="0"/>
              <a:t>2</a:t>
            </a:r>
            <a:endParaRPr lang="en-US" b="1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19200"/>
                <a:ext cx="8458200" cy="53340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What we know:</a:t>
                </a:r>
              </a:p>
              <a:p>
                <a:pPr lvl="1"/>
                <a:r>
                  <a:rPr lang="en-US" dirty="0" smtClean="0"/>
                  <a:t>S</a:t>
                </a:r>
                <a:r>
                  <a:rPr lang="en-US" baseline="-25000" dirty="0" smtClean="0"/>
                  <a:t>n+1</a:t>
                </a:r>
                <a:r>
                  <a:rPr lang="en-US" dirty="0" smtClean="0"/>
                  <a:t> </a:t>
                </a:r>
                <a:r>
                  <a:rPr lang="en-US" dirty="0"/>
                  <a:t>= { L[1]=k, L[2]=k, …, L[n]=k, k not in L }</a:t>
                </a:r>
              </a:p>
              <a:p>
                <a:pPr lvl="1"/>
                <a:r>
                  <a:rPr lang="en-US" dirty="0"/>
                  <a:t>T(L[</a:t>
                </a:r>
                <a:r>
                  <a:rPr lang="en-US" dirty="0" err="1"/>
                  <a:t>i</a:t>
                </a:r>
                <a:r>
                  <a:rPr lang="en-US" dirty="0"/>
                  <a:t>]=k) = 2i, T(k not in L)=</a:t>
                </a:r>
                <a:r>
                  <a:rPr lang="en-US" dirty="0" smtClean="0"/>
                  <a:t>2n+1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𝑛𝑜𝑡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𝑖𝑛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𝐿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 and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𝐿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Now we can compute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e>
                    </m:d>
                    <m:r>
                      <a:rPr lang="en-US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>
                            <a:latin typeface="Cambria Math"/>
                          </a:rPr>
                          <m:t>𝒆</m:t>
                        </m:r>
                        <m:r>
                          <a:rPr lang="en-US" b="1" i="1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sub>
                      <m:sup/>
                      <m:e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  <m:d>
                          <m:d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𝒆</m:t>
                            </m:r>
                          </m:e>
                        </m:d>
                        <m:r>
                          <a:rPr lang="en-US" b="1" i="1">
                            <a:latin typeface="Cambria Math"/>
                          </a:rPr>
                          <m:t>𝑷𝒓</m:t>
                        </m:r>
                        <m:d>
                          <m:d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𝒆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𝑻</m:t>
                        </m:r>
                      </m:e>
                    </m:d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T</m:t>
                    </m:r>
                    <m:d>
                      <m:dPr>
                        <m:ctrlPr>
                          <a:rPr lang="en-US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L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i="0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k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latin typeface="Cambria Math"/>
                      </a:rPr>
                      <m:t>Pr</m:t>
                    </m:r>
                    <m:d>
                      <m:dPr>
                        <m:ctrlPr>
                          <a:rPr lang="en-US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L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i="0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k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T</m:t>
                    </m:r>
                    <m:d>
                      <m:dPr>
                        <m:ctrlPr>
                          <a:rPr lang="en-US" b="0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/>
                              </a:rPr>
                              <m:t>2</m:t>
                            </m:r>
                          </m:e>
                        </m:d>
                        <m:r>
                          <a:rPr lang="en-US" b="0" i="0" smtClean="0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k</m:t>
                        </m:r>
                      </m:e>
                    </m:d>
                    <m:func>
                      <m:funcPr>
                        <m:ctrlPr>
                          <a:rPr lang="en-US" b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0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b="0" i="0" smtClean="0">
                                <a:latin typeface="Cambria Math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k</m:t>
                            </m:r>
                          </m:e>
                        </m:d>
                      </m:e>
                    </m:func>
                    <m:r>
                      <a:rPr lang="en-US" b="0" i="0" smtClean="0">
                        <a:latin typeface="Cambria Math"/>
                      </a:rPr>
                      <m:t>+…+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T</m:t>
                    </m:r>
                    <m:d>
                      <m:dPr>
                        <m:ctrlPr>
                          <a:rPr lang="en-US" b="0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n</m:t>
                            </m:r>
                          </m:e>
                        </m:d>
                        <m:r>
                          <a:rPr lang="en-US" b="0" i="0" smtClean="0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k</m:t>
                        </m:r>
                      </m:e>
                    </m:d>
                    <m:func>
                      <m:funcPr>
                        <m:ctrlPr>
                          <a:rPr lang="en-US" b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n</m:t>
                                </m:r>
                              </m:e>
                            </m:d>
                            <m:r>
                              <a:rPr lang="en-US" b="0" i="0" smtClean="0">
                                <a:latin typeface="Cambria Math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k</m:t>
                            </m:r>
                          </m:e>
                        </m:d>
                      </m:e>
                    </m:func>
                    <m:r>
                      <a:rPr lang="en-US" b="0" i="0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T</m:t>
                    </m:r>
                    <m:d>
                      <m:dPr>
                        <m:ctrlPr>
                          <a:rPr lang="en-US" b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𝑛𝑜𝑡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𝑖𝑛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Pr</m:t>
                    </m:r>
                    <m:r>
                      <a:rPr lang="en-US" b="0" i="0" smtClean="0">
                        <a:latin typeface="Cambria Math"/>
                      </a:rPr>
                      <m:t>⁡(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𝑛𝑜𝑡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𝑖𝑛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e>
                    </m:d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2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>
                        <a:latin typeface="Cambria Math"/>
                      </a:rPr>
                      <m:t>+</m:t>
                    </m:r>
                    <m:r>
                      <a:rPr lang="en-US">
                        <a:latin typeface="Cambria Math"/>
                      </a:rPr>
                      <m:t>4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n</m:t>
                        </m:r>
                      </m:den>
                    </m:f>
                    <m:r>
                      <a:rPr lang="en-US">
                        <a:latin typeface="Cambria Math"/>
                      </a:rPr>
                      <m:t>+</m:t>
                    </m:r>
                    <m:r>
                      <a:rPr lang="en-US">
                        <a:latin typeface="Cambria Math"/>
                      </a:rPr>
                      <m:t>…+</m:t>
                    </m:r>
                    <m:r>
                      <a:rPr lang="en-US">
                        <a:latin typeface="Cambria Math"/>
                      </a:rPr>
                      <m:t>2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n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n</m:t>
                        </m:r>
                      </m:den>
                    </m:f>
                    <m:r>
                      <a:rPr lang="en-US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n</m:t>
                        </m:r>
                        <m:r>
                          <a:rPr lang="en-US">
                            <a:latin typeface="Cambria Math"/>
                          </a:rPr>
                          <m:t>+1</m:t>
                        </m:r>
                      </m:e>
                    </m:d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19200"/>
                <a:ext cx="8458200" cy="5334000"/>
              </a:xfrm>
              <a:blipFill rotWithShape="1">
                <a:blip r:embed="rId2"/>
                <a:stretch>
                  <a:fillRect l="-1514" t="-2286" r="-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03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Computing </a:t>
            </a:r>
            <a:r>
              <a:rPr lang="en-US" b="1" i="1" dirty="0"/>
              <a:t>E[T]:</a:t>
            </a:r>
            <a:r>
              <a:rPr lang="en-US" dirty="0"/>
              <a:t> part </a:t>
            </a:r>
            <a:r>
              <a:rPr lang="en-US" dirty="0" smtClean="0"/>
              <a:t>3</a:t>
            </a:r>
            <a:endParaRPr lang="en-US" b="1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334000"/>
              </a:xfrm>
            </p:spPr>
            <p:txBody>
              <a:bodyPr>
                <a:norm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e>
                    </m:d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2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>
                        <a:latin typeface="Cambria Math"/>
                      </a:rPr>
                      <m:t>+</m:t>
                    </m:r>
                    <m:r>
                      <a:rPr lang="en-US" b="0" i="0" smtClean="0">
                        <a:latin typeface="Cambria Math"/>
                      </a:rPr>
                      <m:t>4</m:t>
                    </m:r>
                    <m:f>
                      <m:fPr>
                        <m:ctrlPr>
                          <a:rPr lang="en-US" b="0" i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</m:den>
                    </m:f>
                    <m:r>
                      <a:rPr lang="en-US" b="0" i="0" smtClean="0">
                        <a:latin typeface="Cambria Math"/>
                      </a:rPr>
                      <m:t>+</m:t>
                    </m:r>
                    <m:r>
                      <a:rPr lang="en-US">
                        <a:latin typeface="Cambria Math"/>
                      </a:rPr>
                      <m:t>…+</m:t>
                    </m:r>
                    <m:r>
                      <a:rPr lang="en-US" b="0" i="0" smtClean="0">
                        <a:latin typeface="Cambria Math"/>
                      </a:rPr>
                      <m:t>2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n</m:t>
                    </m:r>
                    <m:f>
                      <m:fPr>
                        <m:ctrlPr>
                          <a:rPr lang="en-US" b="0" i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</m:den>
                    </m:f>
                    <m:r>
                      <a:rPr lang="en-US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0" i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  <m:r>
                          <a:rPr lang="en-US" b="0" i="0" smtClean="0">
                            <a:latin typeface="Cambria Math"/>
                          </a:rPr>
                          <m:t>+1</m:t>
                        </m:r>
                      </m:e>
                    </m:d>
                    <m:f>
                      <m:fPr>
                        <m:ctrlPr>
                          <a:rPr lang="en-US" b="0" i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e>
                    </m:d>
                    <m:r>
                      <a:rPr lang="en-US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1+2+…+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e>
                    </m:d>
                    <m:r>
                      <a:rPr lang="en-US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+1)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b="1" dirty="0"/>
                  <a:t>Thus, </a:t>
                </a:r>
                <a:r>
                  <a:rPr lang="en-US" b="1" dirty="0" smtClean="0"/>
                  <a:t>Search(k, L[1..n]) has expected (or average) running time 3n/2+1 for </a:t>
                </a:r>
                <a:r>
                  <a:rPr lang="en-US" b="1" dirty="0"/>
                  <a:t>the given </a:t>
                </a:r>
                <a:r>
                  <a:rPr lang="en-US" b="1" dirty="0" smtClean="0"/>
                  <a:t>probabilities.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334000"/>
              </a:xfrm>
              <a:blipFill rotWithShape="1">
                <a:blip r:embed="rId2"/>
                <a:stretch>
                  <a:fillRect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34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 of probability theory:</a:t>
            </a:r>
            <a:br>
              <a:rPr lang="en-US" dirty="0" smtClean="0"/>
            </a:br>
            <a:r>
              <a:rPr lang="en-US" b="1" dirty="0" smtClean="0"/>
              <a:t>outcome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Rolling a die and getting </a:t>
            </a:r>
            <a:r>
              <a:rPr lang="en-US" b="1" dirty="0" smtClean="0"/>
              <a:t>1</a:t>
            </a:r>
          </a:p>
          <a:p>
            <a:pPr lvl="1"/>
            <a:r>
              <a:rPr lang="en-US" dirty="0" smtClean="0"/>
              <a:t>Rolling a die and getting </a:t>
            </a:r>
            <a:r>
              <a:rPr lang="en-US" b="1" dirty="0" smtClean="0"/>
              <a:t>6</a:t>
            </a:r>
          </a:p>
          <a:p>
            <a:pPr lvl="1"/>
            <a:r>
              <a:rPr lang="en-US" dirty="0" smtClean="0"/>
              <a:t>Flipping three coins and getting </a:t>
            </a:r>
            <a:r>
              <a:rPr lang="en-US" b="1" dirty="0" smtClean="0"/>
              <a:t>H, H, T</a:t>
            </a:r>
          </a:p>
          <a:p>
            <a:pPr lvl="1"/>
            <a:r>
              <a:rPr lang="en-US" dirty="0" smtClean="0"/>
              <a:t>Drawing two cards and getting 7 of hearts, 9 of clubs</a:t>
            </a:r>
          </a:p>
          <a:p>
            <a:r>
              <a:rPr lang="en-US" b="1" dirty="0" smtClean="0"/>
              <a:t>NOT examples:</a:t>
            </a:r>
          </a:p>
          <a:p>
            <a:pPr lvl="1"/>
            <a:r>
              <a:rPr lang="en-US" dirty="0" smtClean="0"/>
              <a:t>Rolling a 6-sided die and getting an even number (this is </a:t>
            </a:r>
            <a:r>
              <a:rPr lang="en-US" b="1" dirty="0" smtClean="0"/>
              <a:t>more than one outcome</a:t>
            </a:r>
            <a:r>
              <a:rPr lang="en-US" dirty="0" smtClean="0"/>
              <a:t>—3 to be exact!)</a:t>
            </a:r>
          </a:p>
          <a:p>
            <a:pPr lvl="1"/>
            <a:r>
              <a:rPr lang="en-US" dirty="0" smtClean="0"/>
              <a:t>Drawing a card and getting an ace (4 outcomes!)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93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 of probability theory:</a:t>
            </a:r>
            <a:br>
              <a:rPr lang="en-US" dirty="0" smtClean="0"/>
            </a:br>
            <a:r>
              <a:rPr lang="en-US" b="1" dirty="0" smtClean="0"/>
              <a:t>event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Defn</a:t>
            </a:r>
            <a:r>
              <a:rPr lang="en-US" dirty="0" smtClean="0"/>
              <a:t>: </a:t>
            </a:r>
            <a:r>
              <a:rPr lang="en-US" b="1" dirty="0" smtClean="0"/>
              <a:t>one or more </a:t>
            </a:r>
            <a:r>
              <a:rPr lang="en-US" dirty="0" smtClean="0"/>
              <a:t>possible outcomes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Rolling a die and getting 1</a:t>
            </a:r>
          </a:p>
          <a:p>
            <a:pPr lvl="1"/>
            <a:r>
              <a:rPr lang="en-US" dirty="0" smtClean="0"/>
              <a:t>Rolling a die and getting an even number</a:t>
            </a:r>
          </a:p>
          <a:p>
            <a:pPr lvl="1"/>
            <a:r>
              <a:rPr lang="en-US" dirty="0" smtClean="0"/>
              <a:t>Flipping three coins and getting at least 2 “heads”</a:t>
            </a:r>
          </a:p>
          <a:p>
            <a:pPr lvl="1"/>
            <a:r>
              <a:rPr lang="en-US" dirty="0" smtClean="0"/>
              <a:t>Drawing five cards and getting one of each suit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54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 of probability theory:</a:t>
            </a:r>
            <a:br>
              <a:rPr lang="en-US" dirty="0" smtClean="0"/>
            </a:br>
            <a:r>
              <a:rPr lang="en-US" b="1" dirty="0" smtClean="0"/>
              <a:t>sample space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248275" cy="2514599"/>
          </a:xfrm>
        </p:spPr>
        <p:txBody>
          <a:bodyPr/>
          <a:lstStyle/>
          <a:p>
            <a:r>
              <a:rPr lang="en-US" dirty="0" err="1" smtClean="0"/>
              <a:t>Defn</a:t>
            </a:r>
            <a:r>
              <a:rPr lang="en-US" dirty="0" smtClean="0"/>
              <a:t>: A set of events</a:t>
            </a:r>
          </a:p>
          <a:p>
            <a:r>
              <a:rPr lang="en-US" dirty="0" smtClean="0"/>
              <a:t>Examples: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75" y="1447800"/>
            <a:ext cx="320992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dsearls.org/courses/M120Concepts/ClassNotes/Probability/TwoDic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4724399"/>
            <a:ext cx="333375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iki.eee.uci.edu/images/0/04/Sample_Space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114800"/>
            <a:ext cx="4216137" cy="261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581400" y="4419600"/>
            <a:ext cx="685800" cy="23121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2743200" y="2667000"/>
            <a:ext cx="1181100" cy="1752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743200" y="2514600"/>
            <a:ext cx="3276600" cy="2514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43200" y="2362200"/>
            <a:ext cx="2962275" cy="714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133600" y="3657600"/>
            <a:ext cx="1676400" cy="3571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Flipping 3 coins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86620" y="4419600"/>
            <a:ext cx="1433180" cy="3571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Rolling 2 dice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581400" y="2462213"/>
            <a:ext cx="1600200" cy="3571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Drawing a card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38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5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Review of probability theory:</a:t>
            </a:r>
            <a:br>
              <a:rPr lang="en-US" dirty="0" smtClean="0"/>
            </a:br>
            <a:r>
              <a:rPr lang="en-US" b="1" dirty="0" smtClean="0"/>
              <a:t>probability distribution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371601"/>
                <a:ext cx="8915400" cy="3657599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Idea: take a sample space S and add probabilities for each event</a:t>
                </a:r>
              </a:p>
              <a:p>
                <a:r>
                  <a:rPr lang="en-US" dirty="0" err="1" smtClean="0"/>
                  <a:t>Defn</a:t>
                </a:r>
                <a:r>
                  <a:rPr lang="en-US" dirty="0" smtClean="0"/>
                  <a:t>: mapping from events of S to real numbers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≥0</m:t>
                    </m:r>
                  </m:oMath>
                </a14:m>
                <a:r>
                  <a:rPr lang="en-US" dirty="0" smtClean="0"/>
                  <a:t> for any event A in S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US" dirty="0" smtClean="0"/>
                  <a:t> = 1</a:t>
                </a:r>
              </a:p>
              <a:p>
                <a:r>
                  <a:rPr lang="en-US" dirty="0" smtClean="0"/>
                  <a:t>Example:</a:t>
                </a:r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371601"/>
                <a:ext cx="8915400" cy="3657599"/>
              </a:xfrm>
              <a:blipFill rotWithShape="1">
                <a:blip r:embed="rId2"/>
                <a:stretch>
                  <a:fillRect l="-1504" t="-2167" r="-1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 descr="https://wiki.eee.uci.edu/images/0/04/Sample_Space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664" y="4114799"/>
            <a:ext cx="4216137" cy="261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066800" y="5334000"/>
            <a:ext cx="2286001" cy="5465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Flipping 3 </a:t>
            </a:r>
            <a:r>
              <a:rPr lang="en-US" b="1" dirty="0" smtClean="0"/>
              <a:t>biased </a:t>
            </a:r>
            <a:r>
              <a:rPr lang="en-US" dirty="0" smtClean="0"/>
              <a:t>coins</a:t>
            </a:r>
            <a:br>
              <a:rPr lang="en-US" dirty="0" smtClean="0"/>
            </a:br>
            <a:r>
              <a:rPr lang="en-US" dirty="0" smtClean="0"/>
              <a:t>75% heads, 25% tails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81274" y="460023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0.75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74647" y="579292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0.25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02187" y="4363424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0.75*0.75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46466" y="43434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0.75</a:t>
            </a:r>
            <a:r>
              <a:rPr lang="en-US" baseline="30000" dirty="0" smtClean="0">
                <a:solidFill>
                  <a:schemeClr val="accent1"/>
                </a:solidFill>
              </a:rPr>
              <a:t>3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5104" y="6412468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0.25*0.25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46466" y="638557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0.25</a:t>
            </a:r>
            <a:r>
              <a:rPr lang="en-US" baseline="30000" dirty="0" smtClean="0">
                <a:solidFill>
                  <a:schemeClr val="accent1"/>
                </a:solidFill>
              </a:rPr>
              <a:t>3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76801" y="5181600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0.75*0.25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45896" y="4659868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0.75</a:t>
            </a:r>
            <a:r>
              <a:rPr lang="en-US" baseline="30000" dirty="0" smtClean="0">
                <a:solidFill>
                  <a:schemeClr val="accent1"/>
                </a:solidFill>
              </a:rPr>
              <a:t>2</a:t>
            </a:r>
            <a:r>
              <a:rPr lang="en-US" dirty="0" smtClean="0">
                <a:solidFill>
                  <a:schemeClr val="accent1"/>
                </a:solidFill>
              </a:rPr>
              <a:t>*0.25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45896" y="4896678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0.75</a:t>
            </a:r>
            <a:r>
              <a:rPr lang="en-US" baseline="30000" dirty="0" smtClean="0">
                <a:solidFill>
                  <a:schemeClr val="accent1"/>
                </a:solidFill>
              </a:rPr>
              <a:t>2</a:t>
            </a:r>
            <a:r>
              <a:rPr lang="en-US" dirty="0" smtClean="0">
                <a:solidFill>
                  <a:schemeClr val="accent1"/>
                </a:solidFill>
              </a:rPr>
              <a:t>*0.25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42584" y="5181600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0.75*0.25</a:t>
            </a:r>
            <a:r>
              <a:rPr lang="en-US" baseline="30000" dirty="0" smtClean="0">
                <a:solidFill>
                  <a:schemeClr val="accent1"/>
                </a:solidFill>
              </a:rPr>
              <a:t>2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45897" y="5594002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0.75</a:t>
            </a:r>
            <a:r>
              <a:rPr lang="en-US" baseline="30000" dirty="0" smtClean="0">
                <a:solidFill>
                  <a:schemeClr val="accent1"/>
                </a:solidFill>
              </a:rPr>
              <a:t>2</a:t>
            </a:r>
            <a:r>
              <a:rPr lang="en-US" dirty="0" smtClean="0">
                <a:solidFill>
                  <a:schemeClr val="accent1"/>
                </a:solidFill>
              </a:rPr>
              <a:t>*0.25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46466" y="5880539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0.75*0.25</a:t>
            </a:r>
            <a:r>
              <a:rPr lang="en-US" baseline="30000" dirty="0" smtClean="0">
                <a:solidFill>
                  <a:schemeClr val="accent1"/>
                </a:solidFill>
              </a:rPr>
              <a:t>2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46466" y="6107668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0.75*0.25</a:t>
            </a:r>
            <a:r>
              <a:rPr lang="en-US" baseline="30000" dirty="0" smtClean="0">
                <a:solidFill>
                  <a:schemeClr val="accent1"/>
                </a:solidFill>
              </a:rPr>
              <a:t>2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76801" y="5529356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0.25*0.75</a:t>
            </a:r>
            <a:endParaRPr lang="en-US" baseline="30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03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 of probability theory:</a:t>
            </a:r>
            <a:br>
              <a:rPr lang="en-US" dirty="0" smtClean="0"/>
            </a:br>
            <a:r>
              <a:rPr lang="en-US" b="1" dirty="0" smtClean="0"/>
              <a:t>probability of an event 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Defn: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𝑜𝑢𝑡𝑐𝑜𝑚𝑒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𝑜𝑢𝑡𝑐𝑜𝑚𝑒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Example:</a:t>
                </a:r>
              </a:p>
              <a:p>
                <a:pPr lvl="1"/>
                <a:r>
                  <a:rPr lang="en-US" dirty="0" err="1" smtClean="0"/>
                  <a:t>Pr</a:t>
                </a:r>
                <a:r>
                  <a:rPr lang="en-US" dirty="0" smtClean="0"/>
                  <a:t>(roll a die and get even number) = 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(roll a 2) + 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(roll a 4) + 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(roll a 6)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70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 of probability theory:</a:t>
            </a:r>
            <a:br>
              <a:rPr lang="en-US" dirty="0" smtClean="0"/>
            </a:br>
            <a:r>
              <a:rPr lang="en-US" b="1" dirty="0" smtClean="0"/>
              <a:t>random variable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b="1" dirty="0" smtClean="0"/>
              <a:t>Idea: turn events into numbers</a:t>
            </a:r>
          </a:p>
          <a:p>
            <a:r>
              <a:rPr lang="en-US" dirty="0" smtClean="0"/>
              <a:t>Let S be a sample space</a:t>
            </a:r>
          </a:p>
          <a:p>
            <a:r>
              <a:rPr lang="en-US" dirty="0" err="1" smtClean="0"/>
              <a:t>Defn</a:t>
            </a:r>
            <a:r>
              <a:rPr lang="en-US" dirty="0" smtClean="0"/>
              <a:t>: mapping from events to real numbers</a:t>
            </a:r>
          </a:p>
          <a:p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r>
              <a:rPr lang="en-US" dirty="0" smtClean="0"/>
              <a:t>X = the number on a die after a roll</a:t>
            </a:r>
            <a:br>
              <a:rPr lang="en-US" dirty="0" smtClean="0"/>
            </a:br>
            <a:r>
              <a:rPr lang="en-US" dirty="0" smtClean="0"/>
              <a:t>event “rolling a 1” -&gt; 1</a:t>
            </a:r>
            <a:br>
              <a:rPr lang="en-US" dirty="0" smtClean="0"/>
            </a:br>
            <a:r>
              <a:rPr lang="en-US" dirty="0" smtClean="0"/>
              <a:t>event “rolling a 2” -&gt; 2</a:t>
            </a:r>
            <a:br>
              <a:rPr lang="en-US" dirty="0" smtClean="0"/>
            </a:br>
            <a:r>
              <a:rPr lang="en-US" dirty="0" smtClean="0"/>
              <a:t>…</a:t>
            </a:r>
            <a:br>
              <a:rPr lang="en-US" dirty="0" smtClean="0"/>
            </a:br>
            <a:r>
              <a:rPr lang="en-US" dirty="0" smtClean="0"/>
              <a:t>event “rolling a 6” -&gt; 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53000" y="4419600"/>
            <a:ext cx="3733800" cy="228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Technically, X is a function,</a:t>
            </a:r>
            <a:br>
              <a:rPr lang="en-US" sz="2400" dirty="0" smtClean="0"/>
            </a:br>
            <a:r>
              <a:rPr lang="en-US" sz="2400" dirty="0" smtClean="0"/>
              <a:t>so we can write:</a:t>
            </a:r>
            <a:br>
              <a:rPr lang="en-US" sz="2400" dirty="0" smtClean="0"/>
            </a:br>
            <a:r>
              <a:rPr lang="en-US" sz="2400" dirty="0" smtClean="0"/>
              <a:t>X(rolling a 1) = 1</a:t>
            </a:r>
          </a:p>
          <a:p>
            <a:pPr algn="ctr"/>
            <a:r>
              <a:rPr lang="en-US" sz="2400" dirty="0" smtClean="0"/>
              <a:t>X(rolling a 2) = 2</a:t>
            </a:r>
            <a:br>
              <a:rPr lang="en-US" sz="2400" dirty="0" smtClean="0"/>
            </a:br>
            <a:r>
              <a:rPr lang="en-US" sz="2400" dirty="0" smtClean="0"/>
              <a:t>…</a:t>
            </a:r>
            <a:br>
              <a:rPr lang="en-US" sz="2400" dirty="0" smtClean="0"/>
            </a:br>
            <a:r>
              <a:rPr lang="en-US" sz="2400" dirty="0" smtClean="0"/>
              <a:t>X(rolling a 6) = 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862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 of probability theory:</a:t>
            </a:r>
            <a:br>
              <a:rPr lang="en-US" dirty="0" smtClean="0"/>
            </a:br>
            <a:r>
              <a:rPr lang="en-US" b="1" dirty="0" smtClean="0"/>
              <a:t>expected value of a random variable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 smtClean="0"/>
                  <a:t>Idea: “average” value of the random variable</a:t>
                </a:r>
              </a:p>
              <a:p>
                <a:r>
                  <a:rPr lang="en-US" dirty="0" smtClean="0"/>
                  <a:t>Remember: random variable </a:t>
                </a:r>
                <a:r>
                  <a:rPr lang="en-US" b="1" dirty="0" smtClean="0"/>
                  <a:t>X</a:t>
                </a:r>
                <a:r>
                  <a:rPr lang="en-US" dirty="0" smtClean="0"/>
                  <a:t> is a mapping from events in a sample space </a:t>
                </a:r>
                <a:r>
                  <a:rPr lang="en-US" b="1" dirty="0" smtClean="0"/>
                  <a:t>S</a:t>
                </a:r>
                <a:r>
                  <a:rPr lang="en-US" dirty="0" smtClean="0"/>
                  <a:t> to numbers</a:t>
                </a:r>
              </a:p>
              <a:p>
                <a:r>
                  <a:rPr lang="en-US" dirty="0" err="1" smtClean="0"/>
                  <a:t>Defn</a:t>
                </a:r>
                <a:r>
                  <a:rPr lang="en-US" dirty="0" smtClean="0"/>
                  <a:t>: Expected value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X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0" i="0" dirty="0" smtClean="0">
                    <a:latin typeface="Cambria Math"/>
                  </a:rPr>
                  <a:t/>
                </a:r>
                <a:br>
                  <a:rPr lang="en-US" b="0" i="0" dirty="0" smtClean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𝑒</m:t>
                        </m:r>
                        <m:r>
                          <a:rPr lang="en-US" b="0" i="1" smtClean="0">
                            <a:latin typeface="Cambria Math"/>
                          </a:rPr>
                          <m:t>𝑣𝑒𝑛𝑡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𝑒𝑣𝑒𝑛𝑡</m:t>
                            </m:r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𝑒𝑣𝑒𝑛𝑡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Short form: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Example: X = number on die after rolling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1≤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≤6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=1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+2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+…+6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7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481" t="-2389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086600" y="4525617"/>
            <a:ext cx="1931504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Here, x = X(event)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6629400" y="4754217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8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1627</Words>
  <Application>Microsoft Office PowerPoint</Application>
  <PresentationFormat>On-screen Show (4:3)</PresentationFormat>
  <Paragraphs>169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Probability theory and average-case complexity</vt:lpstr>
      <vt:lpstr>Review of probability theory</vt:lpstr>
      <vt:lpstr>Review of probability theory: outcome</vt:lpstr>
      <vt:lpstr>Review of probability theory: event</vt:lpstr>
      <vt:lpstr>Review of probability theory: sample space</vt:lpstr>
      <vt:lpstr>Review of probability theory: probability distribution</vt:lpstr>
      <vt:lpstr>Review of probability theory: probability of an event A</vt:lpstr>
      <vt:lpstr>Review of probability theory: random variable</vt:lpstr>
      <vt:lpstr>Review of probability theory: expected value of a random variable</vt:lpstr>
      <vt:lpstr>Expected running time of an algorithm</vt:lpstr>
      <vt:lpstr>Expected running time of an algorithm</vt:lpstr>
      <vt:lpstr>Expected running time of an algorithm</vt:lpstr>
      <vt:lpstr>Example time!</vt:lpstr>
      <vt:lpstr>Example time: searching an array</vt:lpstr>
      <vt:lpstr>Grouping inputs by how long they take</vt:lpstr>
      <vt:lpstr>Using a random variable to capture running time</vt:lpstr>
      <vt:lpstr>What about a probability distribution?</vt:lpstr>
      <vt:lpstr>Computing the average running time</vt:lpstr>
      <vt:lpstr>The final answer</vt:lpstr>
      <vt:lpstr>Slightly harder problem: L[1..n]</vt:lpstr>
      <vt:lpstr>Computing E[T]: part 1</vt:lpstr>
      <vt:lpstr>Computing E[T]: part 2</vt:lpstr>
      <vt:lpstr>Computing E[T]: part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Trevor Brown</dc:creator>
  <cp:lastModifiedBy>Trevor Brown</cp:lastModifiedBy>
  <cp:revision>29</cp:revision>
  <dcterms:created xsi:type="dcterms:W3CDTF">2013-01-31T09:42:29Z</dcterms:created>
  <dcterms:modified xsi:type="dcterms:W3CDTF">2014-02-07T00:21:55Z</dcterms:modified>
</cp:coreProperties>
</file>