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95" r:id="rId2"/>
    <p:sldId id="296" r:id="rId3"/>
    <p:sldId id="256" r:id="rId4"/>
    <p:sldId id="260" r:id="rId5"/>
    <p:sldId id="258" r:id="rId6"/>
    <p:sldId id="281" r:id="rId7"/>
    <p:sldId id="282" r:id="rId8"/>
    <p:sldId id="284" r:id="rId9"/>
    <p:sldId id="283" r:id="rId10"/>
    <p:sldId id="274" r:id="rId11"/>
    <p:sldId id="264" r:id="rId12"/>
    <p:sldId id="286" r:id="rId13"/>
    <p:sldId id="299" r:id="rId14"/>
    <p:sldId id="298" r:id="rId15"/>
    <p:sldId id="300" r:id="rId16"/>
    <p:sldId id="301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9" autoAdjust="0"/>
  </p:normalViewPr>
  <p:slideViewPr>
    <p:cSldViewPr>
      <p:cViewPr>
        <p:scale>
          <a:sx n="70" d="100"/>
          <a:sy n="70" d="100"/>
        </p:scale>
        <p:origin x="-912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2483B-C1DC-4F34-A435-D4AC7E8AECF8}" type="datetimeFigureOut">
              <a:rPr lang="en-US" smtClean="0"/>
              <a:pPr/>
              <a:t>2/13/2014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A7B5-7A53-425A-B988-A7A0E7D1F8D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98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1A7B5-7A53-425A-B988-A7A0E7D1F8D1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4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5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E35E-D5B0-443A-A23F-FAC02A167AF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4032-127E-43B5-902B-A1F9B6453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3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0E35E-D5B0-443A-A23F-FAC02A167AFA}" type="datetimeFigureOut">
              <a:rPr lang="en-US" smtClean="0"/>
              <a:pPr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4032-127E-43B5-902B-A1F9B6453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CA" dirty="0" smtClean="0"/>
              <a:t>Homework remarking requests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429684" cy="492922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BEFORE submitting a remarking request: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read and </a:t>
            </a:r>
            <a:r>
              <a:rPr lang="en-CA" b="1" dirty="0" smtClean="0"/>
              <a:t>understand</a:t>
            </a:r>
            <a:r>
              <a:rPr lang="en-CA" dirty="0" smtClean="0"/>
              <a:t> </a:t>
            </a:r>
            <a:r>
              <a:rPr lang="en-CA" b="1" dirty="0" smtClean="0"/>
              <a:t>our solution set</a:t>
            </a:r>
            <a:r>
              <a:rPr lang="en-CA" dirty="0" smtClean="0"/>
              <a:t> (which is posted on the course web site)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read the </a:t>
            </a:r>
            <a:r>
              <a:rPr lang="en-CA" b="1" dirty="0" smtClean="0"/>
              <a:t>marking guide </a:t>
            </a:r>
            <a:r>
              <a:rPr lang="en-CA" dirty="0" smtClean="0"/>
              <a:t>of the homework (also posted on the course web page)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 smtClean="0"/>
              <a:t>read our </a:t>
            </a:r>
            <a:r>
              <a:rPr lang="en-CA" b="1" dirty="0" smtClean="0"/>
              <a:t>remarking policy</a:t>
            </a:r>
            <a:r>
              <a:rPr lang="en-CA" dirty="0" smtClean="0"/>
              <a:t> (also posted in in the course web page)</a:t>
            </a:r>
          </a:p>
          <a:p>
            <a:r>
              <a:rPr lang="en-CA" dirty="0" smtClean="0"/>
              <a:t>Note: remarking requests of the type</a:t>
            </a:r>
            <a:br>
              <a:rPr lang="en-CA" dirty="0" smtClean="0"/>
            </a:br>
            <a:r>
              <a:rPr lang="en-CA" dirty="0" smtClean="0"/>
              <a:t>“</a:t>
            </a:r>
            <a:r>
              <a:rPr lang="en-CA" i="1" dirty="0" smtClean="0"/>
              <a:t>yes it is wrong but I think that marking guide is too strict and too many points were deducted for this</a:t>
            </a:r>
            <a:r>
              <a:rPr lang="en-CA" dirty="0" smtClean="0"/>
              <a:t>”</a:t>
            </a:r>
            <a:br>
              <a:rPr lang="en-CA" dirty="0" smtClean="0"/>
            </a:br>
            <a:r>
              <a:rPr lang="en-CA" dirty="0" smtClean="0"/>
              <a:t>are seldom if ever accepted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843094"/>
          </a:xfrm>
        </p:spPr>
        <p:txBody>
          <a:bodyPr>
            <a:normAutofit/>
          </a:bodyPr>
          <a:lstStyle/>
          <a:p>
            <a:r>
              <a:rPr lang="en-US" dirty="0" smtClean="0"/>
              <a:t>Linked list implementation of Disjoint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a single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357694"/>
            <a:ext cx="8610600" cy="2347906"/>
          </a:xfrm>
        </p:spPr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b="1" dirty="0" smtClean="0"/>
              <a:t>representative</a:t>
            </a:r>
            <a:r>
              <a:rPr lang="en-CA" dirty="0" smtClean="0"/>
              <a:t> of the set </a:t>
            </a:r>
            <a:r>
              <a:rPr lang="en-CA" b="1" dirty="0" smtClean="0"/>
              <a:t>=</a:t>
            </a:r>
            <a:r>
              <a:rPr lang="en-CA" dirty="0" smtClean="0"/>
              <a:t> the </a:t>
            </a:r>
            <a:r>
              <a:rPr lang="en-CA" b="1" dirty="0" smtClean="0"/>
              <a:t>first element </a:t>
            </a:r>
            <a:r>
              <a:rPr lang="en-CA" dirty="0" smtClean="0"/>
              <a:t>in the list</a:t>
            </a:r>
          </a:p>
          <a:p>
            <a:r>
              <a:rPr lang="en-CA" dirty="0" smtClean="0"/>
              <a:t>Other elements may appear in any order in the list</a:t>
            </a:r>
          </a:p>
        </p:txBody>
      </p:sp>
      <p:grpSp>
        <p:nvGrpSpPr>
          <p:cNvPr id="89" name="Group 20"/>
          <p:cNvGrpSpPr/>
          <p:nvPr/>
        </p:nvGrpSpPr>
        <p:grpSpPr>
          <a:xfrm>
            <a:off x="3143240" y="2007797"/>
            <a:ext cx="928694" cy="1214446"/>
            <a:chOff x="1785918" y="2000240"/>
            <a:chExt cx="928694" cy="1214446"/>
          </a:xfrm>
        </p:grpSpPr>
        <p:sp>
          <p:nvSpPr>
            <p:cNvPr id="90" name="Rounded Rectangle 89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800" b="1" dirty="0" smtClean="0"/>
                <a:t>c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21"/>
          <p:cNvGrpSpPr/>
          <p:nvPr/>
        </p:nvGrpSpPr>
        <p:grpSpPr>
          <a:xfrm>
            <a:off x="4808985" y="2000240"/>
            <a:ext cx="928694" cy="1214446"/>
            <a:chOff x="1785918" y="2000240"/>
            <a:chExt cx="928694" cy="1214446"/>
          </a:xfrm>
        </p:grpSpPr>
        <p:sp>
          <p:nvSpPr>
            <p:cNvPr id="94" name="Rounded Rectangle 93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800" b="1" dirty="0" smtClean="0"/>
                <a:t>h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25"/>
          <p:cNvGrpSpPr/>
          <p:nvPr/>
        </p:nvGrpSpPr>
        <p:grpSpPr>
          <a:xfrm>
            <a:off x="6478155" y="2000240"/>
            <a:ext cx="928694" cy="1214446"/>
            <a:chOff x="1785918" y="2000240"/>
            <a:chExt cx="928694" cy="1214446"/>
          </a:xfrm>
        </p:grpSpPr>
        <p:sp>
          <p:nvSpPr>
            <p:cNvPr id="98" name="Rounded Rectangle 97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800" b="1" dirty="0" smtClean="0"/>
                <a:t>e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1285852" y="2808729"/>
            <a:ext cx="1214446" cy="928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dirty="0" smtClean="0"/>
              <a:t>head</a:t>
            </a:r>
          </a:p>
          <a:p>
            <a:r>
              <a:rPr lang="en-CA" sz="2400" dirty="0" smtClean="0"/>
              <a:t>tail</a:t>
            </a:r>
            <a:endParaRPr lang="en-CA" sz="2400" dirty="0"/>
          </a:p>
        </p:txBody>
      </p:sp>
      <p:sp>
        <p:nvSpPr>
          <p:cNvPr id="102" name="Oval 101"/>
          <p:cNvSpPr/>
          <p:nvPr/>
        </p:nvSpPr>
        <p:spPr>
          <a:xfrm>
            <a:off x="2071670" y="2906263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3" name="Oval 102"/>
          <p:cNvSpPr/>
          <p:nvPr/>
        </p:nvSpPr>
        <p:spPr>
          <a:xfrm>
            <a:off x="2071670" y="3334891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4" name="Oval 103"/>
          <p:cNvSpPr/>
          <p:nvPr/>
        </p:nvSpPr>
        <p:spPr>
          <a:xfrm>
            <a:off x="3477759" y="290283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5" name="Oval 104"/>
          <p:cNvSpPr/>
          <p:nvPr/>
        </p:nvSpPr>
        <p:spPr>
          <a:xfrm>
            <a:off x="3477759" y="204558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6" name="Oval 105"/>
          <p:cNvSpPr/>
          <p:nvPr/>
        </p:nvSpPr>
        <p:spPr>
          <a:xfrm>
            <a:off x="5151061" y="2906263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7" name="Oval 106"/>
          <p:cNvSpPr/>
          <p:nvPr/>
        </p:nvSpPr>
        <p:spPr>
          <a:xfrm>
            <a:off x="5151061" y="2049007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8" name="Oval 107"/>
          <p:cNvSpPr/>
          <p:nvPr/>
        </p:nvSpPr>
        <p:spPr>
          <a:xfrm>
            <a:off x="6812674" y="2906263"/>
            <a:ext cx="285752" cy="2857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109" name="Oval 108"/>
          <p:cNvSpPr/>
          <p:nvPr/>
        </p:nvSpPr>
        <p:spPr>
          <a:xfrm>
            <a:off x="6812674" y="2049007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0" name="TextBox 109"/>
          <p:cNvSpPr txBox="1"/>
          <p:nvPr/>
        </p:nvSpPr>
        <p:spPr>
          <a:xfrm>
            <a:off x="6763907" y="287613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nil</a:t>
            </a:r>
            <a:endParaRPr lang="en-CA" sz="1600" dirty="0"/>
          </a:p>
        </p:txBody>
      </p:sp>
      <p:cxnSp>
        <p:nvCxnSpPr>
          <p:cNvPr id="111" name="Elbow Connector 59"/>
          <p:cNvCxnSpPr>
            <a:stCxn id="103" idx="6"/>
            <a:endCxn id="98" idx="3"/>
          </p:cNvCxnSpPr>
          <p:nvPr/>
        </p:nvCxnSpPr>
        <p:spPr>
          <a:xfrm flipV="1">
            <a:off x="2357422" y="2607463"/>
            <a:ext cx="5049427" cy="870304"/>
          </a:xfrm>
          <a:prstGeom prst="bentConnector3">
            <a:avLst>
              <a:gd name="adj1" fmla="val 104527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59"/>
          <p:cNvCxnSpPr>
            <a:stCxn id="109" idx="0"/>
            <a:endCxn id="102" idx="1"/>
          </p:cNvCxnSpPr>
          <p:nvPr/>
        </p:nvCxnSpPr>
        <p:spPr>
          <a:xfrm rot="16200000" flipH="1" flipV="1">
            <a:off x="4084982" y="77541"/>
            <a:ext cx="899103" cy="4842033"/>
          </a:xfrm>
          <a:prstGeom prst="bentConnector3">
            <a:avLst>
              <a:gd name="adj1" fmla="val -5232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9"/>
          <p:cNvCxnSpPr>
            <a:stCxn id="107" idx="0"/>
            <a:endCxn id="102" idx="0"/>
          </p:cNvCxnSpPr>
          <p:nvPr/>
        </p:nvCxnSpPr>
        <p:spPr>
          <a:xfrm rot="16200000" flipH="1" flipV="1">
            <a:off x="3325614" y="937939"/>
            <a:ext cx="857256" cy="3079391"/>
          </a:xfrm>
          <a:prstGeom prst="bentConnector3">
            <a:avLst>
              <a:gd name="adj1" fmla="val -41652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59"/>
          <p:cNvCxnSpPr>
            <a:stCxn id="105" idx="0"/>
            <a:endCxn id="102" idx="7"/>
          </p:cNvCxnSpPr>
          <p:nvPr/>
        </p:nvCxnSpPr>
        <p:spPr>
          <a:xfrm rot="16200000" flipH="1" flipV="1">
            <a:off x="2516841" y="1844316"/>
            <a:ext cx="902528" cy="1305060"/>
          </a:xfrm>
          <a:prstGeom prst="bentConnector3">
            <a:avLst>
              <a:gd name="adj1" fmla="val -28679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endCxn id="90" idx="1"/>
          </p:cNvCxnSpPr>
          <p:nvPr/>
        </p:nvCxnSpPr>
        <p:spPr>
          <a:xfrm flipV="1">
            <a:off x="2357422" y="2615020"/>
            <a:ext cx="785818" cy="456790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04" idx="6"/>
            <a:endCxn id="94" idx="1"/>
          </p:cNvCxnSpPr>
          <p:nvPr/>
        </p:nvCxnSpPr>
        <p:spPr>
          <a:xfrm flipV="1">
            <a:off x="3763511" y="2607463"/>
            <a:ext cx="1045474" cy="438251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6" idx="6"/>
            <a:endCxn id="98" idx="1"/>
          </p:cNvCxnSpPr>
          <p:nvPr/>
        </p:nvCxnSpPr>
        <p:spPr>
          <a:xfrm flipV="1">
            <a:off x="5436813" y="2607463"/>
            <a:ext cx="1041342" cy="441676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 </a:t>
            </a:r>
            <a:r>
              <a:rPr lang="en-US" dirty="0" smtClean="0"/>
              <a:t>single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357694"/>
            <a:ext cx="8610600" cy="2347906"/>
          </a:xfrm>
        </p:spPr>
        <p:txBody>
          <a:bodyPr>
            <a:normAutofit/>
          </a:bodyPr>
          <a:lstStyle/>
          <a:p>
            <a:r>
              <a:rPr lang="en-CA" dirty="0" smtClean="0"/>
              <a:t>A node contains pointers to:</a:t>
            </a:r>
          </a:p>
          <a:p>
            <a:pPr lvl="1"/>
            <a:r>
              <a:rPr lang="en-CA" dirty="0" smtClean="0"/>
              <a:t>The next element</a:t>
            </a:r>
          </a:p>
          <a:p>
            <a:pPr lvl="1"/>
            <a:r>
              <a:rPr lang="en-CA" dirty="0" smtClean="0"/>
              <a:t>Its representative</a:t>
            </a:r>
            <a:endParaRPr lang="en-US" dirty="0" smtClean="0"/>
          </a:p>
          <a:p>
            <a:r>
              <a:rPr lang="en-CA" dirty="0" smtClean="0"/>
              <a:t>+ each set has pointer to </a:t>
            </a:r>
            <a:r>
              <a:rPr lang="en-CA" b="1" dirty="0" smtClean="0"/>
              <a:t>head</a:t>
            </a:r>
            <a:r>
              <a:rPr lang="en-CA" dirty="0" smtClean="0"/>
              <a:t> and </a:t>
            </a:r>
            <a:r>
              <a:rPr lang="en-CA" b="1" dirty="0" smtClean="0"/>
              <a:t>tail</a:t>
            </a:r>
            <a:r>
              <a:rPr lang="en-CA" dirty="0" smtClean="0"/>
              <a:t> of its list</a:t>
            </a:r>
          </a:p>
        </p:txBody>
      </p:sp>
      <p:grpSp>
        <p:nvGrpSpPr>
          <p:cNvPr id="4" name="Group 20"/>
          <p:cNvGrpSpPr/>
          <p:nvPr/>
        </p:nvGrpSpPr>
        <p:grpSpPr>
          <a:xfrm>
            <a:off x="3143240" y="2007797"/>
            <a:ext cx="928694" cy="1214446"/>
            <a:chOff x="1785918" y="2000240"/>
            <a:chExt cx="928694" cy="1214446"/>
          </a:xfrm>
        </p:grpSpPr>
        <p:sp>
          <p:nvSpPr>
            <p:cNvPr id="14" name="Rounded Rectangle 13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800" b="1" dirty="0" smtClean="0"/>
                <a:t>c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1"/>
          <p:cNvGrpSpPr/>
          <p:nvPr/>
        </p:nvGrpSpPr>
        <p:grpSpPr>
          <a:xfrm>
            <a:off x="4808985" y="2000240"/>
            <a:ext cx="928694" cy="1214446"/>
            <a:chOff x="1785918" y="2000240"/>
            <a:chExt cx="928694" cy="1214446"/>
          </a:xfrm>
        </p:grpSpPr>
        <p:sp>
          <p:nvSpPr>
            <p:cNvPr id="23" name="Rounded Rectangle 22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800" b="1" dirty="0" smtClean="0"/>
                <a:t>h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"/>
          <p:cNvGrpSpPr/>
          <p:nvPr/>
        </p:nvGrpSpPr>
        <p:grpSpPr>
          <a:xfrm>
            <a:off x="6478155" y="2000240"/>
            <a:ext cx="928694" cy="1214446"/>
            <a:chOff x="1785918" y="2000240"/>
            <a:chExt cx="928694" cy="1214446"/>
          </a:xfrm>
        </p:grpSpPr>
        <p:sp>
          <p:nvSpPr>
            <p:cNvPr id="27" name="Rounded Rectangle 26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800" b="1" dirty="0" smtClean="0"/>
                <a:t>e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1285852" y="2808729"/>
            <a:ext cx="1214446" cy="928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dirty="0" smtClean="0"/>
              <a:t>head</a:t>
            </a:r>
          </a:p>
          <a:p>
            <a:r>
              <a:rPr lang="en-CA" sz="2400" dirty="0" smtClean="0"/>
              <a:t>tail</a:t>
            </a:r>
            <a:endParaRPr lang="en-CA" sz="2400" dirty="0"/>
          </a:p>
        </p:txBody>
      </p:sp>
      <p:sp>
        <p:nvSpPr>
          <p:cNvPr id="35" name="Oval 34"/>
          <p:cNvSpPr/>
          <p:nvPr/>
        </p:nvSpPr>
        <p:spPr>
          <a:xfrm>
            <a:off x="2071670" y="2906263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Oval 35"/>
          <p:cNvSpPr/>
          <p:nvPr/>
        </p:nvSpPr>
        <p:spPr>
          <a:xfrm>
            <a:off x="2071670" y="3334891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Oval 36"/>
          <p:cNvSpPr/>
          <p:nvPr/>
        </p:nvSpPr>
        <p:spPr>
          <a:xfrm>
            <a:off x="3477759" y="290283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Oval 38"/>
          <p:cNvSpPr/>
          <p:nvPr/>
        </p:nvSpPr>
        <p:spPr>
          <a:xfrm>
            <a:off x="3477759" y="2045582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Oval 39"/>
          <p:cNvSpPr/>
          <p:nvPr/>
        </p:nvSpPr>
        <p:spPr>
          <a:xfrm>
            <a:off x="5151061" y="2906263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Oval 40"/>
          <p:cNvSpPr/>
          <p:nvPr/>
        </p:nvSpPr>
        <p:spPr>
          <a:xfrm>
            <a:off x="5151061" y="2049007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Oval 41"/>
          <p:cNvSpPr/>
          <p:nvPr/>
        </p:nvSpPr>
        <p:spPr>
          <a:xfrm>
            <a:off x="6812674" y="2906263"/>
            <a:ext cx="285752" cy="2857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43" name="Oval 42"/>
          <p:cNvSpPr/>
          <p:nvPr/>
        </p:nvSpPr>
        <p:spPr>
          <a:xfrm>
            <a:off x="6812674" y="2049007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6763907" y="287613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nil</a:t>
            </a:r>
            <a:endParaRPr lang="en-CA" sz="1600" dirty="0"/>
          </a:p>
        </p:txBody>
      </p:sp>
      <p:cxnSp>
        <p:nvCxnSpPr>
          <p:cNvPr id="60" name="Elbow Connector 59"/>
          <p:cNvCxnSpPr>
            <a:stCxn id="36" idx="6"/>
            <a:endCxn id="27" idx="3"/>
          </p:cNvCxnSpPr>
          <p:nvPr/>
        </p:nvCxnSpPr>
        <p:spPr>
          <a:xfrm flipV="1">
            <a:off x="2357422" y="2607463"/>
            <a:ext cx="5049427" cy="870304"/>
          </a:xfrm>
          <a:prstGeom prst="bentConnector3">
            <a:avLst>
              <a:gd name="adj1" fmla="val 104527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59"/>
          <p:cNvCxnSpPr>
            <a:stCxn id="43" idx="0"/>
            <a:endCxn id="35" idx="1"/>
          </p:cNvCxnSpPr>
          <p:nvPr/>
        </p:nvCxnSpPr>
        <p:spPr>
          <a:xfrm rot="16200000" flipH="1" flipV="1">
            <a:off x="4084982" y="77541"/>
            <a:ext cx="899103" cy="4842033"/>
          </a:xfrm>
          <a:prstGeom prst="bentConnector3">
            <a:avLst>
              <a:gd name="adj1" fmla="val -5232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59"/>
          <p:cNvCxnSpPr>
            <a:stCxn id="41" idx="0"/>
            <a:endCxn id="35" idx="0"/>
          </p:cNvCxnSpPr>
          <p:nvPr/>
        </p:nvCxnSpPr>
        <p:spPr>
          <a:xfrm rot="16200000" flipH="1" flipV="1">
            <a:off x="3325614" y="937939"/>
            <a:ext cx="857256" cy="3079391"/>
          </a:xfrm>
          <a:prstGeom prst="bentConnector3">
            <a:avLst>
              <a:gd name="adj1" fmla="val -41652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59"/>
          <p:cNvCxnSpPr>
            <a:stCxn id="39" idx="0"/>
            <a:endCxn id="35" idx="7"/>
          </p:cNvCxnSpPr>
          <p:nvPr/>
        </p:nvCxnSpPr>
        <p:spPr>
          <a:xfrm rot="16200000" flipH="1" flipV="1">
            <a:off x="2516841" y="1844316"/>
            <a:ext cx="902528" cy="1305060"/>
          </a:xfrm>
          <a:prstGeom prst="bentConnector3">
            <a:avLst>
              <a:gd name="adj1" fmla="val -28679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14" idx="1"/>
          </p:cNvCxnSpPr>
          <p:nvPr/>
        </p:nvCxnSpPr>
        <p:spPr>
          <a:xfrm flipV="1">
            <a:off x="2357422" y="2615020"/>
            <a:ext cx="785818" cy="456790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7" idx="6"/>
            <a:endCxn id="23" idx="1"/>
          </p:cNvCxnSpPr>
          <p:nvPr/>
        </p:nvCxnSpPr>
        <p:spPr>
          <a:xfrm flipV="1">
            <a:off x="3763511" y="2607463"/>
            <a:ext cx="1045474" cy="438251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0" idx="6"/>
            <a:endCxn id="27" idx="1"/>
          </p:cNvCxnSpPr>
          <p:nvPr/>
        </p:nvCxnSpPr>
        <p:spPr>
          <a:xfrm flipV="1">
            <a:off x="5436813" y="2607463"/>
            <a:ext cx="1041342" cy="441676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the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81128"/>
            <a:ext cx="8610600" cy="2124472"/>
          </a:xfrm>
        </p:spPr>
        <p:txBody>
          <a:bodyPr>
            <a:normAutofit/>
          </a:bodyPr>
          <a:lstStyle/>
          <a:p>
            <a:r>
              <a:rPr lang="en-US" dirty="0" smtClean="0"/>
              <a:t>Collection of several sets, each a linked list</a:t>
            </a:r>
          </a:p>
          <a:p>
            <a:r>
              <a:rPr lang="en-US" dirty="0" smtClean="0"/>
              <a:t>How do we do FIND-SET(h)?</a:t>
            </a:r>
          </a:p>
          <a:p>
            <a:pPr lvl="1"/>
            <a:r>
              <a:rPr lang="en-US" dirty="0" smtClean="0"/>
              <a:t>Do we have to search through every list?</a:t>
            </a:r>
            <a:endParaRPr lang="en-US" dirty="0" smtClean="0"/>
          </a:p>
        </p:txBody>
      </p:sp>
      <p:grpSp>
        <p:nvGrpSpPr>
          <p:cNvPr id="4" name="Group 20"/>
          <p:cNvGrpSpPr/>
          <p:nvPr/>
        </p:nvGrpSpPr>
        <p:grpSpPr>
          <a:xfrm>
            <a:off x="1845081" y="1762534"/>
            <a:ext cx="531359" cy="747131"/>
            <a:chOff x="1785918" y="2000240"/>
            <a:chExt cx="928694" cy="1214446"/>
          </a:xfrm>
        </p:grpSpPr>
        <p:sp>
          <p:nvSpPr>
            <p:cNvPr id="14" name="Rounded Rectangle 13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/>
                <a:t>c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1"/>
          <p:cNvGrpSpPr/>
          <p:nvPr/>
        </p:nvGrpSpPr>
        <p:grpSpPr>
          <a:xfrm>
            <a:off x="2798149" y="1757885"/>
            <a:ext cx="531359" cy="747131"/>
            <a:chOff x="1785918" y="2000240"/>
            <a:chExt cx="928694" cy="1214446"/>
          </a:xfrm>
        </p:grpSpPr>
        <p:sp>
          <p:nvSpPr>
            <p:cNvPr id="23" name="Rounded Rectangle 22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/>
                <a:t>h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"/>
          <p:cNvGrpSpPr/>
          <p:nvPr/>
        </p:nvGrpSpPr>
        <p:grpSpPr>
          <a:xfrm>
            <a:off x="3753176" y="1757885"/>
            <a:ext cx="531359" cy="747131"/>
            <a:chOff x="1785918" y="2000240"/>
            <a:chExt cx="928694" cy="1214446"/>
          </a:xfrm>
        </p:grpSpPr>
        <p:sp>
          <p:nvSpPr>
            <p:cNvPr id="27" name="Rounded Rectangle 26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/>
                <a:t>e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82364" y="2255270"/>
            <a:ext cx="694854" cy="57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head</a:t>
            </a:r>
          </a:p>
          <a:p>
            <a:r>
              <a:rPr lang="en-CA" sz="1200" dirty="0" smtClean="0"/>
              <a:t>tail</a:t>
            </a:r>
            <a:endParaRPr lang="en-CA" sz="1200" dirty="0"/>
          </a:p>
        </p:txBody>
      </p:sp>
      <p:sp>
        <p:nvSpPr>
          <p:cNvPr id="35" name="Oval 34"/>
          <p:cNvSpPr/>
          <p:nvPr/>
        </p:nvSpPr>
        <p:spPr>
          <a:xfrm>
            <a:off x="1231975" y="2315273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Oval 35"/>
          <p:cNvSpPr/>
          <p:nvPr/>
        </p:nvSpPr>
        <p:spPr>
          <a:xfrm>
            <a:off x="1231975" y="2578966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Oval 36"/>
          <p:cNvSpPr/>
          <p:nvPr/>
        </p:nvSpPr>
        <p:spPr>
          <a:xfrm>
            <a:off x="2036479" y="2313166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Oval 38"/>
          <p:cNvSpPr/>
          <p:nvPr/>
        </p:nvSpPr>
        <p:spPr>
          <a:xfrm>
            <a:off x="2036479" y="1785780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Oval 39"/>
          <p:cNvSpPr/>
          <p:nvPr/>
        </p:nvSpPr>
        <p:spPr>
          <a:xfrm>
            <a:off x="2993870" y="2315273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Oval 40"/>
          <p:cNvSpPr/>
          <p:nvPr/>
        </p:nvSpPr>
        <p:spPr>
          <a:xfrm>
            <a:off x="2993870" y="1787887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Oval 41"/>
          <p:cNvSpPr/>
          <p:nvPr/>
        </p:nvSpPr>
        <p:spPr>
          <a:xfrm>
            <a:off x="3944574" y="2315273"/>
            <a:ext cx="163495" cy="1757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43" name="Oval 42"/>
          <p:cNvSpPr/>
          <p:nvPr/>
        </p:nvSpPr>
        <p:spPr>
          <a:xfrm>
            <a:off x="3944574" y="1787887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3764062" y="2285850"/>
            <a:ext cx="531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/>
              <a:t>nil</a:t>
            </a:r>
            <a:endParaRPr lang="en-CA" sz="900" dirty="0"/>
          </a:p>
        </p:txBody>
      </p:sp>
      <p:cxnSp>
        <p:nvCxnSpPr>
          <p:cNvPr id="60" name="Elbow Connector 59"/>
          <p:cNvCxnSpPr>
            <a:stCxn id="36" idx="6"/>
            <a:endCxn id="27" idx="3"/>
          </p:cNvCxnSpPr>
          <p:nvPr/>
        </p:nvCxnSpPr>
        <p:spPr>
          <a:xfrm flipV="1">
            <a:off x="1395470" y="2131450"/>
            <a:ext cx="2889065" cy="535414"/>
          </a:xfrm>
          <a:prstGeom prst="bentConnector3">
            <a:avLst>
              <a:gd name="adj1" fmla="val 104527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59"/>
          <p:cNvCxnSpPr>
            <a:stCxn id="43" idx="0"/>
            <a:endCxn id="35" idx="1"/>
          </p:cNvCxnSpPr>
          <p:nvPr/>
        </p:nvCxnSpPr>
        <p:spPr>
          <a:xfrm rot="16200000" flipH="1" flipV="1">
            <a:off x="2364554" y="679250"/>
            <a:ext cx="553131" cy="2770403"/>
          </a:xfrm>
          <a:prstGeom prst="bentConnector3">
            <a:avLst>
              <a:gd name="adj1" fmla="val -5232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59"/>
          <p:cNvCxnSpPr>
            <a:stCxn id="41" idx="0"/>
            <a:endCxn id="35" idx="0"/>
          </p:cNvCxnSpPr>
          <p:nvPr/>
        </p:nvCxnSpPr>
        <p:spPr>
          <a:xfrm rot="16200000" flipH="1" flipV="1">
            <a:off x="1930977" y="1170632"/>
            <a:ext cx="527386" cy="1761895"/>
          </a:xfrm>
          <a:prstGeom prst="bentConnector3">
            <a:avLst>
              <a:gd name="adj1" fmla="val -41652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59"/>
          <p:cNvCxnSpPr>
            <a:stCxn id="39" idx="0"/>
            <a:endCxn id="35" idx="7"/>
          </p:cNvCxnSpPr>
          <p:nvPr/>
        </p:nvCxnSpPr>
        <p:spPr>
          <a:xfrm rot="16200000" flipH="1" flipV="1">
            <a:off x="1467258" y="1690049"/>
            <a:ext cx="555238" cy="746699"/>
          </a:xfrm>
          <a:prstGeom prst="bentConnector3">
            <a:avLst>
              <a:gd name="adj1" fmla="val -28679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14" idx="1"/>
          </p:cNvCxnSpPr>
          <p:nvPr/>
        </p:nvCxnSpPr>
        <p:spPr>
          <a:xfrm flipV="1">
            <a:off x="1395470" y="2136099"/>
            <a:ext cx="449611" cy="281019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7" idx="6"/>
            <a:endCxn id="23" idx="1"/>
          </p:cNvCxnSpPr>
          <p:nvPr/>
        </p:nvCxnSpPr>
        <p:spPr>
          <a:xfrm flipV="1">
            <a:off x="2199974" y="2131450"/>
            <a:ext cx="598175" cy="269613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0" idx="6"/>
            <a:endCxn id="27" idx="1"/>
          </p:cNvCxnSpPr>
          <p:nvPr/>
        </p:nvCxnSpPr>
        <p:spPr>
          <a:xfrm flipV="1">
            <a:off x="3157365" y="2131450"/>
            <a:ext cx="595811" cy="271720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0"/>
          <p:cNvGrpSpPr/>
          <p:nvPr/>
        </p:nvGrpSpPr>
        <p:grpSpPr>
          <a:xfrm>
            <a:off x="6084168" y="1769551"/>
            <a:ext cx="531359" cy="747131"/>
            <a:chOff x="1785918" y="2000240"/>
            <a:chExt cx="928694" cy="1214446"/>
          </a:xfrm>
        </p:grpSpPr>
        <p:sp>
          <p:nvSpPr>
            <p:cNvPr id="45" name="Rounded Rectangle 44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err="1" smtClean="0"/>
                <a:t>i</a:t>
              </a:r>
              <a:endParaRPr lang="en-US" sz="1600" b="1" dirty="0" smtClean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21"/>
          <p:cNvGrpSpPr/>
          <p:nvPr/>
        </p:nvGrpSpPr>
        <p:grpSpPr>
          <a:xfrm>
            <a:off x="7037236" y="1764902"/>
            <a:ext cx="531359" cy="747131"/>
            <a:chOff x="1785918" y="2000240"/>
            <a:chExt cx="928694" cy="1214446"/>
          </a:xfrm>
        </p:grpSpPr>
        <p:sp>
          <p:nvSpPr>
            <p:cNvPr id="50" name="Rounded Rectangle 49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/>
                <a:t>g</a:t>
              </a:r>
              <a:endParaRPr lang="en-US" sz="1600" b="1" dirty="0" smtClean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25"/>
          <p:cNvGrpSpPr/>
          <p:nvPr/>
        </p:nvGrpSpPr>
        <p:grpSpPr>
          <a:xfrm>
            <a:off x="7992263" y="1764902"/>
            <a:ext cx="531359" cy="747131"/>
            <a:chOff x="1785918" y="2000240"/>
            <a:chExt cx="928694" cy="1214446"/>
          </a:xfrm>
        </p:grpSpPr>
        <p:sp>
          <p:nvSpPr>
            <p:cNvPr id="56" name="Rounded Rectangle 55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/>
                <a:t>f</a:t>
              </a:r>
              <a:endParaRPr lang="en-US" sz="1600" b="1" dirty="0" smtClean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5021451" y="2262287"/>
            <a:ext cx="694854" cy="57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head</a:t>
            </a:r>
          </a:p>
          <a:p>
            <a:r>
              <a:rPr lang="en-CA" sz="1200" dirty="0" smtClean="0"/>
              <a:t>tail</a:t>
            </a:r>
            <a:endParaRPr lang="en-CA" sz="1200" dirty="0"/>
          </a:p>
        </p:txBody>
      </p:sp>
      <p:sp>
        <p:nvSpPr>
          <p:cNvPr id="61" name="Oval 60"/>
          <p:cNvSpPr/>
          <p:nvPr/>
        </p:nvSpPr>
        <p:spPr>
          <a:xfrm>
            <a:off x="5471062" y="2322290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2" name="Oval 61"/>
          <p:cNvSpPr/>
          <p:nvPr/>
        </p:nvSpPr>
        <p:spPr>
          <a:xfrm>
            <a:off x="5471062" y="2585983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3" name="Oval 62"/>
          <p:cNvSpPr/>
          <p:nvPr/>
        </p:nvSpPr>
        <p:spPr>
          <a:xfrm>
            <a:off x="6275566" y="2320183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5" name="Oval 64"/>
          <p:cNvSpPr/>
          <p:nvPr/>
        </p:nvSpPr>
        <p:spPr>
          <a:xfrm>
            <a:off x="6275566" y="1792797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6" name="Oval 65"/>
          <p:cNvSpPr/>
          <p:nvPr/>
        </p:nvSpPr>
        <p:spPr>
          <a:xfrm>
            <a:off x="7232957" y="2322290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8" name="Oval 67"/>
          <p:cNvSpPr/>
          <p:nvPr/>
        </p:nvSpPr>
        <p:spPr>
          <a:xfrm>
            <a:off x="7232957" y="1794904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9" name="Oval 68"/>
          <p:cNvSpPr/>
          <p:nvPr/>
        </p:nvSpPr>
        <p:spPr>
          <a:xfrm>
            <a:off x="8183661" y="2322290"/>
            <a:ext cx="163495" cy="1757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70" name="Oval 69"/>
          <p:cNvSpPr/>
          <p:nvPr/>
        </p:nvSpPr>
        <p:spPr>
          <a:xfrm>
            <a:off x="8183661" y="1794904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8003149" y="2292867"/>
            <a:ext cx="531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/>
              <a:t>nil</a:t>
            </a:r>
            <a:endParaRPr lang="en-CA" sz="900" dirty="0"/>
          </a:p>
        </p:txBody>
      </p:sp>
      <p:cxnSp>
        <p:nvCxnSpPr>
          <p:cNvPr id="72" name="Elbow Connector 71"/>
          <p:cNvCxnSpPr>
            <a:stCxn id="62" idx="6"/>
            <a:endCxn id="56" idx="3"/>
          </p:cNvCxnSpPr>
          <p:nvPr/>
        </p:nvCxnSpPr>
        <p:spPr>
          <a:xfrm flipV="1">
            <a:off x="5634557" y="2138467"/>
            <a:ext cx="2889065" cy="535414"/>
          </a:xfrm>
          <a:prstGeom prst="bentConnector3">
            <a:avLst>
              <a:gd name="adj1" fmla="val 104527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9"/>
          <p:cNvCxnSpPr>
            <a:stCxn id="70" idx="0"/>
            <a:endCxn id="61" idx="1"/>
          </p:cNvCxnSpPr>
          <p:nvPr/>
        </p:nvCxnSpPr>
        <p:spPr>
          <a:xfrm rot="16200000" flipH="1" flipV="1">
            <a:off x="6603641" y="686267"/>
            <a:ext cx="553131" cy="2770403"/>
          </a:xfrm>
          <a:prstGeom prst="bentConnector3">
            <a:avLst>
              <a:gd name="adj1" fmla="val -5232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59"/>
          <p:cNvCxnSpPr>
            <a:stCxn id="68" idx="0"/>
            <a:endCxn id="61" idx="0"/>
          </p:cNvCxnSpPr>
          <p:nvPr/>
        </p:nvCxnSpPr>
        <p:spPr>
          <a:xfrm rot="16200000" flipH="1" flipV="1">
            <a:off x="6170064" y="1177649"/>
            <a:ext cx="527386" cy="1761895"/>
          </a:xfrm>
          <a:prstGeom prst="bentConnector3">
            <a:avLst>
              <a:gd name="adj1" fmla="val -41652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59"/>
          <p:cNvCxnSpPr>
            <a:stCxn id="65" idx="0"/>
            <a:endCxn id="61" idx="7"/>
          </p:cNvCxnSpPr>
          <p:nvPr/>
        </p:nvCxnSpPr>
        <p:spPr>
          <a:xfrm rot="16200000" flipH="1" flipV="1">
            <a:off x="5706345" y="1697066"/>
            <a:ext cx="555238" cy="746699"/>
          </a:xfrm>
          <a:prstGeom prst="bentConnector3">
            <a:avLst>
              <a:gd name="adj1" fmla="val -28679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45" idx="1"/>
          </p:cNvCxnSpPr>
          <p:nvPr/>
        </p:nvCxnSpPr>
        <p:spPr>
          <a:xfrm flipV="1">
            <a:off x="5634557" y="2143116"/>
            <a:ext cx="449611" cy="281019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3" idx="6"/>
            <a:endCxn id="50" idx="1"/>
          </p:cNvCxnSpPr>
          <p:nvPr/>
        </p:nvCxnSpPr>
        <p:spPr>
          <a:xfrm flipV="1">
            <a:off x="6439061" y="2138467"/>
            <a:ext cx="598175" cy="269613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6" idx="6"/>
            <a:endCxn id="56" idx="1"/>
          </p:cNvCxnSpPr>
          <p:nvPr/>
        </p:nvCxnSpPr>
        <p:spPr>
          <a:xfrm flipV="1">
            <a:off x="7396452" y="2138467"/>
            <a:ext cx="595811" cy="271720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20"/>
          <p:cNvGrpSpPr/>
          <p:nvPr/>
        </p:nvGrpSpPr>
        <p:grpSpPr>
          <a:xfrm>
            <a:off x="3831294" y="3284984"/>
            <a:ext cx="531359" cy="747131"/>
            <a:chOff x="1785918" y="2000240"/>
            <a:chExt cx="928694" cy="1214446"/>
          </a:xfrm>
        </p:grpSpPr>
        <p:sp>
          <p:nvSpPr>
            <p:cNvPr id="81" name="Rounded Rectangle 80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/>
                <a:t>a</a:t>
              </a:r>
              <a:endParaRPr lang="en-US" sz="1600" b="1" dirty="0" smtClean="0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21"/>
          <p:cNvGrpSpPr/>
          <p:nvPr/>
        </p:nvGrpSpPr>
        <p:grpSpPr>
          <a:xfrm>
            <a:off x="4784362" y="3280335"/>
            <a:ext cx="531359" cy="747131"/>
            <a:chOff x="1785918" y="2000240"/>
            <a:chExt cx="928694" cy="1214446"/>
          </a:xfrm>
        </p:grpSpPr>
        <p:sp>
          <p:nvSpPr>
            <p:cNvPr id="85" name="Rounded Rectangle 84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/>
                <a:t>d</a:t>
              </a:r>
              <a:endParaRPr lang="en-US" sz="1600" b="1" dirty="0" smtClean="0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25"/>
          <p:cNvGrpSpPr/>
          <p:nvPr/>
        </p:nvGrpSpPr>
        <p:grpSpPr>
          <a:xfrm>
            <a:off x="5739389" y="3280335"/>
            <a:ext cx="531359" cy="747131"/>
            <a:chOff x="1785918" y="2000240"/>
            <a:chExt cx="928694" cy="1214446"/>
          </a:xfrm>
        </p:grpSpPr>
        <p:sp>
          <p:nvSpPr>
            <p:cNvPr id="89" name="Rounded Rectangle 88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/>
                <a:t>b</a:t>
              </a:r>
              <a:endParaRPr lang="en-US" sz="1600" b="1" dirty="0" smtClean="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2768577" y="3777720"/>
            <a:ext cx="694854" cy="57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head</a:t>
            </a:r>
          </a:p>
          <a:p>
            <a:r>
              <a:rPr lang="en-CA" sz="1200" dirty="0" smtClean="0"/>
              <a:t>tail</a:t>
            </a:r>
            <a:endParaRPr lang="en-CA" sz="1200" dirty="0"/>
          </a:p>
        </p:txBody>
      </p:sp>
      <p:sp>
        <p:nvSpPr>
          <p:cNvPr id="93" name="Oval 92"/>
          <p:cNvSpPr/>
          <p:nvPr/>
        </p:nvSpPr>
        <p:spPr>
          <a:xfrm>
            <a:off x="3218188" y="3837723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4" name="Oval 93"/>
          <p:cNvSpPr/>
          <p:nvPr/>
        </p:nvSpPr>
        <p:spPr>
          <a:xfrm>
            <a:off x="3218188" y="4101416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5" name="Oval 94"/>
          <p:cNvSpPr/>
          <p:nvPr/>
        </p:nvSpPr>
        <p:spPr>
          <a:xfrm>
            <a:off x="4022692" y="3835616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6" name="Oval 95"/>
          <p:cNvSpPr/>
          <p:nvPr/>
        </p:nvSpPr>
        <p:spPr>
          <a:xfrm>
            <a:off x="4022692" y="3308230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7" name="Oval 96"/>
          <p:cNvSpPr/>
          <p:nvPr/>
        </p:nvSpPr>
        <p:spPr>
          <a:xfrm>
            <a:off x="4980083" y="3837723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8" name="Oval 97"/>
          <p:cNvSpPr/>
          <p:nvPr/>
        </p:nvSpPr>
        <p:spPr>
          <a:xfrm>
            <a:off x="4980083" y="3310337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9" name="Oval 98"/>
          <p:cNvSpPr/>
          <p:nvPr/>
        </p:nvSpPr>
        <p:spPr>
          <a:xfrm>
            <a:off x="5930787" y="3837723"/>
            <a:ext cx="163495" cy="1757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100" name="Oval 99"/>
          <p:cNvSpPr/>
          <p:nvPr/>
        </p:nvSpPr>
        <p:spPr>
          <a:xfrm>
            <a:off x="5930787" y="3310337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1" name="TextBox 100"/>
          <p:cNvSpPr txBox="1"/>
          <p:nvPr/>
        </p:nvSpPr>
        <p:spPr>
          <a:xfrm>
            <a:off x="5750275" y="3808300"/>
            <a:ext cx="531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/>
              <a:t>nil</a:t>
            </a:r>
            <a:endParaRPr lang="en-CA" sz="900" dirty="0"/>
          </a:p>
        </p:txBody>
      </p:sp>
      <p:cxnSp>
        <p:nvCxnSpPr>
          <p:cNvPr id="102" name="Elbow Connector 101"/>
          <p:cNvCxnSpPr>
            <a:stCxn id="94" idx="6"/>
            <a:endCxn id="89" idx="3"/>
          </p:cNvCxnSpPr>
          <p:nvPr/>
        </p:nvCxnSpPr>
        <p:spPr>
          <a:xfrm flipV="1">
            <a:off x="3381683" y="3653900"/>
            <a:ext cx="2889065" cy="535414"/>
          </a:xfrm>
          <a:prstGeom prst="bentConnector3">
            <a:avLst>
              <a:gd name="adj1" fmla="val 104527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59"/>
          <p:cNvCxnSpPr>
            <a:stCxn id="100" idx="0"/>
            <a:endCxn id="93" idx="1"/>
          </p:cNvCxnSpPr>
          <p:nvPr/>
        </p:nvCxnSpPr>
        <p:spPr>
          <a:xfrm rot="16200000" flipH="1" flipV="1">
            <a:off x="4350767" y="2201700"/>
            <a:ext cx="553131" cy="2770403"/>
          </a:xfrm>
          <a:prstGeom prst="bentConnector3">
            <a:avLst>
              <a:gd name="adj1" fmla="val -5232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59"/>
          <p:cNvCxnSpPr>
            <a:stCxn id="98" idx="0"/>
            <a:endCxn id="93" idx="0"/>
          </p:cNvCxnSpPr>
          <p:nvPr/>
        </p:nvCxnSpPr>
        <p:spPr>
          <a:xfrm rot="16200000" flipH="1" flipV="1">
            <a:off x="3917190" y="2693082"/>
            <a:ext cx="527386" cy="1761895"/>
          </a:xfrm>
          <a:prstGeom prst="bentConnector3">
            <a:avLst>
              <a:gd name="adj1" fmla="val -41652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59"/>
          <p:cNvCxnSpPr>
            <a:stCxn id="96" idx="0"/>
            <a:endCxn id="93" idx="7"/>
          </p:cNvCxnSpPr>
          <p:nvPr/>
        </p:nvCxnSpPr>
        <p:spPr>
          <a:xfrm rot="16200000" flipH="1" flipV="1">
            <a:off x="3453471" y="3212499"/>
            <a:ext cx="555238" cy="746699"/>
          </a:xfrm>
          <a:prstGeom prst="bentConnector3">
            <a:avLst>
              <a:gd name="adj1" fmla="val -28679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81" idx="1"/>
          </p:cNvCxnSpPr>
          <p:nvPr/>
        </p:nvCxnSpPr>
        <p:spPr>
          <a:xfrm flipV="1">
            <a:off x="3381683" y="3658549"/>
            <a:ext cx="449611" cy="281019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5" idx="6"/>
            <a:endCxn id="85" idx="1"/>
          </p:cNvCxnSpPr>
          <p:nvPr/>
        </p:nvCxnSpPr>
        <p:spPr>
          <a:xfrm flipV="1">
            <a:off x="4186187" y="3653900"/>
            <a:ext cx="598175" cy="269613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7" idx="6"/>
            <a:endCxn id="89" idx="1"/>
          </p:cNvCxnSpPr>
          <p:nvPr/>
        </p:nvCxnSpPr>
        <p:spPr>
          <a:xfrm flipV="1">
            <a:off x="5143578" y="3653900"/>
            <a:ext cx="595811" cy="271720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928926" y="3740848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/>
          <p:cNvSpPr/>
          <p:nvPr/>
        </p:nvSpPr>
        <p:spPr>
          <a:xfrm>
            <a:off x="3368536" y="3742185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3808853" y="3740848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ectangle 87"/>
          <p:cNvSpPr/>
          <p:nvPr/>
        </p:nvSpPr>
        <p:spPr>
          <a:xfrm>
            <a:off x="4251888" y="3742185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Implementing the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653136"/>
            <a:ext cx="8928992" cy="213344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In </a:t>
            </a:r>
            <a:r>
              <a:rPr lang="en-CA" dirty="0" smtClean="0"/>
              <a:t>practice, we </a:t>
            </a:r>
            <a:r>
              <a:rPr lang="en-CA" dirty="0" smtClean="0"/>
              <a:t>rename </a:t>
            </a:r>
            <a:r>
              <a:rPr lang="en-CA" dirty="0" smtClean="0"/>
              <a:t>the </a:t>
            </a:r>
            <a:r>
              <a:rPr lang="en-CA" dirty="0" smtClean="0"/>
              <a:t>elements to </a:t>
            </a:r>
            <a:r>
              <a:rPr lang="en-CA" b="1" dirty="0" smtClean="0"/>
              <a:t>1</a:t>
            </a:r>
            <a:r>
              <a:rPr lang="en-CA" b="1" dirty="0" smtClean="0"/>
              <a:t>..</a:t>
            </a:r>
            <a:r>
              <a:rPr lang="en-CA" b="1" dirty="0" smtClean="0"/>
              <a:t>n</a:t>
            </a:r>
            <a:r>
              <a:rPr lang="en-CA" dirty="0" smtClean="0"/>
              <a:t>, and</a:t>
            </a:r>
            <a:r>
              <a:rPr lang="en-CA" dirty="0" smtClean="0"/>
              <a:t> </a:t>
            </a:r>
            <a:r>
              <a:rPr lang="en-CA" dirty="0" smtClean="0"/>
              <a:t>maintain an array </a:t>
            </a:r>
            <a:r>
              <a:rPr lang="en-CA" b="1" dirty="0" smtClean="0"/>
              <a:t>A </a:t>
            </a:r>
            <a:r>
              <a:rPr lang="en-CA" dirty="0" smtClean="0"/>
              <a:t>where </a:t>
            </a:r>
            <a:r>
              <a:rPr lang="en-CA" b="1" dirty="0" smtClean="0"/>
              <a:t>A[</a:t>
            </a:r>
            <a:r>
              <a:rPr lang="en-CA" b="1" dirty="0" err="1" smtClean="0"/>
              <a:t>i</a:t>
            </a:r>
            <a:r>
              <a:rPr lang="en-CA" b="1" dirty="0" smtClean="0"/>
              <a:t>]</a:t>
            </a:r>
            <a:r>
              <a:rPr lang="en-CA" dirty="0" smtClean="0"/>
              <a:t> points to </a:t>
            </a:r>
            <a:r>
              <a:rPr lang="en-CA" dirty="0" smtClean="0"/>
              <a:t>the list </a:t>
            </a:r>
            <a:r>
              <a:rPr lang="en-CA" dirty="0" smtClean="0"/>
              <a:t>element </a:t>
            </a:r>
            <a:r>
              <a:rPr lang="en-CA" dirty="0" smtClean="0"/>
              <a:t>that represents </a:t>
            </a:r>
            <a:r>
              <a:rPr lang="en-CA" b="1" dirty="0" err="1" smtClean="0"/>
              <a:t>i</a:t>
            </a:r>
            <a:r>
              <a:rPr lang="en-CA" b="1" dirty="0" smtClean="0"/>
              <a:t>.</a:t>
            </a:r>
          </a:p>
          <a:p>
            <a:r>
              <a:rPr lang="en-CA" dirty="0" smtClean="0"/>
              <a:t>Now, how do we do FIND-SET(</a:t>
            </a:r>
            <a:r>
              <a:rPr lang="en-CA" b="1" dirty="0" smtClean="0"/>
              <a:t>3</a:t>
            </a:r>
            <a:r>
              <a:rPr lang="en-CA" dirty="0" smtClean="0"/>
              <a:t>)?</a:t>
            </a:r>
            <a:endParaRPr lang="en-CA" dirty="0" smtClean="0"/>
          </a:p>
        </p:txBody>
      </p:sp>
      <p:grpSp>
        <p:nvGrpSpPr>
          <p:cNvPr id="4" name="Group 20"/>
          <p:cNvGrpSpPr/>
          <p:nvPr/>
        </p:nvGrpSpPr>
        <p:grpSpPr>
          <a:xfrm>
            <a:off x="2000232" y="1522845"/>
            <a:ext cx="928694" cy="1214446"/>
            <a:chOff x="1785918" y="2000240"/>
            <a:chExt cx="928694" cy="1214446"/>
          </a:xfrm>
        </p:grpSpPr>
        <p:sp>
          <p:nvSpPr>
            <p:cNvPr id="14" name="Rounded Rectangle 13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400" b="1" dirty="0" smtClean="0"/>
                <a:t>3 (c)</a:t>
              </a:r>
              <a:endParaRPr lang="en-US" sz="2400" b="1" dirty="0" smtClean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3357554" y="1515288"/>
            <a:ext cx="928694" cy="1214446"/>
            <a:chOff x="1785918" y="2000240"/>
            <a:chExt cx="928694" cy="1214446"/>
          </a:xfrm>
        </p:grpSpPr>
        <p:sp>
          <p:nvSpPr>
            <p:cNvPr id="23" name="Rounded Rectangle 22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400" b="1" dirty="0" smtClean="0"/>
                <a:t>1 (h)</a:t>
              </a:r>
              <a:endParaRPr lang="en-US" sz="2400" b="1" dirty="0" smtClean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5"/>
          <p:cNvGrpSpPr/>
          <p:nvPr/>
        </p:nvGrpSpPr>
        <p:grpSpPr>
          <a:xfrm>
            <a:off x="4714876" y="1515288"/>
            <a:ext cx="928694" cy="1214446"/>
            <a:chOff x="1785918" y="2000240"/>
            <a:chExt cx="928694" cy="1214446"/>
          </a:xfrm>
        </p:grpSpPr>
        <p:sp>
          <p:nvSpPr>
            <p:cNvPr id="27" name="Rounded Rectangle 26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400" b="1" dirty="0" smtClean="0"/>
                <a:t>4 (e)</a:t>
              </a:r>
              <a:endParaRPr lang="en-US" sz="2400" b="1" dirty="0" smtClean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428596" y="2323777"/>
            <a:ext cx="1214446" cy="928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dirty="0" smtClean="0"/>
              <a:t>head</a:t>
            </a:r>
          </a:p>
          <a:p>
            <a:r>
              <a:rPr lang="en-CA" sz="2400" dirty="0" smtClean="0"/>
              <a:t>tail</a:t>
            </a:r>
            <a:endParaRPr lang="en-CA" sz="2400" dirty="0"/>
          </a:p>
        </p:txBody>
      </p:sp>
      <p:sp>
        <p:nvSpPr>
          <p:cNvPr id="35" name="Oval 34"/>
          <p:cNvSpPr/>
          <p:nvPr/>
        </p:nvSpPr>
        <p:spPr>
          <a:xfrm>
            <a:off x="1214414" y="2421311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Oval 35"/>
          <p:cNvSpPr/>
          <p:nvPr/>
        </p:nvSpPr>
        <p:spPr>
          <a:xfrm>
            <a:off x="1214414" y="2849939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Oval 36"/>
          <p:cNvSpPr/>
          <p:nvPr/>
        </p:nvSpPr>
        <p:spPr>
          <a:xfrm>
            <a:off x="2334751" y="241788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Oval 38"/>
          <p:cNvSpPr/>
          <p:nvPr/>
        </p:nvSpPr>
        <p:spPr>
          <a:xfrm>
            <a:off x="2334751" y="156063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Oval 39"/>
          <p:cNvSpPr/>
          <p:nvPr/>
        </p:nvSpPr>
        <p:spPr>
          <a:xfrm>
            <a:off x="3699630" y="2421311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Oval 40"/>
          <p:cNvSpPr/>
          <p:nvPr/>
        </p:nvSpPr>
        <p:spPr>
          <a:xfrm>
            <a:off x="3699630" y="1564055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Oval 41"/>
          <p:cNvSpPr/>
          <p:nvPr/>
        </p:nvSpPr>
        <p:spPr>
          <a:xfrm>
            <a:off x="5049395" y="2421311"/>
            <a:ext cx="285752" cy="2857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43" name="Oval 42"/>
          <p:cNvSpPr/>
          <p:nvPr/>
        </p:nvSpPr>
        <p:spPr>
          <a:xfrm>
            <a:off x="5049395" y="1564055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5000628" y="239118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nil</a:t>
            </a:r>
            <a:endParaRPr lang="en-CA" sz="1600" dirty="0"/>
          </a:p>
        </p:txBody>
      </p:sp>
      <p:cxnSp>
        <p:nvCxnSpPr>
          <p:cNvPr id="60" name="Elbow Connector 59"/>
          <p:cNvCxnSpPr>
            <a:stCxn id="36" idx="6"/>
          </p:cNvCxnSpPr>
          <p:nvPr/>
        </p:nvCxnSpPr>
        <p:spPr>
          <a:xfrm flipV="1">
            <a:off x="1500166" y="2122511"/>
            <a:ext cx="4143404" cy="870304"/>
          </a:xfrm>
          <a:prstGeom prst="bentConnector3">
            <a:avLst>
              <a:gd name="adj1" fmla="val 105517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59"/>
          <p:cNvCxnSpPr>
            <a:stCxn id="43" idx="0"/>
            <a:endCxn id="35" idx="1"/>
          </p:cNvCxnSpPr>
          <p:nvPr/>
        </p:nvCxnSpPr>
        <p:spPr>
          <a:xfrm rot="16200000" flipH="1" flipV="1">
            <a:off x="2774714" y="45601"/>
            <a:ext cx="899103" cy="3936010"/>
          </a:xfrm>
          <a:prstGeom prst="bentConnector3">
            <a:avLst>
              <a:gd name="adj1" fmla="val -48959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59"/>
          <p:cNvCxnSpPr>
            <a:stCxn id="41" idx="0"/>
            <a:endCxn id="35" idx="0"/>
          </p:cNvCxnSpPr>
          <p:nvPr/>
        </p:nvCxnSpPr>
        <p:spPr>
          <a:xfrm rot="16200000" flipH="1" flipV="1">
            <a:off x="2171270" y="750075"/>
            <a:ext cx="857256" cy="2485216"/>
          </a:xfrm>
          <a:prstGeom prst="bentConnector3">
            <a:avLst>
              <a:gd name="adj1" fmla="val -38126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59"/>
          <p:cNvCxnSpPr>
            <a:stCxn id="39" idx="0"/>
            <a:endCxn id="35" idx="7"/>
          </p:cNvCxnSpPr>
          <p:nvPr/>
        </p:nvCxnSpPr>
        <p:spPr>
          <a:xfrm rot="16200000" flipH="1" flipV="1">
            <a:off x="1516709" y="1502240"/>
            <a:ext cx="902528" cy="1019308"/>
          </a:xfrm>
          <a:prstGeom prst="bentConnector3">
            <a:avLst>
              <a:gd name="adj1" fmla="val -25329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1428728" y="2130068"/>
            <a:ext cx="571504" cy="456790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7" idx="6"/>
          </p:cNvCxnSpPr>
          <p:nvPr/>
        </p:nvCxnSpPr>
        <p:spPr>
          <a:xfrm flipV="1">
            <a:off x="2620503" y="2122511"/>
            <a:ext cx="737051" cy="438251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0" idx="6"/>
          </p:cNvCxnSpPr>
          <p:nvPr/>
        </p:nvCxnSpPr>
        <p:spPr>
          <a:xfrm flipV="1">
            <a:off x="3985382" y="2122511"/>
            <a:ext cx="729494" cy="441676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70136" y="4048788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1</a:t>
            </a:r>
            <a:endParaRPr lang="en-CA" sz="2800" dirty="0"/>
          </a:p>
        </p:txBody>
      </p:sp>
      <p:grpSp>
        <p:nvGrpSpPr>
          <p:cNvPr id="46" name="Group 20"/>
          <p:cNvGrpSpPr/>
          <p:nvPr/>
        </p:nvGrpSpPr>
        <p:grpSpPr>
          <a:xfrm>
            <a:off x="7786710" y="1500174"/>
            <a:ext cx="928694" cy="1214446"/>
            <a:chOff x="1785918" y="2000240"/>
            <a:chExt cx="928694" cy="1214446"/>
          </a:xfrm>
        </p:grpSpPr>
        <p:sp>
          <p:nvSpPr>
            <p:cNvPr id="48" name="Rounded Rectangle 47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400" b="1" dirty="0" smtClean="0"/>
                <a:t>2 (</a:t>
              </a:r>
              <a:r>
                <a:rPr lang="en-US" sz="2400" b="1" dirty="0" err="1" smtClean="0"/>
                <a:t>i</a:t>
              </a:r>
              <a:r>
                <a:rPr lang="en-US" sz="2400" b="1" dirty="0" smtClean="0"/>
                <a:t>)</a:t>
              </a:r>
              <a:endParaRPr lang="en-US" sz="2400" b="1" dirty="0" smtClean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6215074" y="2301106"/>
            <a:ext cx="1214446" cy="928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dirty="0" smtClean="0"/>
              <a:t>head</a:t>
            </a:r>
          </a:p>
          <a:p>
            <a:r>
              <a:rPr lang="en-CA" sz="2400" dirty="0" smtClean="0"/>
              <a:t>tail</a:t>
            </a:r>
            <a:endParaRPr lang="en-CA" sz="2400" dirty="0"/>
          </a:p>
        </p:txBody>
      </p:sp>
      <p:sp>
        <p:nvSpPr>
          <p:cNvPr id="53" name="Oval 52"/>
          <p:cNvSpPr/>
          <p:nvPr/>
        </p:nvSpPr>
        <p:spPr>
          <a:xfrm>
            <a:off x="7000892" y="239864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Oval 53"/>
          <p:cNvSpPr/>
          <p:nvPr/>
        </p:nvSpPr>
        <p:spPr>
          <a:xfrm>
            <a:off x="7000892" y="282726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Oval 55"/>
          <p:cNvSpPr/>
          <p:nvPr/>
        </p:nvSpPr>
        <p:spPr>
          <a:xfrm>
            <a:off x="8121229" y="2395215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7" name="Oval 56"/>
          <p:cNvSpPr/>
          <p:nvPr/>
        </p:nvSpPr>
        <p:spPr>
          <a:xfrm>
            <a:off x="8121229" y="1537959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Elbow Connector 59"/>
          <p:cNvCxnSpPr>
            <a:stCxn id="57" idx="0"/>
            <a:endCxn id="53" idx="0"/>
          </p:cNvCxnSpPr>
          <p:nvPr/>
        </p:nvCxnSpPr>
        <p:spPr>
          <a:xfrm rot="16200000" flipH="1" flipV="1">
            <a:off x="7273596" y="1408130"/>
            <a:ext cx="860681" cy="1120337"/>
          </a:xfrm>
          <a:prstGeom prst="bentConnector3">
            <a:avLst>
              <a:gd name="adj1" fmla="val -2656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7286644" y="2107397"/>
            <a:ext cx="500066" cy="456790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850063" y="4048788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3</a:t>
            </a:r>
            <a:endParaRPr lang="en-CA" sz="2800" dirty="0"/>
          </a:p>
        </p:txBody>
      </p:sp>
      <p:sp>
        <p:nvSpPr>
          <p:cNvPr id="90" name="TextBox 89"/>
          <p:cNvSpPr txBox="1"/>
          <p:nvPr/>
        </p:nvSpPr>
        <p:spPr>
          <a:xfrm>
            <a:off x="4293098" y="4045363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4</a:t>
            </a:r>
            <a:endParaRPr lang="en-CA" sz="2800" dirty="0"/>
          </a:p>
        </p:txBody>
      </p:sp>
      <p:cxnSp>
        <p:nvCxnSpPr>
          <p:cNvPr id="94" name="Elbow Connector 93"/>
          <p:cNvCxnSpPr/>
          <p:nvPr/>
        </p:nvCxnSpPr>
        <p:spPr>
          <a:xfrm rot="16200000" flipV="1">
            <a:off x="2206310" y="2112208"/>
            <a:ext cx="1610780" cy="2022935"/>
          </a:xfrm>
          <a:prstGeom prst="bentConnector4">
            <a:avLst>
              <a:gd name="adj1" fmla="val 31151"/>
              <a:gd name="adj2" fmla="val 111300"/>
            </a:avLst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3"/>
          <p:cNvCxnSpPr/>
          <p:nvPr/>
        </p:nvCxnSpPr>
        <p:spPr>
          <a:xfrm rot="5400000" flipH="1" flipV="1">
            <a:off x="2441229" y="3012740"/>
            <a:ext cx="1618337" cy="214314"/>
          </a:xfrm>
          <a:prstGeom prst="bentConnector2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93"/>
          <p:cNvCxnSpPr/>
          <p:nvPr/>
        </p:nvCxnSpPr>
        <p:spPr>
          <a:xfrm rot="5400000" flipH="1" flipV="1">
            <a:off x="3783083" y="2997273"/>
            <a:ext cx="1614912" cy="248674"/>
          </a:xfrm>
          <a:prstGeom prst="bentConnector2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93"/>
          <p:cNvCxnSpPr>
            <a:stCxn id="79" idx="2"/>
          </p:cNvCxnSpPr>
          <p:nvPr/>
        </p:nvCxnSpPr>
        <p:spPr>
          <a:xfrm rot="5400000" flipH="1" flipV="1">
            <a:off x="4780470" y="1093134"/>
            <a:ext cx="1808621" cy="4203862"/>
          </a:xfrm>
          <a:prstGeom prst="bentConnector4">
            <a:avLst>
              <a:gd name="adj1" fmla="val -24756"/>
              <a:gd name="adj2" fmla="val 95333"/>
            </a:avLst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93"/>
          <p:cNvCxnSpPr>
            <a:stCxn id="54" idx="6"/>
            <a:endCxn id="48" idx="3"/>
          </p:cNvCxnSpPr>
          <p:nvPr/>
        </p:nvCxnSpPr>
        <p:spPr>
          <a:xfrm flipV="1">
            <a:off x="7286644" y="2107397"/>
            <a:ext cx="1428760" cy="862747"/>
          </a:xfrm>
          <a:prstGeom prst="bentConnector3">
            <a:avLst>
              <a:gd name="adj1" fmla="val 116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007921" y="3786190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0" name="Oval 79"/>
          <p:cNvSpPr/>
          <p:nvPr/>
        </p:nvSpPr>
        <p:spPr>
          <a:xfrm>
            <a:off x="3447531" y="3782765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3" name="Oval 82"/>
          <p:cNvSpPr/>
          <p:nvPr/>
        </p:nvSpPr>
        <p:spPr>
          <a:xfrm>
            <a:off x="3887848" y="3786190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9" name="Oval 88"/>
          <p:cNvSpPr/>
          <p:nvPr/>
        </p:nvSpPr>
        <p:spPr>
          <a:xfrm>
            <a:off x="4330883" y="3782765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1" name="TextBox 80"/>
          <p:cNvSpPr txBox="1"/>
          <p:nvPr/>
        </p:nvSpPr>
        <p:spPr>
          <a:xfrm>
            <a:off x="3409746" y="4045363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2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487155" y="3653760"/>
            <a:ext cx="59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09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928926" y="3740848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/>
          <p:cNvSpPr/>
          <p:nvPr/>
        </p:nvSpPr>
        <p:spPr>
          <a:xfrm>
            <a:off x="3368536" y="3742185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3808853" y="3740848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ectangle 87"/>
          <p:cNvSpPr/>
          <p:nvPr/>
        </p:nvSpPr>
        <p:spPr>
          <a:xfrm>
            <a:off x="4251888" y="3742185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Implementing the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25144"/>
            <a:ext cx="8928992" cy="2061441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Harder question: how about FIND-SET(</a:t>
            </a:r>
            <a:r>
              <a:rPr lang="en-CA" b="1" dirty="0" smtClean="0"/>
              <a:t>e</a:t>
            </a:r>
            <a:r>
              <a:rPr lang="en-CA" dirty="0" smtClean="0"/>
              <a:t>)?</a:t>
            </a:r>
          </a:p>
          <a:p>
            <a:pPr lvl="1"/>
            <a:r>
              <a:rPr lang="en-CA" dirty="0" smtClean="0"/>
              <a:t>When you </a:t>
            </a:r>
            <a:r>
              <a:rPr lang="en-CA" dirty="0"/>
              <a:t>rename h-&gt;</a:t>
            </a:r>
            <a:r>
              <a:rPr lang="en-CA" dirty="0" smtClean="0"/>
              <a:t>1, </a:t>
            </a:r>
            <a:r>
              <a:rPr lang="en-CA" dirty="0" err="1" smtClean="0"/>
              <a:t>i</a:t>
            </a:r>
            <a:r>
              <a:rPr lang="en-CA" dirty="0" smtClean="0"/>
              <a:t>-&gt;2, c-</a:t>
            </a:r>
            <a:r>
              <a:rPr lang="en-CA" dirty="0"/>
              <a:t>&gt;3, e-</a:t>
            </a:r>
            <a:r>
              <a:rPr lang="en-CA" dirty="0" smtClean="0"/>
              <a:t>&gt;4 you store these mappings in a </a:t>
            </a:r>
            <a:r>
              <a:rPr lang="en-CA" i="1" dirty="0" smtClean="0"/>
              <a:t>dictionary D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Later, you can call </a:t>
            </a:r>
            <a:r>
              <a:rPr lang="en-CA" dirty="0" err="1" smtClean="0"/>
              <a:t>D.get</a:t>
            </a:r>
            <a:r>
              <a:rPr lang="en-CA" dirty="0" smtClean="0"/>
              <a:t>(e) to retrieve the value 4.</a:t>
            </a:r>
          </a:p>
          <a:p>
            <a:pPr lvl="1"/>
            <a:r>
              <a:rPr lang="en-CA" dirty="0" smtClean="0"/>
              <a:t>So, you call FIND-SET(D(e)), which becomes FIND-SET(4).</a:t>
            </a:r>
            <a:endParaRPr lang="en-CA" dirty="0" smtClean="0"/>
          </a:p>
        </p:txBody>
      </p:sp>
      <p:grpSp>
        <p:nvGrpSpPr>
          <p:cNvPr id="4" name="Group 20"/>
          <p:cNvGrpSpPr/>
          <p:nvPr/>
        </p:nvGrpSpPr>
        <p:grpSpPr>
          <a:xfrm>
            <a:off x="2000232" y="1522845"/>
            <a:ext cx="928694" cy="1214446"/>
            <a:chOff x="1785918" y="2000240"/>
            <a:chExt cx="928694" cy="1214446"/>
          </a:xfrm>
        </p:grpSpPr>
        <p:sp>
          <p:nvSpPr>
            <p:cNvPr id="14" name="Rounded Rectangle 13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400" b="1" dirty="0" smtClean="0"/>
                <a:t>3 (c)</a:t>
              </a:r>
              <a:endParaRPr lang="en-US" sz="2400" b="1" dirty="0" smtClean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3357554" y="1515288"/>
            <a:ext cx="928694" cy="1214446"/>
            <a:chOff x="1785918" y="2000240"/>
            <a:chExt cx="928694" cy="1214446"/>
          </a:xfrm>
        </p:grpSpPr>
        <p:sp>
          <p:nvSpPr>
            <p:cNvPr id="23" name="Rounded Rectangle 22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400" b="1" dirty="0" smtClean="0"/>
                <a:t>1 (h)</a:t>
              </a:r>
              <a:endParaRPr lang="en-US" sz="2400" b="1" dirty="0" smtClean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5"/>
          <p:cNvGrpSpPr/>
          <p:nvPr/>
        </p:nvGrpSpPr>
        <p:grpSpPr>
          <a:xfrm>
            <a:off x="4714876" y="1515288"/>
            <a:ext cx="928694" cy="1214446"/>
            <a:chOff x="1785918" y="2000240"/>
            <a:chExt cx="928694" cy="1214446"/>
          </a:xfrm>
        </p:grpSpPr>
        <p:sp>
          <p:nvSpPr>
            <p:cNvPr id="27" name="Rounded Rectangle 26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400" b="1" dirty="0" smtClean="0"/>
                <a:t>4 (e)</a:t>
              </a:r>
              <a:endParaRPr lang="en-US" sz="2400" b="1" dirty="0" smtClean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428596" y="2323777"/>
            <a:ext cx="1214446" cy="928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dirty="0" smtClean="0"/>
              <a:t>head</a:t>
            </a:r>
          </a:p>
          <a:p>
            <a:r>
              <a:rPr lang="en-CA" sz="2400" dirty="0" smtClean="0"/>
              <a:t>tail</a:t>
            </a:r>
            <a:endParaRPr lang="en-CA" sz="2400" dirty="0"/>
          </a:p>
        </p:txBody>
      </p:sp>
      <p:sp>
        <p:nvSpPr>
          <p:cNvPr id="35" name="Oval 34"/>
          <p:cNvSpPr/>
          <p:nvPr/>
        </p:nvSpPr>
        <p:spPr>
          <a:xfrm>
            <a:off x="1214414" y="2421311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Oval 35"/>
          <p:cNvSpPr/>
          <p:nvPr/>
        </p:nvSpPr>
        <p:spPr>
          <a:xfrm>
            <a:off x="1214414" y="2849939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Oval 36"/>
          <p:cNvSpPr/>
          <p:nvPr/>
        </p:nvSpPr>
        <p:spPr>
          <a:xfrm>
            <a:off x="2334751" y="2417886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" name="Oval 38"/>
          <p:cNvSpPr/>
          <p:nvPr/>
        </p:nvSpPr>
        <p:spPr>
          <a:xfrm>
            <a:off x="2334751" y="156063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Oval 39"/>
          <p:cNvSpPr/>
          <p:nvPr/>
        </p:nvSpPr>
        <p:spPr>
          <a:xfrm>
            <a:off x="3699630" y="2421311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Oval 40"/>
          <p:cNvSpPr/>
          <p:nvPr/>
        </p:nvSpPr>
        <p:spPr>
          <a:xfrm>
            <a:off x="3699630" y="1564055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Oval 41"/>
          <p:cNvSpPr/>
          <p:nvPr/>
        </p:nvSpPr>
        <p:spPr>
          <a:xfrm>
            <a:off x="5049395" y="2421311"/>
            <a:ext cx="285752" cy="2857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43" name="Oval 42"/>
          <p:cNvSpPr/>
          <p:nvPr/>
        </p:nvSpPr>
        <p:spPr>
          <a:xfrm>
            <a:off x="5049395" y="1564055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5000628" y="2391180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nil</a:t>
            </a:r>
            <a:endParaRPr lang="en-CA" sz="1600" dirty="0"/>
          </a:p>
        </p:txBody>
      </p:sp>
      <p:cxnSp>
        <p:nvCxnSpPr>
          <p:cNvPr id="60" name="Elbow Connector 59"/>
          <p:cNvCxnSpPr>
            <a:stCxn id="36" idx="6"/>
          </p:cNvCxnSpPr>
          <p:nvPr/>
        </p:nvCxnSpPr>
        <p:spPr>
          <a:xfrm flipV="1">
            <a:off x="1500166" y="2122511"/>
            <a:ext cx="4143404" cy="870304"/>
          </a:xfrm>
          <a:prstGeom prst="bentConnector3">
            <a:avLst>
              <a:gd name="adj1" fmla="val 105517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59"/>
          <p:cNvCxnSpPr>
            <a:stCxn id="43" idx="0"/>
            <a:endCxn id="35" idx="1"/>
          </p:cNvCxnSpPr>
          <p:nvPr/>
        </p:nvCxnSpPr>
        <p:spPr>
          <a:xfrm rot="16200000" flipH="1" flipV="1">
            <a:off x="2774714" y="45601"/>
            <a:ext cx="899103" cy="3936010"/>
          </a:xfrm>
          <a:prstGeom prst="bentConnector3">
            <a:avLst>
              <a:gd name="adj1" fmla="val -48959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59"/>
          <p:cNvCxnSpPr>
            <a:stCxn id="41" idx="0"/>
            <a:endCxn id="35" idx="0"/>
          </p:cNvCxnSpPr>
          <p:nvPr/>
        </p:nvCxnSpPr>
        <p:spPr>
          <a:xfrm rot="16200000" flipH="1" flipV="1">
            <a:off x="2171270" y="750075"/>
            <a:ext cx="857256" cy="2485216"/>
          </a:xfrm>
          <a:prstGeom prst="bentConnector3">
            <a:avLst>
              <a:gd name="adj1" fmla="val -38126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59"/>
          <p:cNvCxnSpPr>
            <a:stCxn id="39" idx="0"/>
            <a:endCxn id="35" idx="7"/>
          </p:cNvCxnSpPr>
          <p:nvPr/>
        </p:nvCxnSpPr>
        <p:spPr>
          <a:xfrm rot="16200000" flipH="1" flipV="1">
            <a:off x="1516709" y="1502240"/>
            <a:ext cx="902528" cy="1019308"/>
          </a:xfrm>
          <a:prstGeom prst="bentConnector3">
            <a:avLst>
              <a:gd name="adj1" fmla="val -25329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V="1">
            <a:off x="1428728" y="2130068"/>
            <a:ext cx="571504" cy="456790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7" idx="6"/>
          </p:cNvCxnSpPr>
          <p:nvPr/>
        </p:nvCxnSpPr>
        <p:spPr>
          <a:xfrm flipV="1">
            <a:off x="2620503" y="2122511"/>
            <a:ext cx="737051" cy="438251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0" idx="6"/>
          </p:cNvCxnSpPr>
          <p:nvPr/>
        </p:nvCxnSpPr>
        <p:spPr>
          <a:xfrm flipV="1">
            <a:off x="3985382" y="2122511"/>
            <a:ext cx="729494" cy="441676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70136" y="4048788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1</a:t>
            </a:r>
            <a:endParaRPr lang="en-CA" sz="2800" dirty="0"/>
          </a:p>
        </p:txBody>
      </p:sp>
      <p:grpSp>
        <p:nvGrpSpPr>
          <p:cNvPr id="46" name="Group 20"/>
          <p:cNvGrpSpPr/>
          <p:nvPr/>
        </p:nvGrpSpPr>
        <p:grpSpPr>
          <a:xfrm>
            <a:off x="7786710" y="1500174"/>
            <a:ext cx="928694" cy="1214446"/>
            <a:chOff x="1785918" y="2000240"/>
            <a:chExt cx="928694" cy="1214446"/>
          </a:xfrm>
        </p:grpSpPr>
        <p:sp>
          <p:nvSpPr>
            <p:cNvPr id="48" name="Rounded Rectangle 47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400" b="1" dirty="0" smtClean="0"/>
                <a:t>2 (</a:t>
              </a:r>
              <a:r>
                <a:rPr lang="en-US" sz="2400" b="1" dirty="0" err="1" smtClean="0"/>
                <a:t>i</a:t>
              </a:r>
              <a:r>
                <a:rPr lang="en-US" sz="2400" b="1" dirty="0" smtClean="0"/>
                <a:t>)</a:t>
              </a:r>
              <a:endParaRPr lang="en-US" sz="2400" b="1" dirty="0" smtClean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6215074" y="2301106"/>
            <a:ext cx="1214446" cy="928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400" dirty="0" smtClean="0"/>
              <a:t>head</a:t>
            </a:r>
          </a:p>
          <a:p>
            <a:r>
              <a:rPr lang="en-CA" sz="2400" dirty="0" smtClean="0"/>
              <a:t>tail</a:t>
            </a:r>
            <a:endParaRPr lang="en-CA" sz="2400" dirty="0"/>
          </a:p>
        </p:txBody>
      </p:sp>
      <p:sp>
        <p:nvSpPr>
          <p:cNvPr id="53" name="Oval 52"/>
          <p:cNvSpPr/>
          <p:nvPr/>
        </p:nvSpPr>
        <p:spPr>
          <a:xfrm>
            <a:off x="7000892" y="2398640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4" name="Oval 53"/>
          <p:cNvSpPr/>
          <p:nvPr/>
        </p:nvSpPr>
        <p:spPr>
          <a:xfrm>
            <a:off x="7000892" y="2827268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Oval 55"/>
          <p:cNvSpPr/>
          <p:nvPr/>
        </p:nvSpPr>
        <p:spPr>
          <a:xfrm>
            <a:off x="8121229" y="2395215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7" name="Oval 56"/>
          <p:cNvSpPr/>
          <p:nvPr/>
        </p:nvSpPr>
        <p:spPr>
          <a:xfrm>
            <a:off x="8121229" y="1537959"/>
            <a:ext cx="285752" cy="28575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58" name="Elbow Connector 59"/>
          <p:cNvCxnSpPr>
            <a:stCxn id="57" idx="0"/>
            <a:endCxn id="53" idx="0"/>
          </p:cNvCxnSpPr>
          <p:nvPr/>
        </p:nvCxnSpPr>
        <p:spPr>
          <a:xfrm rot="16200000" flipH="1" flipV="1">
            <a:off x="7273596" y="1408130"/>
            <a:ext cx="860681" cy="1120337"/>
          </a:xfrm>
          <a:prstGeom prst="bentConnector3">
            <a:avLst>
              <a:gd name="adj1" fmla="val -2656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7286644" y="2107397"/>
            <a:ext cx="500066" cy="456790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850063" y="4048788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3</a:t>
            </a:r>
            <a:endParaRPr lang="en-CA" sz="2800" dirty="0"/>
          </a:p>
        </p:txBody>
      </p:sp>
      <p:sp>
        <p:nvSpPr>
          <p:cNvPr id="90" name="TextBox 89"/>
          <p:cNvSpPr txBox="1"/>
          <p:nvPr/>
        </p:nvSpPr>
        <p:spPr>
          <a:xfrm>
            <a:off x="4293098" y="4045363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4</a:t>
            </a:r>
            <a:endParaRPr lang="en-CA" sz="2800" dirty="0"/>
          </a:p>
        </p:txBody>
      </p:sp>
      <p:cxnSp>
        <p:nvCxnSpPr>
          <p:cNvPr id="94" name="Elbow Connector 93"/>
          <p:cNvCxnSpPr/>
          <p:nvPr/>
        </p:nvCxnSpPr>
        <p:spPr>
          <a:xfrm rot="16200000" flipV="1">
            <a:off x="2206310" y="2112208"/>
            <a:ext cx="1610780" cy="2022935"/>
          </a:xfrm>
          <a:prstGeom prst="bentConnector4">
            <a:avLst>
              <a:gd name="adj1" fmla="val 31151"/>
              <a:gd name="adj2" fmla="val 111300"/>
            </a:avLst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3"/>
          <p:cNvCxnSpPr/>
          <p:nvPr/>
        </p:nvCxnSpPr>
        <p:spPr>
          <a:xfrm rot="5400000" flipH="1" flipV="1">
            <a:off x="2441229" y="3012740"/>
            <a:ext cx="1618337" cy="214314"/>
          </a:xfrm>
          <a:prstGeom prst="bentConnector2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93"/>
          <p:cNvCxnSpPr/>
          <p:nvPr/>
        </p:nvCxnSpPr>
        <p:spPr>
          <a:xfrm rot="5400000" flipH="1" flipV="1">
            <a:off x="3783083" y="2997273"/>
            <a:ext cx="1614912" cy="248674"/>
          </a:xfrm>
          <a:prstGeom prst="bentConnector2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93"/>
          <p:cNvCxnSpPr>
            <a:stCxn id="79" idx="2"/>
          </p:cNvCxnSpPr>
          <p:nvPr/>
        </p:nvCxnSpPr>
        <p:spPr>
          <a:xfrm rot="5400000" flipH="1" flipV="1">
            <a:off x="4780470" y="1093134"/>
            <a:ext cx="1808621" cy="4203862"/>
          </a:xfrm>
          <a:prstGeom prst="bentConnector4">
            <a:avLst>
              <a:gd name="adj1" fmla="val -24756"/>
              <a:gd name="adj2" fmla="val 95333"/>
            </a:avLst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93"/>
          <p:cNvCxnSpPr>
            <a:stCxn id="54" idx="6"/>
            <a:endCxn id="48" idx="3"/>
          </p:cNvCxnSpPr>
          <p:nvPr/>
        </p:nvCxnSpPr>
        <p:spPr>
          <a:xfrm flipV="1">
            <a:off x="7286644" y="2107397"/>
            <a:ext cx="1428760" cy="862747"/>
          </a:xfrm>
          <a:prstGeom prst="bentConnector3">
            <a:avLst>
              <a:gd name="adj1" fmla="val 116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007921" y="3786190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0" name="Oval 79"/>
          <p:cNvSpPr/>
          <p:nvPr/>
        </p:nvSpPr>
        <p:spPr>
          <a:xfrm>
            <a:off x="3447531" y="3782765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3" name="Oval 82"/>
          <p:cNvSpPr/>
          <p:nvPr/>
        </p:nvSpPr>
        <p:spPr>
          <a:xfrm>
            <a:off x="3887848" y="3786190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9" name="Oval 88"/>
          <p:cNvSpPr/>
          <p:nvPr/>
        </p:nvSpPr>
        <p:spPr>
          <a:xfrm>
            <a:off x="4330883" y="3782765"/>
            <a:ext cx="285752" cy="28575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1" name="TextBox 80"/>
          <p:cNvSpPr txBox="1"/>
          <p:nvPr/>
        </p:nvSpPr>
        <p:spPr>
          <a:xfrm>
            <a:off x="3409746" y="4045363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2</a:t>
            </a:r>
            <a:endParaRPr lang="en-CA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487155" y="3653760"/>
            <a:ext cx="59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47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Naïve implementation </a:t>
            </a:r>
            <a:r>
              <a:rPr lang="en-US" dirty="0" smtClean="0"/>
              <a:t>of Union(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CA" dirty="0" smtClean="0"/>
              <a:t>Append </a:t>
            </a:r>
            <a:r>
              <a:rPr lang="en-CA" dirty="0" err="1" smtClean="0"/>
              <a:t>v’s</a:t>
            </a:r>
            <a:r>
              <a:rPr lang="en-CA" dirty="0" smtClean="0"/>
              <a:t> list onto the end of </a:t>
            </a:r>
            <a:r>
              <a:rPr lang="en-CA" dirty="0" err="1" smtClean="0"/>
              <a:t>u’s</a:t>
            </a:r>
            <a:r>
              <a:rPr lang="en-CA" dirty="0" smtClean="0"/>
              <a:t> list:</a:t>
            </a:r>
          </a:p>
          <a:p>
            <a:pPr lvl="1"/>
            <a:r>
              <a:rPr lang="en-CA" dirty="0" smtClean="0"/>
              <a:t>Change u’s tail pointer </a:t>
            </a:r>
            <a:r>
              <a:rPr lang="en-CA" dirty="0" smtClean="0"/>
              <a:t>to the tail of </a:t>
            </a:r>
            <a:r>
              <a:rPr lang="en-CA" dirty="0" smtClean="0"/>
              <a:t>v’s </a:t>
            </a:r>
            <a:r>
              <a:rPr lang="en-CA" dirty="0" smtClean="0"/>
              <a:t>list = </a:t>
            </a:r>
            <a:r>
              <a:rPr lang="en-CA" dirty="0" smtClean="0">
                <a:ea typeface="Cambria Math"/>
              </a:rPr>
              <a:t>𝜭</a:t>
            </a:r>
            <a:r>
              <a:rPr lang="en-CA" b="1" dirty="0" smtClean="0"/>
              <a:t>(1)</a:t>
            </a:r>
          </a:p>
          <a:p>
            <a:pPr lvl="1"/>
            <a:r>
              <a:rPr lang="en-CA" dirty="0" smtClean="0"/>
              <a:t>Update </a:t>
            </a:r>
            <a:r>
              <a:rPr lang="en-CA" dirty="0" smtClean="0"/>
              <a:t>representative pointers </a:t>
            </a:r>
            <a:r>
              <a:rPr lang="en-CA" dirty="0" smtClean="0"/>
              <a:t>for all elements </a:t>
            </a:r>
            <a:r>
              <a:rPr lang="en-CA" dirty="0" smtClean="0"/>
              <a:t>in </a:t>
            </a:r>
            <a:r>
              <a:rPr lang="en-CA" dirty="0" smtClean="0"/>
              <a:t>the v’s list = </a:t>
            </a:r>
            <a:r>
              <a:rPr lang="en-CA" dirty="0" smtClean="0">
                <a:ea typeface="Cambria Math"/>
              </a:rPr>
              <a:t>𝜭</a:t>
            </a:r>
            <a:r>
              <a:rPr lang="en-CA" b="1" dirty="0" smtClean="0"/>
              <a:t>(|v’s list|)</a:t>
            </a:r>
          </a:p>
          <a:p>
            <a:pPr lvl="2"/>
            <a:r>
              <a:rPr lang="en-CA" dirty="0" smtClean="0"/>
              <a:t>Can be a long time if |v’s list| is large!</a:t>
            </a:r>
          </a:p>
          <a:p>
            <a:pPr lvl="2"/>
            <a:r>
              <a:rPr lang="en-CA" dirty="0" smtClean="0">
                <a:ea typeface="Cambria Math"/>
              </a:rPr>
              <a:t>In fact, </a:t>
            </a:r>
            <a:r>
              <a:rPr lang="en-CA" b="1" dirty="0" smtClean="0">
                <a:ea typeface="Cambria Math"/>
              </a:rPr>
              <a:t>n-1</a:t>
            </a:r>
            <a:r>
              <a:rPr lang="en-CA" dirty="0" smtClean="0">
                <a:ea typeface="Cambria Math"/>
              </a:rPr>
              <a:t> Unions can take </a:t>
            </a:r>
            <a:r>
              <a:rPr lang="en-CA" dirty="0">
                <a:ea typeface="Cambria Math"/>
              </a:rPr>
              <a:t>𝜭</a:t>
            </a:r>
            <a:r>
              <a:rPr lang="en-CA" b="1" dirty="0">
                <a:ea typeface="Cambria Math"/>
              </a:rPr>
              <a:t>(</a:t>
            </a:r>
            <a:r>
              <a:rPr lang="en-CA" b="1" i="1" dirty="0">
                <a:ea typeface="Cambria Math"/>
              </a:rPr>
              <a:t>n</a:t>
            </a:r>
            <a:r>
              <a:rPr lang="en-CA" b="1" i="1" baseline="30000" dirty="0">
                <a:ea typeface="Cambria Math"/>
              </a:rPr>
              <a:t>2</a:t>
            </a:r>
            <a:r>
              <a:rPr lang="en-CA" b="1" dirty="0">
                <a:ea typeface="Cambria Math"/>
              </a:rPr>
              <a:t>)</a:t>
            </a:r>
          </a:p>
          <a:p>
            <a:pPr lvl="2"/>
            <a:endParaRPr lang="en-CA" dirty="0" smtClean="0"/>
          </a:p>
        </p:txBody>
      </p:sp>
      <p:grpSp>
        <p:nvGrpSpPr>
          <p:cNvPr id="5" name="Group 20"/>
          <p:cNvGrpSpPr/>
          <p:nvPr/>
        </p:nvGrpSpPr>
        <p:grpSpPr>
          <a:xfrm>
            <a:off x="1716878" y="5146430"/>
            <a:ext cx="531359" cy="747131"/>
            <a:chOff x="1785918" y="2000240"/>
            <a:chExt cx="928694" cy="1214446"/>
          </a:xfrm>
        </p:grpSpPr>
        <p:sp>
          <p:nvSpPr>
            <p:cNvPr id="6" name="Rounded Rectangle 5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/>
                <a:t>c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1"/>
          <p:cNvGrpSpPr/>
          <p:nvPr/>
        </p:nvGrpSpPr>
        <p:grpSpPr>
          <a:xfrm>
            <a:off x="2669946" y="5141781"/>
            <a:ext cx="531359" cy="747131"/>
            <a:chOff x="1785918" y="2000240"/>
            <a:chExt cx="928694" cy="1214446"/>
          </a:xfrm>
        </p:grpSpPr>
        <p:sp>
          <p:nvSpPr>
            <p:cNvPr id="10" name="Rounded Rectangle 9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/>
                <a:t>h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5"/>
          <p:cNvGrpSpPr/>
          <p:nvPr/>
        </p:nvGrpSpPr>
        <p:grpSpPr>
          <a:xfrm>
            <a:off x="3624973" y="5141781"/>
            <a:ext cx="531359" cy="747131"/>
            <a:chOff x="1785918" y="2000240"/>
            <a:chExt cx="928694" cy="1214446"/>
          </a:xfrm>
        </p:grpSpPr>
        <p:sp>
          <p:nvSpPr>
            <p:cNvPr id="14" name="Rounded Rectangle 13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/>
                <a:t>e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54161" y="5639166"/>
            <a:ext cx="694854" cy="57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head</a:t>
            </a:r>
          </a:p>
          <a:p>
            <a:r>
              <a:rPr lang="en-CA" sz="1200" dirty="0" smtClean="0"/>
              <a:t>tail</a:t>
            </a:r>
            <a:endParaRPr lang="en-CA" sz="1200" dirty="0"/>
          </a:p>
        </p:txBody>
      </p:sp>
      <p:sp>
        <p:nvSpPr>
          <p:cNvPr id="18" name="Oval 17"/>
          <p:cNvSpPr/>
          <p:nvPr/>
        </p:nvSpPr>
        <p:spPr>
          <a:xfrm>
            <a:off x="1103772" y="5699169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Oval 18"/>
          <p:cNvSpPr/>
          <p:nvPr/>
        </p:nvSpPr>
        <p:spPr>
          <a:xfrm>
            <a:off x="1103772" y="5962862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1908276" y="5697062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1908276" y="5169676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2865667" y="5699169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Oval 22"/>
          <p:cNvSpPr/>
          <p:nvPr/>
        </p:nvSpPr>
        <p:spPr>
          <a:xfrm>
            <a:off x="2865667" y="5171783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Oval 23"/>
          <p:cNvSpPr/>
          <p:nvPr/>
        </p:nvSpPr>
        <p:spPr>
          <a:xfrm>
            <a:off x="3816371" y="5699169"/>
            <a:ext cx="163495" cy="1757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25" name="Oval 24"/>
          <p:cNvSpPr/>
          <p:nvPr/>
        </p:nvSpPr>
        <p:spPr>
          <a:xfrm>
            <a:off x="3816371" y="5171783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59" y="5669746"/>
            <a:ext cx="531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/>
              <a:t>nil</a:t>
            </a:r>
            <a:endParaRPr lang="en-CA" sz="900" dirty="0"/>
          </a:p>
        </p:txBody>
      </p:sp>
      <p:cxnSp>
        <p:nvCxnSpPr>
          <p:cNvPr id="27" name="Elbow Connector 26"/>
          <p:cNvCxnSpPr>
            <a:stCxn id="19" idx="6"/>
            <a:endCxn id="14" idx="3"/>
          </p:cNvCxnSpPr>
          <p:nvPr/>
        </p:nvCxnSpPr>
        <p:spPr>
          <a:xfrm flipV="1">
            <a:off x="1267267" y="5515346"/>
            <a:ext cx="2889065" cy="535414"/>
          </a:xfrm>
          <a:prstGeom prst="bentConnector3">
            <a:avLst>
              <a:gd name="adj1" fmla="val 104527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59"/>
          <p:cNvCxnSpPr>
            <a:stCxn id="25" idx="0"/>
            <a:endCxn id="18" idx="1"/>
          </p:cNvCxnSpPr>
          <p:nvPr/>
        </p:nvCxnSpPr>
        <p:spPr>
          <a:xfrm rot="16200000" flipH="1" flipV="1">
            <a:off x="2236351" y="4063146"/>
            <a:ext cx="553131" cy="2770403"/>
          </a:xfrm>
          <a:prstGeom prst="bentConnector3">
            <a:avLst>
              <a:gd name="adj1" fmla="val -5232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/>
          <p:cNvCxnSpPr>
            <a:stCxn id="23" idx="0"/>
            <a:endCxn id="18" idx="0"/>
          </p:cNvCxnSpPr>
          <p:nvPr/>
        </p:nvCxnSpPr>
        <p:spPr>
          <a:xfrm rot="16200000" flipH="1" flipV="1">
            <a:off x="1802774" y="4554528"/>
            <a:ext cx="527386" cy="1761895"/>
          </a:xfrm>
          <a:prstGeom prst="bentConnector3">
            <a:avLst>
              <a:gd name="adj1" fmla="val -41652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9"/>
          <p:cNvCxnSpPr>
            <a:stCxn id="21" idx="0"/>
            <a:endCxn id="18" idx="7"/>
          </p:cNvCxnSpPr>
          <p:nvPr/>
        </p:nvCxnSpPr>
        <p:spPr>
          <a:xfrm rot="16200000" flipH="1" flipV="1">
            <a:off x="1339055" y="5073945"/>
            <a:ext cx="555238" cy="746699"/>
          </a:xfrm>
          <a:prstGeom prst="bentConnector3">
            <a:avLst>
              <a:gd name="adj1" fmla="val -28679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 flipV="1">
            <a:off x="1267267" y="5519995"/>
            <a:ext cx="449611" cy="281019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6"/>
            <a:endCxn id="10" idx="1"/>
          </p:cNvCxnSpPr>
          <p:nvPr/>
        </p:nvCxnSpPr>
        <p:spPr>
          <a:xfrm flipV="1">
            <a:off x="2071771" y="5515346"/>
            <a:ext cx="598175" cy="269613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2" idx="6"/>
            <a:endCxn id="14" idx="1"/>
          </p:cNvCxnSpPr>
          <p:nvPr/>
        </p:nvCxnSpPr>
        <p:spPr>
          <a:xfrm flipV="1">
            <a:off x="3029162" y="5515346"/>
            <a:ext cx="595811" cy="271720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20"/>
          <p:cNvGrpSpPr/>
          <p:nvPr/>
        </p:nvGrpSpPr>
        <p:grpSpPr>
          <a:xfrm>
            <a:off x="5955965" y="5153447"/>
            <a:ext cx="531359" cy="747131"/>
            <a:chOff x="1785918" y="2000240"/>
            <a:chExt cx="928694" cy="1214446"/>
          </a:xfrm>
        </p:grpSpPr>
        <p:sp>
          <p:nvSpPr>
            <p:cNvPr id="35" name="Rounded Rectangle 34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err="1" smtClean="0"/>
                <a:t>i</a:t>
              </a:r>
              <a:endParaRPr lang="en-US" sz="1600" b="1" dirty="0" smtClean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21"/>
          <p:cNvGrpSpPr/>
          <p:nvPr/>
        </p:nvGrpSpPr>
        <p:grpSpPr>
          <a:xfrm>
            <a:off x="6909033" y="5148798"/>
            <a:ext cx="531359" cy="747131"/>
            <a:chOff x="1785918" y="2000240"/>
            <a:chExt cx="928694" cy="1214446"/>
          </a:xfrm>
        </p:grpSpPr>
        <p:sp>
          <p:nvSpPr>
            <p:cNvPr id="39" name="Rounded Rectangle 38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/>
                <a:t>g</a:t>
              </a:r>
              <a:endParaRPr lang="en-US" sz="1600" b="1" dirty="0" smtClean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25"/>
          <p:cNvGrpSpPr/>
          <p:nvPr/>
        </p:nvGrpSpPr>
        <p:grpSpPr>
          <a:xfrm>
            <a:off x="7864060" y="5148798"/>
            <a:ext cx="531359" cy="747131"/>
            <a:chOff x="1785918" y="2000240"/>
            <a:chExt cx="928694" cy="1214446"/>
          </a:xfrm>
        </p:grpSpPr>
        <p:sp>
          <p:nvSpPr>
            <p:cNvPr id="43" name="Rounded Rectangle 42"/>
            <p:cNvSpPr/>
            <p:nvPr/>
          </p:nvSpPr>
          <p:spPr>
            <a:xfrm>
              <a:off x="1785918" y="2000240"/>
              <a:ext cx="928694" cy="121444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1600" b="1" dirty="0" smtClean="0"/>
                <a:t>f</a:t>
              </a:r>
              <a:endParaRPr lang="en-US" sz="1600" b="1" dirty="0" smtClean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785918" y="2357430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785918" y="2857496"/>
              <a:ext cx="9286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4893248" y="5646183"/>
            <a:ext cx="694854" cy="57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dirty="0" smtClean="0"/>
              <a:t>head</a:t>
            </a:r>
          </a:p>
          <a:p>
            <a:r>
              <a:rPr lang="en-CA" sz="1200" dirty="0" smtClean="0"/>
              <a:t>tail</a:t>
            </a:r>
            <a:endParaRPr lang="en-CA" sz="1200" dirty="0"/>
          </a:p>
        </p:txBody>
      </p:sp>
      <p:sp>
        <p:nvSpPr>
          <p:cNvPr id="47" name="Oval 46"/>
          <p:cNvSpPr/>
          <p:nvPr/>
        </p:nvSpPr>
        <p:spPr>
          <a:xfrm>
            <a:off x="5342859" y="5706186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Oval 47"/>
          <p:cNvSpPr/>
          <p:nvPr/>
        </p:nvSpPr>
        <p:spPr>
          <a:xfrm>
            <a:off x="5342859" y="5969879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Oval 48"/>
          <p:cNvSpPr/>
          <p:nvPr/>
        </p:nvSpPr>
        <p:spPr>
          <a:xfrm>
            <a:off x="6147363" y="5704079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Oval 49"/>
          <p:cNvSpPr/>
          <p:nvPr/>
        </p:nvSpPr>
        <p:spPr>
          <a:xfrm>
            <a:off x="6147363" y="5176693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1" name="Oval 50"/>
          <p:cNvSpPr/>
          <p:nvPr/>
        </p:nvSpPr>
        <p:spPr>
          <a:xfrm>
            <a:off x="7104754" y="5706186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Oval 51"/>
          <p:cNvSpPr/>
          <p:nvPr/>
        </p:nvSpPr>
        <p:spPr>
          <a:xfrm>
            <a:off x="7104754" y="5178800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3" name="Oval 52"/>
          <p:cNvSpPr/>
          <p:nvPr/>
        </p:nvSpPr>
        <p:spPr>
          <a:xfrm>
            <a:off x="8055458" y="5706186"/>
            <a:ext cx="163495" cy="1757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54" name="Oval 53"/>
          <p:cNvSpPr/>
          <p:nvPr/>
        </p:nvSpPr>
        <p:spPr>
          <a:xfrm>
            <a:off x="8055458" y="5178800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TextBox 54"/>
          <p:cNvSpPr txBox="1"/>
          <p:nvPr/>
        </p:nvSpPr>
        <p:spPr>
          <a:xfrm>
            <a:off x="7874946" y="5676763"/>
            <a:ext cx="531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smtClean="0"/>
              <a:t>nil</a:t>
            </a:r>
            <a:endParaRPr lang="en-CA" sz="900" dirty="0"/>
          </a:p>
        </p:txBody>
      </p:sp>
      <p:cxnSp>
        <p:nvCxnSpPr>
          <p:cNvPr id="56" name="Elbow Connector 55"/>
          <p:cNvCxnSpPr>
            <a:stCxn id="48" idx="6"/>
            <a:endCxn id="43" idx="3"/>
          </p:cNvCxnSpPr>
          <p:nvPr/>
        </p:nvCxnSpPr>
        <p:spPr>
          <a:xfrm flipV="1">
            <a:off x="5506354" y="5522363"/>
            <a:ext cx="2889065" cy="535414"/>
          </a:xfrm>
          <a:prstGeom prst="bentConnector3">
            <a:avLst>
              <a:gd name="adj1" fmla="val 104527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9"/>
          <p:cNvCxnSpPr>
            <a:stCxn id="54" idx="0"/>
            <a:endCxn id="47" idx="1"/>
          </p:cNvCxnSpPr>
          <p:nvPr/>
        </p:nvCxnSpPr>
        <p:spPr>
          <a:xfrm rot="16200000" flipH="1" flipV="1">
            <a:off x="6475438" y="4070163"/>
            <a:ext cx="553131" cy="2770403"/>
          </a:xfrm>
          <a:prstGeom prst="bentConnector3">
            <a:avLst>
              <a:gd name="adj1" fmla="val -52321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9"/>
          <p:cNvCxnSpPr>
            <a:stCxn id="52" idx="0"/>
            <a:endCxn id="47" idx="0"/>
          </p:cNvCxnSpPr>
          <p:nvPr/>
        </p:nvCxnSpPr>
        <p:spPr>
          <a:xfrm rot="16200000" flipH="1" flipV="1">
            <a:off x="6041861" y="4561545"/>
            <a:ext cx="527386" cy="1761895"/>
          </a:xfrm>
          <a:prstGeom prst="bentConnector3">
            <a:avLst>
              <a:gd name="adj1" fmla="val -41652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9"/>
          <p:cNvCxnSpPr>
            <a:stCxn id="50" idx="0"/>
            <a:endCxn id="47" idx="7"/>
          </p:cNvCxnSpPr>
          <p:nvPr/>
        </p:nvCxnSpPr>
        <p:spPr>
          <a:xfrm rot="16200000" flipH="1" flipV="1">
            <a:off x="5578142" y="5080962"/>
            <a:ext cx="555238" cy="746699"/>
          </a:xfrm>
          <a:prstGeom prst="bentConnector3">
            <a:avLst>
              <a:gd name="adj1" fmla="val -28679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35" idx="1"/>
          </p:cNvCxnSpPr>
          <p:nvPr/>
        </p:nvCxnSpPr>
        <p:spPr>
          <a:xfrm flipV="1">
            <a:off x="5506354" y="5527012"/>
            <a:ext cx="449611" cy="281019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9" idx="6"/>
            <a:endCxn id="39" idx="1"/>
          </p:cNvCxnSpPr>
          <p:nvPr/>
        </p:nvCxnSpPr>
        <p:spPr>
          <a:xfrm flipV="1">
            <a:off x="6310858" y="5522363"/>
            <a:ext cx="598175" cy="269613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1" idx="6"/>
            <a:endCxn id="43" idx="1"/>
          </p:cNvCxnSpPr>
          <p:nvPr/>
        </p:nvCxnSpPr>
        <p:spPr>
          <a:xfrm flipV="1">
            <a:off x="7268249" y="5522363"/>
            <a:ext cx="595811" cy="271720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67345" y="6207695"/>
            <a:ext cx="164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</a:t>
            </a:r>
            <a:r>
              <a:rPr lang="en-US" sz="2400" b="1" dirty="0" smtClean="0"/>
              <a:t>’s list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127968" y="6207695"/>
            <a:ext cx="164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v’s list</a:t>
            </a:r>
            <a:endParaRPr lang="en-US" sz="2400" b="1" dirty="0"/>
          </a:p>
        </p:txBody>
      </p:sp>
      <p:cxnSp>
        <p:nvCxnSpPr>
          <p:cNvPr id="64" name="Elbow Connector 59"/>
          <p:cNvCxnSpPr>
            <a:stCxn id="54" idx="0"/>
            <a:endCxn id="18" idx="1"/>
          </p:cNvCxnSpPr>
          <p:nvPr/>
        </p:nvCxnSpPr>
        <p:spPr>
          <a:xfrm rot="16200000" flipH="1" flipV="1">
            <a:off x="4359404" y="1947111"/>
            <a:ext cx="546114" cy="7009491"/>
          </a:xfrm>
          <a:prstGeom prst="bentConnector3">
            <a:avLst>
              <a:gd name="adj1" fmla="val -65579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59"/>
          <p:cNvCxnSpPr>
            <a:stCxn id="52" idx="0"/>
            <a:endCxn id="18" idx="0"/>
          </p:cNvCxnSpPr>
          <p:nvPr/>
        </p:nvCxnSpPr>
        <p:spPr>
          <a:xfrm rot="16200000" flipH="1" flipV="1">
            <a:off x="3925826" y="2438493"/>
            <a:ext cx="520369" cy="6000982"/>
          </a:xfrm>
          <a:prstGeom prst="bentConnector3">
            <a:avLst>
              <a:gd name="adj1" fmla="val -82003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59"/>
          <p:cNvCxnSpPr>
            <a:stCxn id="50" idx="0"/>
            <a:endCxn id="18" idx="7"/>
          </p:cNvCxnSpPr>
          <p:nvPr/>
        </p:nvCxnSpPr>
        <p:spPr>
          <a:xfrm rot="16200000" flipH="1" flipV="1">
            <a:off x="3462107" y="2957909"/>
            <a:ext cx="548221" cy="4985787"/>
          </a:xfrm>
          <a:prstGeom prst="bentConnector3">
            <a:avLst>
              <a:gd name="adj1" fmla="val -87567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43" idx="3"/>
          </p:cNvCxnSpPr>
          <p:nvPr/>
        </p:nvCxnSpPr>
        <p:spPr>
          <a:xfrm flipV="1">
            <a:off x="1259632" y="5522364"/>
            <a:ext cx="7135787" cy="530429"/>
          </a:xfrm>
          <a:prstGeom prst="bentConnector3">
            <a:avLst>
              <a:gd name="adj1" fmla="val 103204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812170" y="5699169"/>
            <a:ext cx="163495" cy="175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4" name="Elbow Connector 83"/>
          <p:cNvCxnSpPr>
            <a:stCxn id="83" idx="6"/>
            <a:endCxn id="35" idx="1"/>
          </p:cNvCxnSpPr>
          <p:nvPr/>
        </p:nvCxnSpPr>
        <p:spPr>
          <a:xfrm flipV="1">
            <a:off x="3975665" y="5527013"/>
            <a:ext cx="1980300" cy="260054"/>
          </a:xfrm>
          <a:prstGeom prst="bentConnector3">
            <a:avLst>
              <a:gd name="adj1" fmla="val 50000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Weighted-union heuristic </a:t>
            </a:r>
            <a:r>
              <a:rPr lang="en-US" dirty="0" smtClean="0"/>
              <a:t>for Union(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Similar to the naïve Union but </a:t>
            </a:r>
            <a:r>
              <a:rPr lang="en-CA" dirty="0" smtClean="0"/>
              <a:t>uses the following rule/heuristic for </a:t>
            </a:r>
            <a:r>
              <a:rPr lang="en-CA" dirty="0" smtClean="0"/>
              <a:t>joining lists:</a:t>
            </a:r>
            <a:endParaRPr lang="en-CA" dirty="0" smtClean="0"/>
          </a:p>
          <a:p>
            <a:r>
              <a:rPr lang="en-CA" b="1" dirty="0" smtClean="0"/>
              <a:t>Append the smaller list onto the </a:t>
            </a:r>
            <a:r>
              <a:rPr lang="en-CA" b="1" dirty="0" smtClean="0"/>
              <a:t>longer one</a:t>
            </a:r>
            <a:r>
              <a:rPr lang="en-CA" dirty="0" smtClean="0"/>
              <a:t> (and </a:t>
            </a:r>
            <a:r>
              <a:rPr lang="en-CA" dirty="0" smtClean="0"/>
              <a:t>break ties </a:t>
            </a:r>
            <a:r>
              <a:rPr lang="en-CA" dirty="0" smtClean="0"/>
              <a:t>arbitrarily)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Does this help </a:t>
            </a:r>
            <a:r>
              <a:rPr lang="en-CA" dirty="0" smtClean="0"/>
              <a:t>us do better than O(n</a:t>
            </a:r>
            <a:r>
              <a:rPr lang="en-CA" baseline="30000" dirty="0" smtClean="0"/>
              <a:t>2</a:t>
            </a:r>
            <a:r>
              <a:rPr lang="en-CA" dirty="0" smtClean="0"/>
              <a:t>)?</a:t>
            </a:r>
            <a:endParaRPr lang="en-CA" dirty="0" smtClean="0"/>
          </a:p>
          <a:p>
            <a:r>
              <a:rPr lang="en-CA" dirty="0" smtClean="0"/>
              <a:t>Worst-case time </a:t>
            </a:r>
            <a:r>
              <a:rPr lang="en-CA" dirty="0" smtClean="0"/>
              <a:t>for a </a:t>
            </a:r>
            <a:r>
              <a:rPr lang="en-CA" b="1" dirty="0" smtClean="0"/>
              <a:t>single</a:t>
            </a:r>
            <a:r>
              <a:rPr lang="en-CA" dirty="0" smtClean="0"/>
              <a:t> Union(</a:t>
            </a:r>
            <a:r>
              <a:rPr lang="en-CA" dirty="0" err="1" smtClean="0"/>
              <a:t>u,v</a:t>
            </a:r>
            <a:r>
              <a:rPr lang="en-CA" dirty="0" smtClean="0"/>
              <a:t>) – </a:t>
            </a:r>
            <a:r>
              <a:rPr lang="en-CA" b="1" dirty="0" smtClean="0"/>
              <a:t>NO</a:t>
            </a:r>
          </a:p>
          <a:p>
            <a:r>
              <a:rPr lang="en-CA" dirty="0" smtClean="0"/>
              <a:t>Worst-case time </a:t>
            </a:r>
            <a:r>
              <a:rPr lang="en-CA" dirty="0" smtClean="0"/>
              <a:t>for a </a:t>
            </a:r>
            <a:r>
              <a:rPr lang="en-CA" b="1" dirty="0" smtClean="0"/>
              <a:t>sequence </a:t>
            </a:r>
            <a:r>
              <a:rPr lang="en-CA" dirty="0" smtClean="0"/>
              <a:t>of</a:t>
            </a:r>
            <a:r>
              <a:rPr lang="en-CA" b="1" dirty="0" smtClean="0"/>
              <a:t> n </a:t>
            </a:r>
            <a:r>
              <a:rPr lang="en-CA" dirty="0" smtClean="0"/>
              <a:t>Union operations – </a:t>
            </a:r>
            <a:r>
              <a:rPr lang="en-CA" b="1" dirty="0" smtClean="0"/>
              <a:t>YES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7072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Weighted-union running time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</p:spPr>
        <p:txBody>
          <a:bodyPr/>
          <a:lstStyle/>
          <a:p>
            <a:r>
              <a:rPr lang="en-CA" dirty="0" smtClean="0"/>
              <a:t>We will analyze the running times of disjoint-set data structures in terms of two parameters: </a:t>
            </a:r>
          </a:p>
          <a:p>
            <a:pPr lvl="1"/>
            <a:r>
              <a:rPr lang="en-CA" b="1" dirty="0" smtClean="0"/>
              <a:t>n</a:t>
            </a:r>
            <a:r>
              <a:rPr lang="en-CA" dirty="0" smtClean="0"/>
              <a:t> = the number UNION operations</a:t>
            </a:r>
          </a:p>
          <a:p>
            <a:pPr lvl="1"/>
            <a:r>
              <a:rPr lang="en-CA" b="1" dirty="0" smtClean="0"/>
              <a:t>m</a:t>
            </a:r>
            <a:r>
              <a:rPr lang="en-CA" dirty="0" smtClean="0"/>
              <a:t> = the number of FIND-SET operations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Weighted-union running time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Theorem:</a:t>
            </a:r>
          </a:p>
          <a:p>
            <a:pPr lvl="1"/>
            <a:r>
              <a:rPr lang="en-CA" dirty="0" smtClean="0"/>
              <a:t>Suppose a disjoint set implemented using linked-lists and </a:t>
            </a:r>
            <a:r>
              <a:rPr lang="en-CA" dirty="0"/>
              <a:t>the </a:t>
            </a:r>
            <a:r>
              <a:rPr lang="en-CA" b="1" dirty="0"/>
              <a:t>weighted-union heuristic </a:t>
            </a:r>
            <a:r>
              <a:rPr lang="en-CA" dirty="0" smtClean="0"/>
              <a:t>initially contains </a:t>
            </a:r>
            <a:r>
              <a:rPr lang="en-CA" b="1" dirty="0" smtClean="0"/>
              <a:t>n singleton sets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Performing a </a:t>
            </a:r>
            <a:r>
              <a:rPr lang="en-CA" dirty="0" smtClean="0"/>
              <a:t>sequence of </a:t>
            </a:r>
            <a:r>
              <a:rPr lang="en-CA" b="1" dirty="0" smtClean="0"/>
              <a:t>n</a:t>
            </a:r>
            <a:r>
              <a:rPr lang="en-CA" dirty="0" smtClean="0"/>
              <a:t> </a:t>
            </a:r>
            <a:r>
              <a:rPr lang="en-CA" dirty="0" smtClean="0"/>
              <a:t>UNIONs and </a:t>
            </a:r>
            <a:r>
              <a:rPr lang="en-CA" b="1" dirty="0" smtClean="0"/>
              <a:t>m</a:t>
            </a:r>
            <a:r>
              <a:rPr lang="en-CA" dirty="0" smtClean="0"/>
              <a:t> FIND-SETs takes </a:t>
            </a:r>
            <a:r>
              <a:rPr lang="en-CA" b="1" dirty="0" smtClean="0"/>
              <a:t>O(m + </a:t>
            </a:r>
            <a:r>
              <a:rPr lang="en-CA" b="1" dirty="0" smtClean="0"/>
              <a:t>n </a:t>
            </a:r>
            <a:r>
              <a:rPr lang="en-CA" b="1" dirty="0" err="1" smtClean="0"/>
              <a:t>lg</a:t>
            </a:r>
            <a:r>
              <a:rPr lang="en-CA" b="1" dirty="0" smtClean="0"/>
              <a:t> </a:t>
            </a:r>
            <a:r>
              <a:rPr lang="en-CA" b="1" dirty="0" smtClean="0"/>
              <a:t>n) </a:t>
            </a:r>
            <a:r>
              <a:rPr lang="en-CA" dirty="0" smtClean="0"/>
              <a:t>time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b="1" dirty="0" smtClean="0"/>
              <a:t>Compare:</a:t>
            </a:r>
            <a:r>
              <a:rPr lang="en-CA" dirty="0" smtClean="0"/>
              <a:t> for the naïve Union implementation, </a:t>
            </a:r>
            <a:r>
              <a:rPr lang="en-CA" b="1" dirty="0"/>
              <a:t>n</a:t>
            </a:r>
            <a:r>
              <a:rPr lang="en-CA" dirty="0"/>
              <a:t> UNIONs and </a:t>
            </a:r>
            <a:r>
              <a:rPr lang="en-CA" b="1" dirty="0" smtClean="0"/>
              <a:t>m</a:t>
            </a:r>
            <a:r>
              <a:rPr lang="en-CA" dirty="0" smtClean="0"/>
              <a:t> FIND-SETs takes </a:t>
            </a:r>
            <a:r>
              <a:rPr lang="en-CA" b="1" dirty="0" smtClean="0"/>
              <a:t>O(m + n</a:t>
            </a:r>
            <a:r>
              <a:rPr lang="en-CA" b="1" baseline="30000" dirty="0" smtClean="0"/>
              <a:t>2</a:t>
            </a:r>
            <a:r>
              <a:rPr lang="en-CA" b="1" dirty="0" smtClean="0"/>
              <a:t>) </a:t>
            </a:r>
            <a:r>
              <a:rPr lang="en-CA" dirty="0" smtClean="0"/>
              <a:t>time.</a:t>
            </a:r>
            <a:endParaRPr lang="en-CA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CA" dirty="0" smtClean="0"/>
              <a:t>Homework remarking requests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429684" cy="4929222"/>
          </a:xfrm>
        </p:spPr>
        <p:txBody>
          <a:bodyPr>
            <a:normAutofit/>
          </a:bodyPr>
          <a:lstStyle/>
          <a:p>
            <a:r>
              <a:rPr lang="en-CA" dirty="0" smtClean="0"/>
              <a:t>If after doing (a), (b), and (c), you still want to submit a request:</a:t>
            </a:r>
          </a:p>
          <a:p>
            <a:pPr lvl="1"/>
            <a:r>
              <a:rPr lang="en-CA" dirty="0" smtClean="0"/>
              <a:t>fill the required form with a clear explanation</a:t>
            </a:r>
          </a:p>
          <a:p>
            <a:pPr lvl="1"/>
            <a:r>
              <a:rPr lang="en-CA" dirty="0" smtClean="0"/>
              <a:t>staple it to your homework copy and give it to one of us (ideally directly to Sam, everything goes to him after all)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Weighted-union running time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329642" cy="4857784"/>
          </a:xfrm>
        </p:spPr>
        <p:txBody>
          <a:bodyPr/>
          <a:lstStyle/>
          <a:p>
            <a:r>
              <a:rPr lang="en-CA" dirty="0" smtClean="0"/>
              <a:t>Let’s prove the easy part first</a:t>
            </a:r>
          </a:p>
          <a:p>
            <a:r>
              <a:rPr lang="en-CA" b="1" dirty="0" smtClean="0"/>
              <a:t>FIND-SET </a:t>
            </a:r>
            <a:r>
              <a:rPr lang="en-CA" dirty="0" smtClean="0"/>
              <a:t>operations:</a:t>
            </a:r>
          </a:p>
          <a:p>
            <a:pPr lvl="1"/>
            <a:r>
              <a:rPr lang="en-CA" dirty="0" smtClean="0"/>
              <a:t>each FIND-SET operations takes </a:t>
            </a:r>
            <a:r>
              <a:rPr lang="en-CA" b="1" dirty="0" smtClean="0"/>
              <a:t>O(1) </a:t>
            </a:r>
            <a:r>
              <a:rPr lang="en-CA" dirty="0" smtClean="0"/>
              <a:t>time</a:t>
            </a:r>
          </a:p>
          <a:p>
            <a:pPr lvl="1"/>
            <a:r>
              <a:rPr lang="en-CA" dirty="0" smtClean="0"/>
              <a:t>so </a:t>
            </a:r>
            <a:r>
              <a:rPr lang="en-CA" b="1" dirty="0" smtClean="0"/>
              <a:t>m</a:t>
            </a:r>
            <a:r>
              <a:rPr lang="en-CA" dirty="0" smtClean="0"/>
              <a:t> </a:t>
            </a:r>
            <a:r>
              <a:rPr lang="en-CA" dirty="0" smtClean="0"/>
              <a:t>FIND-SET operations takes </a:t>
            </a:r>
            <a:r>
              <a:rPr lang="en-CA" b="1" dirty="0" smtClean="0"/>
              <a:t>O(m)</a:t>
            </a:r>
            <a:r>
              <a:rPr lang="en-CA" dirty="0" smtClean="0"/>
              <a:t> time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Weighted-union running time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</p:spPr>
        <p:txBody>
          <a:bodyPr/>
          <a:lstStyle/>
          <a:p>
            <a:r>
              <a:rPr lang="en-CA" dirty="0" smtClean="0"/>
              <a:t>Now the harder part – </a:t>
            </a:r>
            <a:r>
              <a:rPr lang="en-CA" b="1" dirty="0" smtClean="0"/>
              <a:t>UNION </a:t>
            </a:r>
            <a:r>
              <a:rPr lang="en-CA" dirty="0" smtClean="0"/>
              <a:t>operations:</a:t>
            </a:r>
          </a:p>
          <a:p>
            <a:r>
              <a:rPr lang="en-CA" dirty="0" smtClean="0"/>
              <a:t>What takes time in a UNION operation?</a:t>
            </a:r>
          </a:p>
          <a:p>
            <a:pPr lvl="1"/>
            <a:r>
              <a:rPr lang="en-CA" dirty="0" smtClean="0"/>
              <a:t>Update </a:t>
            </a:r>
            <a:r>
              <a:rPr lang="en-CA" b="1" dirty="0" smtClean="0"/>
              <a:t>head </a:t>
            </a:r>
            <a:r>
              <a:rPr lang="en-CA" dirty="0" smtClean="0"/>
              <a:t>and </a:t>
            </a:r>
            <a:r>
              <a:rPr lang="en-CA" b="1" dirty="0" smtClean="0"/>
              <a:t>tail pointers, </a:t>
            </a:r>
            <a:r>
              <a:rPr lang="en-CA" dirty="0" smtClean="0"/>
              <a:t>a single </a:t>
            </a:r>
            <a:r>
              <a:rPr lang="en-CA" b="1" dirty="0" smtClean="0"/>
              <a:t>next pointer</a:t>
            </a:r>
            <a:r>
              <a:rPr lang="en-CA" dirty="0" smtClean="0"/>
              <a:t>, and a bunch of </a:t>
            </a:r>
            <a:r>
              <a:rPr lang="en-CA" b="1" dirty="0" smtClean="0"/>
              <a:t>representative pointers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Representative pointers take time.</a:t>
            </a:r>
          </a:p>
          <a:p>
            <a:pPr lvl="1"/>
            <a:r>
              <a:rPr lang="en-CA" dirty="0" smtClean="0"/>
              <a:t>Everything else is O(1).</a:t>
            </a:r>
          </a:p>
          <a:p>
            <a:r>
              <a:rPr lang="en-CA" dirty="0" smtClean="0"/>
              <a:t>How many times can an </a:t>
            </a:r>
            <a:r>
              <a:rPr lang="en-CA" dirty="0" smtClean="0"/>
              <a:t>element's representative </a:t>
            </a:r>
            <a:r>
              <a:rPr lang="en-CA" dirty="0" smtClean="0"/>
              <a:t>pointer be </a:t>
            </a:r>
            <a:r>
              <a:rPr lang="en-CA" dirty="0" smtClean="0"/>
              <a:t>updated?</a:t>
            </a:r>
          </a:p>
          <a:p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Weighted-union running time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Fix an element </a:t>
            </a:r>
            <a:r>
              <a:rPr lang="en-CA" b="1" dirty="0" smtClean="0"/>
              <a:t>x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 smtClean="0"/>
              <a:t>If </a:t>
            </a:r>
            <a:r>
              <a:rPr lang="en-CA" b="1" dirty="0" smtClean="0"/>
              <a:t>x</a:t>
            </a:r>
            <a:r>
              <a:rPr lang="en-CA" dirty="0" smtClean="0"/>
              <a:t> is in a </a:t>
            </a:r>
            <a:r>
              <a:rPr lang="en-CA" dirty="0" smtClean="0"/>
              <a:t>set </a:t>
            </a:r>
            <a:r>
              <a:rPr lang="en-CA" b="1" dirty="0" smtClean="0"/>
              <a:t>S</a:t>
            </a:r>
            <a:r>
              <a:rPr lang="en-CA" dirty="0" smtClean="0"/>
              <a:t> </a:t>
            </a:r>
            <a:r>
              <a:rPr lang="en-CA" dirty="0" smtClean="0"/>
              <a:t>and </a:t>
            </a:r>
            <a:r>
              <a:rPr lang="en-CA" dirty="0" smtClean="0"/>
              <a:t>its representative pointer changes, then </a:t>
            </a:r>
            <a:r>
              <a:rPr lang="en-CA" b="1" dirty="0" smtClean="0"/>
              <a:t>S</a:t>
            </a:r>
            <a:r>
              <a:rPr lang="en-CA" dirty="0" smtClean="0"/>
              <a:t> is being </a:t>
            </a:r>
            <a:r>
              <a:rPr lang="en-CA" dirty="0" smtClean="0"/>
              <a:t>attached to another set with size at least </a:t>
            </a:r>
            <a:r>
              <a:rPr lang="en-CA" b="1" dirty="0" smtClean="0"/>
              <a:t>|S|</a:t>
            </a:r>
            <a:r>
              <a:rPr lang="en-CA" dirty="0" smtClean="0"/>
              <a:t>.</a:t>
            </a:r>
          </a:p>
          <a:p>
            <a:r>
              <a:rPr lang="en-CA" dirty="0"/>
              <a:t>A</a:t>
            </a:r>
            <a:r>
              <a:rPr lang="en-CA" dirty="0" smtClean="0"/>
              <a:t>fter the union, x’s set contains at least 2|S| elements.</a:t>
            </a:r>
          </a:p>
          <a:p>
            <a:pPr lvl="1"/>
            <a:r>
              <a:rPr lang="en-CA" dirty="0" smtClean="0"/>
              <a:t>Initially, x’s set contains 1 element (itself).</a:t>
            </a:r>
          </a:p>
          <a:p>
            <a:pPr lvl="1"/>
            <a:r>
              <a:rPr lang="en-CA" dirty="0"/>
              <a:t>After x’s set is </a:t>
            </a:r>
            <a:r>
              <a:rPr lang="en-CA" dirty="0" err="1"/>
              <a:t>UNIONed</a:t>
            </a:r>
            <a:r>
              <a:rPr lang="en-CA" dirty="0"/>
              <a:t> once, it has size at least 2</a:t>
            </a:r>
            <a:r>
              <a:rPr lang="en-CA" dirty="0" smtClean="0"/>
              <a:t>.</a:t>
            </a:r>
          </a:p>
          <a:p>
            <a:pPr lvl="1"/>
            <a:r>
              <a:rPr lang="en-CA" dirty="0"/>
              <a:t>After x’s set is </a:t>
            </a:r>
            <a:r>
              <a:rPr lang="en-CA" dirty="0" err="1"/>
              <a:t>UNIONed</a:t>
            </a:r>
            <a:r>
              <a:rPr lang="en-CA" dirty="0"/>
              <a:t> </a:t>
            </a:r>
            <a:r>
              <a:rPr lang="en-CA" dirty="0" smtClean="0"/>
              <a:t>twice, </a:t>
            </a:r>
            <a:r>
              <a:rPr lang="en-CA" dirty="0"/>
              <a:t>it has size at least </a:t>
            </a:r>
            <a:r>
              <a:rPr lang="en-CA" dirty="0" smtClean="0"/>
              <a:t>4.</a:t>
            </a:r>
            <a:endParaRPr lang="en-CA" dirty="0"/>
          </a:p>
          <a:p>
            <a:pPr lvl="1"/>
            <a:r>
              <a:rPr lang="en-CA" dirty="0"/>
              <a:t>After x’s set is </a:t>
            </a:r>
            <a:r>
              <a:rPr lang="en-CA" dirty="0" err="1"/>
              <a:t>UNIONed</a:t>
            </a:r>
            <a:r>
              <a:rPr lang="en-CA" dirty="0"/>
              <a:t> </a:t>
            </a:r>
            <a:r>
              <a:rPr lang="en-CA" dirty="0" smtClean="0"/>
              <a:t>thrice, </a:t>
            </a:r>
            <a:r>
              <a:rPr lang="en-CA" dirty="0"/>
              <a:t>it has size at least </a:t>
            </a:r>
            <a:r>
              <a:rPr lang="en-CA" dirty="0" smtClean="0"/>
              <a:t>8.</a:t>
            </a:r>
          </a:p>
          <a:p>
            <a:pPr lvl="1"/>
            <a:r>
              <a:rPr lang="en-CA" dirty="0" smtClean="0"/>
              <a:t>…</a:t>
            </a:r>
          </a:p>
          <a:p>
            <a:pPr lvl="1"/>
            <a:r>
              <a:rPr lang="en-CA" dirty="0"/>
              <a:t>After x’s set is </a:t>
            </a:r>
            <a:r>
              <a:rPr lang="en-CA" dirty="0" err="1"/>
              <a:t>UNIONed</a:t>
            </a:r>
            <a:r>
              <a:rPr lang="en-CA" dirty="0"/>
              <a:t> </a:t>
            </a:r>
            <a:r>
              <a:rPr lang="en-CA" b="1" dirty="0" smtClean="0"/>
              <a:t>k</a:t>
            </a:r>
            <a:r>
              <a:rPr lang="en-CA" dirty="0" smtClean="0"/>
              <a:t> times, </a:t>
            </a:r>
            <a:r>
              <a:rPr lang="en-CA" dirty="0"/>
              <a:t>it has size at least </a:t>
            </a:r>
            <a:r>
              <a:rPr lang="en-CA" b="1" dirty="0" smtClean="0"/>
              <a:t>2</a:t>
            </a:r>
            <a:r>
              <a:rPr lang="en-CA" b="1" baseline="30000" dirty="0" smtClean="0"/>
              <a:t>k</a:t>
            </a:r>
            <a:r>
              <a:rPr lang="en-CA" dirty="0" smtClean="0"/>
              <a:t>.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Weighted-union running time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357850"/>
          </a:xfrm>
        </p:spPr>
        <p:txBody>
          <a:bodyPr>
            <a:normAutofit/>
          </a:bodyPr>
          <a:lstStyle/>
          <a:p>
            <a:r>
              <a:rPr lang="en-CA" dirty="0" smtClean="0"/>
              <a:t>After </a:t>
            </a:r>
            <a:r>
              <a:rPr lang="en-CA" b="1" dirty="0" err="1" smtClean="0"/>
              <a:t>x</a:t>
            </a:r>
            <a:r>
              <a:rPr lang="en-CA" dirty="0" err="1" smtClean="0"/>
              <a:t>'s</a:t>
            </a:r>
            <a:r>
              <a:rPr lang="en-CA" dirty="0" smtClean="0"/>
              <a:t> representative pointer has been updated </a:t>
            </a:r>
            <a:r>
              <a:rPr lang="en-CA" b="1" dirty="0" smtClean="0"/>
              <a:t>k</a:t>
            </a:r>
            <a:r>
              <a:rPr lang="en-CA" dirty="0" smtClean="0"/>
              <a:t> times the new set has at least </a:t>
            </a:r>
            <a:r>
              <a:rPr lang="en-CA" b="1" dirty="0" smtClean="0"/>
              <a:t>2</a:t>
            </a:r>
            <a:r>
              <a:rPr lang="en-CA" b="1" baseline="30000" dirty="0" smtClean="0"/>
              <a:t>k</a:t>
            </a:r>
            <a:r>
              <a:rPr lang="en-CA" dirty="0" smtClean="0"/>
              <a:t> members</a:t>
            </a:r>
          </a:p>
          <a:p>
            <a:r>
              <a:rPr lang="en-CA" dirty="0" smtClean="0"/>
              <a:t>Since the largest set has at most </a:t>
            </a:r>
            <a:r>
              <a:rPr lang="en-CA" b="1" dirty="0" smtClean="0"/>
              <a:t>n</a:t>
            </a:r>
            <a:r>
              <a:rPr lang="en-CA" dirty="0" smtClean="0"/>
              <a:t> members, we have </a:t>
            </a:r>
            <a:r>
              <a:rPr lang="en-CA" b="1" dirty="0" smtClean="0"/>
              <a:t>2</a:t>
            </a:r>
            <a:r>
              <a:rPr lang="en-CA" b="1" baseline="30000" dirty="0" smtClean="0"/>
              <a:t>k</a:t>
            </a:r>
            <a:r>
              <a:rPr lang="en-CA" dirty="0" smtClean="0"/>
              <a:t> </a:t>
            </a:r>
            <a:r>
              <a:rPr lang="en-CA" dirty="0" smtClean="0">
                <a:latin typeface="Cambria Math"/>
                <a:ea typeface="Cambria Math"/>
              </a:rPr>
              <a:t>≤</a:t>
            </a:r>
            <a:r>
              <a:rPr lang="en-CA" dirty="0" smtClean="0"/>
              <a:t> </a:t>
            </a:r>
            <a:r>
              <a:rPr lang="en-CA" b="1" dirty="0" smtClean="0"/>
              <a:t>n</a:t>
            </a:r>
            <a:endParaRPr lang="en-CA" dirty="0" smtClean="0"/>
          </a:p>
          <a:p>
            <a:pPr>
              <a:buNone/>
            </a:pPr>
            <a:r>
              <a:rPr lang="en-CA" b="1" dirty="0" smtClean="0"/>
              <a:t>				 2</a:t>
            </a:r>
            <a:r>
              <a:rPr lang="en-CA" b="1" baseline="30000" dirty="0" smtClean="0"/>
              <a:t>k</a:t>
            </a:r>
            <a:r>
              <a:rPr lang="en-CA" dirty="0" smtClean="0"/>
              <a:t>  </a:t>
            </a:r>
            <a:r>
              <a:rPr lang="en-CA" dirty="0" smtClean="0">
                <a:latin typeface="Cambria Math"/>
                <a:ea typeface="Cambria Math"/>
              </a:rPr>
              <a:t>≤</a:t>
            </a:r>
            <a:r>
              <a:rPr lang="en-CA" dirty="0" smtClean="0"/>
              <a:t>  </a:t>
            </a:r>
            <a:r>
              <a:rPr lang="en-CA" b="1" dirty="0" smtClean="0"/>
              <a:t>n</a:t>
            </a:r>
            <a:endParaRPr lang="en-CA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CA" dirty="0" smtClean="0">
                <a:latin typeface="Cambria Math"/>
                <a:ea typeface="Cambria Math"/>
              </a:rPr>
              <a:t>				 </a:t>
            </a:r>
            <a:r>
              <a:rPr lang="en-CA" b="1" dirty="0" smtClean="0"/>
              <a:t> k</a:t>
            </a:r>
            <a:r>
              <a:rPr lang="en-CA" dirty="0" smtClean="0"/>
              <a:t>   </a:t>
            </a:r>
            <a:r>
              <a:rPr lang="en-CA" dirty="0" smtClean="0">
                <a:latin typeface="Cambria Math"/>
                <a:ea typeface="Cambria Math"/>
              </a:rPr>
              <a:t>≤</a:t>
            </a:r>
            <a:r>
              <a:rPr lang="en-CA" dirty="0" smtClean="0"/>
              <a:t>  </a:t>
            </a:r>
            <a:r>
              <a:rPr lang="en-CA" dirty="0" smtClean="0">
                <a:latin typeface="Cambria Math"/>
                <a:ea typeface="Cambria Math"/>
              </a:rPr>
              <a:t>⌈</a:t>
            </a:r>
            <a:r>
              <a:rPr lang="en-CA" dirty="0" err="1" smtClean="0"/>
              <a:t>lg</a:t>
            </a:r>
            <a:r>
              <a:rPr lang="en-CA" dirty="0" smtClean="0"/>
              <a:t> </a:t>
            </a:r>
            <a:r>
              <a:rPr lang="en-CA" b="1" dirty="0" smtClean="0"/>
              <a:t>n</a:t>
            </a:r>
            <a:r>
              <a:rPr lang="en-CA" dirty="0" smtClean="0">
                <a:latin typeface="Cambria Math"/>
                <a:ea typeface="Cambria Math"/>
              </a:rPr>
              <a:t>⌉</a:t>
            </a:r>
          </a:p>
          <a:p>
            <a:r>
              <a:rPr lang="en-CA" b="1" dirty="0" smtClean="0">
                <a:latin typeface="Cambria Math"/>
                <a:ea typeface="Cambria Math"/>
              </a:rPr>
              <a:t>⇒ </a:t>
            </a:r>
            <a:r>
              <a:rPr lang="en-CA" b="1" dirty="0" err="1" smtClean="0"/>
              <a:t>x</a:t>
            </a:r>
            <a:r>
              <a:rPr lang="en-CA" dirty="0" err="1" smtClean="0"/>
              <a:t>'s</a:t>
            </a:r>
            <a:r>
              <a:rPr lang="en-CA" dirty="0" smtClean="0"/>
              <a:t> representative is updated at most</a:t>
            </a:r>
            <a:br>
              <a:rPr lang="en-CA" dirty="0" smtClean="0"/>
            </a:br>
            <a:r>
              <a:rPr lang="en-CA" dirty="0" smtClean="0"/>
              <a:t>			</a:t>
            </a:r>
            <a:r>
              <a:rPr lang="en-CA" b="1" dirty="0" smtClean="0"/>
              <a:t>k</a:t>
            </a:r>
            <a:r>
              <a:rPr lang="en-CA" dirty="0" smtClean="0"/>
              <a:t> = </a:t>
            </a:r>
            <a:r>
              <a:rPr lang="en-CA" dirty="0" smtClean="0">
                <a:latin typeface="Cambria Math"/>
                <a:ea typeface="Cambria Math"/>
              </a:rPr>
              <a:t>⌈</a:t>
            </a:r>
            <a:r>
              <a:rPr lang="en-CA" dirty="0" err="1" smtClean="0"/>
              <a:t>lg</a:t>
            </a:r>
            <a:r>
              <a:rPr lang="en-CA" dirty="0" smtClean="0"/>
              <a:t> </a:t>
            </a:r>
            <a:r>
              <a:rPr lang="en-CA" b="1" dirty="0" smtClean="0"/>
              <a:t>n</a:t>
            </a:r>
            <a:r>
              <a:rPr lang="en-CA" dirty="0" smtClean="0">
                <a:latin typeface="Cambria Math"/>
                <a:ea typeface="Cambria Math"/>
              </a:rPr>
              <a:t>⌉</a:t>
            </a:r>
            <a:r>
              <a:rPr lang="en-CA" dirty="0" smtClean="0"/>
              <a:t>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9256" y="4000504"/>
            <a:ext cx="118421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apply log</a:t>
            </a:r>
            <a:r>
              <a:rPr lang="en-CA" baseline="-25000" dirty="0" smtClean="0"/>
              <a:t>2</a:t>
            </a:r>
            <a:endParaRPr lang="en-CA" baseline="-25000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4898962" y="4185170"/>
            <a:ext cx="530294" cy="1111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2910" y="1071546"/>
            <a:ext cx="785818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3200" dirty="0" smtClean="0">
                <a:latin typeface="Cambria Math"/>
                <a:ea typeface="Cambria Math"/>
              </a:rPr>
              <a:t>⇨ </a:t>
            </a:r>
            <a:r>
              <a:rPr lang="en-CA" sz="3200" dirty="0" smtClean="0"/>
              <a:t>The total update time for all </a:t>
            </a:r>
            <a:r>
              <a:rPr lang="en-CA" sz="3200" b="1" dirty="0" smtClean="0"/>
              <a:t>n</a:t>
            </a:r>
            <a:r>
              <a:rPr lang="en-CA" sz="3200" dirty="0" smtClean="0"/>
              <a:t> elements is</a:t>
            </a:r>
            <a:br>
              <a:rPr lang="en-CA" sz="3200" dirty="0" smtClean="0"/>
            </a:br>
            <a:r>
              <a:rPr lang="en-CA" sz="3200" b="1" dirty="0" smtClean="0"/>
              <a:t>O(n </a:t>
            </a:r>
            <a:r>
              <a:rPr lang="en-CA" sz="3200" b="1" dirty="0" err="1" smtClean="0"/>
              <a:t>lg</a:t>
            </a:r>
            <a:r>
              <a:rPr lang="en-CA" sz="3200" b="1" dirty="0" smtClean="0"/>
              <a:t> n)</a:t>
            </a:r>
          </a:p>
          <a:p>
            <a:endParaRPr lang="en-CA" sz="3000" b="1" dirty="0" smtClean="0"/>
          </a:p>
          <a:p>
            <a:pPr algn="ctr"/>
            <a:r>
              <a:rPr lang="en-CA" sz="2800" dirty="0" smtClean="0"/>
              <a:t>*Updating the head and tail pointers takes </a:t>
            </a:r>
            <a:r>
              <a:rPr lang="en-CA" sz="2400" dirty="0" smtClean="0">
                <a:ea typeface="Cambria Math"/>
              </a:rPr>
              <a:t>𝜭</a:t>
            </a:r>
            <a:r>
              <a:rPr lang="en-CA" sz="2800" b="1" dirty="0" smtClean="0"/>
              <a:t>(1)</a:t>
            </a:r>
            <a:r>
              <a:rPr lang="en-CA" sz="2800" dirty="0" smtClean="0"/>
              <a:t> per operation, thus total time to update the pointers over at most n UNION operations is </a:t>
            </a:r>
            <a:r>
              <a:rPr lang="en-CA" sz="2400" dirty="0" smtClean="0">
                <a:ea typeface="Cambria Math"/>
              </a:rPr>
              <a:t>𝜭</a:t>
            </a:r>
            <a:r>
              <a:rPr lang="en-CA" sz="2800" b="1" dirty="0" smtClean="0"/>
              <a:t>(n)</a:t>
            </a:r>
            <a:endParaRPr lang="en-CA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Weighted-union running time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</p:spPr>
        <p:txBody>
          <a:bodyPr>
            <a:normAutofit/>
          </a:bodyPr>
          <a:lstStyle/>
          <a:p>
            <a:r>
              <a:rPr lang="en-CA" dirty="0" smtClean="0"/>
              <a:t>Summary:</a:t>
            </a:r>
          </a:p>
          <a:p>
            <a:pPr lvl="1"/>
            <a:r>
              <a:rPr lang="en-CA" b="1" dirty="0" smtClean="0"/>
              <a:t>m FIND-SET </a:t>
            </a:r>
            <a:r>
              <a:rPr lang="en-CA" dirty="0" smtClean="0"/>
              <a:t>operations take </a:t>
            </a:r>
            <a:r>
              <a:rPr lang="en-CA" b="1" dirty="0" smtClean="0"/>
              <a:t>O(m)</a:t>
            </a:r>
          </a:p>
          <a:p>
            <a:pPr lvl="1"/>
            <a:r>
              <a:rPr lang="en-CA" b="1" dirty="0" smtClean="0"/>
              <a:t>n</a:t>
            </a:r>
            <a:r>
              <a:rPr lang="en-CA" dirty="0" smtClean="0"/>
              <a:t> </a:t>
            </a:r>
            <a:r>
              <a:rPr lang="en-CA" b="1" dirty="0" smtClean="0"/>
              <a:t>UNION </a:t>
            </a:r>
            <a:r>
              <a:rPr lang="en-CA" dirty="0" smtClean="0"/>
              <a:t>operations take </a:t>
            </a:r>
            <a:r>
              <a:rPr lang="en-CA" b="1" dirty="0" smtClean="0"/>
              <a:t>O(n </a:t>
            </a:r>
            <a:r>
              <a:rPr lang="en-CA" b="1" dirty="0" err="1" smtClean="0"/>
              <a:t>lg</a:t>
            </a:r>
            <a:r>
              <a:rPr lang="en-CA" b="1" dirty="0" smtClean="0"/>
              <a:t> n)</a:t>
            </a:r>
          </a:p>
          <a:p>
            <a:pPr lvl="1"/>
            <a:endParaRPr lang="en-CA" b="1" dirty="0" smtClean="0"/>
          </a:p>
          <a:p>
            <a:pPr lvl="1">
              <a:buNone/>
            </a:pPr>
            <a:r>
              <a:rPr lang="en-CA" sz="3000" b="1" dirty="0" smtClean="0">
                <a:latin typeface="Cambria Math"/>
                <a:ea typeface="Cambria Math"/>
              </a:rPr>
              <a:t>⇒ </a:t>
            </a:r>
            <a:r>
              <a:rPr lang="en-CA" sz="3000" dirty="0" smtClean="0">
                <a:ea typeface="Cambria Math"/>
              </a:rPr>
              <a:t>The total time of </a:t>
            </a:r>
            <a:r>
              <a:rPr lang="en-CA" sz="3000" b="1" dirty="0" smtClean="0">
                <a:ea typeface="Cambria Math"/>
              </a:rPr>
              <a:t>n</a:t>
            </a:r>
            <a:r>
              <a:rPr lang="en-CA" sz="3000" dirty="0" smtClean="0">
                <a:ea typeface="Cambria Math"/>
              </a:rPr>
              <a:t> </a:t>
            </a:r>
            <a:r>
              <a:rPr lang="en-CA" sz="3000" b="1" dirty="0" smtClean="0">
                <a:ea typeface="Cambria Math"/>
              </a:rPr>
              <a:t>UNION</a:t>
            </a:r>
            <a:r>
              <a:rPr lang="en-CA" sz="3000" dirty="0" smtClean="0">
                <a:ea typeface="Cambria Math"/>
              </a:rPr>
              <a:t>s and </a:t>
            </a:r>
            <a:r>
              <a:rPr lang="en-CA" sz="3000" b="1" dirty="0" smtClean="0">
                <a:ea typeface="Cambria Math"/>
              </a:rPr>
              <a:t>m</a:t>
            </a:r>
            <a:r>
              <a:rPr lang="en-CA" sz="3000" dirty="0" smtClean="0">
                <a:ea typeface="Cambria Math"/>
              </a:rPr>
              <a:t> </a:t>
            </a:r>
            <a:r>
              <a:rPr lang="en-CA" sz="3000" b="1" dirty="0" smtClean="0">
                <a:ea typeface="Cambria Math"/>
              </a:rPr>
              <a:t>FIND-SET</a:t>
            </a:r>
            <a:r>
              <a:rPr lang="en-CA" sz="3000" dirty="0" smtClean="0">
                <a:ea typeface="Cambria Math"/>
              </a:rPr>
              <a:t> operations is </a:t>
            </a:r>
            <a:r>
              <a:rPr lang="en-CA" sz="3000" b="1" dirty="0" smtClean="0">
                <a:ea typeface="Cambria Math"/>
              </a:rPr>
              <a:t>O(m + n log n)</a:t>
            </a:r>
            <a:endParaRPr lang="en-CA" sz="3000" b="1" dirty="0" smtClean="0"/>
          </a:p>
          <a:p>
            <a:pPr lvl="1"/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Disjoint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Disjoint 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Maintains a collection </a:t>
            </a:r>
            <a:r>
              <a:rPr lang="en-CA" dirty="0" smtClean="0">
                <a:latin typeface="Cambria Math"/>
                <a:ea typeface="Cambria Math"/>
              </a:rPr>
              <a:t>𝓢 </a:t>
            </a:r>
            <a:r>
              <a:rPr lang="en-CA" dirty="0" smtClean="0"/>
              <a:t>= {S</a:t>
            </a:r>
            <a:r>
              <a:rPr lang="en-CA" baseline="-25000" dirty="0" smtClean="0"/>
              <a:t>1</a:t>
            </a:r>
            <a:r>
              <a:rPr lang="en-CA" dirty="0" smtClean="0"/>
              <a:t>, </a:t>
            </a:r>
            <a:r>
              <a:rPr lang="en-CA" dirty="0" smtClean="0"/>
              <a:t>... </a:t>
            </a:r>
            <a:r>
              <a:rPr lang="en-CA" dirty="0" smtClean="0"/>
              <a:t>,</a:t>
            </a:r>
            <a:r>
              <a:rPr lang="en-CA" dirty="0" err="1" smtClean="0"/>
              <a:t>S</a:t>
            </a:r>
            <a:r>
              <a:rPr lang="en-CA" baseline="-25000" dirty="0" err="1" smtClean="0"/>
              <a:t>k</a:t>
            </a:r>
            <a:r>
              <a:rPr lang="en-CA" dirty="0" smtClean="0"/>
              <a:t>} of disjoint sets</a:t>
            </a:r>
          </a:p>
          <a:p>
            <a:r>
              <a:rPr lang="en-CA" dirty="0" smtClean="0"/>
              <a:t>Each set is identified by a </a:t>
            </a:r>
            <a:r>
              <a:rPr lang="en-CA" dirty="0" smtClean="0"/>
              <a:t>representative, which is an element of the set</a:t>
            </a:r>
          </a:p>
          <a:p>
            <a:r>
              <a:rPr lang="en-CA" b="1" dirty="0" smtClean="0"/>
              <a:t>Operations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MAKE-SET(x</a:t>
            </a:r>
            <a:r>
              <a:rPr lang="en-CA" dirty="0" smtClean="0"/>
              <a:t>): creates a new set containing only x,</a:t>
            </a:r>
            <a:br>
              <a:rPr lang="en-CA" dirty="0" smtClean="0"/>
            </a:br>
            <a:r>
              <a:rPr lang="en-CA" dirty="0" smtClean="0"/>
              <a:t>and makes x the representative</a:t>
            </a:r>
            <a:endParaRPr lang="en-CA" dirty="0" smtClean="0"/>
          </a:p>
          <a:p>
            <a:pPr lvl="1"/>
            <a:r>
              <a:rPr lang="en-CA" dirty="0" smtClean="0"/>
              <a:t>FIND-SET(x): returns the representative of x’s set</a:t>
            </a:r>
          </a:p>
          <a:p>
            <a:pPr lvl="1"/>
            <a:r>
              <a:rPr lang="en-CA" dirty="0"/>
              <a:t>UNION(x, y): merges the sets containing x and </a:t>
            </a:r>
            <a:r>
              <a:rPr lang="en-CA" dirty="0" smtClean="0"/>
              <a:t>y,</a:t>
            </a:r>
            <a:br>
              <a:rPr lang="en-CA" dirty="0" smtClean="0"/>
            </a:br>
            <a:r>
              <a:rPr lang="en-CA" dirty="0" smtClean="0"/>
              <a:t>and chooses a new representative</a:t>
            </a:r>
            <a:endParaRPr lang="en-CA" dirty="0" smtClean="0"/>
          </a:p>
          <a:p>
            <a:r>
              <a:rPr lang="en-CA" dirty="0" smtClean="0"/>
              <a:t>Note</a:t>
            </a:r>
            <a:r>
              <a:rPr lang="en-CA" dirty="0" smtClean="0"/>
              <a:t>: No duplicate elements are allowed!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3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Disjoint set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Example:</a:t>
            </a:r>
            <a:r>
              <a:rPr lang="en-CA" dirty="0"/>
              <a:t> Determine whether two nodes are in the same connected component of an undirected graph</a:t>
            </a:r>
          </a:p>
          <a:p>
            <a:r>
              <a:rPr lang="en-CA" b="1" dirty="0" smtClean="0"/>
              <a:t>Connected </a:t>
            </a:r>
            <a:r>
              <a:rPr lang="en-CA" b="1" dirty="0" smtClean="0"/>
              <a:t>component:</a:t>
            </a:r>
            <a:r>
              <a:rPr lang="en-CA" dirty="0" smtClean="0"/>
              <a:t> a maximal </a:t>
            </a:r>
            <a:r>
              <a:rPr lang="en-CA" dirty="0" err="1" smtClean="0"/>
              <a:t>subgraph</a:t>
            </a:r>
            <a:r>
              <a:rPr lang="en-CA" dirty="0" smtClean="0"/>
              <a:t> such that any two vertices are connected to each other by a path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2254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Disjoint sets for </a:t>
            </a:r>
            <a:r>
              <a:rPr lang="en-CA" dirty="0" smtClean="0"/>
              <a:t>connected 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214950"/>
            <a:ext cx="8501122" cy="911213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How do you use disjoint sets to solve this problem?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00118" y="2214554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1814498" y="3429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4214810" y="2214554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2600316" y="2214554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b</a:t>
            </a:r>
            <a:endParaRPr lang="en-US" sz="2800" b="1" dirty="0"/>
          </a:p>
        </p:txBody>
      </p:sp>
      <p:cxnSp>
        <p:nvCxnSpPr>
          <p:cNvPr id="8" name="Straight Arrow Connector 7"/>
          <p:cNvCxnSpPr>
            <a:stCxn id="4" idx="4"/>
            <a:endCxn id="5" idx="1"/>
          </p:cNvCxnSpPr>
          <p:nvPr/>
        </p:nvCxnSpPr>
        <p:spPr>
          <a:xfrm rot="16200000" flipH="1">
            <a:off x="1331914" y="2935257"/>
            <a:ext cx="694120" cy="4719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1785918" y="2519354"/>
            <a:ext cx="814398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4"/>
            <a:endCxn id="5" idx="7"/>
          </p:cNvCxnSpPr>
          <p:nvPr/>
        </p:nvCxnSpPr>
        <p:spPr>
          <a:xfrm rot="5400000">
            <a:off x="2324481" y="2899539"/>
            <a:ext cx="694120" cy="54335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957902" y="2195506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f</a:t>
            </a:r>
            <a:endParaRPr lang="en-US" sz="2800" b="1" dirty="0"/>
          </a:p>
        </p:txBody>
      </p:sp>
      <p:sp>
        <p:nvSpPr>
          <p:cNvPr id="55" name="Oval 54"/>
          <p:cNvSpPr/>
          <p:nvPr/>
        </p:nvSpPr>
        <p:spPr>
          <a:xfrm>
            <a:off x="5957902" y="3390904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h</a:t>
            </a:r>
            <a:endParaRPr lang="en-US" sz="2800" b="1" dirty="0"/>
          </a:p>
        </p:txBody>
      </p:sp>
      <p:sp>
        <p:nvSpPr>
          <p:cNvPr id="56" name="Oval 55"/>
          <p:cNvSpPr/>
          <p:nvPr/>
        </p:nvSpPr>
        <p:spPr>
          <a:xfrm>
            <a:off x="7458100" y="2195506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g</a:t>
            </a:r>
            <a:endParaRPr lang="en-US" sz="2800" b="1" dirty="0"/>
          </a:p>
        </p:txBody>
      </p:sp>
      <p:cxnSp>
        <p:nvCxnSpPr>
          <p:cNvPr id="57" name="Straight Arrow Connector 56"/>
          <p:cNvCxnSpPr>
            <a:stCxn id="54" idx="4"/>
            <a:endCxn id="55" idx="0"/>
          </p:cNvCxnSpPr>
          <p:nvPr/>
        </p:nvCxnSpPr>
        <p:spPr>
          <a:xfrm rot="5400000">
            <a:off x="6007903" y="3098005"/>
            <a:ext cx="585798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6"/>
            <a:endCxn id="56" idx="2"/>
          </p:cNvCxnSpPr>
          <p:nvPr/>
        </p:nvCxnSpPr>
        <p:spPr>
          <a:xfrm>
            <a:off x="6643702" y="2500306"/>
            <a:ext cx="814398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  <a:endCxn id="55" idx="7"/>
          </p:cNvCxnSpPr>
          <p:nvPr/>
        </p:nvCxnSpPr>
        <p:spPr>
          <a:xfrm rot="5400000">
            <a:off x="6668728" y="2590373"/>
            <a:ext cx="764346" cy="101526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14810" y="3429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e</a:t>
            </a:r>
            <a:endParaRPr lang="en-US" sz="2800" b="1" dirty="0"/>
          </a:p>
        </p:txBody>
      </p:sp>
      <p:cxnSp>
        <p:nvCxnSpPr>
          <p:cNvPr id="61" name="Straight Arrow Connector 60"/>
          <p:cNvCxnSpPr>
            <a:stCxn id="6" idx="4"/>
            <a:endCxn id="60" idx="0"/>
          </p:cNvCxnSpPr>
          <p:nvPr/>
        </p:nvCxnSpPr>
        <p:spPr>
          <a:xfrm rot="5400000">
            <a:off x="4255287" y="3126577"/>
            <a:ext cx="60484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458100" y="3429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/>
              <a:t>i</a:t>
            </a:r>
            <a:endParaRPr lang="en-US" sz="2800" b="1" dirty="0"/>
          </a:p>
        </p:txBody>
      </p:sp>
      <p:cxnSp>
        <p:nvCxnSpPr>
          <p:cNvPr id="65" name="Straight Arrow Connector 64"/>
          <p:cNvCxnSpPr>
            <a:stCxn id="56" idx="4"/>
            <a:endCxn id="64" idx="0"/>
          </p:cNvCxnSpPr>
          <p:nvPr/>
        </p:nvCxnSpPr>
        <p:spPr>
          <a:xfrm rot="5400000">
            <a:off x="7489053" y="3117053"/>
            <a:ext cx="62389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4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b="1" dirty="0" smtClean="0"/>
              <a:t>Connected-Components</a:t>
            </a:r>
            <a:r>
              <a:rPr lang="en-CA" dirty="0" smtClean="0"/>
              <a:t>(G):</a:t>
            </a:r>
          </a:p>
          <a:p>
            <a:pPr>
              <a:buNone/>
            </a:pPr>
            <a:r>
              <a:rPr lang="en-CA" dirty="0" smtClean="0"/>
              <a:t>	for each vertex v </a:t>
            </a:r>
            <a:r>
              <a:rPr lang="en-CA" dirty="0" smtClean="0">
                <a:latin typeface="Cambria Math"/>
                <a:ea typeface="Cambria Math"/>
              </a:rPr>
              <a:t>∊ </a:t>
            </a:r>
            <a:r>
              <a:rPr lang="en-CA" dirty="0" smtClean="0"/>
              <a:t>V[G] do</a:t>
            </a:r>
            <a:br>
              <a:rPr lang="en-CA" dirty="0" smtClean="0"/>
            </a:br>
            <a:r>
              <a:rPr lang="en-CA" dirty="0" smtClean="0"/>
              <a:t>	MAKE-SET(v)</a:t>
            </a:r>
          </a:p>
          <a:p>
            <a:pPr>
              <a:buNone/>
            </a:pPr>
            <a:r>
              <a:rPr lang="en-CA" dirty="0" smtClean="0"/>
              <a:t>	for each edge (</a:t>
            </a:r>
            <a:r>
              <a:rPr lang="en-CA" dirty="0" err="1" smtClean="0"/>
              <a:t>u,v</a:t>
            </a:r>
            <a:r>
              <a:rPr lang="en-CA" dirty="0" smtClean="0"/>
              <a:t>) </a:t>
            </a:r>
            <a:r>
              <a:rPr lang="en-CA" dirty="0" smtClean="0">
                <a:latin typeface="Cambria Math"/>
                <a:ea typeface="Cambria Math"/>
              </a:rPr>
              <a:t>∊</a:t>
            </a:r>
            <a:r>
              <a:rPr lang="en-CA" dirty="0" smtClean="0"/>
              <a:t> E[G] do</a:t>
            </a:r>
          </a:p>
          <a:p>
            <a:pPr>
              <a:buNone/>
            </a:pPr>
            <a:r>
              <a:rPr lang="en-CA" dirty="0" smtClean="0"/>
              <a:t>		if FIND-SET(u) </a:t>
            </a:r>
            <a:r>
              <a:rPr lang="en-CA" dirty="0" smtClean="0">
                <a:latin typeface="Cambria Math"/>
                <a:ea typeface="Cambria Math"/>
              </a:rPr>
              <a:t>≠ </a:t>
            </a:r>
            <a:r>
              <a:rPr lang="en-CA" dirty="0" smtClean="0"/>
              <a:t>FIND_SET(v) then</a:t>
            </a:r>
            <a:br>
              <a:rPr lang="en-CA" dirty="0" smtClean="0"/>
            </a:br>
            <a:r>
              <a:rPr lang="en-CA" dirty="0" smtClean="0"/>
              <a:t>		UNION(</a:t>
            </a:r>
            <a:r>
              <a:rPr lang="en-CA" dirty="0" err="1" smtClean="0"/>
              <a:t>u,v</a:t>
            </a:r>
            <a:r>
              <a:rPr lang="en-CA" dirty="0" smtClean="0"/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58" y="274638"/>
            <a:ext cx="84296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Disjoint sets for </a:t>
            </a: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connected components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25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5786446" y="3286124"/>
            <a:ext cx="1000132" cy="9286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ounded Rectangle 45"/>
          <p:cNvSpPr/>
          <p:nvPr/>
        </p:nvSpPr>
        <p:spPr>
          <a:xfrm>
            <a:off x="5715008" y="2000240"/>
            <a:ext cx="2643206" cy="2286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ounded Rectangle 24"/>
          <p:cNvSpPr/>
          <p:nvPr/>
        </p:nvSpPr>
        <p:spPr>
          <a:xfrm>
            <a:off x="4071934" y="3286124"/>
            <a:ext cx="1000132" cy="9286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ounded Rectangle 41"/>
          <p:cNvSpPr/>
          <p:nvPr/>
        </p:nvSpPr>
        <p:spPr>
          <a:xfrm>
            <a:off x="4071934" y="2071678"/>
            <a:ext cx="1000132" cy="21431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7286644" y="3286124"/>
            <a:ext cx="1000132" cy="92869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7286644" y="2071678"/>
            <a:ext cx="1000132" cy="92869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ounded Rectangle 40"/>
          <p:cNvSpPr/>
          <p:nvPr/>
        </p:nvSpPr>
        <p:spPr>
          <a:xfrm>
            <a:off x="7286644" y="2071678"/>
            <a:ext cx="1000132" cy="21431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ounded Rectangle 39"/>
          <p:cNvSpPr/>
          <p:nvPr/>
        </p:nvSpPr>
        <p:spPr>
          <a:xfrm>
            <a:off x="5786446" y="2071678"/>
            <a:ext cx="2500330" cy="92869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ounded Rectangle 22"/>
          <p:cNvSpPr/>
          <p:nvPr/>
        </p:nvSpPr>
        <p:spPr>
          <a:xfrm>
            <a:off x="1643042" y="3286124"/>
            <a:ext cx="1000132" cy="92869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ounded Rectangle 21"/>
          <p:cNvSpPr/>
          <p:nvPr/>
        </p:nvSpPr>
        <p:spPr>
          <a:xfrm>
            <a:off x="2428860" y="2071678"/>
            <a:ext cx="1000132" cy="92869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928662" y="2071678"/>
            <a:ext cx="2500330" cy="92869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ounded Rectangle 42"/>
          <p:cNvSpPr/>
          <p:nvPr/>
        </p:nvSpPr>
        <p:spPr>
          <a:xfrm>
            <a:off x="895009" y="2000240"/>
            <a:ext cx="2571768" cy="2286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ounded Rectangle 25"/>
          <p:cNvSpPr/>
          <p:nvPr/>
        </p:nvSpPr>
        <p:spPr>
          <a:xfrm>
            <a:off x="5786446" y="2071678"/>
            <a:ext cx="1000132" cy="92869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ounded Rectangle 23"/>
          <p:cNvSpPr/>
          <p:nvPr/>
        </p:nvSpPr>
        <p:spPr>
          <a:xfrm>
            <a:off x="4071934" y="2071678"/>
            <a:ext cx="1000132" cy="92869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ounded Rectangle 20"/>
          <p:cNvSpPr/>
          <p:nvPr/>
        </p:nvSpPr>
        <p:spPr>
          <a:xfrm>
            <a:off x="928662" y="2071678"/>
            <a:ext cx="1000132" cy="92869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4296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Disjoint sets for </a:t>
            </a:r>
            <a:r>
              <a:rPr lang="en-CA" dirty="0" smtClean="0"/>
              <a:t>connected components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100118" y="2214554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1814498" y="3429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c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4214810" y="2214554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d</a:t>
            </a:r>
            <a:endParaRPr 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2600316" y="2214554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b</a:t>
            </a:r>
            <a:endParaRPr lang="en-US" sz="2800" b="1" dirty="0"/>
          </a:p>
        </p:txBody>
      </p:sp>
      <p:cxnSp>
        <p:nvCxnSpPr>
          <p:cNvPr id="8" name="Straight Arrow Connector 7"/>
          <p:cNvCxnSpPr>
            <a:stCxn id="4" idx="4"/>
            <a:endCxn id="5" idx="1"/>
          </p:cNvCxnSpPr>
          <p:nvPr/>
        </p:nvCxnSpPr>
        <p:spPr>
          <a:xfrm rot="16200000" flipH="1">
            <a:off x="1331914" y="2935257"/>
            <a:ext cx="694120" cy="471913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1785918" y="2519354"/>
            <a:ext cx="814398" cy="158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4"/>
            <a:endCxn id="5" idx="7"/>
          </p:cNvCxnSpPr>
          <p:nvPr/>
        </p:nvCxnSpPr>
        <p:spPr>
          <a:xfrm rot="5400000">
            <a:off x="2324481" y="2899539"/>
            <a:ext cx="694120" cy="54335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957902" y="2195506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f</a:t>
            </a:r>
            <a:endParaRPr lang="en-US" sz="2800" b="1" dirty="0"/>
          </a:p>
        </p:txBody>
      </p:sp>
      <p:sp>
        <p:nvSpPr>
          <p:cNvPr id="55" name="Oval 54"/>
          <p:cNvSpPr/>
          <p:nvPr/>
        </p:nvSpPr>
        <p:spPr>
          <a:xfrm>
            <a:off x="5957902" y="3390904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h</a:t>
            </a:r>
            <a:endParaRPr lang="en-US" sz="2800" b="1" dirty="0"/>
          </a:p>
        </p:txBody>
      </p:sp>
      <p:sp>
        <p:nvSpPr>
          <p:cNvPr id="56" name="Oval 55"/>
          <p:cNvSpPr/>
          <p:nvPr/>
        </p:nvSpPr>
        <p:spPr>
          <a:xfrm>
            <a:off x="7458100" y="2195506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g</a:t>
            </a:r>
            <a:endParaRPr lang="en-US" sz="2800" b="1" dirty="0"/>
          </a:p>
        </p:txBody>
      </p:sp>
      <p:cxnSp>
        <p:nvCxnSpPr>
          <p:cNvPr id="57" name="Straight Arrow Connector 56"/>
          <p:cNvCxnSpPr>
            <a:stCxn id="54" idx="4"/>
            <a:endCxn id="55" idx="0"/>
          </p:cNvCxnSpPr>
          <p:nvPr/>
        </p:nvCxnSpPr>
        <p:spPr>
          <a:xfrm rot="5400000">
            <a:off x="6007903" y="3098005"/>
            <a:ext cx="585798" cy="158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6"/>
            <a:endCxn id="56" idx="2"/>
          </p:cNvCxnSpPr>
          <p:nvPr/>
        </p:nvCxnSpPr>
        <p:spPr>
          <a:xfrm>
            <a:off x="6643702" y="2500306"/>
            <a:ext cx="814398" cy="158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  <a:endCxn id="55" idx="7"/>
          </p:cNvCxnSpPr>
          <p:nvPr/>
        </p:nvCxnSpPr>
        <p:spPr>
          <a:xfrm rot="5400000">
            <a:off x="6668728" y="2590373"/>
            <a:ext cx="764346" cy="1015264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14810" y="3429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/>
              <a:t>e</a:t>
            </a:r>
            <a:endParaRPr lang="en-US" sz="2800" b="1" dirty="0"/>
          </a:p>
        </p:txBody>
      </p:sp>
      <p:cxnSp>
        <p:nvCxnSpPr>
          <p:cNvPr id="61" name="Straight Arrow Connector 60"/>
          <p:cNvCxnSpPr>
            <a:stCxn id="6" idx="4"/>
            <a:endCxn id="60" idx="0"/>
          </p:cNvCxnSpPr>
          <p:nvPr/>
        </p:nvCxnSpPr>
        <p:spPr>
          <a:xfrm rot="5400000">
            <a:off x="4255287" y="3126577"/>
            <a:ext cx="604846" cy="158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458100" y="3429000"/>
            <a:ext cx="6858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 smtClean="0"/>
              <a:t>i</a:t>
            </a:r>
            <a:endParaRPr lang="en-US" sz="2800" b="1" dirty="0"/>
          </a:p>
        </p:txBody>
      </p:sp>
      <p:cxnSp>
        <p:nvCxnSpPr>
          <p:cNvPr id="65" name="Straight Arrow Connector 64"/>
          <p:cNvCxnSpPr>
            <a:stCxn id="56" idx="4"/>
            <a:endCxn id="64" idx="0"/>
          </p:cNvCxnSpPr>
          <p:nvPr/>
        </p:nvCxnSpPr>
        <p:spPr>
          <a:xfrm rot="5400000">
            <a:off x="7489053" y="3117053"/>
            <a:ext cx="623894" cy="158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4348" y="4906044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Process the edges:</a:t>
            </a:r>
            <a:endParaRPr lang="en-CA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71472" y="5429264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(a, b)</a:t>
            </a:r>
            <a:endParaRPr lang="en-CA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643042" y="5429264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(f, g)</a:t>
            </a:r>
            <a:endParaRPr lang="en-CA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2571736" y="5429264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(g, </a:t>
            </a:r>
            <a:r>
              <a:rPr lang="en-CA" sz="3200" dirty="0" err="1" smtClean="0"/>
              <a:t>i</a:t>
            </a:r>
            <a:r>
              <a:rPr lang="en-CA" sz="3200" dirty="0" smtClean="0"/>
              <a:t>)</a:t>
            </a:r>
            <a:endParaRPr lang="en-CA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500430" y="5429264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(d, e)</a:t>
            </a:r>
            <a:endParaRPr lang="en-CA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0" y="5429264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(c, b)</a:t>
            </a:r>
            <a:endParaRPr lang="en-CA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5643570" y="5429264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(a, c)</a:t>
            </a:r>
            <a:endParaRPr lang="en-CA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643702" y="5429264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(f, h)</a:t>
            </a:r>
            <a:endParaRPr lang="en-CA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7572396" y="5429264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(h, g)</a:t>
            </a:r>
            <a:endParaRPr lang="en-CA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714348" y="1357298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Connected components:</a:t>
            </a:r>
          </a:p>
        </p:txBody>
      </p:sp>
    </p:spTree>
    <p:extLst>
      <p:ext uri="{BB962C8B-B14F-4D97-AF65-F5344CB8AC3E}">
        <p14:creationId xmlns:p14="http://schemas.microsoft.com/office/powerpoint/2010/main" val="38225440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5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2" grpId="0" animBg="1"/>
      <p:bldP spid="41" grpId="0" animBg="1"/>
      <p:bldP spid="40" grpId="0" animBg="1"/>
      <p:bldP spid="43" grpId="0" animBg="1"/>
      <p:bldP spid="24" grpId="0" animBg="1"/>
      <p:bldP spid="33" grpId="0"/>
      <p:bldP spid="34" grpId="0"/>
      <p:bldP spid="35" grpId="1"/>
      <p:bldP spid="37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b="1" dirty="0" smtClean="0"/>
              <a:t>Same-Component</a:t>
            </a:r>
            <a:r>
              <a:rPr lang="en-CA" dirty="0" smtClean="0"/>
              <a:t>(</a:t>
            </a:r>
            <a:r>
              <a:rPr lang="en-CA" dirty="0" err="1" smtClean="0"/>
              <a:t>u,v</a:t>
            </a:r>
            <a:r>
              <a:rPr lang="en-CA" dirty="0" smtClean="0"/>
              <a:t>):</a:t>
            </a:r>
          </a:p>
          <a:p>
            <a:pPr>
              <a:buNone/>
            </a:pPr>
            <a:r>
              <a:rPr lang="en-CA" dirty="0" smtClean="0"/>
              <a:t>	if FIND-SET(u) = FIND-SET(v) then</a:t>
            </a:r>
          </a:p>
          <a:p>
            <a:pPr>
              <a:buNone/>
            </a:pPr>
            <a:r>
              <a:rPr lang="en-CA" dirty="0" smtClean="0"/>
              <a:t>		return True</a:t>
            </a:r>
          </a:p>
          <a:p>
            <a:pPr>
              <a:buNone/>
            </a:pPr>
            <a:r>
              <a:rPr lang="en-CA" dirty="0" smtClean="0"/>
              <a:t>  	else</a:t>
            </a:r>
          </a:p>
          <a:p>
            <a:pPr>
              <a:buNone/>
            </a:pPr>
            <a:r>
              <a:rPr lang="en-CA" dirty="0" smtClean="0"/>
              <a:t>		return False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58" y="274638"/>
            <a:ext cx="84296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Disjoint sets for </a:t>
            </a:r>
            <a:r>
              <a: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connected components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25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Microsoft Office PowerPoint</Application>
  <PresentationFormat>On-screen Show (4:3)</PresentationFormat>
  <Paragraphs>240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Homework remarking requests</vt:lpstr>
      <vt:lpstr>Homework remarking requests</vt:lpstr>
      <vt:lpstr>Disjoint sets</vt:lpstr>
      <vt:lpstr>Disjoint set ADT</vt:lpstr>
      <vt:lpstr>Disjoint set application</vt:lpstr>
      <vt:lpstr>Disjoint sets for connected components</vt:lpstr>
      <vt:lpstr>PowerPoint Presentation</vt:lpstr>
      <vt:lpstr>Disjoint sets for connected components</vt:lpstr>
      <vt:lpstr>PowerPoint Presentation</vt:lpstr>
      <vt:lpstr>Linked list implementation of Disjoint Sets</vt:lpstr>
      <vt:lpstr>Implementing a single set</vt:lpstr>
      <vt:lpstr>Implementing a single set</vt:lpstr>
      <vt:lpstr>Implementing the data structure</vt:lpstr>
      <vt:lpstr>Implementing the data structure</vt:lpstr>
      <vt:lpstr>Implementing the data structure</vt:lpstr>
      <vt:lpstr>Naïve implementation of Union(u,v)</vt:lpstr>
      <vt:lpstr>Weighted-union heuristic for Union(u,v)</vt:lpstr>
      <vt:lpstr>Weighted-union running time analysis</vt:lpstr>
      <vt:lpstr>Weighted-union running time analysis</vt:lpstr>
      <vt:lpstr>Weighted-union running time analysis</vt:lpstr>
      <vt:lpstr>Weighted-union running time analysis</vt:lpstr>
      <vt:lpstr>Weighted-union running time analysis</vt:lpstr>
      <vt:lpstr>Weighted-union running time analysis</vt:lpstr>
      <vt:lpstr>Weighted-union running time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2014-02-11T22:01:31Z</dcterms:created>
  <dcterms:modified xsi:type="dcterms:W3CDTF">2014-02-14T01:02:48Z</dcterms:modified>
</cp:coreProperties>
</file>