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8"/>
  </p:notesMasterIdLst>
  <p:sldIdLst>
    <p:sldId id="256" r:id="rId2"/>
    <p:sldId id="340" r:id="rId3"/>
    <p:sldId id="257" r:id="rId4"/>
    <p:sldId id="258" r:id="rId5"/>
    <p:sldId id="260" r:id="rId6"/>
    <p:sldId id="261" r:id="rId7"/>
    <p:sldId id="259" r:id="rId8"/>
    <p:sldId id="262" r:id="rId9"/>
    <p:sldId id="264" r:id="rId10"/>
    <p:sldId id="263" r:id="rId11"/>
    <p:sldId id="332" r:id="rId12"/>
    <p:sldId id="333" r:id="rId13"/>
    <p:sldId id="334" r:id="rId14"/>
    <p:sldId id="266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271" r:id="rId75"/>
    <p:sldId id="336" r:id="rId76"/>
    <p:sldId id="338" r:id="rId7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712" y="-28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F8B8B4-D3B4-4A8D-AFC1-28378C0441DB}" type="datetimeFigureOut">
              <a:rPr lang="en-US" smtClean="0"/>
              <a:t>14/3/16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CD9982-6386-4383-943B-86F2F480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color?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9982-6386-4383-943B-86F2F48040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885B-77C3-47E9-9479-17BA6A496223}" type="datetimeFigureOut">
              <a:rPr lang="en-US" smtClean="0"/>
              <a:t>14/3/16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CSC263 Tutorial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an </a:t>
            </a:r>
            <a:r>
              <a:rPr lang="en-US" b="1" dirty="0" smtClean="0"/>
              <a:t>m</a:t>
            </a:r>
            <a:r>
              <a:rPr lang="en-US" dirty="0" smtClean="0"/>
              <a:t> x </a:t>
            </a:r>
            <a:r>
              <a:rPr lang="en-US" b="1" dirty="0" smtClean="0"/>
              <a:t>n</a:t>
            </a:r>
            <a:r>
              <a:rPr lang="en-US" dirty="0" smtClean="0"/>
              <a:t> grid of farms.</a:t>
            </a:r>
          </a:p>
          <a:p>
            <a:r>
              <a:rPr lang="en-US" dirty="0" smtClean="0"/>
              <a:t>Initially, one of the farms is on fire!</a:t>
            </a:r>
          </a:p>
          <a:p>
            <a:r>
              <a:rPr lang="en-US" dirty="0" smtClean="0"/>
              <a:t>At each hour, the fire spreads from each burning farm to each farm (going up, down, left and right).</a:t>
            </a:r>
          </a:p>
          <a:p>
            <a:r>
              <a:rPr lang="en-US" dirty="0" smtClean="0"/>
              <a:t>How long before all farms are on fire?</a:t>
            </a:r>
          </a:p>
        </p:txBody>
      </p:sp>
    </p:spTree>
    <p:extLst>
      <p:ext uri="{BB962C8B-B14F-4D97-AF65-F5344CB8AC3E}">
        <p14:creationId xmlns:p14="http://schemas.microsoft.com/office/powerpoint/2010/main" val="321338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represent this problem as a graph problem?</a:t>
            </a:r>
          </a:p>
          <a:p>
            <a:pPr lvl="1"/>
            <a:r>
              <a:rPr lang="en-US" dirty="0" smtClean="0"/>
              <a:t>Nodes are farms.</a:t>
            </a:r>
          </a:p>
          <a:p>
            <a:pPr lvl="1"/>
            <a:r>
              <a:rPr lang="en-US" dirty="0" smtClean="0"/>
              <a:t>There is an edge between two farms if the farms are adjacent (next to one another).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6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store this graph in memory?</a:t>
            </a:r>
          </a:p>
          <a:p>
            <a:r>
              <a:rPr lang="en-US" dirty="0" smtClean="0"/>
              <a:t>One possibility (for a 3x3 grid of farms):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1148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5146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1148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7150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7150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2514600" y="5867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4114800" y="5867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5715000" y="5867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2615033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>
          <a:xfrm>
            <a:off x="2615033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7"/>
            <a:endCxn id="7" idx="5"/>
          </p:cNvCxnSpPr>
          <p:nvPr/>
        </p:nvCxnSpPr>
        <p:spPr>
          <a:xfrm flipV="1">
            <a:off x="3099967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7"/>
            <a:endCxn id="5" idx="5"/>
          </p:cNvCxnSpPr>
          <p:nvPr/>
        </p:nvCxnSpPr>
        <p:spPr>
          <a:xfrm flipV="1">
            <a:off x="3099967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6" idx="3"/>
          </p:cNvCxnSpPr>
          <p:nvPr/>
        </p:nvCxnSpPr>
        <p:spPr>
          <a:xfrm>
            <a:off x="3099967" y="35683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5"/>
            <a:endCxn id="9" idx="3"/>
          </p:cNvCxnSpPr>
          <p:nvPr/>
        </p:nvCxnSpPr>
        <p:spPr>
          <a:xfrm>
            <a:off x="4700167" y="35683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5"/>
            <a:endCxn id="12" idx="3"/>
          </p:cNvCxnSpPr>
          <p:nvPr/>
        </p:nvCxnSpPr>
        <p:spPr>
          <a:xfrm>
            <a:off x="3099967" y="63877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3" idx="3"/>
          </p:cNvCxnSpPr>
          <p:nvPr/>
        </p:nvCxnSpPr>
        <p:spPr>
          <a:xfrm>
            <a:off x="4700167" y="63877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5"/>
            <a:endCxn id="8" idx="3"/>
          </p:cNvCxnSpPr>
          <p:nvPr/>
        </p:nvCxnSpPr>
        <p:spPr>
          <a:xfrm>
            <a:off x="3099967" y="49399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0" idx="3"/>
          </p:cNvCxnSpPr>
          <p:nvPr/>
        </p:nvCxnSpPr>
        <p:spPr>
          <a:xfrm>
            <a:off x="4700167" y="49399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7"/>
            <a:endCxn id="10" idx="5"/>
          </p:cNvCxnSpPr>
          <p:nvPr/>
        </p:nvCxnSpPr>
        <p:spPr>
          <a:xfrm flipV="1">
            <a:off x="6300367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7"/>
            <a:endCxn id="9" idx="5"/>
          </p:cNvCxnSpPr>
          <p:nvPr/>
        </p:nvCxnSpPr>
        <p:spPr>
          <a:xfrm flipV="1">
            <a:off x="6300367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1"/>
            <a:endCxn id="5" idx="7"/>
          </p:cNvCxnSpPr>
          <p:nvPr/>
        </p:nvCxnSpPr>
        <p:spPr>
          <a:xfrm flipH="1">
            <a:off x="3099967" y="31372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1"/>
            <a:endCxn id="6" idx="7"/>
          </p:cNvCxnSpPr>
          <p:nvPr/>
        </p:nvCxnSpPr>
        <p:spPr>
          <a:xfrm flipH="1">
            <a:off x="4700167" y="31372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  <a:endCxn id="7" idx="7"/>
          </p:cNvCxnSpPr>
          <p:nvPr/>
        </p:nvCxnSpPr>
        <p:spPr>
          <a:xfrm flipH="1">
            <a:off x="3099967" y="45088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1"/>
            <a:endCxn id="11" idx="7"/>
          </p:cNvCxnSpPr>
          <p:nvPr/>
        </p:nvCxnSpPr>
        <p:spPr>
          <a:xfrm flipH="1">
            <a:off x="3099967" y="59566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1"/>
            <a:endCxn id="12" idx="7"/>
          </p:cNvCxnSpPr>
          <p:nvPr/>
        </p:nvCxnSpPr>
        <p:spPr>
          <a:xfrm flipH="1">
            <a:off x="4700167" y="59566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1"/>
            <a:endCxn id="8" idx="7"/>
          </p:cNvCxnSpPr>
          <p:nvPr/>
        </p:nvCxnSpPr>
        <p:spPr>
          <a:xfrm flipH="1">
            <a:off x="4700167" y="45088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>
          <a:xfrm>
            <a:off x="5815433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3"/>
            <a:endCxn id="13" idx="1"/>
          </p:cNvCxnSpPr>
          <p:nvPr/>
        </p:nvCxnSpPr>
        <p:spPr>
          <a:xfrm>
            <a:off x="5815433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3"/>
            <a:endCxn id="8" idx="1"/>
          </p:cNvCxnSpPr>
          <p:nvPr/>
        </p:nvCxnSpPr>
        <p:spPr>
          <a:xfrm>
            <a:off x="4215233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12" idx="1"/>
          </p:cNvCxnSpPr>
          <p:nvPr/>
        </p:nvCxnSpPr>
        <p:spPr>
          <a:xfrm>
            <a:off x="4215233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7"/>
            <a:endCxn id="8" idx="5"/>
          </p:cNvCxnSpPr>
          <p:nvPr/>
        </p:nvCxnSpPr>
        <p:spPr>
          <a:xfrm flipV="1">
            <a:off x="4700167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7"/>
            <a:endCxn id="6" idx="5"/>
          </p:cNvCxnSpPr>
          <p:nvPr/>
        </p:nvCxnSpPr>
        <p:spPr>
          <a:xfrm flipV="1">
            <a:off x="4700167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81800" y="42672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Wastes lots of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90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How should we store this graph in memory?</a:t>
            </a:r>
          </a:p>
          <a:p>
            <a:r>
              <a:rPr lang="en-US" dirty="0" smtClean="0"/>
              <a:t>A more memory efficient way:</a:t>
            </a:r>
          </a:p>
          <a:p>
            <a:pPr lvl="1"/>
            <a:r>
              <a:rPr lang="en-US" dirty="0" smtClean="0"/>
              <a:t>Store any data associated with the farms in a 3x3 array (one element for each farm)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Two farms are adjacent if their array elements are adjacent in the 3x3 array.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26541"/>
              </p:ext>
            </p:extLst>
          </p:nvPr>
        </p:nvGraphicFramePr>
        <p:xfrm>
          <a:off x="4267200" y="3886200"/>
          <a:ext cx="9829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4: computing distance</a:t>
            </a:r>
            <a:br>
              <a:rPr lang="en-US" dirty="0" smtClean="0"/>
            </a:br>
            <a:r>
              <a:rPr lang="en-US" dirty="0" smtClean="0"/>
              <a:t>(for a 15 x 10 grid of farms)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016749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5217" y="4114800"/>
            <a:ext cx="6629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Solution: </a:t>
            </a:r>
            <a:r>
              <a:rPr lang="en-US" sz="2400" dirty="0" smtClean="0"/>
              <a:t>run</a:t>
            </a:r>
            <a:r>
              <a:rPr lang="en-US" sz="2400" b="1" dirty="0" smtClean="0"/>
              <a:t> </a:t>
            </a:r>
            <a:r>
              <a:rPr lang="en-US" sz="2400" dirty="0" smtClean="0"/>
              <a:t>BFS starting from the fire to compute the “distance” (actually time) to each farm.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76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6932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9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26375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0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74803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6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38395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72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326542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0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BFS </a:t>
            </a:r>
            <a:r>
              <a:rPr lang="en-US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BFS(G, </a:t>
            </a:r>
            <a:r>
              <a:rPr lang="en-US" b="1" dirty="0" smtClean="0"/>
              <a:t>s)       /* BFS of G starting from node s */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 err="1" smtClean="0"/>
              <a:t>colour</a:t>
            </a:r>
            <a:r>
              <a:rPr lang="en-US" dirty="0"/>
              <a:t>[1..n] = {white, …, white</a:t>
            </a:r>
            <a:r>
              <a:rPr lang="en-US" dirty="0" smtClean="0"/>
              <a:t>}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d[</a:t>
            </a:r>
            <a:r>
              <a:rPr lang="en-US" dirty="0" smtClean="0"/>
              <a:t>1..n] = {∞, …, ∞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P[1..n] = {Nil, Nil, …, Nil}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colour</a:t>
            </a:r>
            <a:r>
              <a:rPr lang="en-US" dirty="0" smtClean="0"/>
              <a:t>[s] = grey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d[s] </a:t>
            </a:r>
            <a:r>
              <a:rPr lang="en-US" dirty="0" smtClean="0"/>
              <a:t>= 0</a:t>
            </a:r>
          </a:p>
          <a:p>
            <a:pPr marL="0" indent="0">
              <a:buNone/>
            </a:pPr>
            <a:r>
              <a:rPr lang="en-US" dirty="0" smtClean="0"/>
              <a:t>    Create </a:t>
            </a:r>
            <a:r>
              <a:rPr lang="en-US" dirty="0"/>
              <a:t>new queue Q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Q.enqueue</a:t>
            </a:r>
            <a:r>
              <a:rPr lang="en-US" dirty="0" smtClean="0"/>
              <a:t>(s)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while Q is not empty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  u </a:t>
            </a:r>
            <a:r>
              <a:rPr lang="en-US" dirty="0" smtClean="0"/>
              <a:t>= </a:t>
            </a:r>
            <a:r>
              <a:rPr lang="en-US" dirty="0" err="1" smtClean="0"/>
              <a:t>Q.dequeue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for </a:t>
            </a:r>
            <a:r>
              <a:rPr lang="en-US" dirty="0" smtClean="0"/>
              <a:t>each node v adjacent to u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/>
              <a:t>     </a:t>
            </a:r>
            <a:r>
              <a:rPr lang="en-US" dirty="0" smtClean="0"/>
              <a:t>if </a:t>
            </a:r>
            <a:r>
              <a:rPr lang="en-US" dirty="0" err="1" smtClean="0"/>
              <a:t>colour</a:t>
            </a:r>
            <a:r>
              <a:rPr lang="en-US" dirty="0" smtClean="0"/>
              <a:t>[v] = white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colour</a:t>
            </a:r>
            <a:r>
              <a:rPr lang="en-US" dirty="0"/>
              <a:t>[v] = </a:t>
            </a:r>
            <a:r>
              <a:rPr lang="en-US" dirty="0" smtClean="0"/>
              <a:t>grey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d[</a:t>
            </a:r>
            <a:r>
              <a:rPr lang="en-US" dirty="0"/>
              <a:t>v] = </a:t>
            </a:r>
            <a:r>
              <a:rPr lang="en-US" dirty="0" smtClean="0"/>
              <a:t>d[</a:t>
            </a:r>
            <a:r>
              <a:rPr lang="en-US" dirty="0"/>
              <a:t>u] +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P[v] = 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smtClean="0"/>
              <a:t>     </a:t>
            </a:r>
            <a:r>
              <a:rPr lang="en-US" dirty="0" err="1" smtClean="0"/>
              <a:t>Q.enqueue</a:t>
            </a:r>
            <a:r>
              <a:rPr lang="en-US" dirty="0" smtClean="0"/>
              <a:t>(</a:t>
            </a:r>
            <a:r>
              <a:rPr lang="en-US" dirty="0" smtClean="0"/>
              <a:t>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colour</a:t>
            </a:r>
            <a:r>
              <a:rPr lang="en-US" dirty="0" smtClean="0"/>
              <a:t>[u] = black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smtClean="0"/>
              <a:t>              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5814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Suppose we have a graph</a:t>
            </a:r>
            <a:br>
              <a:rPr lang="en-US" sz="2400" dirty="0" smtClean="0"/>
            </a:br>
            <a:r>
              <a:rPr lang="en-US" sz="2400" b="1" dirty="0" smtClean="0"/>
              <a:t>G = (V,E)</a:t>
            </a:r>
            <a:r>
              <a:rPr lang="en-US" sz="2400" dirty="0" smtClean="0"/>
              <a:t> containing</a:t>
            </a:r>
            <a:br>
              <a:rPr lang="en-US" sz="2400" dirty="0" smtClean="0"/>
            </a:br>
            <a:r>
              <a:rPr lang="en-US" sz="2400" b="1" dirty="0" smtClean="0"/>
              <a:t>|V| = n</a:t>
            </a:r>
            <a:r>
              <a:rPr lang="en-US" sz="2400" dirty="0" smtClean="0"/>
              <a:t> nodes and</a:t>
            </a:r>
            <a:br>
              <a:rPr lang="en-US" sz="2400" dirty="0" smtClean="0"/>
            </a:br>
            <a:r>
              <a:rPr lang="en-US" sz="2400" b="1" dirty="0" smtClean="0"/>
              <a:t>|E| = m</a:t>
            </a:r>
            <a:r>
              <a:rPr lang="en-US" sz="2400" dirty="0" smtClean="0"/>
              <a:t> edges.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172200" y="4343400"/>
            <a:ext cx="26670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BFS takes </a:t>
            </a:r>
            <a:r>
              <a:rPr lang="en-US" sz="2400" b="1" dirty="0" smtClean="0"/>
              <a:t>O(</a:t>
            </a:r>
            <a:r>
              <a:rPr lang="en-US" sz="2400" b="1" dirty="0" err="1" smtClean="0"/>
              <a:t>n+m</a:t>
            </a:r>
            <a:r>
              <a:rPr lang="en-US" sz="2400" b="1" dirty="0" smtClean="0"/>
              <a:t>) </a:t>
            </a:r>
            <a:r>
              <a:rPr lang="en-US" sz="2400" dirty="0" smtClean="0"/>
              <a:t>time and space.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27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677096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223095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0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95404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2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27914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50911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8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919595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7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002902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5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58636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3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72047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1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481516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BFS starting at node </a:t>
            </a:r>
            <a:r>
              <a:rPr lang="en-US" b="1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All weights initially set to infinity.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019300" y="3810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52800" y="24085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562600" y="221642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715000" y="46448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7010400" y="30943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866900" y="31242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 flipV="1">
            <a:off x="2209800" y="27133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1"/>
          </p:cNvCxnSpPr>
          <p:nvPr/>
        </p:nvCxnSpPr>
        <p:spPr>
          <a:xfrm>
            <a:off x="2604667" y="4330326"/>
            <a:ext cx="848566" cy="10167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7"/>
            <a:endCxn id="8" idx="3"/>
          </p:cNvCxnSpPr>
          <p:nvPr/>
        </p:nvCxnSpPr>
        <p:spPr>
          <a:xfrm flipV="1">
            <a:off x="3938167" y="40255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9" idx="3"/>
          </p:cNvCxnSpPr>
          <p:nvPr/>
        </p:nvCxnSpPr>
        <p:spPr>
          <a:xfrm flipV="1">
            <a:off x="4928767" y="2736752"/>
            <a:ext cx="734266" cy="85772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0" idx="1"/>
          </p:cNvCxnSpPr>
          <p:nvPr/>
        </p:nvCxnSpPr>
        <p:spPr>
          <a:xfrm>
            <a:off x="4928767" y="4025526"/>
            <a:ext cx="886666" cy="7086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1" idx="2"/>
          </p:cNvCxnSpPr>
          <p:nvPr/>
        </p:nvCxnSpPr>
        <p:spPr>
          <a:xfrm flipV="1">
            <a:off x="5029200" y="3399183"/>
            <a:ext cx="1981200" cy="4108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2" idx="0"/>
          </p:cNvCxnSpPr>
          <p:nvPr/>
        </p:nvCxnSpPr>
        <p:spPr>
          <a:xfrm flipH="1">
            <a:off x="5372100" y="51652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0" name="Oval 29"/>
          <p:cNvSpPr/>
          <p:nvPr/>
        </p:nvSpPr>
        <p:spPr>
          <a:xfrm>
            <a:off x="2019300" y="3813312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31" name="Oval 30"/>
          <p:cNvSpPr/>
          <p:nvPr/>
        </p:nvSpPr>
        <p:spPr>
          <a:xfrm>
            <a:off x="3352800" y="2411895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32" name="Oval 31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33" name="Oval 32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34" name="Oval 33"/>
          <p:cNvSpPr/>
          <p:nvPr/>
        </p:nvSpPr>
        <p:spPr>
          <a:xfrm>
            <a:off x="5562600" y="2219739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35" name="Oval 34"/>
          <p:cNvSpPr/>
          <p:nvPr/>
        </p:nvSpPr>
        <p:spPr>
          <a:xfrm>
            <a:off x="5715000" y="46482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36" name="Oval 35"/>
          <p:cNvSpPr/>
          <p:nvPr/>
        </p:nvSpPr>
        <p:spPr>
          <a:xfrm>
            <a:off x="7010400" y="3097696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66390" y="2644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20476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73188" y="2512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28950" y="5377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38600" y="362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60914" y="234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72400" y="321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28346" y="4744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27514" y="60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06933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8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1759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26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computing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409377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0" y="5715000"/>
            <a:ext cx="2057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 hours until all farms are on fire!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H="1" flipV="1">
            <a:off x="7010400" y="5410200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9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153219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2133600"/>
            <a:ext cx="5029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Just don’t let BFS visit the lakes!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435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06779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1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684407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406094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8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3437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1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12354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9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54834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2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1: checking connectedness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BFS on any node</a:t>
            </a:r>
          </a:p>
          <a:p>
            <a:r>
              <a:rPr lang="en-US" dirty="0" smtClean="0"/>
              <a:t>If no node has distance infinity, it’s </a:t>
            </a:r>
            <a:r>
              <a:rPr lang="en-US" b="1" dirty="0" smtClean="0">
                <a:sym typeface="Wingdings" pitchFamily="2" charset="2"/>
              </a:rPr>
              <a:t>connected</a:t>
            </a:r>
            <a:r>
              <a:rPr lang="en-US" dirty="0" smtClean="0"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676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019300" y="2971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52800" y="15703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3528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562600" y="137822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715000" y="38066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7010400" y="22561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105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1866900" y="22860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2209800" y="18751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7" idx="1"/>
          </p:cNvCxnSpPr>
          <p:nvPr/>
        </p:nvCxnSpPr>
        <p:spPr>
          <a:xfrm>
            <a:off x="2604667" y="3492126"/>
            <a:ext cx="848566" cy="10167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8" idx="3"/>
          </p:cNvCxnSpPr>
          <p:nvPr/>
        </p:nvCxnSpPr>
        <p:spPr>
          <a:xfrm flipV="1">
            <a:off x="3938167" y="31873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9" idx="3"/>
          </p:cNvCxnSpPr>
          <p:nvPr/>
        </p:nvCxnSpPr>
        <p:spPr>
          <a:xfrm flipV="1">
            <a:off x="4928767" y="1898552"/>
            <a:ext cx="734266" cy="85772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5"/>
            <a:endCxn id="10" idx="1"/>
          </p:cNvCxnSpPr>
          <p:nvPr/>
        </p:nvCxnSpPr>
        <p:spPr>
          <a:xfrm>
            <a:off x="4928767" y="3187326"/>
            <a:ext cx="886666" cy="7086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1" idx="2"/>
          </p:cNvCxnSpPr>
          <p:nvPr/>
        </p:nvCxnSpPr>
        <p:spPr>
          <a:xfrm flipV="1">
            <a:off x="5029200" y="2560983"/>
            <a:ext cx="1981200" cy="4108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0"/>
          </p:cNvCxnSpPr>
          <p:nvPr/>
        </p:nvCxnSpPr>
        <p:spPr>
          <a:xfrm flipH="1">
            <a:off x="5372100" y="43270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24000" y="16764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2019300" y="2985051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3352800" y="1583634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3352800" y="4419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5562600" y="1381539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5715000" y="38100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7010400" y="2259496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5029200" y="51054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66390" y="1806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20476" y="3091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73188" y="1673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28950" y="453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60914" y="1505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2376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28346" y="390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27514" y="5225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7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57842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3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15517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3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97252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0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791412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5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360901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1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21312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9551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1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54146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37277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1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77086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2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1: checking connectedness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BFS on any node</a:t>
            </a:r>
          </a:p>
          <a:p>
            <a:r>
              <a:rPr lang="en-US" dirty="0" smtClean="0"/>
              <a:t>If a node has distance infinity, </a:t>
            </a:r>
            <a:r>
              <a:rPr lang="en-US" b="1" dirty="0" smtClean="0"/>
              <a:t>dis</a:t>
            </a:r>
            <a:r>
              <a:rPr lang="en-US" b="1" dirty="0" smtClean="0">
                <a:sym typeface="Wingdings" pitchFamily="2" charset="2"/>
              </a:rPr>
              <a:t>connected</a:t>
            </a:r>
            <a:r>
              <a:rPr lang="en-US" dirty="0" smtClean="0"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676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019300" y="2971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52800" y="15703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3528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562600" y="137822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715000" y="38066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7010400" y="22561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105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1866900" y="22860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2209800" y="18751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7" idx="1"/>
          </p:cNvCxnSpPr>
          <p:nvPr/>
        </p:nvCxnSpPr>
        <p:spPr>
          <a:xfrm>
            <a:off x="2604667" y="3492126"/>
            <a:ext cx="848566" cy="10167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8" idx="3"/>
          </p:cNvCxnSpPr>
          <p:nvPr/>
        </p:nvCxnSpPr>
        <p:spPr>
          <a:xfrm flipV="1">
            <a:off x="3938167" y="31873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9" idx="3"/>
          </p:cNvCxnSpPr>
          <p:nvPr/>
        </p:nvCxnSpPr>
        <p:spPr>
          <a:xfrm flipV="1">
            <a:off x="4928767" y="1898552"/>
            <a:ext cx="734266" cy="85772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5"/>
            <a:endCxn id="10" idx="1"/>
          </p:cNvCxnSpPr>
          <p:nvPr/>
        </p:nvCxnSpPr>
        <p:spPr>
          <a:xfrm>
            <a:off x="4928767" y="3187326"/>
            <a:ext cx="886666" cy="7086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0"/>
          </p:cNvCxnSpPr>
          <p:nvPr/>
        </p:nvCxnSpPr>
        <p:spPr>
          <a:xfrm flipH="1">
            <a:off x="5372100" y="43270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24000" y="16764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2019300" y="2985051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3352800" y="1583634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3352800" y="4419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5562600" y="1381539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5715000" y="38100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5029200" y="51054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66390" y="1806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20476" y="3091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73188" y="1673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28950" y="453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60914" y="1505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28346" y="390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27514" y="5225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1" idx="0"/>
            <a:endCxn id="11" idx="5"/>
          </p:cNvCxnSpPr>
          <p:nvPr/>
        </p:nvCxnSpPr>
        <p:spPr>
          <a:xfrm flipH="1" flipV="1">
            <a:off x="7595767" y="2776509"/>
            <a:ext cx="576683" cy="1344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53300" y="4121426"/>
            <a:ext cx="16383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Distance is infinity!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8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5899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6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5641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1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10895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there are lakes in the grid, where fire cannot pass?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5867400"/>
            <a:ext cx="2057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 hours until all farms are on fire!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7010400" y="52578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7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15699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1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6544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04622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732021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3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57293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6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3596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2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57133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1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2:</a:t>
            </a:r>
            <a:br>
              <a:rPr lang="en-US" dirty="0" smtClean="0"/>
            </a:br>
            <a:r>
              <a:rPr lang="en-US" dirty="0" smtClean="0"/>
              <a:t>finding 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Algorithm:</a:t>
            </a:r>
          </a:p>
          <a:p>
            <a:pPr marL="0" indent="0">
              <a:buNone/>
            </a:pPr>
            <a:r>
              <a:rPr lang="en-US" dirty="0" smtClean="0"/>
              <a:t>initially label each node 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:= 1</a:t>
            </a:r>
          </a:p>
          <a:p>
            <a:pPr marL="0" indent="0">
              <a:buNone/>
            </a:pPr>
            <a:r>
              <a:rPr lang="en-US" dirty="0"/>
              <a:t>for each node u = 1..n do</a:t>
            </a:r>
          </a:p>
          <a:p>
            <a:pPr marL="0" indent="0">
              <a:buNone/>
            </a:pPr>
            <a:r>
              <a:rPr lang="en-US" dirty="0" smtClean="0"/>
              <a:t>    if u is still labeled 0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 smtClean="0"/>
              <a:t>        do </a:t>
            </a:r>
            <a:r>
              <a:rPr lang="en-US" dirty="0"/>
              <a:t>a BFS starting at u</a:t>
            </a:r>
          </a:p>
          <a:p>
            <a:pPr marL="0" indent="0">
              <a:buNone/>
            </a:pPr>
            <a:r>
              <a:rPr lang="en-US" dirty="0" smtClean="0"/>
              <a:t>        give the label c to each </a:t>
            </a:r>
            <a:r>
              <a:rPr lang="en-US" dirty="0"/>
              <a:t>node </a:t>
            </a:r>
            <a:r>
              <a:rPr lang="en-US" dirty="0" smtClean="0"/>
              <a:t>reached by the BFS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c := </a:t>
            </a:r>
            <a:r>
              <a:rPr lang="en-US" dirty="0" smtClean="0"/>
              <a:t>c+1</a:t>
            </a:r>
          </a:p>
          <a:p>
            <a:pPr marL="0" indent="0">
              <a:buNone/>
            </a:pPr>
            <a:r>
              <a:rPr lang="en-US" dirty="0" smtClean="0"/>
              <a:t>    end </a:t>
            </a: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 smtClean="0"/>
              <a:t>end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7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11541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9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51322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the fire always burn everything?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48939" y="3561810"/>
            <a:ext cx="1676400" cy="8577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of these farms are safe!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4724400" y="3990705"/>
            <a:ext cx="2524539" cy="1876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26575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62850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7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48141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5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06123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6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90749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7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85504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8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96865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6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8584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1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2:</a:t>
            </a:r>
            <a:br>
              <a:rPr lang="en-US" dirty="0" smtClean="0"/>
            </a:br>
            <a:r>
              <a:rPr lang="en-US" dirty="0" smtClean="0"/>
              <a:t>finding 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each node has label 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019300" y="3810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52800" y="24085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562600" y="221642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715000" y="46448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7010400" y="30943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1866900" y="31242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2209800" y="27133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8" idx="3"/>
          </p:cNvCxnSpPr>
          <p:nvPr/>
        </p:nvCxnSpPr>
        <p:spPr>
          <a:xfrm flipV="1">
            <a:off x="3938167" y="40255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1" idx="2"/>
          </p:cNvCxnSpPr>
          <p:nvPr/>
        </p:nvCxnSpPr>
        <p:spPr>
          <a:xfrm flipV="1">
            <a:off x="5029200" y="3399183"/>
            <a:ext cx="1981200" cy="4108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0"/>
          </p:cNvCxnSpPr>
          <p:nvPr/>
        </p:nvCxnSpPr>
        <p:spPr>
          <a:xfrm flipH="1">
            <a:off x="5372100" y="51652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2019300" y="3803373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3352800" y="2401956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5562600" y="2219739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5715000" y="46482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7010400" y="3097696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66390" y="2644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20476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73188" y="2512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28950" y="5377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362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60914" y="234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321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28346" y="4744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27514" y="60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8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248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73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83261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8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44576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87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4: </a:t>
            </a:r>
            <a:r>
              <a:rPr lang="en-US" b="1" dirty="0" smtClean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75765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multiple fires start at the same time?</a:t>
            </a:r>
          </a:p>
          <a:p>
            <a:r>
              <a:rPr lang="en-US" dirty="0" smtClean="0"/>
              <a:t>Just place </a:t>
            </a:r>
            <a:r>
              <a:rPr lang="en-US" b="1" dirty="0" smtClean="0"/>
              <a:t>all </a:t>
            </a:r>
            <a:r>
              <a:rPr lang="en-US" dirty="0" smtClean="0"/>
              <a:t>fires in the initial BFS queue!</a:t>
            </a:r>
            <a:endParaRPr lang="en-US" dirty="0"/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00" y="5867400"/>
            <a:ext cx="2057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hours until all farms are on fire!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7010400" y="52578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4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4:</a:t>
            </a:r>
            <a:br>
              <a:rPr lang="en-US" dirty="0" smtClean="0"/>
            </a:br>
            <a:r>
              <a:rPr lang="en-US" b="1" dirty="0" smtClean="0"/>
              <a:t>other modifications to think about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if fires start at different times?</a:t>
            </a:r>
          </a:p>
          <a:p>
            <a:r>
              <a:rPr lang="en-US" dirty="0" smtClean="0"/>
              <a:t>What if fires spread at different speeds?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 neat problem to think about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646409"/>
              </p:ext>
            </p:extLst>
          </p:nvPr>
        </p:nvGraphicFramePr>
        <p:xfrm>
          <a:off x="2209800" y="28956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</a:t>
                      </a:r>
                      <a:endParaRPr lang="en-US" sz="11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789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the year 2241. You’re in a cave and it’s collapsing! A device tells you when each section of ceiling will cave in. Can you escape?</a:t>
            </a:r>
            <a:endParaRPr lang="en-US" dirty="0"/>
          </a:p>
        </p:txBody>
      </p:sp>
      <p:pic>
        <p:nvPicPr>
          <p:cNvPr id="2050" name="Picture 2" descr="http://www.iconexperience.com/_img/o_collection_png/green_dark_grey/512x512/plain/door_ex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126" r="16294" b="5803"/>
          <a:stretch/>
        </p:blipFill>
        <p:spPr bwMode="auto">
          <a:xfrm>
            <a:off x="6813071" y="5472855"/>
            <a:ext cx="288109" cy="3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www.clker.com/cliparts/V/a/A/s/F/F/blue-person-symbo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://www.clker.com/cliparts/V/a/A/s/F/F/blue-person-symbol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and, man, mens room, person, user ic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and, man, mens room, perso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20" y="43535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 neat problem to think about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219362"/>
              </p:ext>
            </p:extLst>
          </p:nvPr>
        </p:nvGraphicFramePr>
        <p:xfrm>
          <a:off x="2209800" y="28956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24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22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23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26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24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27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30</a:t>
                      </a:r>
                      <a:endParaRPr 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23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16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18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789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the year 2241. You’re in a cave and it’s collapsing! A device tells you when each section of ceiling will cave in. Can you escape?</a:t>
            </a:r>
            <a:endParaRPr lang="en-US" dirty="0"/>
          </a:p>
        </p:txBody>
      </p:sp>
      <p:pic>
        <p:nvPicPr>
          <p:cNvPr id="2050" name="Picture 2" descr="http://www.iconexperience.com/_img/o_collection_png/green_dark_grey/512x512/plain/door_ex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126" r="16294" b="5803"/>
          <a:stretch/>
        </p:blipFill>
        <p:spPr bwMode="auto">
          <a:xfrm>
            <a:off x="6813071" y="5472855"/>
            <a:ext cx="288109" cy="3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www.clker.com/cliparts/V/a/A/s/F/F/blue-person-symbo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://www.clker.com/cliparts/V/a/A/s/F/F/blue-person-symbol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and, man, mens room, person, user ic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and, man, mens room, perso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20" y="43535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06143" y="2057400"/>
            <a:ext cx="3365500" cy="952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Here’s a sample solution. How would you solve it in general?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923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3: finding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Repeatedly do BFS from any unvisited node, until all nodes are visited.</a:t>
            </a:r>
          </a:p>
          <a:p>
            <a:r>
              <a:rPr lang="en-US" dirty="0" smtClean="0"/>
              <a:t>In any of these BFSs, if we see an edge that points to a </a:t>
            </a:r>
            <a:r>
              <a:rPr lang="en-US" b="1" dirty="0" smtClean="0"/>
              <a:t>gray</a:t>
            </a:r>
            <a:r>
              <a:rPr lang="en-US" dirty="0" smtClean="0"/>
              <a:t> node, then </a:t>
            </a:r>
            <a:r>
              <a:rPr lang="en-US" b="1" dirty="0" smtClean="0"/>
              <a:t>there is a cycle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9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3: finding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019300" y="38100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52800" y="2408583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562600" y="2216426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715000" y="4644887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7010400" y="3094383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1866900" y="31242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2209800" y="27133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8" idx="3"/>
          </p:cNvCxnSpPr>
          <p:nvPr/>
        </p:nvCxnSpPr>
        <p:spPr>
          <a:xfrm flipV="1">
            <a:off x="3938167" y="40255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11" idx="2"/>
          </p:cNvCxnSpPr>
          <p:nvPr/>
        </p:nvCxnSpPr>
        <p:spPr>
          <a:xfrm flipV="1">
            <a:off x="5029200" y="3399183"/>
            <a:ext cx="1981200" cy="4108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0"/>
          </p:cNvCxnSpPr>
          <p:nvPr/>
        </p:nvCxnSpPr>
        <p:spPr>
          <a:xfrm flipH="1">
            <a:off x="5372100" y="51652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24000" y="2503714"/>
            <a:ext cx="685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2002972" y="3803373"/>
            <a:ext cx="685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6390" y="2644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20476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73188" y="2512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19" idx="7"/>
          </p:cNvCxnSpPr>
          <p:nvPr/>
        </p:nvCxnSpPr>
        <p:spPr>
          <a:xfrm flipH="1">
            <a:off x="2588339" y="3011556"/>
            <a:ext cx="1091033" cy="88109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5244" y="31242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208144" y="27133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04667" y="3011555"/>
            <a:ext cx="1091033" cy="88109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71564" y="554778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 also use DFS</a:t>
            </a:r>
            <a:br>
              <a:rPr lang="en-US" sz="2400" dirty="0" smtClean="0"/>
            </a:br>
            <a:r>
              <a:rPr lang="en-US" sz="2400" dirty="0" smtClean="0"/>
              <a:t>(next week)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6400800" y="2368492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Enqueue</a:t>
            </a:r>
            <a:r>
              <a:rPr lang="en-US" dirty="0" smtClean="0"/>
              <a:t> node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6400800" y="3021496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Enqueue</a:t>
            </a:r>
            <a:r>
              <a:rPr lang="en-US" dirty="0" smtClean="0"/>
              <a:t> node </a:t>
            </a:r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6400800" y="4316031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Try</a:t>
            </a:r>
            <a:r>
              <a:rPr lang="en-US" dirty="0" smtClean="0"/>
              <a:t> to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black, so do nothing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00800" y="1733639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Dequeue</a:t>
            </a:r>
            <a:r>
              <a:rPr lang="en-US" dirty="0" smtClean="0"/>
              <a:t> node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6400800" y="3667258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Dequeue</a:t>
            </a:r>
            <a:r>
              <a:rPr lang="en-US" dirty="0" smtClean="0"/>
              <a:t> node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6400800" y="1066800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Enqueue</a:t>
            </a:r>
            <a:r>
              <a:rPr lang="en-US" dirty="0" smtClean="0"/>
              <a:t> node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1" name="Oval 50"/>
          <p:cNvSpPr/>
          <p:nvPr/>
        </p:nvSpPr>
        <p:spPr>
          <a:xfrm>
            <a:off x="1524000" y="2503714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2" name="Oval 51"/>
          <p:cNvSpPr/>
          <p:nvPr/>
        </p:nvSpPr>
        <p:spPr>
          <a:xfrm>
            <a:off x="3352800" y="2394858"/>
            <a:ext cx="685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53" name="Oval 52"/>
          <p:cNvSpPr/>
          <p:nvPr/>
        </p:nvSpPr>
        <p:spPr>
          <a:xfrm>
            <a:off x="2002972" y="3799114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54" name="Rectangle 53"/>
          <p:cNvSpPr/>
          <p:nvPr/>
        </p:nvSpPr>
        <p:spPr>
          <a:xfrm>
            <a:off x="6400800" y="4953000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Try</a:t>
            </a:r>
            <a:r>
              <a:rPr lang="en-US" dirty="0" smtClean="0"/>
              <a:t> to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b="1" dirty="0" smtClean="0"/>
              <a:t>d;</a:t>
            </a:r>
            <a:br>
              <a:rPr lang="en-US" b="1" dirty="0" smtClean="0"/>
            </a:br>
            <a:r>
              <a:rPr lang="en-US" dirty="0" smtClean="0"/>
              <a:t>gray node, so </a:t>
            </a:r>
            <a:r>
              <a:rPr lang="en-US" b="1" u="sng" dirty="0" smtClean="0"/>
              <a:t>cycle!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4206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7" grpId="0"/>
      <p:bldP spid="28" grpId="0"/>
      <p:bldP spid="29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5725</Words>
  <Application>Microsoft Macintosh PowerPoint</Application>
  <PresentationFormat>On-screen Show (4:3)</PresentationFormat>
  <Paragraphs>4319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Calibri</vt:lpstr>
      <vt:lpstr>Office Theme</vt:lpstr>
      <vt:lpstr>Breadth-first search</vt:lpstr>
      <vt:lpstr>BFS algorithm</vt:lpstr>
      <vt:lpstr>Example: BFS starting at node a</vt:lpstr>
      <vt:lpstr>Application 1: checking connectedness</vt:lpstr>
      <vt:lpstr>Application 1: checking connectedness</vt:lpstr>
      <vt:lpstr>Application 2: finding connected components</vt:lpstr>
      <vt:lpstr>Application 2: finding connected components</vt:lpstr>
      <vt:lpstr>Application 3: finding cycles</vt:lpstr>
      <vt:lpstr>Application 3: finding cycles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 (for a 15 x 10 grid of farms)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other modifications to think about</vt:lpstr>
      <vt:lpstr>A neat problem to think about</vt:lpstr>
      <vt:lpstr>A neat problem to think about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Brown</dc:creator>
  <cp:lastModifiedBy>ff fffff</cp:lastModifiedBy>
  <cp:revision>41</cp:revision>
  <cp:lastPrinted>2014-03-15T00:41:47Z</cp:lastPrinted>
  <dcterms:created xsi:type="dcterms:W3CDTF">2014-03-13T03:46:49Z</dcterms:created>
  <dcterms:modified xsi:type="dcterms:W3CDTF">2016-03-14T21:34:04Z</dcterms:modified>
</cp:coreProperties>
</file>