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81" r:id="rId9"/>
    <p:sldId id="284" r:id="rId10"/>
    <p:sldId id="285" r:id="rId11"/>
    <p:sldId id="282" r:id="rId12"/>
    <p:sldId id="283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3" r:id="rId26"/>
    <p:sldId id="264" r:id="rId27"/>
    <p:sldId id="265" r:id="rId28"/>
    <p:sldId id="266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41" autoAdjust="0"/>
    <p:restoredTop sz="94660"/>
  </p:normalViewPr>
  <p:slideViewPr>
    <p:cSldViewPr>
      <p:cViewPr varScale="1">
        <p:scale>
          <a:sx n="126" d="100"/>
          <a:sy n="126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D23E-43D6-4959-AB1E-69455C3165D3}" type="datetimeFigureOut">
              <a:rPr lang="en-US" smtClean="0"/>
              <a:pPr/>
              <a:t>3/20/2014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br>
              <a:rPr lang="en-CA" dirty="0" smtClean="0"/>
            </a:br>
            <a:r>
              <a:rPr lang="en-CA" sz="3200" dirty="0" smtClean="0"/>
              <a:t>(an application of DFS)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CSC263 Tutorial 9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227067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5012885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664362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868083" y="3477719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 smtClean="0">
                <a:solidFill>
                  <a:srgbClr val="00B050"/>
                </a:solidFill>
              </a:rPr>
              <a:t>Tree edges</a:t>
            </a:r>
          </a:p>
          <a:p>
            <a:r>
              <a:rPr lang="en-CA" sz="2400" dirty="0" smtClean="0">
                <a:solidFill>
                  <a:srgbClr val="7030A0"/>
                </a:solidFill>
              </a:rPr>
              <a:t>Forward edges</a:t>
            </a:r>
          </a:p>
          <a:p>
            <a:r>
              <a:rPr lang="en-CA" sz="2400" dirty="0" smtClean="0">
                <a:solidFill>
                  <a:srgbClr val="FF0000"/>
                </a:solidFill>
              </a:rPr>
              <a:t>Back edges</a:t>
            </a:r>
          </a:p>
          <a:p>
            <a:r>
              <a:rPr lang="en-CA" sz="2400" dirty="0" smtClean="0">
                <a:solidFill>
                  <a:schemeClr val="accent6"/>
                </a:solidFill>
              </a:rPr>
              <a:t>Cross </a:t>
            </a:r>
            <a:r>
              <a:rPr lang="en-CA" sz="2400" dirty="0" smtClean="0">
                <a:solidFill>
                  <a:schemeClr val="accent6"/>
                </a:solidFill>
              </a:rPr>
              <a:t>edges</a:t>
            </a:r>
            <a:endParaRPr lang="en-CA" sz="2400" dirty="0" smtClean="0">
              <a:solidFill>
                <a:schemeClr val="accent6"/>
              </a:solidFill>
            </a:endParaRPr>
          </a:p>
        </p:txBody>
      </p: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714745" y="2491638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8992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17" name="Oval 16"/>
          <p:cNvSpPr/>
          <p:nvPr/>
        </p:nvSpPr>
        <p:spPr>
          <a:xfrm>
            <a:off x="6858016" y="3134581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18" name="Oval 17"/>
          <p:cNvSpPr/>
          <p:nvPr/>
        </p:nvSpPr>
        <p:spPr>
          <a:xfrm>
            <a:off x="7643834" y="234876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cxnSp>
        <p:nvCxnSpPr>
          <p:cNvPr id="19" name="Straight Arrow Connector 18"/>
          <p:cNvCxnSpPr>
            <a:stCxn id="18" idx="3"/>
            <a:endCxn id="17" idx="7"/>
          </p:cNvCxnSpPr>
          <p:nvPr/>
        </p:nvCxnSpPr>
        <p:spPr>
          <a:xfrm rot="5400000">
            <a:off x="7295311" y="2765134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</p:cNvCxnSpPr>
          <p:nvPr/>
        </p:nvCxnSpPr>
        <p:spPr>
          <a:xfrm rot="5400000">
            <a:off x="6499032" y="3549157"/>
            <a:ext cx="491399" cy="393961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2"/>
          <p:cNvCxnSpPr>
            <a:stCxn id="18" idx="2"/>
          </p:cNvCxnSpPr>
          <p:nvPr/>
        </p:nvCxnSpPr>
        <p:spPr>
          <a:xfrm rot="10800000" flipV="1">
            <a:off x="6345694" y="2563076"/>
            <a:ext cx="1298141" cy="1365989"/>
          </a:xfrm>
          <a:prstGeom prst="curvedConnector2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9941" y="3929066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43570" y="1538575"/>
            <a:ext cx="19288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dirty="0" smtClean="0"/>
              <a:t>Both are valid</a:t>
            </a:r>
            <a:endParaRPr lang="en-CA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000364" y="4857760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dirty="0" smtClean="0"/>
              <a:t>The edge classification depends on the particular DFS tree!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DAGs and back edges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Can there be a </a:t>
            </a:r>
            <a:r>
              <a:rPr lang="sk-SK" b="1" dirty="0" smtClean="0"/>
              <a:t>back</a:t>
            </a:r>
            <a:r>
              <a:rPr lang="sk-SK" dirty="0" smtClean="0"/>
              <a:t> edge in a DFS on a DAG?</a:t>
            </a:r>
          </a:p>
          <a:p>
            <a:r>
              <a:rPr lang="sk-SK" dirty="0" smtClean="0"/>
              <a:t>NO! Back edges close a cycle!</a:t>
            </a:r>
          </a:p>
          <a:p>
            <a:r>
              <a:rPr lang="sk-SK" dirty="0" smtClean="0"/>
              <a:t>A graph </a:t>
            </a:r>
            <a:r>
              <a:rPr lang="sk-SK" b="1" dirty="0" smtClean="0"/>
              <a:t>G</a:t>
            </a:r>
            <a:r>
              <a:rPr lang="sk-SK" dirty="0" smtClean="0"/>
              <a:t> is a DAG &lt;=&gt; there is no back edge classified by DFS(</a:t>
            </a:r>
            <a:r>
              <a:rPr lang="sk-SK" b="1" dirty="0" smtClean="0"/>
              <a:t>G</a:t>
            </a:r>
            <a:r>
              <a:rPr lang="sk-SK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Back to topological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TOPOLOGICAL-SORT(</a:t>
            </a:r>
            <a:r>
              <a:rPr lang="en-CA" b="1" dirty="0" smtClean="0"/>
              <a:t>G</a:t>
            </a:r>
            <a:r>
              <a:rPr lang="en-CA" dirty="0" smtClean="0"/>
              <a:t>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 smtClean="0"/>
              <a:t>call DFS(G) to compute </a:t>
            </a:r>
            <a:r>
              <a:rPr lang="en-CA" b="1" dirty="0" smtClean="0"/>
              <a:t>finishing</a:t>
            </a:r>
            <a:r>
              <a:rPr lang="en-CA" dirty="0" smtClean="0"/>
              <a:t> times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v</a:t>
            </a:r>
            <a:r>
              <a:rPr lang="en-CA" dirty="0" smtClean="0"/>
              <a:t>] for each vertex </a:t>
            </a:r>
            <a:r>
              <a:rPr lang="en-CA" b="1" dirty="0" smtClean="0"/>
              <a:t>v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 smtClean="0"/>
              <a:t>as each vertex is finished, insert it onto the </a:t>
            </a:r>
            <a:r>
              <a:rPr lang="en-CA" b="1" dirty="0" smtClean="0"/>
              <a:t>front </a:t>
            </a:r>
            <a:r>
              <a:rPr lang="en-CA" dirty="0" smtClean="0"/>
              <a:t>of a linked list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 smtClean="0"/>
              <a:t>return the linked list of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say we start the DFS from the vertex </a:t>
            </a:r>
            <a:r>
              <a:rPr lang="en-CA" sz="2000" b="1" dirty="0" smtClean="0"/>
              <a:t>c</a:t>
            </a:r>
            <a:endParaRPr lang="en-CA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3500430" y="3282735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1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2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7" name="TextBox 56"/>
          <p:cNvSpPr txBox="1"/>
          <p:nvPr/>
        </p:nvSpPr>
        <p:spPr>
          <a:xfrm>
            <a:off x="5429256" y="321468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d</a:t>
            </a:r>
            <a:endParaRPr lang="en-CA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 animBg="1"/>
      <p:bldP spid="54" grpId="1" animBg="1"/>
      <p:bldP spid="55" grpId="0" animBg="1"/>
      <p:bldP spid="56" grpId="1"/>
      <p:bldP spid="57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say we start the DFS from the vertex </a:t>
            </a:r>
            <a:r>
              <a:rPr lang="en-CA" sz="2000" b="1" dirty="0" smtClean="0"/>
              <a:t>c</a:t>
            </a:r>
            <a:endParaRPr lang="en-CA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2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3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429256" y="321468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d</a:t>
            </a:r>
            <a:endParaRPr lang="en-CA" sz="2000" b="1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0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29256" y="2428868"/>
            <a:ext cx="321471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say we start the DFS from the vertex </a:t>
            </a:r>
            <a:r>
              <a:rPr lang="en-CA" sz="2000" b="1" dirty="0" smtClean="0"/>
              <a:t>c</a:t>
            </a:r>
            <a:endParaRPr lang="en-CA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3</a:t>
            </a:r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3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4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d</a:t>
            </a:r>
            <a:endParaRPr lang="en-CA" sz="2000" b="1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f</a:t>
            </a:r>
            <a:endParaRPr lang="en-CA" sz="2000" b="1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</a:t>
            </a:r>
            <a:r>
              <a:rPr lang="sk-SK" sz="2000" b="1" dirty="0" smtClean="0"/>
              <a:t>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00628" y="2357430"/>
            <a:ext cx="400052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indent="-457200">
              <a:buFont typeface="+mj-lt"/>
              <a:buAutoNum type="arabicParenR" startAt="2"/>
            </a:pPr>
            <a:r>
              <a:rPr lang="en-CA" sz="2400" dirty="0" smtClean="0"/>
              <a:t>as each vertex is finished, insert it onto the </a:t>
            </a:r>
            <a:r>
              <a:rPr lang="en-CA" sz="2400" b="1" dirty="0" smtClean="0"/>
              <a:t>front </a:t>
            </a:r>
            <a:r>
              <a:rPr lang="en-CA" sz="2400" dirty="0" smtClean="0"/>
              <a:t>of a linked 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39" name="Straight Arrow Connector 38"/>
          <p:cNvCxnSpPr>
            <a:stCxn id="38" idx="3"/>
            <a:endCxn id="42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8618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say we start the DFS from the vertex </a:t>
            </a:r>
            <a:r>
              <a:rPr lang="en-CA" sz="2000" b="1" dirty="0" smtClean="0"/>
              <a:t>c</a:t>
            </a:r>
            <a:endParaRPr lang="en-CA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4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d</a:t>
            </a:r>
            <a:endParaRPr lang="en-CA" sz="2000" b="1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5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f</a:t>
            </a:r>
            <a:endParaRPr lang="en-CA" sz="2000" b="1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</a:t>
            </a:r>
            <a:r>
              <a:rPr lang="sk-SK" sz="2000" b="1" dirty="0" smtClean="0"/>
              <a:t>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d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39" name="Rectangle 38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40" name="Straight Arrow Connector 39"/>
          <p:cNvCxnSpPr>
            <a:stCxn id="39" idx="3"/>
            <a:endCxn id="41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3240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say we start the DFS from the vertex </a:t>
            </a:r>
            <a:r>
              <a:rPr lang="en-CA" sz="2000" b="1" dirty="0" smtClean="0"/>
              <a:t>c</a:t>
            </a:r>
            <a:endParaRPr lang="en-CA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d</a:t>
            </a:r>
            <a:endParaRPr lang="en-CA" sz="2000" b="1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5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f</a:t>
            </a:r>
            <a:endParaRPr lang="en-CA" sz="2000" b="1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</a:t>
            </a:r>
            <a:r>
              <a:rPr lang="sk-SK" sz="2000" b="1" dirty="0" smtClean="0"/>
              <a:t>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d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e</a:t>
            </a:r>
            <a:endParaRPr lang="en-CA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6</a:t>
            </a:r>
            <a:endParaRPr lang="en-CA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49" name="Rectangle 48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  <a:endCxn id="51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43240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c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say we start the DFS from the vertex </a:t>
            </a:r>
            <a:r>
              <a:rPr lang="en-CA" sz="2000" b="1" dirty="0" smtClean="0"/>
              <a:t>c</a:t>
            </a:r>
            <a:endParaRPr lang="en-CA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6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6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7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e</a:t>
            </a:r>
            <a:endParaRPr lang="en-CA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d</a:t>
            </a:r>
            <a:endParaRPr lang="en-CA" sz="2000" b="1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5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f</a:t>
            </a:r>
            <a:endParaRPr lang="en-CA" sz="2000" b="1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</a:t>
            </a:r>
            <a:r>
              <a:rPr lang="sk-SK" sz="2000" b="1" dirty="0" smtClean="0"/>
              <a:t>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d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e</a:t>
            </a:r>
            <a:endParaRPr lang="en-CA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72066" y="3857628"/>
            <a:ext cx="400052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Both edges from </a:t>
            </a:r>
            <a:r>
              <a:rPr lang="sk-SK" sz="2800" b="1" dirty="0" smtClean="0"/>
              <a:t>e</a:t>
            </a:r>
            <a:r>
              <a:rPr lang="sk-SK" sz="2800" dirty="0" smtClean="0"/>
              <a:t> are </a:t>
            </a:r>
            <a:r>
              <a:rPr lang="sk-SK" sz="2800" b="1" dirty="0" smtClean="0"/>
              <a:t>cross edges</a:t>
            </a:r>
            <a:endParaRPr lang="en-CA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6" y="570852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e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43" name="Rectangle 42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  <a:endCxn id="49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e</a:t>
            </a:r>
            <a:endParaRPr lang="en-CA" b="1" dirty="0"/>
          </a:p>
        </p:txBody>
      </p:sp>
      <p:cxnSp>
        <p:nvCxnSpPr>
          <p:cNvPr id="59" name="Straight Arrow Connector 58"/>
          <p:cNvCxnSpPr>
            <a:stCxn id="58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40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c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say we start the DFS from the vertex </a:t>
            </a:r>
            <a:r>
              <a:rPr lang="en-CA" sz="2000" b="1" dirty="0" smtClean="0"/>
              <a:t>c</a:t>
            </a:r>
            <a:endParaRPr lang="en-CA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6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7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7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8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d</a:t>
            </a:r>
            <a:endParaRPr lang="en-CA" sz="2000" b="1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5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en-CA" sz="2000" b="1" dirty="0" smtClean="0"/>
              <a:t>f</a:t>
            </a:r>
            <a:endParaRPr lang="en-CA" sz="2000" b="1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</a:t>
            </a:r>
            <a:r>
              <a:rPr lang="sk-SK" sz="2000" b="1" dirty="0" smtClean="0"/>
              <a:t>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d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e</a:t>
            </a:r>
            <a:endParaRPr lang="en-CA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6" y="570852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e </a:t>
            </a:r>
            <a:r>
              <a:rPr lang="sk-SK" sz="2000" dirty="0" smtClean="0"/>
              <a:t>is done,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9256" y="621508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c </a:t>
            </a:r>
            <a:r>
              <a:rPr lang="sk-SK" sz="2000" dirty="0" smtClean="0"/>
              <a:t>is done as well</a:t>
            </a:r>
            <a:endParaRPr lang="en-CA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00628" y="3143248"/>
            <a:ext cx="4000528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 smtClean="0"/>
              <a:t>Just a note:</a:t>
            </a:r>
            <a:r>
              <a:rPr lang="sk-SK" sz="2400" dirty="0" smtClean="0"/>
              <a:t> </a:t>
            </a:r>
            <a:r>
              <a:rPr lang="en-US" sz="2400" dirty="0" smtClean="0"/>
              <a:t>If there was</a:t>
            </a:r>
            <a:r>
              <a:rPr lang="sk-SK" sz="2400" dirty="0" smtClean="0"/>
              <a:t> </a:t>
            </a:r>
            <a:r>
              <a:rPr lang="en-US" sz="2400" dirty="0" smtClean="0"/>
              <a:t>(</a:t>
            </a:r>
            <a:r>
              <a:rPr lang="en-US" sz="2400" b="1" dirty="0" err="1" smtClean="0"/>
              <a:t>c</a:t>
            </a:r>
            <a:r>
              <a:rPr lang="en-US" sz="2400" dirty="0" err="1" smtClean="0"/>
              <a:t>,</a:t>
            </a:r>
            <a:r>
              <a:rPr lang="en-US" sz="2400" b="1" dirty="0" err="1" smtClean="0"/>
              <a:t>f</a:t>
            </a:r>
            <a:r>
              <a:rPr lang="en-US" sz="2400" dirty="0" smtClean="0"/>
              <a:t>) edge in the graph, it would be classified as a </a:t>
            </a:r>
            <a:r>
              <a:rPr lang="en-US" sz="2400" b="1" dirty="0" smtClean="0"/>
              <a:t>forward edge</a:t>
            </a:r>
            <a:endParaRPr lang="sk-SK" sz="2400" b="1" dirty="0" smtClean="0"/>
          </a:p>
          <a:p>
            <a:r>
              <a:rPr lang="sk-SK" sz="2400" dirty="0" smtClean="0"/>
              <a:t>(in </a:t>
            </a:r>
            <a:r>
              <a:rPr lang="en-US" sz="2400" dirty="0" smtClean="0"/>
              <a:t>this </a:t>
            </a:r>
            <a:r>
              <a:rPr lang="sk-SK" sz="2400" dirty="0" smtClean="0"/>
              <a:t>particular </a:t>
            </a:r>
            <a:r>
              <a:rPr lang="en-US" sz="2400" dirty="0" smtClean="0"/>
              <a:t>DFS run</a:t>
            </a:r>
            <a:r>
              <a:rPr lang="sk-SK" sz="2400" dirty="0" smtClean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We have a </a:t>
            </a:r>
            <a:r>
              <a:rPr lang="en-CA" sz="2800" b="1" dirty="0" smtClean="0"/>
              <a:t>set of tasks </a:t>
            </a:r>
            <a:r>
              <a:rPr lang="en-CA" sz="2800" dirty="0" smtClean="0"/>
              <a:t>and a </a:t>
            </a:r>
            <a:r>
              <a:rPr lang="en-CA" sz="2800" b="1" dirty="0" smtClean="0"/>
              <a:t>set of dependencies (precedence constraints) </a:t>
            </a:r>
            <a:r>
              <a:rPr lang="en-CA" sz="2800" dirty="0" smtClean="0"/>
              <a:t>of form “task A must be done before task B”</a:t>
            </a:r>
          </a:p>
          <a:p>
            <a:r>
              <a:rPr lang="en-CA" sz="2800" b="1" dirty="0" smtClean="0"/>
              <a:t>Topological sort</a:t>
            </a:r>
            <a:r>
              <a:rPr lang="en-CA" sz="2800" dirty="0" smtClean="0"/>
              <a:t>: An ordering of the tasks that conforms with the given dependencies</a:t>
            </a:r>
          </a:p>
          <a:p>
            <a:r>
              <a:rPr lang="en-CA" sz="2800" b="1" dirty="0" smtClean="0"/>
              <a:t>Goal</a:t>
            </a:r>
            <a:r>
              <a:rPr lang="en-CA" sz="2800" dirty="0" smtClean="0"/>
              <a:t>: Find a topological sort of the tasks or decide that there is no such 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c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</a:t>
            </a:r>
            <a:r>
              <a:rPr lang="sk-SK" sz="2000" dirty="0" smtClean="0"/>
              <a:t>now call </a:t>
            </a:r>
            <a:r>
              <a:rPr lang="en-CA" sz="2000" dirty="0" smtClean="0"/>
              <a:t>DFS</a:t>
            </a:r>
            <a:r>
              <a:rPr lang="sk-SK" sz="2000" dirty="0" smtClean="0"/>
              <a:t> visit</a:t>
            </a:r>
            <a:r>
              <a:rPr lang="en-CA" sz="2000" dirty="0" smtClean="0"/>
              <a:t> from the vertex </a:t>
            </a:r>
            <a:r>
              <a:rPr lang="sk-SK" sz="2000" b="1" dirty="0" smtClean="0"/>
              <a:t>a</a:t>
            </a:r>
            <a:endParaRPr lang="en-CA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6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7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9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8</a:t>
            </a:r>
            <a:endParaRPr lang="en-CA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5</a:t>
            </a:r>
            <a:endParaRPr lang="en-CA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9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2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c</a:t>
            </a:r>
            <a:r>
              <a:rPr lang="sk-SK" sz="2000" dirty="0" smtClean="0"/>
              <a:t>,</a:t>
            </a:r>
          </a:p>
          <a:p>
            <a:r>
              <a:rPr lang="sk-SK" sz="2000" dirty="0" smtClean="0"/>
              <a:t>but </a:t>
            </a:r>
            <a:r>
              <a:rPr lang="sk-SK" sz="2000" b="1" dirty="0" smtClean="0"/>
              <a:t>c</a:t>
            </a:r>
            <a:r>
              <a:rPr lang="sk-SK" sz="2000" dirty="0" smtClean="0"/>
              <a:t> was already processed =&gt; (</a:t>
            </a:r>
            <a:r>
              <a:rPr lang="sk-SK" sz="2000" b="1" dirty="0" smtClean="0"/>
              <a:t>a</a:t>
            </a:r>
            <a:r>
              <a:rPr lang="sk-SK" sz="2000" dirty="0" smtClean="0"/>
              <a:t>,</a:t>
            </a:r>
            <a:r>
              <a:rPr lang="sk-SK" sz="2000" b="1" dirty="0" smtClean="0"/>
              <a:t>c</a:t>
            </a:r>
            <a:r>
              <a:rPr lang="sk-SK" sz="2000" dirty="0" smtClean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10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b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2" grpId="0" animBg="1"/>
      <p:bldP spid="63" grpId="0"/>
      <p:bldP spid="64" grpId="0" animBg="1"/>
      <p:bldP spid="66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c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</a:t>
            </a:r>
            <a:r>
              <a:rPr lang="sk-SK" sz="2000" dirty="0" smtClean="0"/>
              <a:t>now call </a:t>
            </a:r>
            <a:r>
              <a:rPr lang="en-CA" sz="2000" dirty="0" smtClean="0"/>
              <a:t>DFS</a:t>
            </a:r>
            <a:r>
              <a:rPr lang="sk-SK" sz="2000" dirty="0" smtClean="0"/>
              <a:t> visit</a:t>
            </a:r>
            <a:r>
              <a:rPr lang="en-CA" sz="2000" dirty="0" smtClean="0"/>
              <a:t> from the vertex </a:t>
            </a:r>
            <a:r>
              <a:rPr lang="sk-SK" sz="2000" b="1" dirty="0" smtClean="0"/>
              <a:t>a</a:t>
            </a:r>
            <a:endParaRPr lang="en-CA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10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6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7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10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8</a:t>
            </a:r>
            <a:endParaRPr lang="en-CA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5</a:t>
            </a:r>
            <a:endParaRPr lang="en-CA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9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2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c</a:t>
            </a:r>
            <a:r>
              <a:rPr lang="sk-SK" sz="2000" dirty="0" smtClean="0"/>
              <a:t>,</a:t>
            </a:r>
          </a:p>
          <a:p>
            <a:r>
              <a:rPr lang="sk-SK" sz="2000" dirty="0" smtClean="0"/>
              <a:t>but </a:t>
            </a:r>
            <a:r>
              <a:rPr lang="sk-SK" sz="2000" b="1" dirty="0" smtClean="0"/>
              <a:t>c</a:t>
            </a:r>
            <a:r>
              <a:rPr lang="sk-SK" sz="2000" dirty="0" smtClean="0"/>
              <a:t> was already processed =&gt; (</a:t>
            </a:r>
            <a:r>
              <a:rPr lang="sk-SK" sz="2000" b="1" dirty="0" smtClean="0"/>
              <a:t>a</a:t>
            </a:r>
            <a:r>
              <a:rPr lang="sk-SK" sz="2000" dirty="0" smtClean="0"/>
              <a:t>,</a:t>
            </a:r>
            <a:r>
              <a:rPr lang="sk-SK" sz="2000" b="1" dirty="0" smtClean="0"/>
              <a:t>c</a:t>
            </a:r>
            <a:r>
              <a:rPr lang="sk-SK" sz="2000" dirty="0" smtClean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11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 </a:t>
            </a:r>
            <a:r>
              <a:rPr lang="sk-SK" sz="2000" dirty="0" smtClean="0"/>
              <a:t>is done as (</a:t>
            </a:r>
            <a:r>
              <a:rPr lang="sk-SK" sz="2000" b="1" dirty="0" smtClean="0"/>
              <a:t>b</a:t>
            </a:r>
            <a:r>
              <a:rPr lang="sk-SK" sz="2000" dirty="0" smtClean="0"/>
              <a:t>,</a:t>
            </a:r>
            <a:r>
              <a:rPr lang="sk-SK" sz="2000" b="1" dirty="0" smtClean="0"/>
              <a:t>d</a:t>
            </a:r>
            <a:r>
              <a:rPr lang="sk-SK" sz="2000" dirty="0" smtClean="0"/>
              <a:t>) is a cross edge =&gt; now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10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11</a:t>
            </a:r>
            <a:endParaRPr lang="en-CA" dirty="0"/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4" grpId="0" animBg="1"/>
      <p:bldP spid="59" grpId="0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c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</a:t>
            </a:r>
            <a:r>
              <a:rPr lang="sk-SK" sz="2000" dirty="0" smtClean="0"/>
              <a:t>now call </a:t>
            </a:r>
            <a:r>
              <a:rPr lang="en-CA" sz="2000" dirty="0" smtClean="0"/>
              <a:t>DFS</a:t>
            </a:r>
            <a:r>
              <a:rPr lang="sk-SK" sz="2000" dirty="0" smtClean="0"/>
              <a:t> visit</a:t>
            </a:r>
            <a:r>
              <a:rPr lang="en-CA" sz="2000" dirty="0" smtClean="0"/>
              <a:t> from the vertex </a:t>
            </a:r>
            <a:r>
              <a:rPr lang="sk-SK" sz="2000" b="1" dirty="0" smtClean="0"/>
              <a:t>a</a:t>
            </a:r>
            <a:endParaRPr lang="en-CA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6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7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8</a:t>
            </a:r>
            <a:endParaRPr lang="en-CA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5</a:t>
            </a:r>
            <a:endParaRPr lang="en-CA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9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en-CA" dirty="0" smtClean="0">
                <a:latin typeface="Cambria Math"/>
                <a:ea typeface="Cambria Math"/>
              </a:rPr>
              <a:t>∞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2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c</a:t>
            </a:r>
            <a:r>
              <a:rPr lang="sk-SK" sz="2000" dirty="0" smtClean="0"/>
              <a:t>,</a:t>
            </a:r>
          </a:p>
          <a:p>
            <a:r>
              <a:rPr lang="sk-SK" sz="2000" dirty="0" smtClean="0"/>
              <a:t>but </a:t>
            </a:r>
            <a:r>
              <a:rPr lang="sk-SK" sz="2000" b="1" dirty="0" smtClean="0"/>
              <a:t>c</a:t>
            </a:r>
            <a:r>
              <a:rPr lang="sk-SK" sz="2000" dirty="0" smtClean="0"/>
              <a:t> was already processed =&gt; (</a:t>
            </a:r>
            <a:r>
              <a:rPr lang="sk-SK" sz="2000" b="1" dirty="0" smtClean="0"/>
              <a:t>a</a:t>
            </a:r>
            <a:r>
              <a:rPr lang="sk-SK" sz="2000" dirty="0" smtClean="0"/>
              <a:t>,</a:t>
            </a:r>
            <a:r>
              <a:rPr lang="sk-SK" sz="2000" b="1" dirty="0" smtClean="0"/>
              <a:t>c</a:t>
            </a:r>
            <a:r>
              <a:rPr lang="sk-SK" sz="2000" dirty="0" smtClean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12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 </a:t>
            </a:r>
            <a:r>
              <a:rPr lang="sk-SK" sz="2000" dirty="0" smtClean="0"/>
              <a:t>is done as (</a:t>
            </a:r>
            <a:r>
              <a:rPr lang="sk-SK" sz="2000" b="1" dirty="0" smtClean="0"/>
              <a:t>b</a:t>
            </a:r>
            <a:r>
              <a:rPr lang="sk-SK" sz="2000" dirty="0" smtClean="0"/>
              <a:t>,</a:t>
            </a:r>
            <a:r>
              <a:rPr lang="sk-SK" sz="2000" b="1" dirty="0" smtClean="0"/>
              <a:t>d</a:t>
            </a:r>
            <a:r>
              <a:rPr lang="sk-SK" sz="2000" dirty="0" smtClean="0"/>
              <a:t>) is a cross edge =&gt; now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10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11</a:t>
            </a:r>
            <a:endParaRPr lang="en-CA" dirty="0"/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6" y="564357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a </a:t>
            </a:r>
            <a:r>
              <a:rPr lang="sk-SK" sz="2000" dirty="0" smtClean="0"/>
              <a:t>is done as well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c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Let’s </a:t>
            </a:r>
            <a:r>
              <a:rPr lang="sk-SK" sz="2000" dirty="0" smtClean="0"/>
              <a:t>now call </a:t>
            </a:r>
            <a:r>
              <a:rPr lang="en-CA" sz="2000" dirty="0" smtClean="0"/>
              <a:t>DFS</a:t>
            </a:r>
            <a:r>
              <a:rPr lang="sk-SK" sz="2000" dirty="0" smtClean="0"/>
              <a:t> visit</a:t>
            </a:r>
            <a:r>
              <a:rPr lang="en-CA" sz="2000" dirty="0" smtClean="0"/>
              <a:t> from the vertex </a:t>
            </a:r>
            <a:r>
              <a:rPr lang="sk-SK" sz="2000" b="1" dirty="0" smtClean="0"/>
              <a:t>a</a:t>
            </a:r>
            <a:endParaRPr lang="en-CA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2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6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7</a:t>
            </a:r>
            <a:endParaRPr lang="en-CA" dirty="0"/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8</a:t>
            </a:r>
            <a:endParaRPr lang="en-CA" dirty="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5</a:t>
            </a:r>
            <a:endParaRPr lang="en-CA" dirty="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4</a:t>
            </a:r>
            <a:endParaRPr lang="en-CA" dirty="0">
              <a:latin typeface="Cambria Math"/>
              <a:ea typeface="Cambria Math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298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CA" sz="2400" dirty="0" smtClean="0"/>
              <a:t>Call DFS(</a:t>
            </a:r>
            <a:r>
              <a:rPr lang="en-CA" sz="2400" b="1" dirty="0" smtClean="0"/>
              <a:t>G</a:t>
            </a:r>
            <a:r>
              <a:rPr lang="en-CA" sz="2400" dirty="0" smtClean="0"/>
              <a:t>) to compute the</a:t>
            </a:r>
            <a:r>
              <a:rPr lang="sk-SK" sz="2400" dirty="0" smtClean="0"/>
              <a:t> </a:t>
            </a:r>
            <a:r>
              <a:rPr lang="en-CA" sz="2400" dirty="0" smtClean="0"/>
              <a:t>finishing times </a:t>
            </a:r>
            <a:r>
              <a:rPr lang="en-CA" sz="2400" b="1" dirty="0" smtClean="0"/>
              <a:t>f</a:t>
            </a:r>
            <a:r>
              <a:rPr lang="en-CA" sz="2400" dirty="0" smtClean="0"/>
              <a:t>[</a:t>
            </a:r>
            <a:r>
              <a:rPr lang="en-CA" sz="2400" b="1" dirty="0" smtClean="0"/>
              <a:t>v</a:t>
            </a:r>
            <a:r>
              <a:rPr lang="en-CA" sz="2400" dirty="0" smtClean="0"/>
              <a:t>]</a:t>
            </a:r>
            <a:endParaRPr lang="en-CA" sz="2400" dirty="0"/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9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12</a:t>
            </a:r>
            <a:endParaRPr lang="en-CA" dirty="0"/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2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c</a:t>
            </a:r>
            <a:r>
              <a:rPr lang="sk-SK" sz="2000" dirty="0" smtClean="0"/>
              <a:t>,</a:t>
            </a:r>
          </a:p>
          <a:p>
            <a:r>
              <a:rPr lang="sk-SK" sz="2000" dirty="0" smtClean="0"/>
              <a:t>but </a:t>
            </a:r>
            <a:r>
              <a:rPr lang="sk-SK" sz="2000" b="1" dirty="0" smtClean="0"/>
              <a:t>c</a:t>
            </a:r>
            <a:r>
              <a:rPr lang="sk-SK" sz="2000" dirty="0" smtClean="0"/>
              <a:t> was already processed =&gt; (</a:t>
            </a:r>
            <a:r>
              <a:rPr lang="sk-SK" sz="2000" b="1" dirty="0" smtClean="0"/>
              <a:t>a</a:t>
            </a:r>
            <a:r>
              <a:rPr lang="sk-SK" sz="2000" dirty="0" smtClean="0"/>
              <a:t>,</a:t>
            </a:r>
            <a:r>
              <a:rPr lang="sk-SK" sz="2000" b="1" dirty="0" smtClean="0"/>
              <a:t>c</a:t>
            </a:r>
            <a:r>
              <a:rPr lang="sk-SK" sz="2000" dirty="0" smtClean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13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 smtClean="0"/>
              <a:t>Next we discover the vertex </a:t>
            </a:r>
            <a:r>
              <a:rPr lang="sk-SK" sz="2000" b="1" dirty="0" smtClean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b </a:t>
            </a:r>
            <a:r>
              <a:rPr lang="sk-SK" sz="2000" dirty="0" smtClean="0"/>
              <a:t>is done as (</a:t>
            </a:r>
            <a:r>
              <a:rPr lang="sk-SK" sz="2000" b="1" dirty="0" smtClean="0"/>
              <a:t>b</a:t>
            </a:r>
            <a:r>
              <a:rPr lang="sk-SK" sz="2000" dirty="0" smtClean="0"/>
              <a:t>,</a:t>
            </a:r>
            <a:r>
              <a:rPr lang="sk-SK" sz="2000" b="1" dirty="0" smtClean="0"/>
              <a:t>d</a:t>
            </a:r>
            <a:r>
              <a:rPr lang="sk-SK" sz="2000" dirty="0" smtClean="0"/>
              <a:t>) is a cross edge =&gt; now move back to </a:t>
            </a:r>
            <a:r>
              <a:rPr lang="sk-SK" sz="2000" b="1" dirty="0" smtClean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10</a:t>
            </a:r>
            <a:endParaRPr lang="en-CA" dirty="0" smtClean="0"/>
          </a:p>
          <a:p>
            <a:r>
              <a:rPr lang="en-CA" dirty="0" smtClean="0"/>
              <a:t>f = </a:t>
            </a:r>
            <a:r>
              <a:rPr lang="sk-SK" dirty="0" smtClean="0">
                <a:latin typeface="Cambria Math"/>
                <a:ea typeface="Cambria Math"/>
              </a:rPr>
              <a:t>11</a:t>
            </a:r>
            <a:endParaRPr lang="en-CA" dirty="0"/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6" y="564357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a </a:t>
            </a:r>
            <a:r>
              <a:rPr lang="sk-SK" sz="2000" dirty="0" smtClean="0"/>
              <a:t>is done as well</a:t>
            </a:r>
            <a:endParaRPr lang="en-CA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85722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47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628" y="2500306"/>
            <a:ext cx="40005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indent="-457200" algn="ctr"/>
            <a:r>
              <a:rPr lang="sk-SK" sz="2400" b="1" dirty="0" smtClean="0"/>
              <a:t>WE HAVE THE RESULT!</a:t>
            </a:r>
          </a:p>
          <a:p>
            <a:pPr lvl="1" indent="-457200" algn="ctr"/>
            <a:r>
              <a:rPr lang="sk-SK" sz="600" b="1" dirty="0" smtClean="0"/>
              <a:t> </a:t>
            </a:r>
            <a:endParaRPr lang="sk-SK" sz="500" b="1" dirty="0" smtClean="0"/>
          </a:p>
          <a:p>
            <a:pPr lvl="1" indent="-457200">
              <a:buFont typeface="+mj-lt"/>
              <a:buAutoNum type="arabicParenR" startAt="3"/>
            </a:pPr>
            <a:r>
              <a:rPr lang="en-CA" sz="2400" dirty="0" smtClean="0"/>
              <a:t>return the linked list of vertices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4500562" y="3428998"/>
            <a:ext cx="2786084" cy="242889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c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7" y="3855832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198" y="4847298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14810" y="4211429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6</a:t>
            </a:r>
            <a:endParaRPr lang="en-CA" dirty="0" smtClean="0"/>
          </a:p>
          <a:p>
            <a:r>
              <a:rPr lang="en-CA" sz="2000" b="1" dirty="0" smtClean="0"/>
              <a:t>f </a:t>
            </a:r>
            <a:r>
              <a:rPr lang="en-CA" sz="2000" b="1" dirty="0" smtClean="0">
                <a:ea typeface="Cambria Math"/>
              </a:rPr>
              <a:t>= </a:t>
            </a:r>
            <a:r>
              <a:rPr lang="sk-SK" sz="2000" b="1" dirty="0" smtClean="0">
                <a:ea typeface="Cambria Math"/>
              </a:rPr>
              <a:t>7</a:t>
            </a:r>
            <a:endParaRPr lang="en-CA" sz="2000" b="1" dirty="0">
              <a:ea typeface="Cambria Math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1</a:t>
            </a:r>
            <a:endParaRPr lang="en-CA" dirty="0" smtClean="0"/>
          </a:p>
          <a:p>
            <a:r>
              <a:rPr lang="en-CA" sz="2000" b="1" dirty="0" smtClean="0"/>
              <a:t>f </a:t>
            </a:r>
            <a:r>
              <a:rPr lang="en-CA" sz="2000" b="1" dirty="0" smtClean="0">
                <a:ea typeface="Cambria Math"/>
              </a:rPr>
              <a:t>= </a:t>
            </a:r>
            <a:r>
              <a:rPr lang="sk-SK" sz="2000" b="1" dirty="0" smtClean="0">
                <a:ea typeface="Cambria Math"/>
              </a:rPr>
              <a:t>8</a:t>
            </a:r>
            <a:endParaRPr lang="en-CA" sz="2000" b="1" dirty="0">
              <a:ea typeface="Cambria Math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d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2</a:t>
            </a:r>
            <a:endParaRPr lang="en-CA" dirty="0" smtClean="0"/>
          </a:p>
          <a:p>
            <a:r>
              <a:rPr lang="en-CA" sz="2000" b="1" dirty="0" smtClean="0"/>
              <a:t>f </a:t>
            </a:r>
            <a:r>
              <a:rPr lang="en-CA" sz="2000" b="1" dirty="0" smtClean="0">
                <a:ea typeface="Cambria Math"/>
              </a:rPr>
              <a:t>= </a:t>
            </a:r>
            <a:r>
              <a:rPr lang="sk-SK" sz="2000" b="1" dirty="0" smtClean="0">
                <a:ea typeface="Cambria Math"/>
              </a:rPr>
              <a:t>5</a:t>
            </a:r>
            <a:endParaRPr lang="en-CA" sz="2000" b="1" dirty="0">
              <a:ea typeface="Cambria Math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f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en-CA" dirty="0" smtClean="0">
                <a:latin typeface="Cambria Math"/>
                <a:ea typeface="Cambria Math"/>
              </a:rPr>
              <a:t>3</a:t>
            </a:r>
          </a:p>
          <a:p>
            <a:r>
              <a:rPr lang="en-CA" sz="2000" b="1" dirty="0" smtClean="0"/>
              <a:t>f </a:t>
            </a:r>
            <a:r>
              <a:rPr lang="en-CA" sz="2000" b="1" dirty="0" smtClean="0">
                <a:ea typeface="Cambria Math"/>
              </a:rPr>
              <a:t>= </a:t>
            </a:r>
            <a:r>
              <a:rPr lang="sk-SK" sz="2000" b="1" dirty="0" smtClean="0">
                <a:ea typeface="Cambria Math"/>
              </a:rPr>
              <a:t>4</a:t>
            </a:r>
            <a:endParaRPr lang="en-CA" sz="2000" b="1" dirty="0" smtClean="0">
              <a:ea typeface="Cambria Math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6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9</a:t>
            </a:r>
            <a:endParaRPr lang="en-CA" dirty="0" smtClean="0"/>
          </a:p>
          <a:p>
            <a:r>
              <a:rPr lang="en-CA" sz="2000" b="1" dirty="0" smtClean="0"/>
              <a:t>f = </a:t>
            </a:r>
            <a:r>
              <a:rPr lang="sk-SK" sz="2000" b="1" dirty="0" smtClean="0">
                <a:ea typeface="Cambria Math"/>
              </a:rPr>
              <a:t>12</a:t>
            </a:r>
            <a:endParaRPr lang="en-CA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Time = </a:t>
            </a:r>
            <a:r>
              <a:rPr lang="sk-SK" b="1" dirty="0" smtClean="0"/>
              <a:t>13</a:t>
            </a:r>
            <a:endParaRPr lang="en-CA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b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2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 = </a:t>
            </a:r>
            <a:r>
              <a:rPr lang="sk-SK" dirty="0" smtClean="0">
                <a:latin typeface="Cambria Math"/>
                <a:ea typeface="Cambria Math"/>
              </a:rPr>
              <a:t>10</a:t>
            </a:r>
            <a:endParaRPr lang="en-CA" dirty="0" smtClean="0"/>
          </a:p>
          <a:p>
            <a:r>
              <a:rPr lang="en-CA" sz="2000" b="1" dirty="0" smtClean="0"/>
              <a:t>f = </a:t>
            </a:r>
            <a:r>
              <a:rPr lang="sk-SK" sz="2000" b="1" dirty="0" smtClean="0">
                <a:ea typeface="Cambria Math"/>
              </a:rPr>
              <a:t>11</a:t>
            </a:r>
            <a:endParaRPr lang="en-CA" sz="2000" b="1" dirty="0">
              <a:ea typeface="Cambria Math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722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47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00628" y="2071678"/>
            <a:ext cx="400052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sk-SK" sz="2400" dirty="0" smtClean="0"/>
              <a:t>The </a:t>
            </a:r>
            <a:r>
              <a:rPr lang="en-CA" sz="2400" dirty="0" smtClean="0"/>
              <a:t>linked list </a:t>
            </a:r>
            <a:r>
              <a:rPr lang="sk-SK" sz="2400" dirty="0" smtClean="0"/>
              <a:t>is sorted in </a:t>
            </a:r>
            <a:r>
              <a:rPr lang="en-US" sz="2400" b="1" dirty="0" smtClean="0"/>
              <a:t>decreasing</a:t>
            </a:r>
            <a:r>
              <a:rPr lang="en-US" sz="2400" dirty="0" smtClean="0"/>
              <a:t> order of finishing times </a:t>
            </a:r>
            <a:r>
              <a:rPr lang="en-US" sz="2400" b="1" dirty="0" smtClean="0"/>
              <a:t>f</a:t>
            </a:r>
            <a:r>
              <a:rPr lang="sk-SK" sz="2400" dirty="0" smtClean="0"/>
              <a:t>[] </a:t>
            </a:r>
            <a:endParaRPr lang="en-CA" sz="2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000628" y="3443117"/>
            <a:ext cx="400052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Try yourself with different </a:t>
            </a:r>
            <a:r>
              <a:rPr lang="sk-SK" sz="2400" dirty="0" smtClean="0"/>
              <a:t>vertex </a:t>
            </a:r>
            <a:r>
              <a:rPr lang="en-US" sz="2400" dirty="0" smtClean="0"/>
              <a:t>order for DFS visit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00628" y="4455391"/>
            <a:ext cx="400052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sk-SK" sz="2400" dirty="0" smtClean="0"/>
              <a:t>Note: If you redraw the graph so that all vertices are in a line ordered by a valid topological sort, then all edges point „</a:t>
            </a:r>
            <a:r>
              <a:rPr lang="sk-SK" sz="2400" b="1" dirty="0" smtClean="0"/>
              <a:t>from</a:t>
            </a:r>
            <a:r>
              <a:rPr lang="sk-SK" sz="2400" dirty="0" smtClean="0"/>
              <a:t> </a:t>
            </a:r>
            <a:r>
              <a:rPr lang="sk-SK" sz="2400" b="1" dirty="0" smtClean="0"/>
              <a:t>left to right</a:t>
            </a:r>
            <a:r>
              <a:rPr lang="sk-SK" sz="2400" dirty="0" smtClean="0"/>
              <a:t>“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Time complexity of TS(G)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Running time of topological sort:</a:t>
            </a:r>
          </a:p>
          <a:p>
            <a:pPr algn="ctr">
              <a:buNone/>
            </a:pPr>
            <a:r>
              <a:rPr lang="en-CA" dirty="0" smtClean="0"/>
              <a:t> </a:t>
            </a:r>
            <a:r>
              <a:rPr lang="el-GR" b="1" dirty="0" smtClean="0"/>
              <a:t>Θ</a:t>
            </a:r>
            <a:r>
              <a:rPr lang="en-CA" b="1" dirty="0" smtClean="0"/>
              <a:t>(n + m)</a:t>
            </a:r>
            <a:br>
              <a:rPr lang="en-CA" b="1" dirty="0" smtClean="0"/>
            </a:br>
            <a:r>
              <a:rPr lang="en-CA" dirty="0" smtClean="0"/>
              <a:t>where </a:t>
            </a:r>
            <a:r>
              <a:rPr lang="en-CA" b="1" dirty="0" smtClean="0"/>
              <a:t>n</a:t>
            </a:r>
            <a:r>
              <a:rPr lang="en-CA" dirty="0" smtClean="0"/>
              <a:t>=|</a:t>
            </a:r>
            <a:r>
              <a:rPr lang="en-CA" b="1" dirty="0" smtClean="0"/>
              <a:t>V</a:t>
            </a:r>
            <a:r>
              <a:rPr lang="en-CA" dirty="0" smtClean="0"/>
              <a:t>| and</a:t>
            </a:r>
            <a:r>
              <a:rPr lang="en-CA" b="1" dirty="0" smtClean="0"/>
              <a:t> m</a:t>
            </a:r>
            <a:r>
              <a:rPr lang="en-CA" dirty="0" smtClean="0"/>
              <a:t>=|</a:t>
            </a:r>
            <a:r>
              <a:rPr lang="en-CA" b="1" dirty="0" smtClean="0"/>
              <a:t>E</a:t>
            </a:r>
            <a:r>
              <a:rPr lang="en-CA" dirty="0" smtClean="0"/>
              <a:t>|</a:t>
            </a:r>
          </a:p>
          <a:p>
            <a:r>
              <a:rPr lang="en-CA" dirty="0" smtClean="0"/>
              <a:t>Why? Depth first search takes </a:t>
            </a:r>
            <a:r>
              <a:rPr lang="el-GR" b="1" dirty="0" smtClean="0"/>
              <a:t>Θ</a:t>
            </a:r>
            <a:r>
              <a:rPr lang="en-CA" b="1" dirty="0" smtClean="0"/>
              <a:t>(n + m) </a:t>
            </a:r>
            <a:r>
              <a:rPr lang="en-CA" dirty="0" smtClean="0"/>
              <a:t>time in the worst case, and inserting into the front of a linked list takes </a:t>
            </a:r>
            <a:r>
              <a:rPr lang="el-GR" b="1" dirty="0" smtClean="0"/>
              <a:t>Θ</a:t>
            </a:r>
            <a:r>
              <a:rPr lang="en-CA" b="1" dirty="0" smtClean="0"/>
              <a:t>(1) </a:t>
            </a:r>
            <a:r>
              <a:rPr lang="en-CA" dirty="0" smtClean="0"/>
              <a:t>time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Proof of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fontScale="92500"/>
          </a:bodyPr>
          <a:lstStyle/>
          <a:p>
            <a:r>
              <a:rPr lang="en-CA" b="1" dirty="0" smtClean="0"/>
              <a:t>Theorem</a:t>
            </a:r>
            <a:r>
              <a:rPr lang="en-CA" dirty="0" smtClean="0"/>
              <a:t>: TOPOLOGICAL-SORT(</a:t>
            </a:r>
            <a:r>
              <a:rPr lang="en-CA" b="1" dirty="0" smtClean="0"/>
              <a:t>G</a:t>
            </a:r>
            <a:r>
              <a:rPr lang="en-CA" dirty="0" smtClean="0"/>
              <a:t>) produces a topological sort of a DAG </a:t>
            </a:r>
            <a:r>
              <a:rPr lang="en-CA" b="1" dirty="0" smtClean="0"/>
              <a:t>G</a:t>
            </a:r>
          </a:p>
          <a:p>
            <a:endParaRPr lang="en-CA" b="1" dirty="0" smtClean="0"/>
          </a:p>
          <a:p>
            <a:r>
              <a:rPr lang="en-CA" dirty="0" smtClean="0"/>
              <a:t>The TOPOLOGICAL-SORT(</a:t>
            </a:r>
            <a:r>
              <a:rPr lang="en-CA" b="1" dirty="0" smtClean="0"/>
              <a:t>G</a:t>
            </a:r>
            <a:r>
              <a:rPr lang="en-CA" dirty="0" smtClean="0"/>
              <a:t>) algorithm does a DFS on the DAG </a:t>
            </a:r>
            <a:r>
              <a:rPr lang="en-CA" b="1" dirty="0" smtClean="0"/>
              <a:t>G</a:t>
            </a:r>
            <a:r>
              <a:rPr lang="en-CA" dirty="0" smtClean="0"/>
              <a:t>, and it lists the nodes of </a:t>
            </a:r>
            <a:r>
              <a:rPr lang="en-CA" b="1" dirty="0" smtClean="0"/>
              <a:t>G</a:t>
            </a:r>
            <a:r>
              <a:rPr lang="en-CA" dirty="0" smtClean="0"/>
              <a:t> in order of decreasing finish times </a:t>
            </a:r>
            <a:r>
              <a:rPr lang="en-CA" b="1" dirty="0" smtClean="0"/>
              <a:t>f</a:t>
            </a:r>
            <a:r>
              <a:rPr lang="en-CA" dirty="0" smtClean="0"/>
              <a:t>[]</a:t>
            </a:r>
          </a:p>
          <a:p>
            <a:r>
              <a:rPr lang="en-CA" dirty="0" smtClean="0"/>
              <a:t>We must show that this list satisfies the topological sort property, namely, that for every edge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of </a:t>
            </a:r>
            <a:r>
              <a:rPr lang="en-CA" b="1" dirty="0" smtClean="0"/>
              <a:t>G</a:t>
            </a:r>
            <a:r>
              <a:rPr lang="en-CA" dirty="0" smtClean="0"/>
              <a:t>, </a:t>
            </a:r>
            <a:r>
              <a:rPr lang="en-CA" b="1" dirty="0" smtClean="0"/>
              <a:t>u</a:t>
            </a:r>
            <a:r>
              <a:rPr lang="en-CA" dirty="0" smtClean="0"/>
              <a:t> appears before </a:t>
            </a:r>
            <a:r>
              <a:rPr lang="en-CA" b="1" dirty="0" smtClean="0"/>
              <a:t>v</a:t>
            </a:r>
            <a:r>
              <a:rPr lang="en-CA" dirty="0" smtClean="0"/>
              <a:t> in the list</a:t>
            </a:r>
          </a:p>
          <a:p>
            <a:r>
              <a:rPr lang="en-CA" b="1" dirty="0" smtClean="0"/>
              <a:t>Claim</a:t>
            </a:r>
            <a:r>
              <a:rPr lang="en-CA" dirty="0" smtClean="0"/>
              <a:t>: For every edge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of </a:t>
            </a:r>
            <a:r>
              <a:rPr lang="en-CA" b="1" dirty="0" smtClean="0"/>
              <a:t>G</a:t>
            </a:r>
            <a:r>
              <a:rPr lang="en-CA" dirty="0" smtClean="0"/>
              <a:t>: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v</a:t>
            </a:r>
            <a:r>
              <a:rPr lang="en-CA" dirty="0" smtClean="0"/>
              <a:t>] &lt;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u</a:t>
            </a:r>
            <a:r>
              <a:rPr lang="en-CA" dirty="0" smtClean="0"/>
              <a:t>] in DFS</a:t>
            </a:r>
          </a:p>
          <a:p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Proof of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b="1" dirty="0" smtClean="0"/>
              <a:t>“</a:t>
            </a:r>
            <a:r>
              <a:rPr lang="en-CA" dirty="0" smtClean="0"/>
              <a:t>For every edge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of </a:t>
            </a:r>
            <a:r>
              <a:rPr lang="en-CA" b="1" dirty="0" smtClean="0"/>
              <a:t>G</a:t>
            </a:r>
            <a:r>
              <a:rPr lang="en-CA" dirty="0" smtClean="0"/>
              <a:t>,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v</a:t>
            </a:r>
            <a:r>
              <a:rPr lang="en-CA" dirty="0" smtClean="0"/>
              <a:t>] &lt;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u</a:t>
            </a:r>
            <a:r>
              <a:rPr lang="en-CA" dirty="0" smtClean="0"/>
              <a:t>] in this DFS”</a:t>
            </a:r>
          </a:p>
          <a:p>
            <a:endParaRPr lang="en-CA" dirty="0" smtClean="0"/>
          </a:p>
          <a:p>
            <a:r>
              <a:rPr lang="en-CA" dirty="0" smtClean="0"/>
              <a:t>The DFS classifies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as a </a:t>
            </a:r>
            <a:r>
              <a:rPr lang="en-CA" b="1" dirty="0" smtClean="0"/>
              <a:t>tree edge</a:t>
            </a:r>
            <a:r>
              <a:rPr lang="en-CA" dirty="0" smtClean="0"/>
              <a:t>, a </a:t>
            </a:r>
            <a:r>
              <a:rPr lang="en-CA" b="1" dirty="0" smtClean="0"/>
              <a:t>forward edge</a:t>
            </a:r>
            <a:r>
              <a:rPr lang="en-CA" dirty="0" smtClean="0"/>
              <a:t> or a </a:t>
            </a:r>
            <a:r>
              <a:rPr lang="en-CA" b="1" dirty="0" smtClean="0"/>
              <a:t>cross-edge</a:t>
            </a:r>
            <a:r>
              <a:rPr lang="en-CA" dirty="0" smtClean="0"/>
              <a:t> (it cannot be a back-edge since </a:t>
            </a:r>
            <a:r>
              <a:rPr lang="en-CA" b="1" dirty="0" smtClean="0"/>
              <a:t>G</a:t>
            </a:r>
            <a:r>
              <a:rPr lang="en-CA" dirty="0" smtClean="0"/>
              <a:t> has no cycles):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 smtClean="0"/>
              <a:t>If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is a </a:t>
            </a:r>
            <a:r>
              <a:rPr lang="en-CA" b="1" dirty="0" smtClean="0"/>
              <a:t>tree</a:t>
            </a:r>
            <a:r>
              <a:rPr lang="en-CA" dirty="0" smtClean="0"/>
              <a:t> or a </a:t>
            </a:r>
            <a:r>
              <a:rPr lang="en-CA" b="1" dirty="0" smtClean="0"/>
              <a:t>forward edge</a:t>
            </a:r>
            <a:r>
              <a:rPr lang="en-CA" dirty="0" smtClean="0">
                <a:latin typeface="Cambria Math"/>
                <a:ea typeface="Cambria Math"/>
              </a:rPr>
              <a:t>  ⇒ </a:t>
            </a:r>
            <a:r>
              <a:rPr lang="en-CA" b="1" dirty="0" smtClean="0"/>
              <a:t>v</a:t>
            </a:r>
            <a:r>
              <a:rPr lang="en-CA" dirty="0" smtClean="0"/>
              <a:t> is a descendant of </a:t>
            </a:r>
            <a:r>
              <a:rPr lang="en-CA" b="1" dirty="0" smtClean="0"/>
              <a:t>u </a:t>
            </a:r>
            <a:r>
              <a:rPr lang="en-CA" dirty="0" smtClean="0"/>
              <a:t> </a:t>
            </a:r>
            <a:r>
              <a:rPr lang="en-CA" dirty="0" smtClean="0">
                <a:latin typeface="Cambria Math"/>
                <a:ea typeface="Cambria Math"/>
              </a:rPr>
              <a:t>⇒ 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v</a:t>
            </a:r>
            <a:r>
              <a:rPr lang="en-CA" dirty="0" smtClean="0"/>
              <a:t>] &lt;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u</a:t>
            </a:r>
            <a:r>
              <a:rPr lang="en-CA" dirty="0" smtClean="0"/>
              <a:t>]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 smtClean="0"/>
              <a:t>If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is a </a:t>
            </a:r>
            <a:r>
              <a:rPr lang="en-CA" b="1" dirty="0" smtClean="0"/>
              <a:t>cross-edge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Proof of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b="1" dirty="0" smtClean="0"/>
              <a:t>“</a:t>
            </a:r>
            <a:r>
              <a:rPr lang="en-CA" dirty="0" smtClean="0"/>
              <a:t>For every edge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of </a:t>
            </a:r>
            <a:r>
              <a:rPr lang="en-CA" b="1" dirty="0" smtClean="0"/>
              <a:t>G</a:t>
            </a:r>
            <a:r>
              <a:rPr lang="en-CA" dirty="0" smtClean="0"/>
              <a:t>: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v</a:t>
            </a:r>
            <a:r>
              <a:rPr lang="en-CA" dirty="0" smtClean="0"/>
              <a:t>] &lt;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u</a:t>
            </a:r>
            <a:r>
              <a:rPr lang="en-CA" dirty="0" smtClean="0"/>
              <a:t>] in this DFS”</a:t>
            </a:r>
          </a:p>
          <a:p>
            <a:endParaRPr lang="en-CA" dirty="0" smtClean="0"/>
          </a:p>
          <a:p>
            <a:pPr marL="1028700" lvl="1" indent="-571500">
              <a:buFont typeface="+mj-lt"/>
              <a:buAutoNum type="romanLcPeriod" startAt="2"/>
            </a:pPr>
            <a:r>
              <a:rPr lang="en-CA" dirty="0" smtClean="0"/>
              <a:t>If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is a </a:t>
            </a:r>
            <a:r>
              <a:rPr lang="en-CA" b="1" dirty="0" smtClean="0"/>
              <a:t>cross-edge</a:t>
            </a:r>
            <a:r>
              <a:rPr lang="en-CA" dirty="0" smtClean="0"/>
              <a:t>:</a:t>
            </a:r>
          </a:p>
          <a:p>
            <a:r>
              <a:rPr lang="en-CA" dirty="0" smtClean="0"/>
              <a:t>as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is a cross-edge, by definition, neither </a:t>
            </a:r>
            <a:r>
              <a:rPr lang="en-CA" b="1" dirty="0" smtClean="0"/>
              <a:t>u</a:t>
            </a:r>
            <a:r>
              <a:rPr lang="en-CA" dirty="0" smtClean="0"/>
              <a:t> is a descendant of </a:t>
            </a:r>
            <a:r>
              <a:rPr lang="en-CA" b="1" dirty="0" smtClean="0"/>
              <a:t>v</a:t>
            </a:r>
            <a:r>
              <a:rPr lang="en-CA" dirty="0" smtClean="0"/>
              <a:t> nor </a:t>
            </a:r>
            <a:r>
              <a:rPr lang="en-CA" b="1" dirty="0" smtClean="0"/>
              <a:t>v</a:t>
            </a:r>
            <a:r>
              <a:rPr lang="en-CA" dirty="0" smtClean="0"/>
              <a:t> is a descendant of </a:t>
            </a:r>
            <a:r>
              <a:rPr lang="en-CA" b="1" dirty="0" smtClean="0"/>
              <a:t>u:</a:t>
            </a:r>
          </a:p>
          <a:p>
            <a:pPr lvl="1">
              <a:buNone/>
            </a:pPr>
            <a:r>
              <a:rPr lang="en-CA" dirty="0" smtClean="0"/>
              <a:t>d[</a:t>
            </a:r>
            <a:r>
              <a:rPr lang="en-CA" b="1" dirty="0" smtClean="0"/>
              <a:t>u</a:t>
            </a:r>
            <a:r>
              <a:rPr lang="en-CA" dirty="0" smtClean="0"/>
              <a:t>] &lt; f[</a:t>
            </a:r>
            <a:r>
              <a:rPr lang="en-CA" b="1" dirty="0" smtClean="0"/>
              <a:t>u</a:t>
            </a:r>
            <a:r>
              <a:rPr lang="en-CA" dirty="0" smtClean="0"/>
              <a:t>] &lt; d[</a:t>
            </a:r>
            <a:r>
              <a:rPr lang="en-CA" b="1" dirty="0" smtClean="0"/>
              <a:t>v</a:t>
            </a:r>
            <a:r>
              <a:rPr lang="en-CA" dirty="0" smtClean="0"/>
              <a:t>] &lt; f[</a:t>
            </a:r>
            <a:r>
              <a:rPr lang="en-CA" b="1" dirty="0" smtClean="0"/>
              <a:t>v</a:t>
            </a:r>
            <a:r>
              <a:rPr lang="en-CA" dirty="0" smtClean="0"/>
              <a:t>] </a:t>
            </a:r>
          </a:p>
          <a:p>
            <a:pPr lvl="1">
              <a:buNone/>
            </a:pPr>
            <a:r>
              <a:rPr lang="en-CA" b="1" dirty="0" smtClean="0"/>
              <a:t>   		            or</a:t>
            </a:r>
          </a:p>
          <a:p>
            <a:pPr lvl="1">
              <a:buNone/>
            </a:pPr>
            <a:r>
              <a:rPr lang="en-CA" dirty="0" smtClean="0"/>
              <a:t>d[</a:t>
            </a:r>
            <a:r>
              <a:rPr lang="en-CA" b="1" dirty="0" smtClean="0"/>
              <a:t>v</a:t>
            </a:r>
            <a:r>
              <a:rPr lang="en-CA" dirty="0" smtClean="0"/>
              <a:t>] &lt; f[</a:t>
            </a:r>
            <a:r>
              <a:rPr lang="en-CA" b="1" dirty="0" smtClean="0"/>
              <a:t>v</a:t>
            </a:r>
            <a:r>
              <a:rPr lang="en-CA" dirty="0" smtClean="0"/>
              <a:t>] &lt; d[</a:t>
            </a:r>
            <a:r>
              <a:rPr lang="en-CA" b="1" dirty="0" smtClean="0"/>
              <a:t>u</a:t>
            </a:r>
            <a:r>
              <a:rPr lang="en-CA" dirty="0" smtClean="0"/>
              <a:t>] &lt; f[</a:t>
            </a:r>
            <a:r>
              <a:rPr lang="en-CA" b="1" dirty="0" smtClean="0"/>
              <a:t>u</a:t>
            </a:r>
            <a:r>
              <a:rPr lang="en-CA" dirty="0" smtClean="0"/>
              <a:t>]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072066" y="4643446"/>
            <a:ext cx="3571900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since (</a:t>
            </a:r>
            <a:r>
              <a:rPr lang="en-CA" sz="2400" b="1" dirty="0" err="1" smtClean="0"/>
              <a:t>u</a:t>
            </a:r>
            <a:r>
              <a:rPr lang="en-CA" sz="2400" dirty="0" err="1" smtClean="0"/>
              <a:t>,</a:t>
            </a:r>
            <a:r>
              <a:rPr lang="en-CA" sz="2400" b="1" dirty="0" err="1" smtClean="0"/>
              <a:t>v</a:t>
            </a:r>
            <a:r>
              <a:rPr lang="en-CA" sz="2400" dirty="0" smtClean="0"/>
              <a:t>) is an edge, </a:t>
            </a:r>
            <a:r>
              <a:rPr lang="en-CA" sz="2400" b="1" dirty="0" smtClean="0"/>
              <a:t>v</a:t>
            </a:r>
            <a:r>
              <a:rPr lang="en-CA" sz="2400" dirty="0" smtClean="0"/>
              <a:t> is surely discovered </a:t>
            </a:r>
            <a:r>
              <a:rPr lang="en-CA" sz="2400" b="1" dirty="0" smtClean="0"/>
              <a:t>before</a:t>
            </a:r>
            <a:r>
              <a:rPr lang="en-CA" sz="2400" dirty="0" smtClean="0"/>
              <a:t> </a:t>
            </a:r>
            <a:r>
              <a:rPr lang="en-CA" sz="2400" b="1" dirty="0" err="1" smtClean="0"/>
              <a:t>u</a:t>
            </a:r>
            <a:r>
              <a:rPr lang="en-CA" sz="2400" dirty="0" err="1" smtClean="0"/>
              <a:t>'s</a:t>
            </a:r>
            <a:r>
              <a:rPr lang="en-CA" sz="2400" dirty="0" smtClean="0"/>
              <a:t> exploration completes</a:t>
            </a:r>
            <a:endParaRPr lang="en-CA" sz="24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rot="10800000" flipV="1">
            <a:off x="4286248" y="5393544"/>
            <a:ext cx="785818" cy="2500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1670" y="6072206"/>
            <a:ext cx="178595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b="1" dirty="0" smtClean="0"/>
              <a:t>f[v] &lt; f[u]</a:t>
            </a:r>
            <a:endParaRPr lang="en-CA" sz="2800" b="1" dirty="0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2285984" y="5857893"/>
            <a:ext cx="678661" cy="214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rot="10800000" flipV="1">
            <a:off x="2964646" y="5857892"/>
            <a:ext cx="892977" cy="214314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821769" y="3107529"/>
            <a:ext cx="4000528" cy="19288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0760" y="242886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Q.E.D. of Claim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Proof of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TOPOLOGICAL-SORT(G) lists the nodes of G from highest to lowest finishing times</a:t>
            </a:r>
          </a:p>
          <a:p>
            <a:endParaRPr lang="en-CA" dirty="0" smtClean="0"/>
          </a:p>
          <a:p>
            <a:r>
              <a:rPr lang="en-CA" dirty="0" smtClean="0"/>
              <a:t>By the </a:t>
            </a:r>
            <a:r>
              <a:rPr lang="en-CA" b="1" dirty="0" smtClean="0"/>
              <a:t>Claim</a:t>
            </a:r>
            <a:r>
              <a:rPr lang="en-CA" dirty="0" smtClean="0"/>
              <a:t>, for every edge (</a:t>
            </a:r>
            <a:r>
              <a:rPr lang="en-CA" b="1" dirty="0" err="1" smtClean="0"/>
              <a:t>u</a:t>
            </a:r>
            <a:r>
              <a:rPr lang="en-CA" dirty="0" err="1" smtClean="0"/>
              <a:t>,</a:t>
            </a:r>
            <a:r>
              <a:rPr lang="en-CA" b="1" dirty="0" err="1" smtClean="0"/>
              <a:t>v</a:t>
            </a:r>
            <a:r>
              <a:rPr lang="en-CA" dirty="0" smtClean="0"/>
              <a:t>) of </a:t>
            </a:r>
            <a:r>
              <a:rPr lang="en-CA" b="1" dirty="0" smtClean="0"/>
              <a:t>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			    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v</a:t>
            </a:r>
            <a:r>
              <a:rPr lang="en-CA" dirty="0" smtClean="0"/>
              <a:t>] &lt;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u</a:t>
            </a:r>
            <a:r>
              <a:rPr lang="en-CA" dirty="0" smtClean="0"/>
              <a:t>]</a:t>
            </a:r>
          </a:p>
          <a:p>
            <a:pPr>
              <a:buNone/>
            </a:pPr>
            <a:r>
              <a:rPr lang="en-CA" dirty="0" smtClean="0">
                <a:latin typeface="Cambria Math"/>
                <a:ea typeface="Cambria Math"/>
              </a:rPr>
              <a:t>⇒</a:t>
            </a:r>
            <a:r>
              <a:rPr lang="en-CA" dirty="0" smtClean="0"/>
              <a:t> </a:t>
            </a:r>
            <a:r>
              <a:rPr lang="en-CA" b="1" dirty="0" smtClean="0"/>
              <a:t>u</a:t>
            </a:r>
            <a:r>
              <a:rPr lang="en-CA" dirty="0" smtClean="0"/>
              <a:t> will be before </a:t>
            </a:r>
            <a:r>
              <a:rPr lang="en-CA" b="1" dirty="0" smtClean="0"/>
              <a:t>v</a:t>
            </a:r>
            <a:r>
              <a:rPr lang="en-CA" dirty="0" smtClean="0"/>
              <a:t> in the algorithm's list</a:t>
            </a:r>
          </a:p>
          <a:p>
            <a:r>
              <a:rPr lang="en-CA" dirty="0" smtClean="0"/>
              <a:t>Q.E.D of </a:t>
            </a:r>
            <a:r>
              <a:rPr lang="en-CA" b="1" dirty="0" smtClean="0"/>
              <a:t>Theorem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b="1" dirty="0" smtClean="0"/>
              <a:t>Scheduling</a:t>
            </a:r>
            <a:r>
              <a:rPr lang="en-CA" sz="2800" dirty="0" smtClean="0"/>
              <a:t>: When scheduling </a:t>
            </a:r>
            <a:r>
              <a:rPr lang="en-CA" sz="2800" i="1" dirty="0" smtClean="0"/>
              <a:t>task graphs</a:t>
            </a:r>
            <a:r>
              <a:rPr lang="en-CA" sz="2800" dirty="0" smtClean="0"/>
              <a:t> in distributed systems, usually we first need to </a:t>
            </a:r>
            <a:r>
              <a:rPr lang="en-CA" sz="2800" u="sng" dirty="0" smtClean="0"/>
              <a:t>sort the tasks topologically</a:t>
            </a:r>
            <a:r>
              <a:rPr lang="en-CA" sz="2800" dirty="0" smtClean="0"/>
              <a:t> </a:t>
            </a:r>
            <a:r>
              <a:rPr lang="en-CA" sz="2800" b="1" dirty="0" smtClean="0"/>
              <a:t/>
            </a:r>
            <a:br>
              <a:rPr lang="en-CA" sz="2800" b="1" dirty="0" smtClean="0"/>
            </a:br>
            <a:r>
              <a:rPr lang="en-CA" sz="2800" dirty="0" smtClean="0"/>
              <a:t>...and then assign them to resources (the most efficient scheduling is an NP-complete problem)</a:t>
            </a:r>
          </a:p>
          <a:p>
            <a:r>
              <a:rPr lang="en-CA" sz="2800" dirty="0" smtClean="0"/>
              <a:t>Or during compilation to order modules/libraries</a:t>
            </a:r>
          </a:p>
        </p:txBody>
      </p:sp>
      <p:sp>
        <p:nvSpPr>
          <p:cNvPr id="4" name="Oval 3"/>
          <p:cNvSpPr/>
          <p:nvPr/>
        </p:nvSpPr>
        <p:spPr>
          <a:xfrm>
            <a:off x="3428992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4000496" y="4143380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d</a:t>
            </a:r>
            <a:endParaRPr lang="en-CA" b="1" dirty="0"/>
          </a:p>
        </p:txBody>
      </p:sp>
      <p:sp>
        <p:nvSpPr>
          <p:cNvPr id="6" name="Oval 5"/>
          <p:cNvSpPr/>
          <p:nvPr/>
        </p:nvSpPr>
        <p:spPr>
          <a:xfrm>
            <a:off x="5286380" y="4143380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4643438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g</a:t>
            </a:r>
            <a:endParaRPr lang="en-CA" b="1" dirty="0"/>
          </a:p>
        </p:txBody>
      </p:sp>
      <p:sp>
        <p:nvSpPr>
          <p:cNvPr id="8" name="Oval 7"/>
          <p:cNvSpPr/>
          <p:nvPr/>
        </p:nvSpPr>
        <p:spPr>
          <a:xfrm>
            <a:off x="5857884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f</a:t>
            </a:r>
            <a:endParaRPr lang="en-CA" b="1" dirty="0"/>
          </a:p>
        </p:txBody>
      </p:sp>
      <p:sp>
        <p:nvSpPr>
          <p:cNvPr id="9" name="Oval 8"/>
          <p:cNvSpPr/>
          <p:nvPr/>
        </p:nvSpPr>
        <p:spPr>
          <a:xfrm>
            <a:off x="4071934" y="5429264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10" name="Oval 9"/>
          <p:cNvSpPr/>
          <p:nvPr/>
        </p:nvSpPr>
        <p:spPr>
          <a:xfrm>
            <a:off x="4071934" y="6143644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e</a:t>
            </a:r>
            <a:endParaRPr lang="en-CA" b="1" dirty="0"/>
          </a:p>
        </p:txBody>
      </p:sp>
      <p:cxnSp>
        <p:nvCxnSpPr>
          <p:cNvPr id="11" name="Straight Arrow Connector 10"/>
          <p:cNvCxnSpPr>
            <a:stCxn id="5" idx="3"/>
            <a:endCxn id="4" idx="0"/>
          </p:cNvCxnSpPr>
          <p:nvPr/>
        </p:nvCxnSpPr>
        <p:spPr>
          <a:xfrm rot="5400000">
            <a:off x="3760926" y="4463056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>
          <a:xfrm rot="16200000" flipH="1">
            <a:off x="4570205" y="4427336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0"/>
          </p:cNvCxnSpPr>
          <p:nvPr/>
        </p:nvCxnSpPr>
        <p:spPr>
          <a:xfrm rot="5400000">
            <a:off x="5011091" y="4427337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0"/>
          </p:cNvCxnSpPr>
          <p:nvPr/>
        </p:nvCxnSpPr>
        <p:spPr>
          <a:xfrm rot="16200000" flipH="1">
            <a:off x="5820370" y="4463055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9" idx="0"/>
          </p:cNvCxnSpPr>
          <p:nvPr/>
        </p:nvCxnSpPr>
        <p:spPr>
          <a:xfrm rot="16200000" flipH="1">
            <a:off x="3998701" y="5070278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rot="5400000">
            <a:off x="4403868" y="5105998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4"/>
            <a:endCxn id="10" idx="0"/>
          </p:cNvCxnSpPr>
          <p:nvPr/>
        </p:nvCxnSpPr>
        <p:spPr>
          <a:xfrm rot="5400000">
            <a:off x="4214810" y="6000768"/>
            <a:ext cx="28575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Resolving dependencies</a:t>
            </a:r>
            <a:r>
              <a:rPr lang="en-CA" dirty="0" smtClean="0"/>
              <a:t>: </a:t>
            </a:r>
            <a:r>
              <a:rPr lang="en-CA" i="1" dirty="0" smtClean="0"/>
              <a:t>apt-get</a:t>
            </a:r>
            <a:r>
              <a:rPr lang="en-CA" dirty="0" smtClean="0"/>
              <a:t> uses topological sorting to obtain the admissible sequence in which a set of </a:t>
            </a:r>
            <a:r>
              <a:rPr lang="en-CA" dirty="0" err="1"/>
              <a:t>D</a:t>
            </a:r>
            <a:r>
              <a:rPr lang="en-CA" dirty="0" err="1" smtClean="0"/>
              <a:t>ebian</a:t>
            </a:r>
            <a:r>
              <a:rPr lang="en-CA" dirty="0" smtClean="0"/>
              <a:t> packages can be installed/removed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 more formally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Suppose that in a </a:t>
            </a:r>
            <a:r>
              <a:rPr lang="en-CA" b="1" dirty="0" smtClean="0"/>
              <a:t>directed</a:t>
            </a:r>
            <a:r>
              <a:rPr lang="en-CA" dirty="0" smtClean="0"/>
              <a:t> graph </a:t>
            </a:r>
            <a:r>
              <a:rPr lang="en-CA" b="1" dirty="0" smtClean="0"/>
              <a:t>G = (V, E)</a:t>
            </a:r>
            <a:r>
              <a:rPr lang="en-CA" b="1" dirty="0"/>
              <a:t> </a:t>
            </a:r>
            <a:r>
              <a:rPr lang="en-CA" dirty="0" smtClean="0"/>
              <a:t>vertices </a:t>
            </a:r>
            <a:r>
              <a:rPr lang="en-CA" b="1" dirty="0" smtClean="0"/>
              <a:t>V</a:t>
            </a:r>
            <a:r>
              <a:rPr lang="en-CA" dirty="0" smtClean="0"/>
              <a:t> represent tasks, and each edge (</a:t>
            </a:r>
            <a:r>
              <a:rPr lang="en-CA" b="1" dirty="0" smtClean="0"/>
              <a:t>u</a:t>
            </a:r>
            <a:r>
              <a:rPr lang="en-CA" dirty="0" smtClean="0"/>
              <a:t>, </a:t>
            </a:r>
            <a:r>
              <a:rPr lang="en-CA" b="1" dirty="0" smtClean="0"/>
              <a:t>v</a:t>
            </a:r>
            <a:r>
              <a:rPr lang="en-CA" dirty="0" smtClean="0"/>
              <a:t>)</a:t>
            </a:r>
            <a:r>
              <a:rPr lang="en-CA" dirty="0" smtClean="0">
                <a:latin typeface="Cambria Math"/>
                <a:ea typeface="Cambria Math"/>
              </a:rPr>
              <a:t>∊</a:t>
            </a:r>
            <a:r>
              <a:rPr lang="en-CA" b="1" dirty="0" smtClean="0"/>
              <a:t>E </a:t>
            </a:r>
            <a:r>
              <a:rPr lang="en-CA" dirty="0" smtClean="0"/>
              <a:t>means that task </a:t>
            </a:r>
            <a:r>
              <a:rPr lang="en-CA" b="1" dirty="0" smtClean="0"/>
              <a:t>u</a:t>
            </a:r>
            <a:r>
              <a:rPr lang="en-CA" dirty="0" smtClean="0"/>
              <a:t> must be done before task </a:t>
            </a:r>
            <a:r>
              <a:rPr lang="en-CA" b="1" dirty="0" smtClean="0"/>
              <a:t>v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What is an ordering of vertices 1, ..., |</a:t>
            </a:r>
            <a:r>
              <a:rPr lang="en-CA" b="1" dirty="0" smtClean="0"/>
              <a:t>V</a:t>
            </a:r>
            <a:r>
              <a:rPr lang="en-CA" dirty="0" smtClean="0"/>
              <a:t>| such that for every edge (</a:t>
            </a:r>
            <a:r>
              <a:rPr lang="en-CA" b="1" dirty="0" smtClean="0"/>
              <a:t>u</a:t>
            </a:r>
            <a:r>
              <a:rPr lang="en-CA" dirty="0" smtClean="0"/>
              <a:t>, </a:t>
            </a:r>
            <a:r>
              <a:rPr lang="en-CA" b="1" dirty="0" smtClean="0"/>
              <a:t>v</a:t>
            </a:r>
            <a:r>
              <a:rPr lang="en-CA" dirty="0" smtClean="0"/>
              <a:t>), </a:t>
            </a:r>
            <a:r>
              <a:rPr lang="en-CA" b="1" dirty="0" smtClean="0"/>
              <a:t>u</a:t>
            </a:r>
            <a:r>
              <a:rPr lang="en-CA" dirty="0" smtClean="0"/>
              <a:t> appears before </a:t>
            </a:r>
            <a:r>
              <a:rPr lang="en-CA" b="1" dirty="0" smtClean="0"/>
              <a:t>v</a:t>
            </a:r>
            <a:r>
              <a:rPr lang="en-CA" dirty="0" smtClean="0"/>
              <a:t> in the ordering?</a:t>
            </a:r>
          </a:p>
          <a:p>
            <a:endParaRPr lang="en-CA" dirty="0" smtClean="0"/>
          </a:p>
          <a:p>
            <a:r>
              <a:rPr lang="en-CA" dirty="0" smtClean="0"/>
              <a:t>Such an ordering is called a </a:t>
            </a:r>
            <a:r>
              <a:rPr lang="en-CA" b="1" dirty="0" smtClean="0"/>
              <a:t>topological sort of G</a:t>
            </a:r>
          </a:p>
          <a:p>
            <a:r>
              <a:rPr lang="en-CA" dirty="0" smtClean="0"/>
              <a:t>Note: there can be multiple topological sorts of 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Topological sort more formally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Is it possible to execute all the tasks in </a:t>
            </a:r>
            <a:r>
              <a:rPr lang="en-CA" sz="2800" b="1" dirty="0" smtClean="0"/>
              <a:t>G</a:t>
            </a:r>
            <a:r>
              <a:rPr lang="en-CA" sz="2800" dirty="0" smtClean="0"/>
              <a:t> in an order that respects all the precedence requirements given by the graph edges?</a:t>
            </a:r>
          </a:p>
          <a:p>
            <a:r>
              <a:rPr lang="en-CA" sz="2800" dirty="0" smtClean="0"/>
              <a:t>The answer is "</a:t>
            </a:r>
            <a:r>
              <a:rPr lang="en-CA" sz="2800" b="1" dirty="0" smtClean="0"/>
              <a:t>yes</a:t>
            </a:r>
            <a:r>
              <a:rPr lang="en-CA" sz="2800" dirty="0" smtClean="0"/>
              <a:t>" </a:t>
            </a:r>
            <a:r>
              <a:rPr lang="en-CA" sz="2800" i="1" dirty="0" smtClean="0"/>
              <a:t>if and only if </a:t>
            </a:r>
            <a:r>
              <a:rPr lang="en-CA" sz="2800" dirty="0" smtClean="0"/>
              <a:t>the directed graph </a:t>
            </a:r>
            <a:r>
              <a:rPr lang="en-CA" sz="2800" b="1" dirty="0" smtClean="0"/>
              <a:t>G</a:t>
            </a:r>
            <a:r>
              <a:rPr lang="en-CA" sz="2800" dirty="0" smtClean="0"/>
              <a:t> has </a:t>
            </a:r>
            <a:r>
              <a:rPr lang="en-CA" sz="2800" b="1" dirty="0" smtClean="0"/>
              <a:t>no cycle</a:t>
            </a:r>
            <a:r>
              <a:rPr lang="en-CA" sz="2800" dirty="0" smtClean="0"/>
              <a:t>!</a:t>
            </a:r>
          </a:p>
          <a:p>
            <a:pPr>
              <a:buNone/>
            </a:pPr>
            <a:r>
              <a:rPr lang="en-CA" sz="2800" dirty="0" smtClean="0"/>
              <a:t>	(otherwise we have a </a:t>
            </a:r>
            <a:r>
              <a:rPr lang="en-CA" sz="2800" b="1" dirty="0" smtClean="0"/>
              <a:t>deadlock</a:t>
            </a:r>
            <a:r>
              <a:rPr lang="en-CA" sz="2800" dirty="0" smtClean="0"/>
              <a:t>)</a:t>
            </a:r>
          </a:p>
          <a:p>
            <a:r>
              <a:rPr lang="en-CA" sz="2800" dirty="0" smtClean="0"/>
              <a:t>Such a </a:t>
            </a:r>
            <a:r>
              <a:rPr lang="en-CA" sz="2800" b="1" dirty="0" smtClean="0"/>
              <a:t>G</a:t>
            </a:r>
            <a:r>
              <a:rPr lang="en-CA" sz="2800" dirty="0" smtClean="0"/>
              <a:t> is called a Directed Acyclic Graph, or just a </a:t>
            </a:r>
            <a:r>
              <a:rPr lang="en-CA" sz="2800" b="1" dirty="0" smtClean="0"/>
              <a:t>DAG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 for 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TOPOLOGICAL-SORT(</a:t>
            </a:r>
            <a:r>
              <a:rPr lang="en-CA" b="1" dirty="0" smtClean="0"/>
              <a:t>G</a:t>
            </a:r>
            <a:r>
              <a:rPr lang="en-CA" dirty="0" smtClean="0"/>
              <a:t>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 smtClean="0"/>
              <a:t>call DFS(G) to compute </a:t>
            </a:r>
            <a:r>
              <a:rPr lang="en-CA" b="1" dirty="0" smtClean="0"/>
              <a:t>finishing</a:t>
            </a:r>
            <a:r>
              <a:rPr lang="en-CA" dirty="0" smtClean="0"/>
              <a:t> times </a:t>
            </a:r>
            <a:r>
              <a:rPr lang="en-CA" b="1" dirty="0" smtClean="0"/>
              <a:t>f</a:t>
            </a:r>
            <a:r>
              <a:rPr lang="en-CA" dirty="0" smtClean="0"/>
              <a:t>[</a:t>
            </a:r>
            <a:r>
              <a:rPr lang="en-CA" b="1" dirty="0" smtClean="0"/>
              <a:t>v</a:t>
            </a:r>
            <a:r>
              <a:rPr lang="en-CA" dirty="0" smtClean="0"/>
              <a:t>] for each vertex </a:t>
            </a:r>
            <a:r>
              <a:rPr lang="en-CA" b="1" dirty="0" smtClean="0"/>
              <a:t>v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 smtClean="0"/>
              <a:t>as each vertex is finished, insert it onto the </a:t>
            </a:r>
            <a:r>
              <a:rPr lang="en-CA" b="1" dirty="0" smtClean="0"/>
              <a:t>front </a:t>
            </a:r>
            <a:r>
              <a:rPr lang="en-CA" dirty="0" smtClean="0"/>
              <a:t>of a linked list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 smtClean="0"/>
              <a:t>return the linked list of vertices</a:t>
            </a:r>
          </a:p>
          <a:p>
            <a:endParaRPr lang="en-CA" dirty="0" smtClean="0"/>
          </a:p>
          <a:p>
            <a:r>
              <a:rPr lang="en-CA" dirty="0" smtClean="0"/>
              <a:t>Note that the result is just a list of vertices in order of </a:t>
            </a:r>
            <a:r>
              <a:rPr lang="en-CA" b="1" dirty="0" smtClean="0"/>
              <a:t>decreasing</a:t>
            </a:r>
            <a:r>
              <a:rPr lang="en-CA" dirty="0" smtClean="0"/>
              <a:t> finish times </a:t>
            </a:r>
            <a:r>
              <a:rPr lang="en-CA" b="1" dirty="0" smtClean="0"/>
              <a:t>f</a:t>
            </a:r>
            <a:r>
              <a:rPr lang="en-CA" dirty="0" smtClean="0"/>
              <a:t>[]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Edge classification by DFS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469742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CA" dirty="0" smtClean="0">
                <a:solidFill>
                  <a:schemeClr val="accent1"/>
                </a:solidFill>
              </a:rPr>
              <a:t>Edge (</a:t>
            </a:r>
            <a:r>
              <a:rPr lang="en-CA" b="1" dirty="0" err="1" smtClean="0">
                <a:solidFill>
                  <a:schemeClr val="accent1"/>
                </a:solidFill>
              </a:rPr>
              <a:t>u</a:t>
            </a:r>
            <a:r>
              <a:rPr lang="en-CA" dirty="0" err="1" smtClean="0">
                <a:solidFill>
                  <a:schemeClr val="accent1"/>
                </a:solidFill>
              </a:rPr>
              <a:t>,</a:t>
            </a:r>
            <a:r>
              <a:rPr lang="en-CA" b="1" dirty="0" err="1" smtClean="0">
                <a:solidFill>
                  <a:schemeClr val="accent1"/>
                </a:solidFill>
              </a:rPr>
              <a:t>v</a:t>
            </a:r>
            <a:r>
              <a:rPr lang="en-CA" dirty="0" smtClean="0">
                <a:solidFill>
                  <a:schemeClr val="accent1"/>
                </a:solidFill>
              </a:rPr>
              <a:t>) of </a:t>
            </a:r>
            <a:r>
              <a:rPr lang="en-CA" b="1" dirty="0" smtClean="0">
                <a:solidFill>
                  <a:schemeClr val="accent1"/>
                </a:solidFill>
              </a:rPr>
              <a:t>G</a:t>
            </a:r>
            <a:r>
              <a:rPr lang="en-CA" dirty="0" smtClean="0">
                <a:solidFill>
                  <a:schemeClr val="accent1"/>
                </a:solidFill>
              </a:rPr>
              <a:t> is classified as a:</a:t>
            </a:r>
          </a:p>
          <a:p>
            <a:pPr>
              <a:lnSpc>
                <a:spcPct val="150000"/>
              </a:lnSpc>
              <a:buNone/>
            </a:pPr>
            <a:r>
              <a:rPr lang="en-CA" sz="2800" dirty="0" smtClean="0"/>
              <a:t>(1) </a:t>
            </a:r>
            <a:r>
              <a:rPr lang="en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 smtClean="0"/>
              <a:t>iff</a:t>
            </a:r>
            <a:r>
              <a:rPr lang="en-CA" sz="2800" dirty="0" smtClean="0"/>
              <a:t> </a:t>
            </a:r>
            <a:r>
              <a:rPr lang="en-CA" sz="2800" b="1" dirty="0" smtClean="0"/>
              <a:t>u</a:t>
            </a:r>
            <a:r>
              <a:rPr lang="en-CA" sz="2800" dirty="0" smtClean="0"/>
              <a:t> discovers </a:t>
            </a:r>
            <a:r>
              <a:rPr lang="en-CA" sz="2800" b="1" dirty="0" smtClean="0"/>
              <a:t>v</a:t>
            </a:r>
            <a:r>
              <a:rPr lang="en-CA" sz="2800" dirty="0" smtClean="0"/>
              <a:t> during the DFS: </a:t>
            </a:r>
            <a:r>
              <a:rPr lang="en-CA" sz="2800" b="1" dirty="0" smtClean="0"/>
              <a:t>P</a:t>
            </a:r>
            <a:r>
              <a:rPr lang="en-CA" sz="2800" dirty="0" smtClean="0"/>
              <a:t>[</a:t>
            </a:r>
            <a:r>
              <a:rPr lang="en-CA" sz="2800" b="1" dirty="0" smtClean="0"/>
              <a:t>v</a:t>
            </a:r>
            <a:r>
              <a:rPr lang="en-CA" sz="2800" dirty="0" smtClean="0"/>
              <a:t>]</a:t>
            </a:r>
            <a:r>
              <a:rPr lang="sk-SK" sz="2800" dirty="0" smtClean="0"/>
              <a:t> </a:t>
            </a:r>
            <a:r>
              <a:rPr lang="en-CA" sz="2800" dirty="0" smtClean="0"/>
              <a:t>=</a:t>
            </a:r>
            <a:r>
              <a:rPr lang="sk-SK" sz="2800" dirty="0" smtClean="0"/>
              <a:t> </a:t>
            </a:r>
            <a:r>
              <a:rPr lang="en-CA" sz="2800" b="1" dirty="0" smtClean="0"/>
              <a:t>u</a:t>
            </a:r>
            <a:endParaRPr lang="sk-SK" sz="2800" b="1" dirty="0" smtClean="0"/>
          </a:p>
          <a:p>
            <a:pPr>
              <a:buNone/>
            </a:pPr>
            <a:r>
              <a:rPr lang="en-CA" sz="2800" dirty="0" smtClean="0"/>
              <a:t>If (</a:t>
            </a:r>
            <a:r>
              <a:rPr lang="en-CA" sz="2800" b="1" dirty="0" err="1" smtClean="0"/>
              <a:t>u</a:t>
            </a:r>
            <a:r>
              <a:rPr lang="en-CA" sz="2800" dirty="0" err="1" smtClean="0"/>
              <a:t>,</a:t>
            </a:r>
            <a:r>
              <a:rPr lang="en-CA" sz="2800" b="1" dirty="0" err="1" smtClean="0"/>
              <a:t>v</a:t>
            </a:r>
            <a:r>
              <a:rPr lang="en-CA" sz="2800" dirty="0" smtClean="0"/>
              <a:t>) is NOT a tree edge then it is a:</a:t>
            </a:r>
          </a:p>
          <a:p>
            <a:pPr>
              <a:buNone/>
            </a:pPr>
            <a:r>
              <a:rPr lang="sk-SK" sz="2800" dirty="0" smtClean="0"/>
              <a:t>	</a:t>
            </a:r>
            <a:r>
              <a:rPr lang="en-CA" sz="2800" dirty="0" smtClean="0"/>
              <a:t>(2) </a:t>
            </a:r>
            <a:r>
              <a:rPr lang="en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 smtClean="0"/>
              <a:t>iff</a:t>
            </a:r>
            <a:r>
              <a:rPr lang="en-CA" sz="2800" dirty="0" smtClean="0"/>
              <a:t> </a:t>
            </a:r>
            <a:r>
              <a:rPr lang="en-CA" sz="2800" b="1" dirty="0" smtClean="0"/>
              <a:t>u</a:t>
            </a:r>
            <a:r>
              <a:rPr lang="en-CA" sz="2800" dirty="0" smtClean="0"/>
              <a:t> is an </a:t>
            </a:r>
            <a:r>
              <a:rPr lang="en-CA" sz="2800" u="sng" dirty="0" smtClean="0"/>
              <a:t>ancestor</a:t>
            </a:r>
            <a:r>
              <a:rPr lang="en-CA" sz="2800" dirty="0" smtClean="0"/>
              <a:t> of </a:t>
            </a:r>
            <a:r>
              <a:rPr lang="en-CA" sz="2800" b="1" dirty="0" smtClean="0"/>
              <a:t>v</a:t>
            </a:r>
            <a:r>
              <a:rPr lang="en-CA" sz="2800" dirty="0" smtClean="0"/>
              <a:t> in the DFS tree</a:t>
            </a:r>
          </a:p>
          <a:p>
            <a:pPr>
              <a:buNone/>
            </a:pPr>
            <a:r>
              <a:rPr lang="sk-SK" sz="2800" dirty="0" smtClean="0"/>
              <a:t>	</a:t>
            </a:r>
            <a:r>
              <a:rPr lang="en-CA" sz="2800" dirty="0" smtClean="0"/>
              <a:t>(3) </a:t>
            </a:r>
            <a:r>
              <a:rPr lang="en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 smtClean="0"/>
              <a:t>iff</a:t>
            </a:r>
            <a:r>
              <a:rPr lang="en-CA" sz="2800" dirty="0" smtClean="0"/>
              <a:t> </a:t>
            </a:r>
            <a:r>
              <a:rPr lang="en-CA" sz="2800" b="1" dirty="0" smtClean="0"/>
              <a:t>u</a:t>
            </a:r>
            <a:r>
              <a:rPr lang="en-CA" sz="2800" dirty="0" smtClean="0"/>
              <a:t> is a </a:t>
            </a:r>
            <a:r>
              <a:rPr lang="en-CA" sz="2800" u="sng" dirty="0" smtClean="0"/>
              <a:t>descendant</a:t>
            </a:r>
            <a:r>
              <a:rPr lang="en-CA" sz="2800" dirty="0" smtClean="0"/>
              <a:t> of </a:t>
            </a:r>
            <a:r>
              <a:rPr lang="en-CA" sz="2800" b="1" dirty="0" smtClean="0"/>
              <a:t>v</a:t>
            </a:r>
            <a:r>
              <a:rPr lang="en-CA" sz="2800" dirty="0" smtClean="0"/>
              <a:t> in the DFS tree</a:t>
            </a:r>
          </a:p>
          <a:p>
            <a:pPr>
              <a:buNone/>
            </a:pPr>
            <a:r>
              <a:rPr lang="sk-SK" sz="2800" dirty="0" smtClean="0"/>
              <a:t>	</a:t>
            </a:r>
            <a:r>
              <a:rPr lang="en-CA" sz="2800" dirty="0" smtClean="0"/>
              <a:t>(4) </a:t>
            </a:r>
            <a:r>
              <a:rPr lang="en-C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</a:t>
            </a:r>
            <a:r>
              <a:rPr lang="en-CA" sz="2800" dirty="0" smtClean="0"/>
              <a:t> </a:t>
            </a:r>
            <a:r>
              <a:rPr lang="en-CA" sz="2800" dirty="0" err="1" smtClean="0"/>
              <a:t>iff</a:t>
            </a:r>
            <a:r>
              <a:rPr lang="en-CA" sz="2800" dirty="0" smtClean="0"/>
              <a:t> </a:t>
            </a:r>
            <a:r>
              <a:rPr lang="en-CA" sz="2800" b="1" dirty="0" smtClean="0"/>
              <a:t>u</a:t>
            </a:r>
            <a:r>
              <a:rPr lang="en-CA" sz="2800" dirty="0" smtClean="0"/>
              <a:t> is </a:t>
            </a:r>
            <a:r>
              <a:rPr lang="en-CA" sz="2800" u="sng" dirty="0" smtClean="0"/>
              <a:t>neither</a:t>
            </a:r>
            <a:r>
              <a:rPr lang="en-CA" sz="2800" dirty="0" smtClean="0"/>
              <a:t> an ancestor nor a </a:t>
            </a:r>
            <a:r>
              <a:rPr lang="sk-SK" sz="2800" dirty="0" smtClean="0"/>
              <a:t>   	</a:t>
            </a:r>
            <a:r>
              <a:rPr lang="en-CA" sz="2800" dirty="0" smtClean="0"/>
              <a:t>descendant of </a:t>
            </a:r>
            <a:r>
              <a:rPr lang="en-CA" sz="2800" b="1" dirty="0" smtClean="0"/>
              <a:t>v</a:t>
            </a:r>
            <a:endParaRPr lang="en-C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071934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b</a:t>
            </a:r>
            <a:endParaRPr lang="en-CA" b="1" dirty="0"/>
          </a:p>
        </p:txBody>
      </p:sp>
      <p:sp>
        <p:nvSpPr>
          <p:cNvPr id="5" name="Oval 4"/>
          <p:cNvSpPr/>
          <p:nvPr/>
        </p:nvSpPr>
        <p:spPr>
          <a:xfrm>
            <a:off x="4857752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  <a:endParaRPr lang="en-CA" b="1" dirty="0"/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509229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712950" y="3477719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 smtClean="0">
                <a:solidFill>
                  <a:srgbClr val="00B050"/>
                </a:solidFill>
              </a:rPr>
              <a:t>Tree edges</a:t>
            </a:r>
          </a:p>
          <a:p>
            <a:r>
              <a:rPr lang="en-CA" sz="2400" dirty="0" smtClean="0">
                <a:solidFill>
                  <a:srgbClr val="7030A0"/>
                </a:solidFill>
              </a:rPr>
              <a:t>Forward edges</a:t>
            </a:r>
          </a:p>
          <a:p>
            <a:r>
              <a:rPr lang="en-CA" sz="2400" dirty="0" smtClean="0">
                <a:solidFill>
                  <a:srgbClr val="FF0000"/>
                </a:solidFill>
              </a:rPr>
              <a:t>Back edges</a:t>
            </a:r>
          </a:p>
          <a:p>
            <a:r>
              <a:rPr lang="en-CA" sz="2400" dirty="0" smtClean="0">
                <a:solidFill>
                  <a:schemeClr val="accent6"/>
                </a:solidFill>
              </a:rPr>
              <a:t>Cross </a:t>
            </a:r>
            <a:r>
              <a:rPr lang="en-CA" sz="2400" dirty="0" smtClean="0">
                <a:solidFill>
                  <a:schemeClr val="accent6"/>
                </a:solidFill>
              </a:rPr>
              <a:t>edges</a:t>
            </a:r>
            <a:endParaRPr lang="en-CA" sz="2400" dirty="0" smtClean="0">
              <a:solidFill>
                <a:schemeClr val="accent6"/>
              </a:solidFill>
            </a:endParaRPr>
          </a:p>
        </p:txBody>
      </p:sp>
      <p:cxnSp>
        <p:nvCxnSpPr>
          <p:cNvPr id="13" name="Curved Connector 12"/>
          <p:cNvCxnSpPr>
            <a:stCxn id="7" idx="6"/>
            <a:endCxn id="5" idx="5"/>
          </p:cNvCxnSpPr>
          <p:nvPr/>
        </p:nvCxnSpPr>
        <p:spPr>
          <a:xfrm flipV="1">
            <a:off x="3845363" y="2643182"/>
            <a:ext cx="1500198" cy="1428760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/>
          <p:cNvCxnSpPr>
            <a:stCxn id="7" idx="0"/>
          </p:cNvCxnSpPr>
          <p:nvPr/>
        </p:nvCxnSpPr>
        <p:spPr>
          <a:xfrm rot="5400000" flipH="1" flipV="1">
            <a:off x="3565739" y="3351434"/>
            <a:ext cx="500066" cy="512323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559612" y="2491638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5"/>
            <a:endCxn id="30" idx="1"/>
          </p:cNvCxnSpPr>
          <p:nvPr/>
        </p:nvCxnSpPr>
        <p:spPr>
          <a:xfrm rot="16200000" flipH="1">
            <a:off x="5290714" y="2698029"/>
            <a:ext cx="491399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4" idx="6"/>
          </p:cNvCxnSpPr>
          <p:nvPr/>
        </p:nvCxnSpPr>
        <p:spPr>
          <a:xfrm rot="10800000">
            <a:off x="4643438" y="3277458"/>
            <a:ext cx="1000132" cy="8667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7" idx="6"/>
          </p:cNvCxnSpPr>
          <p:nvPr/>
        </p:nvCxnSpPr>
        <p:spPr>
          <a:xfrm rot="5400000">
            <a:off x="4469177" y="2813853"/>
            <a:ext cx="634275" cy="1881902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43570" y="307181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3273859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</a:t>
            </a:r>
            <a:endParaRPr lang="en-CA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00364" y="4857760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 dirty="0" smtClean="0"/>
              <a:t>The edge classification depends on the particular DFS tree!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2199</Words>
  <Application>Microsoft Office PowerPoint</Application>
  <PresentationFormat>On-screen Show (4:3)</PresentationFormat>
  <Paragraphs>527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Topological Sort (an application of DFS)</vt:lpstr>
      <vt:lpstr>Topological sort</vt:lpstr>
      <vt:lpstr>Examples </vt:lpstr>
      <vt:lpstr>Examples </vt:lpstr>
      <vt:lpstr>Topological sort more formally</vt:lpstr>
      <vt:lpstr>Topological sort more formally</vt:lpstr>
      <vt:lpstr>Algorithm for TS</vt:lpstr>
      <vt:lpstr>Edge classification by DFS</vt:lpstr>
      <vt:lpstr>Edge classification by DFS</vt:lpstr>
      <vt:lpstr>Edge classification by DFS</vt:lpstr>
      <vt:lpstr>DAGs and back edges</vt:lpstr>
      <vt:lpstr>Back to 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Time complexity of TS(G)</vt:lpstr>
      <vt:lpstr>Proof of correctness</vt:lpstr>
      <vt:lpstr>Proof of correctness</vt:lpstr>
      <vt:lpstr>Proof of correctness</vt:lpstr>
      <vt:lpstr>Proof of correctness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 (an application of DFS)</dc:title>
  <dc:creator>LR</dc:creator>
  <cp:lastModifiedBy>LR</cp:lastModifiedBy>
  <cp:revision>72</cp:revision>
  <dcterms:created xsi:type="dcterms:W3CDTF">2014-03-18T22:30:03Z</dcterms:created>
  <dcterms:modified xsi:type="dcterms:W3CDTF">2014-03-20T17:51:57Z</dcterms:modified>
</cp:coreProperties>
</file>