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530" r:id="rId5"/>
    <p:sldId id="531" r:id="rId6"/>
    <p:sldId id="533" r:id="rId7"/>
    <p:sldId id="534" r:id="rId8"/>
    <p:sldId id="547" r:id="rId9"/>
    <p:sldId id="548" r:id="rId10"/>
    <p:sldId id="549" r:id="rId11"/>
    <p:sldId id="550" r:id="rId12"/>
    <p:sldId id="551" r:id="rId13"/>
    <p:sldId id="552" r:id="rId14"/>
    <p:sldId id="553" r:id="rId15"/>
    <p:sldId id="554" r:id="rId16"/>
    <p:sldId id="555" r:id="rId17"/>
    <p:sldId id="556" r:id="rId18"/>
    <p:sldId id="557" r:id="rId19"/>
    <p:sldId id="558" r:id="rId20"/>
    <p:sldId id="563" r:id="rId21"/>
    <p:sldId id="559" r:id="rId22"/>
    <p:sldId id="560" r:id="rId23"/>
    <p:sldId id="561" r:id="rId24"/>
    <p:sldId id="562" r:id="rId25"/>
    <p:sldId id="564" r:id="rId26"/>
    <p:sldId id="54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22"/>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solidFill>
                  <a:srgbClr val="FF0000"/>
                </a:solidFill>
              </a:rPr>
              <a:t>*Important Factor 1</a:t>
            </a:r>
          </a:p>
        </p:txBody>
      </p:sp>
      <p:sp>
        <p:nvSpPr>
          <p:cNvPr id="4" name="Slide Number Placeholder 3"/>
          <p:cNvSpPr>
            <a:spLocks noGrp="1"/>
          </p:cNvSpPr>
          <p:nvPr>
            <p:ph type="sldNum" sz="quarter" idx="5"/>
          </p:nvPr>
        </p:nvSpPr>
        <p:spPr/>
        <p:txBody>
          <a:bodyPr/>
          <a:lstStyle/>
          <a:p>
            <a:fld id="{23C058E0-0852-DB43-83D6-BD76659FF1D8}" type="slidenum">
              <a:rPr lang="en-US" smtClean="0"/>
              <a:t>7</a:t>
            </a:fld>
            <a:endParaRPr lang="en-US" dirty="0"/>
          </a:p>
        </p:txBody>
      </p:sp>
    </p:spTree>
    <p:extLst>
      <p:ext uri="{BB962C8B-B14F-4D97-AF65-F5344CB8AC3E}">
        <p14:creationId xmlns:p14="http://schemas.microsoft.com/office/powerpoint/2010/main" val="384650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solidFill>
                  <a:srgbClr val="FF0000"/>
                </a:solidFill>
              </a:rPr>
              <a:t>*Important Factor 2</a:t>
            </a:r>
          </a:p>
        </p:txBody>
      </p:sp>
      <p:sp>
        <p:nvSpPr>
          <p:cNvPr id="4" name="Slide Number Placeholder 3"/>
          <p:cNvSpPr>
            <a:spLocks noGrp="1"/>
          </p:cNvSpPr>
          <p:nvPr>
            <p:ph type="sldNum" sz="quarter" idx="5"/>
          </p:nvPr>
        </p:nvSpPr>
        <p:spPr/>
        <p:txBody>
          <a:bodyPr/>
          <a:lstStyle/>
          <a:p>
            <a:fld id="{23C058E0-0852-DB43-83D6-BD76659FF1D8}" type="slidenum">
              <a:rPr lang="en-US" smtClean="0"/>
              <a:t>9</a:t>
            </a:fld>
            <a:endParaRPr lang="en-US" dirty="0"/>
          </a:p>
        </p:txBody>
      </p:sp>
    </p:spTree>
    <p:extLst>
      <p:ext uri="{BB962C8B-B14F-4D97-AF65-F5344CB8AC3E}">
        <p14:creationId xmlns:p14="http://schemas.microsoft.com/office/powerpoint/2010/main" val="687017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FF0000"/>
                </a:solidFill>
              </a:rPr>
              <a:t>*Important Factor 3</a:t>
            </a:r>
          </a:p>
          <a:p>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11</a:t>
            </a:fld>
            <a:endParaRPr lang="en-US" dirty="0"/>
          </a:p>
        </p:txBody>
      </p:sp>
    </p:spTree>
    <p:extLst>
      <p:ext uri="{BB962C8B-B14F-4D97-AF65-F5344CB8AC3E}">
        <p14:creationId xmlns:p14="http://schemas.microsoft.com/office/powerpoint/2010/main" val="2569433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solidFill>
                  <a:srgbClr val="FF0000"/>
                </a:solidFill>
              </a:rPr>
              <a:t>*Important Factor 4</a:t>
            </a:r>
          </a:p>
        </p:txBody>
      </p:sp>
      <p:sp>
        <p:nvSpPr>
          <p:cNvPr id="4" name="Slide Number Placeholder 3"/>
          <p:cNvSpPr>
            <a:spLocks noGrp="1"/>
          </p:cNvSpPr>
          <p:nvPr>
            <p:ph type="sldNum" sz="quarter" idx="5"/>
          </p:nvPr>
        </p:nvSpPr>
        <p:spPr/>
        <p:txBody>
          <a:bodyPr/>
          <a:lstStyle/>
          <a:p>
            <a:fld id="{23C058E0-0852-DB43-83D6-BD76659FF1D8}" type="slidenum">
              <a:rPr lang="en-US" smtClean="0"/>
              <a:t>14</a:t>
            </a:fld>
            <a:endParaRPr lang="en-US" dirty="0"/>
          </a:p>
        </p:txBody>
      </p:sp>
    </p:spTree>
    <p:extLst>
      <p:ext uri="{BB962C8B-B14F-4D97-AF65-F5344CB8AC3E}">
        <p14:creationId xmlns:p14="http://schemas.microsoft.com/office/powerpoint/2010/main" val="5474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dirty="0">
              <a:solidFill>
                <a:srgbClr val="FF0000"/>
              </a:solidFill>
            </a:endParaRPr>
          </a:p>
        </p:txBody>
      </p:sp>
      <p:sp>
        <p:nvSpPr>
          <p:cNvPr id="4" name="Slide Number Placeholder 3"/>
          <p:cNvSpPr>
            <a:spLocks noGrp="1"/>
          </p:cNvSpPr>
          <p:nvPr>
            <p:ph type="sldNum" sz="quarter" idx="5"/>
          </p:nvPr>
        </p:nvSpPr>
        <p:spPr/>
        <p:txBody>
          <a:bodyPr/>
          <a:lstStyle/>
          <a:p>
            <a:fld id="{23C058E0-0852-DB43-83D6-BD76659FF1D8}" type="slidenum">
              <a:rPr lang="en-US" smtClean="0"/>
              <a:t>15</a:t>
            </a:fld>
            <a:endParaRPr lang="en-US" dirty="0"/>
          </a:p>
        </p:txBody>
      </p:sp>
    </p:spTree>
    <p:extLst>
      <p:ext uri="{BB962C8B-B14F-4D97-AF65-F5344CB8AC3E}">
        <p14:creationId xmlns:p14="http://schemas.microsoft.com/office/powerpoint/2010/main" val="2221239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solidFill>
                  <a:srgbClr val="FF0000"/>
                </a:solidFill>
              </a:rPr>
              <a:t>*Important Factor 5</a:t>
            </a:r>
          </a:p>
        </p:txBody>
      </p:sp>
      <p:sp>
        <p:nvSpPr>
          <p:cNvPr id="4" name="Slide Number Placeholder 3"/>
          <p:cNvSpPr>
            <a:spLocks noGrp="1"/>
          </p:cNvSpPr>
          <p:nvPr>
            <p:ph type="sldNum" sz="quarter" idx="5"/>
          </p:nvPr>
        </p:nvSpPr>
        <p:spPr/>
        <p:txBody>
          <a:bodyPr/>
          <a:lstStyle/>
          <a:p>
            <a:fld id="{23C058E0-0852-DB43-83D6-BD76659FF1D8}" type="slidenum">
              <a:rPr lang="en-US" smtClean="0"/>
              <a:t>16</a:t>
            </a:fld>
            <a:endParaRPr lang="en-US" dirty="0"/>
          </a:p>
        </p:txBody>
      </p:sp>
    </p:spTree>
    <p:extLst>
      <p:ext uri="{BB962C8B-B14F-4D97-AF65-F5344CB8AC3E}">
        <p14:creationId xmlns:p14="http://schemas.microsoft.com/office/powerpoint/2010/main" val="3778120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solidFill>
                  <a:srgbClr val="FF0000"/>
                </a:solidFill>
              </a:rPr>
              <a:t>**Important Factor 6</a:t>
            </a:r>
          </a:p>
        </p:txBody>
      </p:sp>
      <p:sp>
        <p:nvSpPr>
          <p:cNvPr id="4" name="Slide Number Placeholder 3"/>
          <p:cNvSpPr>
            <a:spLocks noGrp="1"/>
          </p:cNvSpPr>
          <p:nvPr>
            <p:ph type="sldNum" sz="quarter" idx="5"/>
          </p:nvPr>
        </p:nvSpPr>
        <p:spPr/>
        <p:txBody>
          <a:bodyPr/>
          <a:lstStyle/>
          <a:p>
            <a:fld id="{23C058E0-0852-DB43-83D6-BD76659FF1D8}" type="slidenum">
              <a:rPr lang="en-US" smtClean="0"/>
              <a:t>17</a:t>
            </a:fld>
            <a:endParaRPr lang="en-US" dirty="0"/>
          </a:p>
        </p:txBody>
      </p:sp>
    </p:spTree>
    <p:extLst>
      <p:ext uri="{BB962C8B-B14F-4D97-AF65-F5344CB8AC3E}">
        <p14:creationId xmlns:p14="http://schemas.microsoft.com/office/powerpoint/2010/main" val="925040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dirty="0">
              <a:solidFill>
                <a:srgbClr val="FF0000"/>
              </a:solidFill>
            </a:endParaRPr>
          </a:p>
        </p:txBody>
      </p:sp>
      <p:sp>
        <p:nvSpPr>
          <p:cNvPr id="4" name="Slide Number Placeholder 3"/>
          <p:cNvSpPr>
            <a:spLocks noGrp="1"/>
          </p:cNvSpPr>
          <p:nvPr>
            <p:ph type="sldNum" sz="quarter" idx="5"/>
          </p:nvPr>
        </p:nvSpPr>
        <p:spPr/>
        <p:txBody>
          <a:bodyPr/>
          <a:lstStyle/>
          <a:p>
            <a:fld id="{23C058E0-0852-DB43-83D6-BD76659FF1D8}" type="slidenum">
              <a:rPr lang="en-US" smtClean="0"/>
              <a:t>18</a:t>
            </a:fld>
            <a:endParaRPr lang="en-US" dirty="0"/>
          </a:p>
        </p:txBody>
      </p:sp>
    </p:spTree>
    <p:extLst>
      <p:ext uri="{BB962C8B-B14F-4D97-AF65-F5344CB8AC3E}">
        <p14:creationId xmlns:p14="http://schemas.microsoft.com/office/powerpoint/2010/main" val="3855241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dirty="0">
              <a:solidFill>
                <a:srgbClr val="FF0000"/>
              </a:solidFill>
            </a:endParaRPr>
          </a:p>
        </p:txBody>
      </p:sp>
      <p:sp>
        <p:nvSpPr>
          <p:cNvPr id="4" name="Slide Number Placeholder 3"/>
          <p:cNvSpPr>
            <a:spLocks noGrp="1"/>
          </p:cNvSpPr>
          <p:nvPr>
            <p:ph type="sldNum" sz="quarter" idx="5"/>
          </p:nvPr>
        </p:nvSpPr>
        <p:spPr/>
        <p:txBody>
          <a:bodyPr/>
          <a:lstStyle/>
          <a:p>
            <a:fld id="{23C058E0-0852-DB43-83D6-BD76659FF1D8}" type="slidenum">
              <a:rPr lang="en-US" smtClean="0"/>
              <a:t>21</a:t>
            </a:fld>
            <a:endParaRPr lang="en-US" dirty="0"/>
          </a:p>
        </p:txBody>
      </p:sp>
    </p:spTree>
    <p:extLst>
      <p:ext uri="{BB962C8B-B14F-4D97-AF65-F5344CB8AC3E}">
        <p14:creationId xmlns:p14="http://schemas.microsoft.com/office/powerpoint/2010/main" val="3516355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243584" y="1380067"/>
            <a:ext cx="9921240" cy="2277533"/>
          </a:xfrm>
        </p:spPr>
        <p:txBody>
          <a:bodyPr/>
          <a:lstStyle/>
          <a:p>
            <a:r>
              <a:rPr lang="en-US" dirty="0"/>
              <a:t>Loan Approval:</a:t>
            </a:r>
            <a:br>
              <a:rPr lang="en-US" dirty="0"/>
            </a:br>
            <a:r>
              <a:rPr lang="en-US" dirty="0"/>
              <a:t>Explanation of Important Metrices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Joyita Sadhukhan</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EABF-A2B0-1A70-9956-80EF8F2444B2}"/>
              </a:ext>
            </a:extLst>
          </p:cNvPr>
          <p:cNvSpPr>
            <a:spLocks noGrp="1"/>
          </p:cNvSpPr>
          <p:nvPr>
            <p:ph type="title"/>
          </p:nvPr>
        </p:nvSpPr>
        <p:spPr>
          <a:xfrm>
            <a:off x="740664" y="389805"/>
            <a:ext cx="10881360" cy="804672"/>
          </a:xfrm>
        </p:spPr>
        <p:txBody>
          <a:bodyPr/>
          <a:lstStyle/>
          <a:p>
            <a:r>
              <a:rPr lang="en-IN" dirty="0"/>
              <a:t>4. balance gross amount</a:t>
            </a:r>
          </a:p>
        </p:txBody>
      </p:sp>
      <p:sp>
        <p:nvSpPr>
          <p:cNvPr id="3" name="Content Placeholder 2">
            <a:extLst>
              <a:ext uri="{FF2B5EF4-FFF2-40B4-BE49-F238E27FC236}">
                <a16:creationId xmlns:a16="http://schemas.microsoft.com/office/drawing/2014/main" id="{F2AA3F90-653A-6CFF-E515-107E6FEC5852}"/>
              </a:ext>
            </a:extLst>
          </p:cNvPr>
          <p:cNvSpPr>
            <a:spLocks noGrp="1"/>
          </p:cNvSpPr>
          <p:nvPr>
            <p:ph idx="1"/>
          </p:nvPr>
        </p:nvSpPr>
        <p:spPr>
          <a:xfrm>
            <a:off x="811784" y="1469731"/>
            <a:ext cx="5182617" cy="4708783"/>
          </a:xfrm>
        </p:spPr>
        <p:txBody>
          <a:bodyPr/>
          <a:lstStyle/>
          <a:p>
            <a:r>
              <a:rPr lang="en-IN" sz="1800" dirty="0"/>
              <a:t>As per data dictionary the meaning of this column is gross amount outstanding or total amount of debt for a company. Let’s say a company has taken loan 40K from bank A and 30K from a family person so total debt is 70K.</a:t>
            </a:r>
          </a:p>
          <a:p>
            <a:r>
              <a:rPr lang="en-IN" sz="1800" dirty="0"/>
              <a:t>This is also an important column if a business is having high amount of total debt then we can conclude that it is hard to repay the loan amount for that company. Because already a lot of debt is there for them to pay.</a:t>
            </a:r>
          </a:p>
          <a:p>
            <a:r>
              <a:rPr lang="en-IN" sz="1800" dirty="0"/>
              <a:t>In this data set highest amount of balance gross is </a:t>
            </a:r>
            <a:r>
              <a:rPr lang="en-IN" sz="1800" b="1" dirty="0"/>
              <a:t>$996,262 </a:t>
            </a:r>
            <a:r>
              <a:rPr lang="en-IN" sz="1800" dirty="0"/>
              <a:t>which is having only for 1 business and we can consider it as outlier.</a:t>
            </a:r>
          </a:p>
          <a:p>
            <a:r>
              <a:rPr lang="en-IN" sz="1800" dirty="0"/>
              <a:t>Lowest balance gross is </a:t>
            </a:r>
            <a:r>
              <a:rPr lang="en-IN" sz="1800" b="1" dirty="0"/>
              <a:t>$600 </a:t>
            </a:r>
            <a:r>
              <a:rPr lang="en-IN" sz="1800" dirty="0"/>
              <a:t>and only 1 business is having this in the data set.</a:t>
            </a:r>
          </a:p>
          <a:p>
            <a:r>
              <a:rPr lang="en-IN" sz="1800" dirty="0"/>
              <a:t>Average amount of balance gross is </a:t>
            </a:r>
            <a:r>
              <a:rPr lang="en-IN" sz="1800" b="1" dirty="0"/>
              <a:t>$2,01,154.</a:t>
            </a:r>
          </a:p>
        </p:txBody>
      </p:sp>
      <p:sp>
        <p:nvSpPr>
          <p:cNvPr id="4" name="Slide Number Placeholder 3">
            <a:extLst>
              <a:ext uri="{FF2B5EF4-FFF2-40B4-BE49-F238E27FC236}">
                <a16:creationId xmlns:a16="http://schemas.microsoft.com/office/drawing/2014/main" id="{415287A0-9DB1-C517-6CFC-9840AF278842}"/>
              </a:ext>
            </a:extLst>
          </p:cNvPr>
          <p:cNvSpPr>
            <a:spLocks noGrp="1"/>
          </p:cNvSpPr>
          <p:nvPr>
            <p:ph type="sldNum" sz="quarter" idx="11"/>
          </p:nvPr>
        </p:nvSpPr>
        <p:spPr/>
        <p:txBody>
          <a:bodyPr/>
          <a:lstStyle/>
          <a:p>
            <a:fld id="{294A09A9-5501-47C1-A89A-A340965A2BE2}" type="slidenum">
              <a:rPr lang="en-US" smtClean="0"/>
              <a:pPr/>
              <a:t>10</a:t>
            </a:fld>
            <a:endParaRPr lang="en-US" dirty="0"/>
          </a:p>
        </p:txBody>
      </p:sp>
      <p:pic>
        <p:nvPicPr>
          <p:cNvPr id="8" name="Picture 7">
            <a:extLst>
              <a:ext uri="{FF2B5EF4-FFF2-40B4-BE49-F238E27FC236}">
                <a16:creationId xmlns:a16="http://schemas.microsoft.com/office/drawing/2014/main" id="{98380D09-44C7-A5CA-3D07-457B45984CC2}"/>
              </a:ext>
            </a:extLst>
          </p:cNvPr>
          <p:cNvPicPr>
            <a:picLocks noChangeAspect="1"/>
          </p:cNvPicPr>
          <p:nvPr/>
        </p:nvPicPr>
        <p:blipFill>
          <a:blip r:embed="rId2"/>
          <a:stretch>
            <a:fillRect/>
          </a:stretch>
        </p:blipFill>
        <p:spPr>
          <a:xfrm>
            <a:off x="6096000" y="1698331"/>
            <a:ext cx="5526023" cy="1396521"/>
          </a:xfrm>
          <a:prstGeom prst="rect">
            <a:avLst/>
          </a:prstGeom>
          <a:ln>
            <a:solidFill>
              <a:schemeClr val="tx1"/>
            </a:solidFill>
          </a:ln>
        </p:spPr>
      </p:pic>
      <p:pic>
        <p:nvPicPr>
          <p:cNvPr id="11" name="Picture 10">
            <a:extLst>
              <a:ext uri="{FF2B5EF4-FFF2-40B4-BE49-F238E27FC236}">
                <a16:creationId xmlns:a16="http://schemas.microsoft.com/office/drawing/2014/main" id="{AD7064DC-8328-3453-823C-C796EA533073}"/>
              </a:ext>
            </a:extLst>
          </p:cNvPr>
          <p:cNvPicPr>
            <a:picLocks noChangeAspect="1"/>
          </p:cNvPicPr>
          <p:nvPr/>
        </p:nvPicPr>
        <p:blipFill>
          <a:blip r:embed="rId3"/>
          <a:stretch>
            <a:fillRect/>
          </a:stretch>
        </p:blipFill>
        <p:spPr>
          <a:xfrm>
            <a:off x="6096000" y="4099325"/>
            <a:ext cx="5526023" cy="1396521"/>
          </a:xfrm>
          <a:prstGeom prst="rect">
            <a:avLst/>
          </a:prstGeom>
          <a:ln>
            <a:solidFill>
              <a:schemeClr val="tx1"/>
            </a:solidFill>
          </a:ln>
        </p:spPr>
      </p:pic>
    </p:spTree>
    <p:extLst>
      <p:ext uri="{BB962C8B-B14F-4D97-AF65-F5344CB8AC3E}">
        <p14:creationId xmlns:p14="http://schemas.microsoft.com/office/powerpoint/2010/main" val="290591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EABF-A2B0-1A70-9956-80EF8F2444B2}"/>
              </a:ext>
            </a:extLst>
          </p:cNvPr>
          <p:cNvSpPr>
            <a:spLocks noGrp="1"/>
          </p:cNvSpPr>
          <p:nvPr>
            <p:ph type="title"/>
          </p:nvPr>
        </p:nvSpPr>
        <p:spPr>
          <a:xfrm>
            <a:off x="740664" y="389805"/>
            <a:ext cx="10881360" cy="804672"/>
          </a:xfrm>
        </p:spPr>
        <p:txBody>
          <a:bodyPr/>
          <a:lstStyle/>
          <a:p>
            <a:r>
              <a:rPr lang="en-IN" dirty="0"/>
              <a:t>5. ChgOFFPRINGR*</a:t>
            </a:r>
          </a:p>
        </p:txBody>
      </p:sp>
      <p:sp>
        <p:nvSpPr>
          <p:cNvPr id="3" name="Content Placeholder 2">
            <a:extLst>
              <a:ext uri="{FF2B5EF4-FFF2-40B4-BE49-F238E27FC236}">
                <a16:creationId xmlns:a16="http://schemas.microsoft.com/office/drawing/2014/main" id="{F2AA3F90-653A-6CFF-E515-107E6FEC5852}"/>
              </a:ext>
            </a:extLst>
          </p:cNvPr>
          <p:cNvSpPr>
            <a:spLocks noGrp="1"/>
          </p:cNvSpPr>
          <p:nvPr>
            <p:ph idx="1"/>
          </p:nvPr>
        </p:nvSpPr>
        <p:spPr>
          <a:xfrm>
            <a:off x="811784" y="1469731"/>
            <a:ext cx="5182617" cy="5213457"/>
          </a:xfrm>
        </p:spPr>
        <p:txBody>
          <a:bodyPr/>
          <a:lstStyle/>
          <a:p>
            <a:r>
              <a:rPr lang="en-IN" sz="1800" dirty="0"/>
              <a:t>Charged off amount is simply the loss amount after lending loan to a person. When the person failed to pay back the complete amount then the creditor charged off for that amount.</a:t>
            </a:r>
          </a:p>
          <a:p>
            <a:r>
              <a:rPr lang="en-IN" sz="1800" dirty="0"/>
              <a:t>In simple term, let’s say business A lend 1 Lakh amount to a person and the person pay back 70k and left out amount is unable to pay by the person hence the company is charged of 30k in that case company will first sent a letter and then might take a legal step.</a:t>
            </a:r>
          </a:p>
          <a:p>
            <a:r>
              <a:rPr lang="en-IN" sz="1800" dirty="0"/>
              <a:t>In this case if amount of charged-off for a company is high then we can say that company failed to pay the amount of loan previously to the creditor and it plays a vital role here.</a:t>
            </a:r>
          </a:p>
          <a:p>
            <a:r>
              <a:rPr lang="en-IN" sz="1800" dirty="0"/>
              <a:t>Max charged off amount is </a:t>
            </a:r>
            <a:r>
              <a:rPr lang="en-IN" sz="1800" b="1" dirty="0"/>
              <a:t>$3,512,596 </a:t>
            </a:r>
            <a:r>
              <a:rPr lang="en-IN" sz="1800" dirty="0"/>
              <a:t>by </a:t>
            </a:r>
            <a:r>
              <a:rPr lang="en-IN" sz="1800" b="1" dirty="0"/>
              <a:t>Superior Wholesale, INC</a:t>
            </a:r>
            <a:r>
              <a:rPr lang="en-IN" sz="1800" dirty="0"/>
              <a:t>.</a:t>
            </a:r>
          </a:p>
          <a:p>
            <a:r>
              <a:rPr lang="en-IN" sz="1800" dirty="0"/>
              <a:t>Minimum charged off amount is $1.00 which might be a data anomaly and average is $13,503</a:t>
            </a:r>
          </a:p>
        </p:txBody>
      </p:sp>
      <p:sp>
        <p:nvSpPr>
          <p:cNvPr id="4" name="Slide Number Placeholder 3">
            <a:extLst>
              <a:ext uri="{FF2B5EF4-FFF2-40B4-BE49-F238E27FC236}">
                <a16:creationId xmlns:a16="http://schemas.microsoft.com/office/drawing/2014/main" id="{415287A0-9DB1-C517-6CFC-9840AF278842}"/>
              </a:ext>
            </a:extLst>
          </p:cNvPr>
          <p:cNvSpPr>
            <a:spLocks noGrp="1"/>
          </p:cNvSpPr>
          <p:nvPr>
            <p:ph type="sldNum" sz="quarter" idx="11"/>
          </p:nvPr>
        </p:nvSpPr>
        <p:spPr/>
        <p:txBody>
          <a:bodyPr/>
          <a:lstStyle/>
          <a:p>
            <a:fld id="{294A09A9-5501-47C1-A89A-A340965A2BE2}" type="slidenum">
              <a:rPr lang="en-US" smtClean="0"/>
              <a:pPr/>
              <a:t>11</a:t>
            </a:fld>
            <a:endParaRPr lang="en-US" dirty="0"/>
          </a:p>
        </p:txBody>
      </p:sp>
      <p:pic>
        <p:nvPicPr>
          <p:cNvPr id="6" name="Picture 5">
            <a:extLst>
              <a:ext uri="{FF2B5EF4-FFF2-40B4-BE49-F238E27FC236}">
                <a16:creationId xmlns:a16="http://schemas.microsoft.com/office/drawing/2014/main" id="{D57028A4-EFE0-938A-03C0-0900FDCA70A4}"/>
              </a:ext>
            </a:extLst>
          </p:cNvPr>
          <p:cNvPicPr>
            <a:picLocks noChangeAspect="1"/>
          </p:cNvPicPr>
          <p:nvPr/>
        </p:nvPicPr>
        <p:blipFill>
          <a:blip r:embed="rId3"/>
          <a:stretch>
            <a:fillRect/>
          </a:stretch>
        </p:blipFill>
        <p:spPr>
          <a:xfrm>
            <a:off x="6276149" y="1312370"/>
            <a:ext cx="5345875" cy="1540920"/>
          </a:xfrm>
          <a:prstGeom prst="rect">
            <a:avLst/>
          </a:prstGeom>
        </p:spPr>
      </p:pic>
      <p:pic>
        <p:nvPicPr>
          <p:cNvPr id="7" name="Picture 6">
            <a:extLst>
              <a:ext uri="{FF2B5EF4-FFF2-40B4-BE49-F238E27FC236}">
                <a16:creationId xmlns:a16="http://schemas.microsoft.com/office/drawing/2014/main" id="{7E3BDFDB-270C-220E-2C88-539DB36A3DEC}"/>
              </a:ext>
            </a:extLst>
          </p:cNvPr>
          <p:cNvPicPr>
            <a:picLocks noChangeAspect="1"/>
          </p:cNvPicPr>
          <p:nvPr/>
        </p:nvPicPr>
        <p:blipFill>
          <a:blip r:embed="rId4"/>
          <a:stretch>
            <a:fillRect/>
          </a:stretch>
        </p:blipFill>
        <p:spPr>
          <a:xfrm>
            <a:off x="6276149" y="2930760"/>
            <a:ext cx="5345875" cy="1305063"/>
          </a:xfrm>
          <a:prstGeom prst="rect">
            <a:avLst/>
          </a:prstGeom>
          <a:ln>
            <a:solidFill>
              <a:schemeClr val="tx1"/>
            </a:solidFill>
          </a:ln>
        </p:spPr>
      </p:pic>
      <p:pic>
        <p:nvPicPr>
          <p:cNvPr id="9" name="Picture 8">
            <a:extLst>
              <a:ext uri="{FF2B5EF4-FFF2-40B4-BE49-F238E27FC236}">
                <a16:creationId xmlns:a16="http://schemas.microsoft.com/office/drawing/2014/main" id="{AD0DBD99-DBD2-FCC7-06FF-0BC646009244}"/>
              </a:ext>
            </a:extLst>
          </p:cNvPr>
          <p:cNvPicPr>
            <a:picLocks noChangeAspect="1"/>
          </p:cNvPicPr>
          <p:nvPr/>
        </p:nvPicPr>
        <p:blipFill>
          <a:blip r:embed="rId5"/>
          <a:stretch>
            <a:fillRect/>
          </a:stretch>
        </p:blipFill>
        <p:spPr>
          <a:xfrm>
            <a:off x="6276149" y="4313293"/>
            <a:ext cx="5345875" cy="1781175"/>
          </a:xfrm>
          <a:prstGeom prst="rect">
            <a:avLst/>
          </a:prstGeom>
          <a:ln>
            <a:solidFill>
              <a:schemeClr val="tx1"/>
            </a:solidFill>
          </a:ln>
        </p:spPr>
      </p:pic>
    </p:spTree>
    <p:extLst>
      <p:ext uri="{BB962C8B-B14F-4D97-AF65-F5344CB8AC3E}">
        <p14:creationId xmlns:p14="http://schemas.microsoft.com/office/powerpoint/2010/main" val="1451425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EABF-A2B0-1A70-9956-80EF8F2444B2}"/>
              </a:ext>
            </a:extLst>
          </p:cNvPr>
          <p:cNvSpPr>
            <a:spLocks noGrp="1"/>
          </p:cNvSpPr>
          <p:nvPr>
            <p:ph type="title"/>
          </p:nvPr>
        </p:nvSpPr>
        <p:spPr>
          <a:xfrm>
            <a:off x="740664" y="389805"/>
            <a:ext cx="10881360" cy="804672"/>
          </a:xfrm>
        </p:spPr>
        <p:txBody>
          <a:bodyPr/>
          <a:lstStyle/>
          <a:p>
            <a:r>
              <a:rPr lang="en-IN" dirty="0"/>
              <a:t>6. Grappv</a:t>
            </a:r>
          </a:p>
        </p:txBody>
      </p:sp>
      <p:sp>
        <p:nvSpPr>
          <p:cNvPr id="3" name="Content Placeholder 2">
            <a:extLst>
              <a:ext uri="{FF2B5EF4-FFF2-40B4-BE49-F238E27FC236}">
                <a16:creationId xmlns:a16="http://schemas.microsoft.com/office/drawing/2014/main" id="{F2AA3F90-653A-6CFF-E515-107E6FEC5852}"/>
              </a:ext>
            </a:extLst>
          </p:cNvPr>
          <p:cNvSpPr>
            <a:spLocks noGrp="1"/>
          </p:cNvSpPr>
          <p:nvPr>
            <p:ph idx="1"/>
          </p:nvPr>
        </p:nvSpPr>
        <p:spPr>
          <a:xfrm>
            <a:off x="850392" y="1711429"/>
            <a:ext cx="5182617" cy="3743724"/>
          </a:xfrm>
        </p:spPr>
        <p:txBody>
          <a:bodyPr/>
          <a:lstStyle/>
          <a:p>
            <a:r>
              <a:rPr lang="en-IN" sz="2000" dirty="0"/>
              <a:t>This column means gross amount of loan approved by the bank for a company.</a:t>
            </a:r>
          </a:p>
          <a:p>
            <a:r>
              <a:rPr lang="en-IN" sz="2000" dirty="0"/>
              <a:t>This also describe the liquidity amount. We can say that more the gross amount more chanced to be a non-defaulters.</a:t>
            </a:r>
          </a:p>
          <a:p>
            <a:r>
              <a:rPr lang="en-IN" sz="2000" dirty="0"/>
              <a:t>Highest amount of GrAppv is </a:t>
            </a:r>
            <a:r>
              <a:rPr lang="en-IN" sz="2000" b="1" dirty="0"/>
              <a:t>$5,472,000 </a:t>
            </a:r>
            <a:r>
              <a:rPr lang="en-IN" sz="2000" dirty="0"/>
              <a:t>which is too high and high possibility to be an outlier.</a:t>
            </a:r>
          </a:p>
          <a:p>
            <a:r>
              <a:rPr lang="en-IN" sz="2000" dirty="0"/>
              <a:t>Lowest amount is </a:t>
            </a:r>
            <a:r>
              <a:rPr lang="en-IN" sz="2000" b="1" dirty="0"/>
              <a:t>$200 </a:t>
            </a:r>
            <a:r>
              <a:rPr lang="en-IN" sz="2000" dirty="0"/>
              <a:t>and almost 2 companies are holding this.</a:t>
            </a:r>
          </a:p>
          <a:p>
            <a:r>
              <a:rPr lang="en-IN" sz="2000" dirty="0"/>
              <a:t>Average amount of GrAppv is </a:t>
            </a:r>
            <a:r>
              <a:rPr lang="en-IN" sz="2000" b="1" dirty="0"/>
              <a:t>$1,92,686.</a:t>
            </a:r>
          </a:p>
        </p:txBody>
      </p:sp>
      <p:sp>
        <p:nvSpPr>
          <p:cNvPr id="4" name="Slide Number Placeholder 3">
            <a:extLst>
              <a:ext uri="{FF2B5EF4-FFF2-40B4-BE49-F238E27FC236}">
                <a16:creationId xmlns:a16="http://schemas.microsoft.com/office/drawing/2014/main" id="{415287A0-9DB1-C517-6CFC-9840AF278842}"/>
              </a:ext>
            </a:extLst>
          </p:cNvPr>
          <p:cNvSpPr>
            <a:spLocks noGrp="1"/>
          </p:cNvSpPr>
          <p:nvPr>
            <p:ph type="sldNum" sz="quarter" idx="11"/>
          </p:nvPr>
        </p:nvSpPr>
        <p:spPr/>
        <p:txBody>
          <a:bodyPr/>
          <a:lstStyle/>
          <a:p>
            <a:fld id="{294A09A9-5501-47C1-A89A-A340965A2BE2}" type="slidenum">
              <a:rPr lang="en-US" smtClean="0"/>
              <a:pPr/>
              <a:t>12</a:t>
            </a:fld>
            <a:endParaRPr lang="en-US" dirty="0"/>
          </a:p>
        </p:txBody>
      </p:sp>
      <p:pic>
        <p:nvPicPr>
          <p:cNvPr id="5" name="Picture 4">
            <a:extLst>
              <a:ext uri="{FF2B5EF4-FFF2-40B4-BE49-F238E27FC236}">
                <a16:creationId xmlns:a16="http://schemas.microsoft.com/office/drawing/2014/main" id="{5387D8FB-141D-6C5B-10AF-9941BB732FC1}"/>
              </a:ext>
            </a:extLst>
          </p:cNvPr>
          <p:cNvPicPr>
            <a:picLocks noChangeAspect="1"/>
          </p:cNvPicPr>
          <p:nvPr/>
        </p:nvPicPr>
        <p:blipFill>
          <a:blip r:embed="rId2"/>
          <a:stretch>
            <a:fillRect/>
          </a:stretch>
        </p:blipFill>
        <p:spPr>
          <a:xfrm>
            <a:off x="6230874" y="1276617"/>
            <a:ext cx="5391150" cy="1504950"/>
          </a:xfrm>
          <a:prstGeom prst="rect">
            <a:avLst/>
          </a:prstGeom>
          <a:ln>
            <a:solidFill>
              <a:schemeClr val="tx1"/>
            </a:solidFill>
          </a:ln>
        </p:spPr>
      </p:pic>
      <p:pic>
        <p:nvPicPr>
          <p:cNvPr id="8" name="Picture 7">
            <a:extLst>
              <a:ext uri="{FF2B5EF4-FFF2-40B4-BE49-F238E27FC236}">
                <a16:creationId xmlns:a16="http://schemas.microsoft.com/office/drawing/2014/main" id="{15E29F58-8BB2-6FC6-86A0-29C8511C7E7B}"/>
              </a:ext>
            </a:extLst>
          </p:cNvPr>
          <p:cNvPicPr>
            <a:picLocks noChangeAspect="1"/>
          </p:cNvPicPr>
          <p:nvPr/>
        </p:nvPicPr>
        <p:blipFill>
          <a:blip r:embed="rId3"/>
          <a:stretch>
            <a:fillRect/>
          </a:stretch>
        </p:blipFill>
        <p:spPr>
          <a:xfrm>
            <a:off x="6230874" y="2863706"/>
            <a:ext cx="5391150" cy="1212727"/>
          </a:xfrm>
          <a:prstGeom prst="rect">
            <a:avLst/>
          </a:prstGeom>
          <a:ln>
            <a:solidFill>
              <a:schemeClr val="tx1"/>
            </a:solidFill>
          </a:ln>
        </p:spPr>
      </p:pic>
      <p:pic>
        <p:nvPicPr>
          <p:cNvPr id="10" name="Picture 9">
            <a:extLst>
              <a:ext uri="{FF2B5EF4-FFF2-40B4-BE49-F238E27FC236}">
                <a16:creationId xmlns:a16="http://schemas.microsoft.com/office/drawing/2014/main" id="{8361BA83-A219-4F29-1392-C44D534A5753}"/>
              </a:ext>
            </a:extLst>
          </p:cNvPr>
          <p:cNvPicPr>
            <a:picLocks noChangeAspect="1"/>
          </p:cNvPicPr>
          <p:nvPr/>
        </p:nvPicPr>
        <p:blipFill>
          <a:blip r:embed="rId4"/>
          <a:stretch>
            <a:fillRect/>
          </a:stretch>
        </p:blipFill>
        <p:spPr>
          <a:xfrm>
            <a:off x="6230873" y="4158572"/>
            <a:ext cx="5391149" cy="1685925"/>
          </a:xfrm>
          <a:prstGeom prst="rect">
            <a:avLst/>
          </a:prstGeom>
          <a:ln>
            <a:solidFill>
              <a:schemeClr val="tx1"/>
            </a:solidFill>
          </a:ln>
        </p:spPr>
      </p:pic>
    </p:spTree>
    <p:extLst>
      <p:ext uri="{BB962C8B-B14F-4D97-AF65-F5344CB8AC3E}">
        <p14:creationId xmlns:p14="http://schemas.microsoft.com/office/powerpoint/2010/main" val="1751834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2B47-E193-7312-057B-EEA63A6EA6A5}"/>
              </a:ext>
            </a:extLst>
          </p:cNvPr>
          <p:cNvSpPr>
            <a:spLocks noGrp="1"/>
          </p:cNvSpPr>
          <p:nvPr>
            <p:ph type="ctrTitle"/>
          </p:nvPr>
        </p:nvSpPr>
        <p:spPr>
          <a:xfrm>
            <a:off x="1135380" y="847005"/>
            <a:ext cx="9921240" cy="1481328"/>
          </a:xfrm>
        </p:spPr>
        <p:txBody>
          <a:bodyPr/>
          <a:lstStyle/>
          <a:p>
            <a:r>
              <a:rPr lang="en-IN" dirty="0"/>
              <a:t>Analysis for categorical columns</a:t>
            </a:r>
          </a:p>
        </p:txBody>
      </p:sp>
      <p:sp>
        <p:nvSpPr>
          <p:cNvPr id="3" name="Subtitle 2">
            <a:extLst>
              <a:ext uri="{FF2B5EF4-FFF2-40B4-BE49-F238E27FC236}">
                <a16:creationId xmlns:a16="http://schemas.microsoft.com/office/drawing/2014/main" id="{F9B4BFE5-5E10-585F-D7E6-44D37C008F7A}"/>
              </a:ext>
            </a:extLst>
          </p:cNvPr>
          <p:cNvSpPr>
            <a:spLocks noGrp="1"/>
          </p:cNvSpPr>
          <p:nvPr>
            <p:ph type="subTitle" idx="1"/>
          </p:nvPr>
        </p:nvSpPr>
        <p:spPr>
          <a:xfrm>
            <a:off x="3698155" y="2950635"/>
            <a:ext cx="4795689" cy="2971800"/>
          </a:xfrm>
        </p:spPr>
        <p:txBody>
          <a:bodyPr/>
          <a:lstStyle/>
          <a:p>
            <a:pPr marL="457200" indent="-457200">
              <a:buAutoNum type="arabicPeriod"/>
            </a:pPr>
            <a:r>
              <a:rPr lang="en-IN" dirty="0"/>
              <a:t>NewExist</a:t>
            </a:r>
          </a:p>
          <a:p>
            <a:pPr marL="457200" indent="-457200">
              <a:buAutoNum type="arabicPeriod"/>
            </a:pPr>
            <a:r>
              <a:rPr lang="en-IN" dirty="0"/>
              <a:t>UrbanRural</a:t>
            </a:r>
          </a:p>
          <a:p>
            <a:pPr marL="457200" indent="-457200">
              <a:buAutoNum type="arabicPeriod"/>
            </a:pPr>
            <a:r>
              <a:rPr lang="en-IN" dirty="0"/>
              <a:t>LowDoc</a:t>
            </a:r>
          </a:p>
          <a:p>
            <a:pPr marL="457200" indent="-457200">
              <a:buAutoNum type="arabicPeriod"/>
            </a:pPr>
            <a:r>
              <a:rPr lang="en-IN" dirty="0"/>
              <a:t>MIS_Status</a:t>
            </a:r>
          </a:p>
          <a:p>
            <a:pPr marL="457200" indent="-457200">
              <a:buAutoNum type="arabicPeriod"/>
            </a:pPr>
            <a:r>
              <a:rPr lang="en-IN" dirty="0"/>
              <a:t>NAICS</a:t>
            </a:r>
          </a:p>
          <a:p>
            <a:pPr marL="457200" indent="-457200">
              <a:buAutoNum type="arabicPeriod"/>
            </a:pPr>
            <a:r>
              <a:rPr lang="en-IN" dirty="0"/>
              <a:t>State</a:t>
            </a:r>
          </a:p>
        </p:txBody>
      </p:sp>
      <p:cxnSp>
        <p:nvCxnSpPr>
          <p:cNvPr id="5" name="Straight Connector 4">
            <a:extLst>
              <a:ext uri="{FF2B5EF4-FFF2-40B4-BE49-F238E27FC236}">
                <a16:creationId xmlns:a16="http://schemas.microsoft.com/office/drawing/2014/main" id="{FE853766-FB39-67F7-5139-53A3CAE5C5BC}"/>
              </a:ext>
            </a:extLst>
          </p:cNvPr>
          <p:cNvCxnSpPr>
            <a:cxnSpLocks/>
          </p:cNvCxnSpPr>
          <p:nvPr/>
        </p:nvCxnSpPr>
        <p:spPr>
          <a:xfrm>
            <a:off x="5249333" y="3928533"/>
            <a:ext cx="1693334" cy="0"/>
          </a:xfrm>
          <a:prstGeom prst="line">
            <a:avLst/>
          </a:prstGeom>
          <a:ln>
            <a:solidFill>
              <a:schemeClr val="accent4">
                <a:lumMod val="25000"/>
              </a:schemeClr>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852813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EABF-A2B0-1A70-9956-80EF8F2444B2}"/>
              </a:ext>
            </a:extLst>
          </p:cNvPr>
          <p:cNvSpPr>
            <a:spLocks noGrp="1"/>
          </p:cNvSpPr>
          <p:nvPr>
            <p:ph type="title"/>
          </p:nvPr>
        </p:nvSpPr>
        <p:spPr>
          <a:xfrm>
            <a:off x="740664" y="389805"/>
            <a:ext cx="10881360" cy="804672"/>
          </a:xfrm>
        </p:spPr>
        <p:txBody>
          <a:bodyPr/>
          <a:lstStyle/>
          <a:p>
            <a:r>
              <a:rPr lang="en-IN" dirty="0"/>
              <a:t>1. New exist*</a:t>
            </a:r>
          </a:p>
        </p:txBody>
      </p:sp>
      <p:sp>
        <p:nvSpPr>
          <p:cNvPr id="3" name="Content Placeholder 2">
            <a:extLst>
              <a:ext uri="{FF2B5EF4-FFF2-40B4-BE49-F238E27FC236}">
                <a16:creationId xmlns:a16="http://schemas.microsoft.com/office/drawing/2014/main" id="{F2AA3F90-653A-6CFF-E515-107E6FEC5852}"/>
              </a:ext>
            </a:extLst>
          </p:cNvPr>
          <p:cNvSpPr>
            <a:spLocks noGrp="1"/>
          </p:cNvSpPr>
          <p:nvPr>
            <p:ph idx="1"/>
          </p:nvPr>
        </p:nvSpPr>
        <p:spPr>
          <a:xfrm>
            <a:off x="998727" y="1394502"/>
            <a:ext cx="5182617" cy="4634824"/>
          </a:xfrm>
        </p:spPr>
        <p:txBody>
          <a:bodyPr/>
          <a:lstStyle/>
          <a:p>
            <a:r>
              <a:rPr lang="en-IN" sz="2000" dirty="0"/>
              <a:t>This column described which business is already established and which are newly created.</a:t>
            </a:r>
          </a:p>
          <a:p>
            <a:r>
              <a:rPr lang="en-IN" sz="2000" dirty="0"/>
              <a:t>It has an impact for loan approval. Existing companies are already having some history which is helpful for a company to analyse and understand if the company can pay the loan or not. </a:t>
            </a:r>
          </a:p>
          <a:p>
            <a:r>
              <a:rPr lang="en-IN" sz="2000" dirty="0"/>
              <a:t>Here, 1=existing business and 2=new business</a:t>
            </a:r>
          </a:p>
          <a:p>
            <a:r>
              <a:rPr lang="en-IN" sz="2000" dirty="0"/>
              <a:t>Almost </a:t>
            </a:r>
            <a:r>
              <a:rPr lang="en-IN" sz="2000" b="1" dirty="0"/>
              <a:t>6,44,869</a:t>
            </a:r>
            <a:r>
              <a:rPr lang="en-IN" sz="2000" dirty="0"/>
              <a:t> businesses are already existing and </a:t>
            </a:r>
            <a:r>
              <a:rPr lang="en-IN" sz="2000" b="1" dirty="0"/>
              <a:t>2,53,123</a:t>
            </a:r>
            <a:r>
              <a:rPr lang="en-IN" sz="2000" dirty="0"/>
              <a:t> businesses are new.</a:t>
            </a:r>
          </a:p>
          <a:p>
            <a:r>
              <a:rPr lang="en-IN" sz="2000" dirty="0"/>
              <a:t>And </a:t>
            </a:r>
            <a:r>
              <a:rPr lang="en-IN" sz="2000" b="1" dirty="0"/>
              <a:t>1034</a:t>
            </a:r>
            <a:r>
              <a:rPr lang="en-IN" sz="2000" dirty="0"/>
              <a:t> values are unidentified or missing.</a:t>
            </a:r>
            <a:br>
              <a:rPr lang="en-IN" sz="1800" dirty="0"/>
            </a:br>
            <a:endParaRPr lang="en-IN" sz="1800" dirty="0"/>
          </a:p>
        </p:txBody>
      </p:sp>
      <p:sp>
        <p:nvSpPr>
          <p:cNvPr id="4" name="Slide Number Placeholder 3">
            <a:extLst>
              <a:ext uri="{FF2B5EF4-FFF2-40B4-BE49-F238E27FC236}">
                <a16:creationId xmlns:a16="http://schemas.microsoft.com/office/drawing/2014/main" id="{415287A0-9DB1-C517-6CFC-9840AF278842}"/>
              </a:ext>
            </a:extLst>
          </p:cNvPr>
          <p:cNvSpPr>
            <a:spLocks noGrp="1"/>
          </p:cNvSpPr>
          <p:nvPr>
            <p:ph type="sldNum" sz="quarter" idx="11"/>
          </p:nvPr>
        </p:nvSpPr>
        <p:spPr/>
        <p:txBody>
          <a:bodyPr/>
          <a:lstStyle/>
          <a:p>
            <a:fld id="{294A09A9-5501-47C1-A89A-A340965A2BE2}" type="slidenum">
              <a:rPr lang="en-US" smtClean="0"/>
              <a:pPr/>
              <a:t>14</a:t>
            </a:fld>
            <a:endParaRPr lang="en-US" dirty="0"/>
          </a:p>
        </p:txBody>
      </p:sp>
      <p:pic>
        <p:nvPicPr>
          <p:cNvPr id="5" name="Picture 4">
            <a:extLst>
              <a:ext uri="{FF2B5EF4-FFF2-40B4-BE49-F238E27FC236}">
                <a16:creationId xmlns:a16="http://schemas.microsoft.com/office/drawing/2014/main" id="{D079694D-36F0-5570-2307-22729C54D8E3}"/>
              </a:ext>
            </a:extLst>
          </p:cNvPr>
          <p:cNvPicPr>
            <a:picLocks noChangeAspect="1"/>
          </p:cNvPicPr>
          <p:nvPr/>
        </p:nvPicPr>
        <p:blipFill>
          <a:blip r:embed="rId3"/>
          <a:stretch>
            <a:fillRect/>
          </a:stretch>
        </p:blipFill>
        <p:spPr>
          <a:xfrm>
            <a:off x="6215189" y="1194477"/>
            <a:ext cx="5406835" cy="1877266"/>
          </a:xfrm>
          <a:prstGeom prst="rect">
            <a:avLst/>
          </a:prstGeom>
          <a:ln>
            <a:solidFill>
              <a:schemeClr val="tx1"/>
            </a:solidFill>
          </a:ln>
        </p:spPr>
      </p:pic>
      <p:pic>
        <p:nvPicPr>
          <p:cNvPr id="6" name="Picture 5">
            <a:extLst>
              <a:ext uri="{FF2B5EF4-FFF2-40B4-BE49-F238E27FC236}">
                <a16:creationId xmlns:a16="http://schemas.microsoft.com/office/drawing/2014/main" id="{DBCFEDE7-8DFF-BDE9-3B94-BCDA889001FE}"/>
              </a:ext>
            </a:extLst>
          </p:cNvPr>
          <p:cNvPicPr>
            <a:picLocks noChangeAspect="1"/>
          </p:cNvPicPr>
          <p:nvPr/>
        </p:nvPicPr>
        <p:blipFill>
          <a:blip r:embed="rId4"/>
          <a:stretch>
            <a:fillRect/>
          </a:stretch>
        </p:blipFill>
        <p:spPr>
          <a:xfrm>
            <a:off x="6600366" y="3296300"/>
            <a:ext cx="4636479" cy="3171895"/>
          </a:xfrm>
          <a:prstGeom prst="rect">
            <a:avLst/>
          </a:prstGeom>
          <a:ln>
            <a:solidFill>
              <a:schemeClr val="tx1"/>
            </a:solidFill>
          </a:ln>
        </p:spPr>
      </p:pic>
    </p:spTree>
    <p:extLst>
      <p:ext uri="{BB962C8B-B14F-4D97-AF65-F5344CB8AC3E}">
        <p14:creationId xmlns:p14="http://schemas.microsoft.com/office/powerpoint/2010/main" val="377855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EABF-A2B0-1A70-9956-80EF8F2444B2}"/>
              </a:ext>
            </a:extLst>
          </p:cNvPr>
          <p:cNvSpPr>
            <a:spLocks noGrp="1"/>
          </p:cNvSpPr>
          <p:nvPr>
            <p:ph type="title"/>
          </p:nvPr>
        </p:nvSpPr>
        <p:spPr>
          <a:xfrm>
            <a:off x="740664" y="389805"/>
            <a:ext cx="10881360" cy="804672"/>
          </a:xfrm>
        </p:spPr>
        <p:txBody>
          <a:bodyPr/>
          <a:lstStyle/>
          <a:p>
            <a:r>
              <a:rPr lang="en-IN" dirty="0"/>
              <a:t>2. Urban rural</a:t>
            </a:r>
          </a:p>
        </p:txBody>
      </p:sp>
      <p:sp>
        <p:nvSpPr>
          <p:cNvPr id="3" name="Content Placeholder 2">
            <a:extLst>
              <a:ext uri="{FF2B5EF4-FFF2-40B4-BE49-F238E27FC236}">
                <a16:creationId xmlns:a16="http://schemas.microsoft.com/office/drawing/2014/main" id="{F2AA3F90-653A-6CFF-E515-107E6FEC5852}"/>
              </a:ext>
            </a:extLst>
          </p:cNvPr>
          <p:cNvSpPr>
            <a:spLocks noGrp="1"/>
          </p:cNvSpPr>
          <p:nvPr>
            <p:ph idx="1"/>
          </p:nvPr>
        </p:nvSpPr>
        <p:spPr>
          <a:xfrm>
            <a:off x="913383" y="1508802"/>
            <a:ext cx="5182617" cy="4634824"/>
          </a:xfrm>
        </p:spPr>
        <p:txBody>
          <a:bodyPr/>
          <a:lstStyle/>
          <a:p>
            <a:r>
              <a:rPr lang="en-IN" sz="2000" dirty="0"/>
              <a:t>This describe us which companies are from urban area and which are from rural area.</a:t>
            </a:r>
          </a:p>
          <a:p>
            <a:r>
              <a:rPr lang="en-IN" sz="2000" dirty="0"/>
              <a:t>It can give us a clarity of the success for their business. Let’s say, a business which is established in urban area is having more facilities than a business which is in rural area. It can also give us a picture for loan amount.</a:t>
            </a:r>
          </a:p>
          <a:p>
            <a:r>
              <a:rPr lang="en-IN" sz="2000" dirty="0"/>
              <a:t>1 = Urban, 2 = Rural and 0 = Unidentified</a:t>
            </a:r>
          </a:p>
          <a:p>
            <a:r>
              <a:rPr lang="en-IN" sz="2000" dirty="0"/>
              <a:t>Almost </a:t>
            </a:r>
            <a:r>
              <a:rPr lang="en-IN" sz="2000" b="1" dirty="0"/>
              <a:t>4,70,654</a:t>
            </a:r>
            <a:r>
              <a:rPr lang="en-IN" sz="2000" dirty="0"/>
              <a:t> businesses are from urban area and </a:t>
            </a:r>
            <a:r>
              <a:rPr lang="en-IN" sz="2000" b="1" dirty="0"/>
              <a:t>1,05,343</a:t>
            </a:r>
            <a:r>
              <a:rPr lang="en-IN" sz="2000" dirty="0"/>
              <a:t> businesses are from rural area.</a:t>
            </a:r>
          </a:p>
          <a:p>
            <a:r>
              <a:rPr lang="en-IN" sz="2000" b="1" dirty="0"/>
              <a:t>3,23,167</a:t>
            </a:r>
            <a:r>
              <a:rPr lang="en-IN" sz="2000" dirty="0"/>
              <a:t> numbers of values are undefined or missing.</a:t>
            </a:r>
          </a:p>
        </p:txBody>
      </p:sp>
      <p:sp>
        <p:nvSpPr>
          <p:cNvPr id="4" name="Slide Number Placeholder 3">
            <a:extLst>
              <a:ext uri="{FF2B5EF4-FFF2-40B4-BE49-F238E27FC236}">
                <a16:creationId xmlns:a16="http://schemas.microsoft.com/office/drawing/2014/main" id="{415287A0-9DB1-C517-6CFC-9840AF278842}"/>
              </a:ext>
            </a:extLst>
          </p:cNvPr>
          <p:cNvSpPr>
            <a:spLocks noGrp="1"/>
          </p:cNvSpPr>
          <p:nvPr>
            <p:ph type="sldNum" sz="quarter" idx="11"/>
          </p:nvPr>
        </p:nvSpPr>
        <p:spPr/>
        <p:txBody>
          <a:bodyPr/>
          <a:lstStyle/>
          <a:p>
            <a:fld id="{294A09A9-5501-47C1-A89A-A340965A2BE2}" type="slidenum">
              <a:rPr lang="en-US" smtClean="0"/>
              <a:pPr/>
              <a:t>15</a:t>
            </a:fld>
            <a:endParaRPr lang="en-US" dirty="0"/>
          </a:p>
        </p:txBody>
      </p:sp>
      <p:pic>
        <p:nvPicPr>
          <p:cNvPr id="7" name="Picture 6">
            <a:extLst>
              <a:ext uri="{FF2B5EF4-FFF2-40B4-BE49-F238E27FC236}">
                <a16:creationId xmlns:a16="http://schemas.microsoft.com/office/drawing/2014/main" id="{B0DD4A1E-4767-1BD9-16F1-78D2FD9F1485}"/>
              </a:ext>
            </a:extLst>
          </p:cNvPr>
          <p:cNvPicPr>
            <a:picLocks noChangeAspect="1"/>
          </p:cNvPicPr>
          <p:nvPr/>
        </p:nvPicPr>
        <p:blipFill>
          <a:blip r:embed="rId3"/>
          <a:stretch>
            <a:fillRect/>
          </a:stretch>
        </p:blipFill>
        <p:spPr>
          <a:xfrm>
            <a:off x="6472238" y="1400176"/>
            <a:ext cx="5390769" cy="1924952"/>
          </a:xfrm>
          <a:prstGeom prst="rect">
            <a:avLst/>
          </a:prstGeom>
          <a:ln>
            <a:solidFill>
              <a:schemeClr val="tx1"/>
            </a:solidFill>
          </a:ln>
        </p:spPr>
      </p:pic>
      <p:pic>
        <p:nvPicPr>
          <p:cNvPr id="8" name="Picture 7">
            <a:extLst>
              <a:ext uri="{FF2B5EF4-FFF2-40B4-BE49-F238E27FC236}">
                <a16:creationId xmlns:a16="http://schemas.microsoft.com/office/drawing/2014/main" id="{C4FC2D2E-0425-D0B8-052B-076B0CA7E0B1}"/>
              </a:ext>
            </a:extLst>
          </p:cNvPr>
          <p:cNvPicPr>
            <a:picLocks noChangeAspect="1"/>
          </p:cNvPicPr>
          <p:nvPr/>
        </p:nvPicPr>
        <p:blipFill>
          <a:blip r:embed="rId4"/>
          <a:stretch>
            <a:fillRect/>
          </a:stretch>
        </p:blipFill>
        <p:spPr>
          <a:xfrm>
            <a:off x="7064813" y="3460291"/>
            <a:ext cx="4213804" cy="3167063"/>
          </a:xfrm>
          <a:prstGeom prst="rect">
            <a:avLst/>
          </a:prstGeom>
          <a:ln>
            <a:solidFill>
              <a:schemeClr val="tx1"/>
            </a:solidFill>
          </a:ln>
        </p:spPr>
      </p:pic>
    </p:spTree>
    <p:extLst>
      <p:ext uri="{BB962C8B-B14F-4D97-AF65-F5344CB8AC3E}">
        <p14:creationId xmlns:p14="http://schemas.microsoft.com/office/powerpoint/2010/main" val="82215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EABF-A2B0-1A70-9956-80EF8F2444B2}"/>
              </a:ext>
            </a:extLst>
          </p:cNvPr>
          <p:cNvSpPr>
            <a:spLocks noGrp="1"/>
          </p:cNvSpPr>
          <p:nvPr>
            <p:ph type="title"/>
          </p:nvPr>
        </p:nvSpPr>
        <p:spPr>
          <a:xfrm>
            <a:off x="740663" y="389805"/>
            <a:ext cx="11046143" cy="538883"/>
          </a:xfrm>
        </p:spPr>
        <p:txBody>
          <a:bodyPr/>
          <a:lstStyle/>
          <a:p>
            <a:r>
              <a:rPr lang="en-IN" sz="3600" dirty="0"/>
              <a:t>3. Low doc*</a:t>
            </a:r>
          </a:p>
        </p:txBody>
      </p:sp>
      <p:sp>
        <p:nvSpPr>
          <p:cNvPr id="3" name="Content Placeholder 2">
            <a:extLst>
              <a:ext uri="{FF2B5EF4-FFF2-40B4-BE49-F238E27FC236}">
                <a16:creationId xmlns:a16="http://schemas.microsoft.com/office/drawing/2014/main" id="{F2AA3F90-653A-6CFF-E515-107E6FEC5852}"/>
              </a:ext>
            </a:extLst>
          </p:cNvPr>
          <p:cNvSpPr>
            <a:spLocks noGrp="1"/>
          </p:cNvSpPr>
          <p:nvPr>
            <p:ph idx="1"/>
          </p:nvPr>
        </p:nvSpPr>
        <p:spPr>
          <a:xfrm>
            <a:off x="913383" y="1094465"/>
            <a:ext cx="5430267" cy="3034623"/>
          </a:xfrm>
        </p:spPr>
        <p:txBody>
          <a:bodyPr/>
          <a:lstStyle/>
          <a:p>
            <a:r>
              <a:rPr lang="en-IN" sz="1700" dirty="0"/>
              <a:t>This column describe the low doc loan program or in simple term urgent loans with less documentation.</a:t>
            </a:r>
          </a:p>
          <a:p>
            <a:r>
              <a:rPr lang="en-IN" sz="1700" dirty="0"/>
              <a:t>But this is a good example of data anomaly column.</a:t>
            </a:r>
          </a:p>
          <a:p>
            <a:r>
              <a:rPr lang="en-IN" sz="1700" dirty="0"/>
              <a:t>Y = yes and N = no</a:t>
            </a:r>
          </a:p>
          <a:p>
            <a:r>
              <a:rPr lang="en-IN" sz="1700" dirty="0"/>
              <a:t>But here we can see multiple entries other than Y and N which is a clear example of data anomaly or impurity.</a:t>
            </a:r>
          </a:p>
          <a:p>
            <a:pPr marL="0" indent="0">
              <a:buNone/>
            </a:pPr>
            <a:endParaRPr lang="en-IN" sz="1700" dirty="0"/>
          </a:p>
        </p:txBody>
      </p:sp>
      <p:sp>
        <p:nvSpPr>
          <p:cNvPr id="4" name="Slide Number Placeholder 3">
            <a:extLst>
              <a:ext uri="{FF2B5EF4-FFF2-40B4-BE49-F238E27FC236}">
                <a16:creationId xmlns:a16="http://schemas.microsoft.com/office/drawing/2014/main" id="{415287A0-9DB1-C517-6CFC-9840AF278842}"/>
              </a:ext>
            </a:extLst>
          </p:cNvPr>
          <p:cNvSpPr>
            <a:spLocks noGrp="1"/>
          </p:cNvSpPr>
          <p:nvPr>
            <p:ph type="sldNum" sz="quarter" idx="11"/>
          </p:nvPr>
        </p:nvSpPr>
        <p:spPr/>
        <p:txBody>
          <a:bodyPr/>
          <a:lstStyle/>
          <a:p>
            <a:fld id="{294A09A9-5501-47C1-A89A-A340965A2BE2}" type="slidenum">
              <a:rPr lang="en-US" smtClean="0"/>
              <a:pPr/>
              <a:t>16</a:t>
            </a:fld>
            <a:endParaRPr lang="en-US" dirty="0"/>
          </a:p>
        </p:txBody>
      </p:sp>
      <p:pic>
        <p:nvPicPr>
          <p:cNvPr id="5" name="Picture 4">
            <a:extLst>
              <a:ext uri="{FF2B5EF4-FFF2-40B4-BE49-F238E27FC236}">
                <a16:creationId xmlns:a16="http://schemas.microsoft.com/office/drawing/2014/main" id="{69D3EB73-E907-EAC6-3995-850A604D4555}"/>
              </a:ext>
            </a:extLst>
          </p:cNvPr>
          <p:cNvPicPr>
            <a:picLocks noChangeAspect="1"/>
          </p:cNvPicPr>
          <p:nvPr/>
        </p:nvPicPr>
        <p:blipFill>
          <a:blip r:embed="rId3"/>
          <a:stretch>
            <a:fillRect/>
          </a:stretch>
        </p:blipFill>
        <p:spPr>
          <a:xfrm>
            <a:off x="6604189" y="1201840"/>
            <a:ext cx="5182617" cy="4470297"/>
          </a:xfrm>
          <a:prstGeom prst="rect">
            <a:avLst/>
          </a:prstGeom>
        </p:spPr>
      </p:pic>
      <p:graphicFrame>
        <p:nvGraphicFramePr>
          <p:cNvPr id="6" name="Table 8">
            <a:extLst>
              <a:ext uri="{FF2B5EF4-FFF2-40B4-BE49-F238E27FC236}">
                <a16:creationId xmlns:a16="http://schemas.microsoft.com/office/drawing/2014/main" id="{674EE66B-FAA9-74BE-0116-EEF6E66C6014}"/>
              </a:ext>
            </a:extLst>
          </p:cNvPr>
          <p:cNvGraphicFramePr>
            <a:graphicFrameLocks noGrp="1"/>
          </p:cNvGraphicFramePr>
          <p:nvPr>
            <p:extLst>
              <p:ext uri="{D42A27DB-BD31-4B8C-83A1-F6EECF244321}">
                <p14:modId xmlns:p14="http://schemas.microsoft.com/office/powerpoint/2010/main" val="759121473"/>
              </p:ext>
            </p:extLst>
          </p:nvPr>
        </p:nvGraphicFramePr>
        <p:xfrm>
          <a:off x="2143124" y="3176355"/>
          <a:ext cx="2520000" cy="3291840"/>
        </p:xfrm>
        <a:graphic>
          <a:graphicData uri="http://schemas.openxmlformats.org/drawingml/2006/table">
            <a:tbl>
              <a:tblPr firstRow="1" bandRow="1">
                <a:tableStyleId>{5C22544A-7EE6-4342-B048-85BDC9FD1C3A}</a:tableStyleId>
              </a:tblPr>
              <a:tblGrid>
                <a:gridCol w="1260000">
                  <a:extLst>
                    <a:ext uri="{9D8B030D-6E8A-4147-A177-3AD203B41FA5}">
                      <a16:colId xmlns:a16="http://schemas.microsoft.com/office/drawing/2014/main" val="3062321395"/>
                    </a:ext>
                  </a:extLst>
                </a:gridCol>
                <a:gridCol w="1260000">
                  <a:extLst>
                    <a:ext uri="{9D8B030D-6E8A-4147-A177-3AD203B41FA5}">
                      <a16:colId xmlns:a16="http://schemas.microsoft.com/office/drawing/2014/main" val="1804807048"/>
                    </a:ext>
                  </a:extLst>
                </a:gridCol>
              </a:tblGrid>
              <a:tr h="326576">
                <a:tc>
                  <a:txBody>
                    <a:bodyPr/>
                    <a:lstStyle/>
                    <a:p>
                      <a:pPr algn="ctr"/>
                      <a:r>
                        <a:rPr lang="en-IN" dirty="0"/>
                        <a:t>Characters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7195182"/>
                  </a:ext>
                </a:extLst>
              </a:tr>
              <a:tr h="326576">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1491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0678793"/>
                  </a:ext>
                </a:extLst>
              </a:tr>
              <a:tr h="326576">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2747607"/>
                  </a:ext>
                </a:extLst>
              </a:tr>
              <a:tr h="326576">
                <a:tc>
                  <a:txBody>
                    <a:bodyPr/>
                    <a:lstStyle/>
                    <a:p>
                      <a:pPr algn="ctr"/>
                      <a:r>
                        <a:rPr lang="en-IN"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497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1289238"/>
                  </a:ext>
                </a:extLst>
              </a:tr>
              <a:tr h="326576">
                <a:tc>
                  <a:txBody>
                    <a:bodyPr/>
                    <a:lstStyle/>
                    <a:p>
                      <a:pPr algn="ctr"/>
                      <a:r>
                        <a:rPr lang="en-IN"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758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6072200"/>
                  </a:ext>
                </a:extLst>
              </a:tr>
              <a:tr h="326576">
                <a:tc>
                  <a:txBody>
                    <a:bodyPr/>
                    <a:lstStyle/>
                    <a:p>
                      <a:pPr algn="ctr"/>
                      <a:r>
                        <a:rPr lang="en-IN"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782822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222909"/>
                  </a:ext>
                </a:extLst>
              </a:tr>
              <a:tr h="326576">
                <a:tc>
                  <a:txBody>
                    <a:bodyPr/>
                    <a:lstStyle/>
                    <a:p>
                      <a:pPr algn="ctr"/>
                      <a:r>
                        <a:rPr lang="en-IN" dirty="0"/>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9263056"/>
                  </a:ext>
                </a:extLst>
              </a:tr>
              <a:tr h="326576">
                <a:tc>
                  <a:txBody>
                    <a:bodyPr/>
                    <a:lstStyle/>
                    <a:p>
                      <a:pPr algn="ctr"/>
                      <a:r>
                        <a:rPr lang="en-IN" dirty="0"/>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603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7314232"/>
                  </a:ext>
                </a:extLst>
              </a:tr>
              <a:tr h="326576">
                <a:tc>
                  <a:txBody>
                    <a:bodyPr/>
                    <a:lstStyle/>
                    <a:p>
                      <a:pPr algn="ctr"/>
                      <a:r>
                        <a:rPr lang="en-IN"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110335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964660"/>
                  </a:ext>
                </a:extLst>
              </a:tr>
            </a:tbl>
          </a:graphicData>
        </a:graphic>
      </p:graphicFrame>
    </p:spTree>
    <p:extLst>
      <p:ext uri="{BB962C8B-B14F-4D97-AF65-F5344CB8AC3E}">
        <p14:creationId xmlns:p14="http://schemas.microsoft.com/office/powerpoint/2010/main" val="2913917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EABF-A2B0-1A70-9956-80EF8F2444B2}"/>
              </a:ext>
            </a:extLst>
          </p:cNvPr>
          <p:cNvSpPr>
            <a:spLocks noGrp="1"/>
          </p:cNvSpPr>
          <p:nvPr>
            <p:ph type="title"/>
          </p:nvPr>
        </p:nvSpPr>
        <p:spPr>
          <a:xfrm>
            <a:off x="740663" y="389805"/>
            <a:ext cx="11046143" cy="538883"/>
          </a:xfrm>
        </p:spPr>
        <p:txBody>
          <a:bodyPr/>
          <a:lstStyle/>
          <a:p>
            <a:r>
              <a:rPr lang="en-IN" sz="3600" dirty="0"/>
              <a:t>4. MIS_STATUS**</a:t>
            </a:r>
          </a:p>
        </p:txBody>
      </p:sp>
      <p:sp>
        <p:nvSpPr>
          <p:cNvPr id="3" name="Content Placeholder 2">
            <a:extLst>
              <a:ext uri="{FF2B5EF4-FFF2-40B4-BE49-F238E27FC236}">
                <a16:creationId xmlns:a16="http://schemas.microsoft.com/office/drawing/2014/main" id="{F2AA3F90-653A-6CFF-E515-107E6FEC5852}"/>
              </a:ext>
            </a:extLst>
          </p:cNvPr>
          <p:cNvSpPr>
            <a:spLocks noGrp="1"/>
          </p:cNvSpPr>
          <p:nvPr>
            <p:ph idx="1"/>
          </p:nvPr>
        </p:nvSpPr>
        <p:spPr>
          <a:xfrm>
            <a:off x="913384" y="1094465"/>
            <a:ext cx="5073080" cy="5373730"/>
          </a:xfrm>
        </p:spPr>
        <p:txBody>
          <a:bodyPr/>
          <a:lstStyle/>
          <a:p>
            <a:r>
              <a:rPr lang="en-IN" sz="2000" dirty="0"/>
              <a:t>This column is most important in the whole data set. It decides whether a client is payment defaulters or non-defaulters.</a:t>
            </a:r>
          </a:p>
          <a:p>
            <a:r>
              <a:rPr lang="en-IN" sz="2000" dirty="0"/>
              <a:t>Here 2 values are there. CHGOFF = payment defaulters and PIF = payment non-defaulters.</a:t>
            </a:r>
          </a:p>
          <a:p>
            <a:r>
              <a:rPr lang="en-IN" sz="2000" dirty="0"/>
              <a:t>This column also gives us an insight about data imbalance which is a real problem in Real World Industry</a:t>
            </a:r>
          </a:p>
          <a:p>
            <a:r>
              <a:rPr lang="en-IN" sz="2000" dirty="0"/>
              <a:t>As per this data </a:t>
            </a:r>
            <a:r>
              <a:rPr lang="en-IN" sz="2000" b="1" dirty="0"/>
              <a:t>1,57,558 clients are payment defaulters</a:t>
            </a:r>
            <a:r>
              <a:rPr lang="en-IN" sz="2000" dirty="0"/>
              <a:t> and </a:t>
            </a:r>
            <a:r>
              <a:rPr lang="en-IN" sz="2000" b="1" dirty="0"/>
              <a:t>7,39,609 clients are payment non-defaulters.</a:t>
            </a:r>
          </a:p>
          <a:p>
            <a:r>
              <a:rPr lang="en-IN" sz="2000" dirty="0"/>
              <a:t>From the previous number only we can say the </a:t>
            </a:r>
            <a:r>
              <a:rPr lang="en-IN" sz="2000" b="1" dirty="0"/>
              <a:t>data is highly imbalance </a:t>
            </a:r>
            <a:r>
              <a:rPr lang="en-IN" sz="2000" dirty="0"/>
              <a:t>as majority are non-defaulters. In this case we need to focus more on statistical data of each metrices.</a:t>
            </a:r>
          </a:p>
          <a:p>
            <a:pPr marL="0" indent="0">
              <a:buNone/>
            </a:pPr>
            <a:endParaRPr lang="en-IN" sz="2000" dirty="0"/>
          </a:p>
        </p:txBody>
      </p:sp>
      <p:sp>
        <p:nvSpPr>
          <p:cNvPr id="4" name="Slide Number Placeholder 3">
            <a:extLst>
              <a:ext uri="{FF2B5EF4-FFF2-40B4-BE49-F238E27FC236}">
                <a16:creationId xmlns:a16="http://schemas.microsoft.com/office/drawing/2014/main" id="{415287A0-9DB1-C517-6CFC-9840AF278842}"/>
              </a:ext>
            </a:extLst>
          </p:cNvPr>
          <p:cNvSpPr>
            <a:spLocks noGrp="1"/>
          </p:cNvSpPr>
          <p:nvPr>
            <p:ph type="sldNum" sz="quarter" idx="11"/>
          </p:nvPr>
        </p:nvSpPr>
        <p:spPr/>
        <p:txBody>
          <a:bodyPr/>
          <a:lstStyle/>
          <a:p>
            <a:fld id="{294A09A9-5501-47C1-A89A-A340965A2BE2}" type="slidenum">
              <a:rPr lang="en-US" smtClean="0"/>
              <a:pPr/>
              <a:t>17</a:t>
            </a:fld>
            <a:endParaRPr lang="en-US" dirty="0"/>
          </a:p>
        </p:txBody>
      </p:sp>
      <p:pic>
        <p:nvPicPr>
          <p:cNvPr id="7" name="Picture 6">
            <a:extLst>
              <a:ext uri="{FF2B5EF4-FFF2-40B4-BE49-F238E27FC236}">
                <a16:creationId xmlns:a16="http://schemas.microsoft.com/office/drawing/2014/main" id="{9D9306A5-CECB-E16D-4694-39CBF0184C0C}"/>
              </a:ext>
            </a:extLst>
          </p:cNvPr>
          <p:cNvPicPr>
            <a:picLocks noChangeAspect="1"/>
          </p:cNvPicPr>
          <p:nvPr/>
        </p:nvPicPr>
        <p:blipFill>
          <a:blip r:embed="rId3"/>
          <a:stretch>
            <a:fillRect/>
          </a:stretch>
        </p:blipFill>
        <p:spPr>
          <a:xfrm>
            <a:off x="6282372" y="1094465"/>
            <a:ext cx="5504434" cy="17463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5BF60AC7-6468-DB43-C9E5-C9D8D7945EF5}"/>
              </a:ext>
            </a:extLst>
          </p:cNvPr>
          <p:cNvPicPr>
            <a:picLocks noChangeAspect="1"/>
          </p:cNvPicPr>
          <p:nvPr/>
        </p:nvPicPr>
        <p:blipFill>
          <a:blip r:embed="rId4"/>
          <a:stretch>
            <a:fillRect/>
          </a:stretch>
        </p:blipFill>
        <p:spPr>
          <a:xfrm>
            <a:off x="6296573" y="3243263"/>
            <a:ext cx="5490233" cy="2800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92738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EABF-A2B0-1A70-9956-80EF8F2444B2}"/>
              </a:ext>
            </a:extLst>
          </p:cNvPr>
          <p:cNvSpPr>
            <a:spLocks noGrp="1"/>
          </p:cNvSpPr>
          <p:nvPr>
            <p:ph type="title"/>
          </p:nvPr>
        </p:nvSpPr>
        <p:spPr>
          <a:xfrm>
            <a:off x="740663" y="389805"/>
            <a:ext cx="11046143" cy="538883"/>
          </a:xfrm>
        </p:spPr>
        <p:txBody>
          <a:bodyPr/>
          <a:lstStyle/>
          <a:p>
            <a:r>
              <a:rPr lang="en-IN" sz="3600" dirty="0"/>
              <a:t>5. NAICS</a:t>
            </a:r>
          </a:p>
        </p:txBody>
      </p:sp>
      <p:sp>
        <p:nvSpPr>
          <p:cNvPr id="3" name="Content Placeholder 2">
            <a:extLst>
              <a:ext uri="{FF2B5EF4-FFF2-40B4-BE49-F238E27FC236}">
                <a16:creationId xmlns:a16="http://schemas.microsoft.com/office/drawing/2014/main" id="{F2AA3F90-653A-6CFF-E515-107E6FEC5852}"/>
              </a:ext>
            </a:extLst>
          </p:cNvPr>
          <p:cNvSpPr>
            <a:spLocks noGrp="1"/>
          </p:cNvSpPr>
          <p:nvPr>
            <p:ph idx="1"/>
          </p:nvPr>
        </p:nvSpPr>
        <p:spPr>
          <a:xfrm>
            <a:off x="913383" y="1094465"/>
            <a:ext cx="5182617" cy="5373730"/>
          </a:xfrm>
        </p:spPr>
        <p:txBody>
          <a:bodyPr/>
          <a:lstStyle/>
          <a:p>
            <a:r>
              <a:rPr lang="en-IN" sz="2000" dirty="0"/>
              <a:t>This column describe the service type with a code. NAICS basically a number system which is allocated for defining the type of a business. </a:t>
            </a:r>
          </a:p>
          <a:p>
            <a:r>
              <a:rPr lang="en-IN" sz="2000" dirty="0"/>
              <a:t>In this column there are multiple numeric values and the first 2 digits of that code describe us the service type for a business.</a:t>
            </a:r>
          </a:p>
          <a:p>
            <a:r>
              <a:rPr lang="en-IN" sz="2000" dirty="0"/>
              <a:t>The chart given by North American Council is given in the right side.</a:t>
            </a:r>
          </a:p>
          <a:p>
            <a:r>
              <a:rPr lang="en-IN" sz="2000" dirty="0"/>
              <a:t>We have done a huge analysis in this column. Maximum population from code 23 which is belong to business type </a:t>
            </a:r>
            <a:r>
              <a:rPr lang="en-IN" sz="2000" b="1" dirty="0"/>
              <a:t>construction.</a:t>
            </a:r>
          </a:p>
          <a:p>
            <a:r>
              <a:rPr lang="en-IN" sz="2000" dirty="0"/>
              <a:t>Lowest population belongs from code </a:t>
            </a:r>
            <a:r>
              <a:rPr lang="en-IN" sz="2000" b="1" dirty="0"/>
              <a:t>61</a:t>
            </a:r>
            <a:r>
              <a:rPr lang="en-IN" sz="2000" dirty="0"/>
              <a:t> and </a:t>
            </a:r>
            <a:r>
              <a:rPr lang="en-IN" sz="2000" b="1" dirty="0"/>
              <a:t>92</a:t>
            </a:r>
            <a:r>
              <a:rPr lang="en-IN" sz="2000" dirty="0"/>
              <a:t> which are belongs to </a:t>
            </a:r>
            <a:r>
              <a:rPr lang="en-IN" sz="2000" b="1" dirty="0"/>
              <a:t>educational service</a:t>
            </a:r>
            <a:r>
              <a:rPr lang="en-IN" sz="2000" dirty="0"/>
              <a:t> and </a:t>
            </a:r>
            <a:r>
              <a:rPr lang="en-IN" sz="2000" b="1" dirty="0"/>
              <a:t>public administration</a:t>
            </a:r>
            <a:r>
              <a:rPr lang="en-IN" sz="2000" dirty="0"/>
              <a:t>.</a:t>
            </a:r>
          </a:p>
          <a:p>
            <a:r>
              <a:rPr lang="en-IN" sz="2000" dirty="0"/>
              <a:t>In next slide the counts are given for this.</a:t>
            </a:r>
          </a:p>
        </p:txBody>
      </p:sp>
      <p:sp>
        <p:nvSpPr>
          <p:cNvPr id="4" name="Slide Number Placeholder 3">
            <a:extLst>
              <a:ext uri="{FF2B5EF4-FFF2-40B4-BE49-F238E27FC236}">
                <a16:creationId xmlns:a16="http://schemas.microsoft.com/office/drawing/2014/main" id="{415287A0-9DB1-C517-6CFC-9840AF278842}"/>
              </a:ext>
            </a:extLst>
          </p:cNvPr>
          <p:cNvSpPr>
            <a:spLocks noGrp="1"/>
          </p:cNvSpPr>
          <p:nvPr>
            <p:ph type="sldNum" sz="quarter" idx="11"/>
          </p:nvPr>
        </p:nvSpPr>
        <p:spPr/>
        <p:txBody>
          <a:bodyPr/>
          <a:lstStyle/>
          <a:p>
            <a:fld id="{294A09A9-5501-47C1-A89A-A340965A2BE2}" type="slidenum">
              <a:rPr lang="en-US" smtClean="0"/>
              <a:pPr/>
              <a:t>18</a:t>
            </a:fld>
            <a:endParaRPr lang="en-US" dirty="0"/>
          </a:p>
        </p:txBody>
      </p:sp>
      <p:pic>
        <p:nvPicPr>
          <p:cNvPr id="9" name="Picture 8">
            <a:extLst>
              <a:ext uri="{FF2B5EF4-FFF2-40B4-BE49-F238E27FC236}">
                <a16:creationId xmlns:a16="http://schemas.microsoft.com/office/drawing/2014/main" id="{09944687-F875-4165-479C-746E4F8F1199}"/>
              </a:ext>
            </a:extLst>
          </p:cNvPr>
          <p:cNvPicPr>
            <a:picLocks noChangeAspect="1"/>
          </p:cNvPicPr>
          <p:nvPr/>
        </p:nvPicPr>
        <p:blipFill>
          <a:blip r:embed="rId3"/>
          <a:stretch>
            <a:fillRect/>
          </a:stretch>
        </p:blipFill>
        <p:spPr>
          <a:xfrm>
            <a:off x="6360673" y="1094465"/>
            <a:ext cx="5426133" cy="4863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0385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C1DA1-AA52-4054-BDF3-8D9497B0D48C}"/>
              </a:ext>
            </a:extLst>
          </p:cNvPr>
          <p:cNvSpPr>
            <a:spLocks noGrp="1"/>
          </p:cNvSpPr>
          <p:nvPr>
            <p:ph type="title"/>
          </p:nvPr>
        </p:nvSpPr>
        <p:spPr>
          <a:xfrm>
            <a:off x="834771" y="411480"/>
            <a:ext cx="10522458" cy="525209"/>
          </a:xfrm>
        </p:spPr>
        <p:txBody>
          <a:bodyPr/>
          <a:lstStyle/>
          <a:p>
            <a:r>
              <a:rPr lang="en-IN" dirty="0"/>
              <a:t>Counts for each NAICS:</a:t>
            </a:r>
          </a:p>
        </p:txBody>
      </p:sp>
      <p:sp>
        <p:nvSpPr>
          <p:cNvPr id="4" name="Slide Number Placeholder 3">
            <a:extLst>
              <a:ext uri="{FF2B5EF4-FFF2-40B4-BE49-F238E27FC236}">
                <a16:creationId xmlns:a16="http://schemas.microsoft.com/office/drawing/2014/main" id="{079D416C-8A36-7D7A-7FAA-ED22D0EDC6C9}"/>
              </a:ext>
            </a:extLst>
          </p:cNvPr>
          <p:cNvSpPr>
            <a:spLocks noGrp="1"/>
          </p:cNvSpPr>
          <p:nvPr>
            <p:ph type="sldNum" sz="quarter" idx="12"/>
          </p:nvPr>
        </p:nvSpPr>
        <p:spPr/>
        <p:txBody>
          <a:bodyPr/>
          <a:lstStyle/>
          <a:p>
            <a:fld id="{294A09A9-5501-47C1-A89A-A340965A2BE2}" type="slidenum">
              <a:rPr lang="en-US" smtClean="0"/>
              <a:t>19</a:t>
            </a:fld>
            <a:endParaRPr lang="en-US" dirty="0"/>
          </a:p>
        </p:txBody>
      </p:sp>
      <p:pic>
        <p:nvPicPr>
          <p:cNvPr id="6" name="Picture 5">
            <a:extLst>
              <a:ext uri="{FF2B5EF4-FFF2-40B4-BE49-F238E27FC236}">
                <a16:creationId xmlns:a16="http://schemas.microsoft.com/office/drawing/2014/main" id="{F5084E63-9306-F00C-43D3-9D43CD4EEF6B}"/>
              </a:ext>
            </a:extLst>
          </p:cNvPr>
          <p:cNvPicPr>
            <a:picLocks noChangeAspect="1"/>
          </p:cNvPicPr>
          <p:nvPr/>
        </p:nvPicPr>
        <p:blipFill>
          <a:blip r:embed="rId2"/>
          <a:stretch>
            <a:fillRect/>
          </a:stretch>
        </p:blipFill>
        <p:spPr>
          <a:xfrm>
            <a:off x="850392" y="1185862"/>
            <a:ext cx="6650546" cy="52606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7" name="Table 7">
            <a:extLst>
              <a:ext uri="{FF2B5EF4-FFF2-40B4-BE49-F238E27FC236}">
                <a16:creationId xmlns:a16="http://schemas.microsoft.com/office/drawing/2014/main" id="{04FC6CD2-389B-4909-985D-3E33A3B4726D}"/>
              </a:ext>
            </a:extLst>
          </p:cNvPr>
          <p:cNvGraphicFramePr>
            <a:graphicFrameLocks noGrp="1"/>
          </p:cNvGraphicFramePr>
          <p:nvPr>
            <p:extLst>
              <p:ext uri="{D42A27DB-BD31-4B8C-83A1-F6EECF244321}">
                <p14:modId xmlns:p14="http://schemas.microsoft.com/office/powerpoint/2010/main" val="493610436"/>
              </p:ext>
            </p:extLst>
          </p:nvPr>
        </p:nvGraphicFramePr>
        <p:xfrm>
          <a:off x="8715376" y="566928"/>
          <a:ext cx="2914650" cy="5813185"/>
        </p:xfrm>
        <a:graphic>
          <a:graphicData uri="http://schemas.openxmlformats.org/drawingml/2006/table">
            <a:tbl>
              <a:tblPr firstRow="1" bandRow="1">
                <a:tableStyleId>{5C22544A-7EE6-4342-B048-85BDC9FD1C3A}</a:tableStyleId>
              </a:tblPr>
              <a:tblGrid>
                <a:gridCol w="1043347">
                  <a:extLst>
                    <a:ext uri="{9D8B030D-6E8A-4147-A177-3AD203B41FA5}">
                      <a16:colId xmlns:a16="http://schemas.microsoft.com/office/drawing/2014/main" val="1949048703"/>
                    </a:ext>
                  </a:extLst>
                </a:gridCol>
                <a:gridCol w="807854">
                  <a:extLst>
                    <a:ext uri="{9D8B030D-6E8A-4147-A177-3AD203B41FA5}">
                      <a16:colId xmlns:a16="http://schemas.microsoft.com/office/drawing/2014/main" val="1876748610"/>
                    </a:ext>
                  </a:extLst>
                </a:gridCol>
                <a:gridCol w="1063449">
                  <a:extLst>
                    <a:ext uri="{9D8B030D-6E8A-4147-A177-3AD203B41FA5}">
                      <a16:colId xmlns:a16="http://schemas.microsoft.com/office/drawing/2014/main" val="348059040"/>
                    </a:ext>
                  </a:extLst>
                </a:gridCol>
              </a:tblGrid>
              <a:tr h="303503">
                <a:tc>
                  <a:txBody>
                    <a:bodyPr/>
                    <a:lstStyle/>
                    <a:p>
                      <a:r>
                        <a:rPr lang="en-IN" sz="1200" dirty="0"/>
                        <a:t>Row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117305"/>
                  </a:ext>
                </a:extLst>
              </a:tr>
              <a:tr h="254364">
                <a:tc>
                  <a:txBody>
                    <a:bodyPr/>
                    <a:lstStyle/>
                    <a:p>
                      <a:r>
                        <a:rPr lang="en-IN"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68170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109377"/>
                  </a:ext>
                </a:extLst>
              </a:tr>
              <a:tr h="254364">
                <a:tc>
                  <a:txBody>
                    <a:bodyPr/>
                    <a:lstStyle/>
                    <a:p>
                      <a:r>
                        <a:rPr lang="en-IN"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72618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479412"/>
                  </a:ext>
                </a:extLst>
              </a:tr>
              <a:tr h="254364">
                <a:tc>
                  <a:txBody>
                    <a:bodyPr/>
                    <a:lstStyle/>
                    <a:p>
                      <a:r>
                        <a:rPr lang="en-IN"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6425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098772"/>
                  </a:ext>
                </a:extLst>
              </a:tr>
              <a:tr h="254364">
                <a:tc>
                  <a:txBody>
                    <a:bodyPr/>
                    <a:lstStyle/>
                    <a:p>
                      <a:r>
                        <a:rPr lang="en-IN" sz="1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127251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2845670"/>
                  </a:ext>
                </a:extLst>
              </a:tr>
              <a:tr h="254364">
                <a:tc>
                  <a:txBody>
                    <a:bodyPr/>
                    <a:lstStyle/>
                    <a:p>
                      <a:r>
                        <a:rPr lang="en-IN" sz="1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31-33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14640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5657712"/>
                  </a:ext>
                </a:extLst>
              </a:tr>
              <a:tr h="254364">
                <a:tc>
                  <a:txBody>
                    <a:bodyPr/>
                    <a:lstStyle/>
                    <a:p>
                      <a:r>
                        <a:rPr lang="en-IN" sz="1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55366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7816876"/>
                  </a:ext>
                </a:extLst>
              </a:tr>
              <a:tr h="264342">
                <a:tc>
                  <a:txBody>
                    <a:bodyPr/>
                    <a:lstStyle/>
                    <a:p>
                      <a:r>
                        <a:rPr lang="en-IN" sz="1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44-45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229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7748040"/>
                  </a:ext>
                </a:extLst>
              </a:tr>
              <a:tr h="297602">
                <a:tc>
                  <a:txBody>
                    <a:bodyPr/>
                    <a:lstStyle/>
                    <a:p>
                      <a:r>
                        <a:rPr lang="en-IN" sz="12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48-49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32685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2573240"/>
                  </a:ext>
                </a:extLst>
              </a:tr>
              <a:tr h="254364">
                <a:tc>
                  <a:txBody>
                    <a:bodyPr/>
                    <a:lstStyle/>
                    <a:p>
                      <a:r>
                        <a:rPr lang="en-IN" sz="12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9496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0331638"/>
                  </a:ext>
                </a:extLst>
              </a:tr>
              <a:tr h="254364">
                <a:tc>
                  <a:txBody>
                    <a:bodyPr/>
                    <a:lstStyle/>
                    <a:p>
                      <a:r>
                        <a:rPr lang="en-IN" sz="12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48743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051893"/>
                  </a:ext>
                </a:extLst>
              </a:tr>
              <a:tr h="254364">
                <a:tc>
                  <a:txBody>
                    <a:bodyPr/>
                    <a:lstStyle/>
                    <a:p>
                      <a:r>
                        <a:rPr lang="en-IN" sz="12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257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617212"/>
                  </a:ext>
                </a:extLst>
              </a:tr>
              <a:tr h="254364">
                <a:tc>
                  <a:txBody>
                    <a:bodyPr/>
                    <a:lstStyle/>
                    <a:p>
                      <a:r>
                        <a:rPr lang="en-IN" sz="12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11379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8257002"/>
                  </a:ext>
                </a:extLst>
              </a:tr>
              <a:tr h="254364">
                <a:tc>
                  <a:txBody>
                    <a:bodyPr/>
                    <a:lstStyle/>
                    <a:p>
                      <a:r>
                        <a:rPr lang="en-IN" sz="12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22531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800779"/>
                  </a:ext>
                </a:extLst>
              </a:tr>
              <a:tr h="254364">
                <a:tc>
                  <a:txBody>
                    <a:bodyPr/>
                    <a:lstStyle/>
                    <a:p>
                      <a:r>
                        <a:rPr lang="en-IN" sz="12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50093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5421336"/>
                  </a:ext>
                </a:extLst>
              </a:tr>
              <a:tr h="254364">
                <a:tc>
                  <a:txBody>
                    <a:bodyPr/>
                    <a:lstStyle/>
                    <a:p>
                      <a:r>
                        <a:rPr lang="en-IN" sz="12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663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6718901"/>
                  </a:ext>
                </a:extLst>
              </a:tr>
              <a:tr h="254364">
                <a:tc>
                  <a:txBody>
                    <a:bodyPr/>
                    <a:lstStyle/>
                    <a:p>
                      <a:r>
                        <a:rPr lang="en-IN" sz="1200"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67600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263487"/>
                  </a:ext>
                </a:extLst>
              </a:tr>
              <a:tr h="254364">
                <a:tc>
                  <a:txBody>
                    <a:bodyPr/>
                    <a:lstStyle/>
                    <a:p>
                      <a:r>
                        <a:rPr lang="en-IN" sz="1200"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9005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072739"/>
                  </a:ext>
                </a:extLst>
              </a:tr>
              <a:tr h="254364">
                <a:tc>
                  <a:txBody>
                    <a:bodyPr/>
                    <a:lstStyle/>
                    <a:p>
                      <a:r>
                        <a:rPr lang="en-IN" sz="1200"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66646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9330541"/>
                  </a:ext>
                </a:extLst>
              </a:tr>
              <a:tr h="254364">
                <a:tc>
                  <a:txBody>
                    <a:bodyPr/>
                    <a:lstStyle/>
                    <a:p>
                      <a:r>
                        <a:rPr lang="en-IN" sz="1200"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13632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7477298"/>
                  </a:ext>
                </a:extLst>
              </a:tr>
              <a:tr h="254364">
                <a:tc>
                  <a:txBody>
                    <a:bodyPr/>
                    <a:lstStyle/>
                    <a:p>
                      <a:r>
                        <a:rPr lang="en-IN" sz="12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1851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013657"/>
                  </a:ext>
                </a:extLst>
              </a:tr>
            </a:tbl>
          </a:graphicData>
        </a:graphic>
      </p:graphicFrame>
    </p:spTree>
    <p:extLst>
      <p:ext uri="{BB962C8B-B14F-4D97-AF65-F5344CB8AC3E}">
        <p14:creationId xmlns:p14="http://schemas.microsoft.com/office/powerpoint/2010/main" val="116020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Data Dictionary</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Important Numeric Metrices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Significant Categorical Metrices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Conclusion</a:t>
            </a: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76F69-F9C6-1D08-29A3-CF8C423D6028}"/>
              </a:ext>
            </a:extLst>
          </p:cNvPr>
          <p:cNvSpPr>
            <a:spLocks noGrp="1"/>
          </p:cNvSpPr>
          <p:nvPr>
            <p:ph type="title"/>
          </p:nvPr>
        </p:nvSpPr>
        <p:spPr>
          <a:xfrm>
            <a:off x="850392" y="409765"/>
            <a:ext cx="6564821" cy="625221"/>
          </a:xfrm>
        </p:spPr>
        <p:txBody>
          <a:bodyPr/>
          <a:lstStyle/>
          <a:p>
            <a:r>
              <a:rPr lang="en-IN" dirty="0"/>
              <a:t>Graphs for Naics:</a:t>
            </a:r>
          </a:p>
        </p:txBody>
      </p:sp>
      <p:sp>
        <p:nvSpPr>
          <p:cNvPr id="4" name="Slide Number Placeholder 3">
            <a:extLst>
              <a:ext uri="{FF2B5EF4-FFF2-40B4-BE49-F238E27FC236}">
                <a16:creationId xmlns:a16="http://schemas.microsoft.com/office/drawing/2014/main" id="{EE958802-CE86-F258-AE57-681EA47CFF61}"/>
              </a:ext>
            </a:extLst>
          </p:cNvPr>
          <p:cNvSpPr>
            <a:spLocks noGrp="1"/>
          </p:cNvSpPr>
          <p:nvPr>
            <p:ph type="sldNum" sz="quarter" idx="12"/>
          </p:nvPr>
        </p:nvSpPr>
        <p:spPr/>
        <p:txBody>
          <a:bodyPr/>
          <a:lstStyle/>
          <a:p>
            <a:fld id="{294A09A9-5501-47C1-A89A-A340965A2BE2}" type="slidenum">
              <a:rPr lang="en-US" smtClean="0"/>
              <a:t>20</a:t>
            </a:fld>
            <a:endParaRPr lang="en-US" dirty="0"/>
          </a:p>
        </p:txBody>
      </p:sp>
      <p:pic>
        <p:nvPicPr>
          <p:cNvPr id="5" name="Picture 4">
            <a:extLst>
              <a:ext uri="{FF2B5EF4-FFF2-40B4-BE49-F238E27FC236}">
                <a16:creationId xmlns:a16="http://schemas.microsoft.com/office/drawing/2014/main" id="{8A47F687-9D4B-8C58-5C27-7D1BB8904A9C}"/>
              </a:ext>
            </a:extLst>
          </p:cNvPr>
          <p:cNvPicPr>
            <a:picLocks noChangeAspect="1"/>
          </p:cNvPicPr>
          <p:nvPr/>
        </p:nvPicPr>
        <p:blipFill>
          <a:blip r:embed="rId2"/>
          <a:stretch>
            <a:fillRect/>
          </a:stretch>
        </p:blipFill>
        <p:spPr>
          <a:xfrm>
            <a:off x="1003024" y="1034986"/>
            <a:ext cx="10338584" cy="5335553"/>
          </a:xfrm>
          <a:prstGeom prst="rect">
            <a:avLst/>
          </a:prstGeom>
        </p:spPr>
      </p:pic>
    </p:spTree>
    <p:extLst>
      <p:ext uri="{BB962C8B-B14F-4D97-AF65-F5344CB8AC3E}">
        <p14:creationId xmlns:p14="http://schemas.microsoft.com/office/powerpoint/2010/main" val="23645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EABF-A2B0-1A70-9956-80EF8F2444B2}"/>
              </a:ext>
            </a:extLst>
          </p:cNvPr>
          <p:cNvSpPr>
            <a:spLocks noGrp="1"/>
          </p:cNvSpPr>
          <p:nvPr>
            <p:ph type="title"/>
          </p:nvPr>
        </p:nvSpPr>
        <p:spPr>
          <a:xfrm>
            <a:off x="740663" y="389805"/>
            <a:ext cx="11046143" cy="538883"/>
          </a:xfrm>
        </p:spPr>
        <p:txBody>
          <a:bodyPr/>
          <a:lstStyle/>
          <a:p>
            <a:r>
              <a:rPr lang="en-IN" dirty="0"/>
              <a:t>6.State</a:t>
            </a:r>
          </a:p>
        </p:txBody>
      </p:sp>
      <p:sp>
        <p:nvSpPr>
          <p:cNvPr id="3" name="Content Placeholder 2">
            <a:extLst>
              <a:ext uri="{FF2B5EF4-FFF2-40B4-BE49-F238E27FC236}">
                <a16:creationId xmlns:a16="http://schemas.microsoft.com/office/drawing/2014/main" id="{F2AA3F90-653A-6CFF-E515-107E6FEC5852}"/>
              </a:ext>
            </a:extLst>
          </p:cNvPr>
          <p:cNvSpPr>
            <a:spLocks noGrp="1"/>
          </p:cNvSpPr>
          <p:nvPr>
            <p:ph idx="1"/>
          </p:nvPr>
        </p:nvSpPr>
        <p:spPr>
          <a:xfrm>
            <a:off x="913383" y="1698698"/>
            <a:ext cx="5182617" cy="4034748"/>
          </a:xfrm>
        </p:spPr>
        <p:txBody>
          <a:bodyPr/>
          <a:lstStyle/>
          <a:p>
            <a:r>
              <a:rPr lang="en-IN" sz="2400" dirty="0"/>
              <a:t>State is not important as per loan approval and rejection purpose but we can check the count of each state and check population of loan takers from each state .</a:t>
            </a:r>
          </a:p>
          <a:p>
            <a:r>
              <a:rPr lang="en-IN" sz="2400" dirty="0"/>
              <a:t>Here 52 different states are there and highest loan taken from state CA and lowest is from state DC.</a:t>
            </a:r>
          </a:p>
          <a:p>
            <a:r>
              <a:rPr lang="en-IN" sz="2400" dirty="0"/>
              <a:t>And only 14 values are null or missing while collecting data.</a:t>
            </a:r>
          </a:p>
        </p:txBody>
      </p:sp>
      <p:sp>
        <p:nvSpPr>
          <p:cNvPr id="4" name="Slide Number Placeholder 3">
            <a:extLst>
              <a:ext uri="{FF2B5EF4-FFF2-40B4-BE49-F238E27FC236}">
                <a16:creationId xmlns:a16="http://schemas.microsoft.com/office/drawing/2014/main" id="{415287A0-9DB1-C517-6CFC-9840AF278842}"/>
              </a:ext>
            </a:extLst>
          </p:cNvPr>
          <p:cNvSpPr>
            <a:spLocks noGrp="1"/>
          </p:cNvSpPr>
          <p:nvPr>
            <p:ph type="sldNum" sz="quarter" idx="11"/>
          </p:nvPr>
        </p:nvSpPr>
        <p:spPr/>
        <p:txBody>
          <a:bodyPr/>
          <a:lstStyle/>
          <a:p>
            <a:fld id="{294A09A9-5501-47C1-A89A-A340965A2BE2}" type="slidenum">
              <a:rPr lang="en-US" smtClean="0"/>
              <a:pPr/>
              <a:t>21</a:t>
            </a:fld>
            <a:endParaRPr lang="en-US" dirty="0"/>
          </a:p>
        </p:txBody>
      </p:sp>
      <p:pic>
        <p:nvPicPr>
          <p:cNvPr id="5" name="Picture 4">
            <a:extLst>
              <a:ext uri="{FF2B5EF4-FFF2-40B4-BE49-F238E27FC236}">
                <a16:creationId xmlns:a16="http://schemas.microsoft.com/office/drawing/2014/main" id="{C5D6179C-EF8C-7F24-A0E9-C9E8069F58C0}"/>
              </a:ext>
            </a:extLst>
          </p:cNvPr>
          <p:cNvPicPr>
            <a:picLocks noChangeAspect="1"/>
          </p:cNvPicPr>
          <p:nvPr/>
        </p:nvPicPr>
        <p:blipFill>
          <a:blip r:embed="rId3"/>
          <a:stretch>
            <a:fillRect/>
          </a:stretch>
        </p:blipFill>
        <p:spPr>
          <a:xfrm>
            <a:off x="7415214" y="887148"/>
            <a:ext cx="3863404" cy="56163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84887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71CA85-E7BD-4099-621F-4AFD82C3D100}"/>
              </a:ext>
            </a:extLst>
          </p:cNvPr>
          <p:cNvSpPr>
            <a:spLocks noGrp="1"/>
          </p:cNvSpPr>
          <p:nvPr>
            <p:ph type="subTitle" idx="1"/>
          </p:nvPr>
        </p:nvSpPr>
        <p:spPr>
          <a:xfrm>
            <a:off x="1885950" y="2171700"/>
            <a:ext cx="7586663" cy="3371850"/>
          </a:xfrm>
        </p:spPr>
        <p:txBody>
          <a:bodyPr/>
          <a:lstStyle/>
          <a:p>
            <a:pPr algn="ctr"/>
            <a:r>
              <a:rPr lang="en-IN" dirty="0"/>
              <a:t>Almost observed 12 metrices among 27 and 6 are very important from these 12 in order to taking decision for loan approval.</a:t>
            </a:r>
          </a:p>
          <a:p>
            <a:pPr marL="457200" indent="-457200" algn="ctr">
              <a:buAutoNum type="arabicPeriod"/>
            </a:pPr>
            <a:r>
              <a:rPr lang="en-IN" dirty="0"/>
              <a:t>Term</a:t>
            </a:r>
          </a:p>
          <a:p>
            <a:pPr marL="457200" indent="-457200" algn="ctr">
              <a:buAutoNum type="arabicPeriod"/>
            </a:pPr>
            <a:r>
              <a:rPr lang="en-IN" dirty="0"/>
              <a:t>Disbursement Gross Amount</a:t>
            </a:r>
          </a:p>
          <a:p>
            <a:pPr marL="457200" indent="-457200" algn="ctr">
              <a:buAutoNum type="arabicPeriod"/>
            </a:pPr>
            <a:r>
              <a:rPr lang="en-IN" dirty="0"/>
              <a:t>Charged-off Amount</a:t>
            </a:r>
          </a:p>
          <a:p>
            <a:pPr marL="457200" indent="-457200" algn="ctr">
              <a:buAutoNum type="arabicPeriod"/>
            </a:pPr>
            <a:r>
              <a:rPr lang="en-IN" dirty="0"/>
              <a:t>New / Exist businesses</a:t>
            </a:r>
          </a:p>
          <a:p>
            <a:pPr marL="457200" indent="-457200" algn="ctr">
              <a:buAutoNum type="arabicPeriod"/>
            </a:pPr>
            <a:r>
              <a:rPr lang="en-IN" dirty="0"/>
              <a:t>Low Document Loan</a:t>
            </a:r>
          </a:p>
          <a:p>
            <a:pPr marL="457200" indent="-457200" algn="ctr">
              <a:buAutoNum type="arabicPeriod"/>
            </a:pPr>
            <a:r>
              <a:rPr lang="en-IN" dirty="0"/>
              <a:t>MIS_Status**</a:t>
            </a:r>
          </a:p>
        </p:txBody>
      </p:sp>
    </p:spTree>
    <p:extLst>
      <p:ext uri="{BB962C8B-B14F-4D97-AF65-F5344CB8AC3E}">
        <p14:creationId xmlns:p14="http://schemas.microsoft.com/office/powerpoint/2010/main" val="2932633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r>
              <a:rPr lang="en-US" dirty="0"/>
              <a:t>Joyita Sadhukhan</a:t>
            </a:r>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2345267"/>
            <a:ext cx="7735824" cy="687832"/>
          </a:xfrm>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42698"/>
            <a:ext cx="7735824" cy="2165435"/>
          </a:xfrm>
        </p:spPr>
        <p:txBody>
          <a:bodyPr/>
          <a:lstStyle/>
          <a:p>
            <a:r>
              <a:rPr lang="en-US" dirty="0"/>
              <a:t>Loan Approval and Denied process, now a days is very popular in the financial industry. Most of the companies are still taking wrong decisions while approving loans due to lack of analysis of their customers data.</a:t>
            </a:r>
          </a:p>
          <a:p>
            <a:r>
              <a:rPr lang="en-US" dirty="0"/>
              <a:t>Sometimes data anomalies also create confusion to management people. Fraud detection is now a days very crucial part in financial industry. To resolve the issue we will try to create a automate database process for our financial client ActionLab.</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457200" y="694605"/>
            <a:ext cx="6527800" cy="797899"/>
          </a:xfrm>
        </p:spPr>
        <p:txBody>
          <a:bodyPr/>
          <a:lstStyle/>
          <a:p>
            <a:r>
              <a:rPr lang="en-US" dirty="0"/>
              <a:t>Data dictionary</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360511" y="1958170"/>
            <a:ext cx="6527800" cy="1470830"/>
          </a:xfrm>
        </p:spPr>
        <p:txBody>
          <a:bodyPr/>
          <a:lstStyle/>
          <a:p>
            <a:r>
              <a:rPr lang="en-US" dirty="0"/>
              <a:t>To understand our data properly we need a data dictionary where a small introduction for all metrices will be there. Image is given :</a:t>
            </a:r>
          </a:p>
        </p:txBody>
      </p:sp>
      <p:pic>
        <p:nvPicPr>
          <p:cNvPr id="5" name="Picture 4">
            <a:extLst>
              <a:ext uri="{FF2B5EF4-FFF2-40B4-BE49-F238E27FC236}">
                <a16:creationId xmlns:a16="http://schemas.microsoft.com/office/drawing/2014/main" id="{6E4004DD-3A36-5CE9-6AED-B77441B587E0}"/>
              </a:ext>
            </a:extLst>
          </p:cNvPr>
          <p:cNvPicPr>
            <a:picLocks noChangeAspect="1"/>
          </p:cNvPicPr>
          <p:nvPr/>
        </p:nvPicPr>
        <p:blipFill>
          <a:blip r:embed="rId2"/>
          <a:stretch>
            <a:fillRect/>
          </a:stretch>
        </p:blipFill>
        <p:spPr>
          <a:xfrm>
            <a:off x="7246224" y="448733"/>
            <a:ext cx="4488576" cy="5713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62C7272B-1C56-6B3E-8136-3D75CE92FB22}"/>
              </a:ext>
            </a:extLst>
          </p:cNvPr>
          <p:cNvSpPr txBox="1"/>
          <p:nvPr/>
        </p:nvSpPr>
        <p:spPr>
          <a:xfrm>
            <a:off x="876300" y="3736195"/>
            <a:ext cx="5653896" cy="2308324"/>
          </a:xfrm>
          <a:prstGeom prst="rect">
            <a:avLst/>
          </a:prstGeom>
          <a:noFill/>
        </p:spPr>
        <p:txBody>
          <a:bodyPr wrap="square" rtlCol="0">
            <a:spAutoFit/>
          </a:bodyPr>
          <a:lstStyle/>
          <a:p>
            <a:pPr algn="ctr"/>
            <a:r>
              <a:rPr lang="en-IN" dirty="0">
                <a:solidFill>
                  <a:schemeClr val="bg1"/>
                </a:solidFill>
              </a:rPr>
              <a:t>In the picture you can see 3 things regarding all metrices.</a:t>
            </a:r>
          </a:p>
          <a:p>
            <a:pPr marL="342900" indent="-342900" algn="ctr">
              <a:buAutoNum type="arabicPeriod"/>
            </a:pPr>
            <a:r>
              <a:rPr lang="en-IN" dirty="0">
                <a:solidFill>
                  <a:schemeClr val="bg1"/>
                </a:solidFill>
              </a:rPr>
              <a:t>Column name</a:t>
            </a:r>
          </a:p>
          <a:p>
            <a:pPr marL="342900" indent="-342900" algn="ctr">
              <a:buAutoNum type="arabicPeriod"/>
            </a:pPr>
            <a:r>
              <a:rPr lang="en-IN" dirty="0">
                <a:solidFill>
                  <a:schemeClr val="bg1"/>
                </a:solidFill>
              </a:rPr>
              <a:t>Data type for the particular column</a:t>
            </a:r>
          </a:p>
          <a:p>
            <a:pPr marL="342900" indent="-342900" algn="ctr">
              <a:buAutoNum type="arabicPeriod"/>
            </a:pPr>
            <a:r>
              <a:rPr lang="en-IN" dirty="0">
                <a:solidFill>
                  <a:schemeClr val="bg1"/>
                </a:solidFill>
              </a:rPr>
              <a:t>Description for that Column.</a:t>
            </a:r>
          </a:p>
          <a:p>
            <a:pPr marL="342900" indent="-342900" algn="ctr">
              <a:buAutoNum type="arabicPeriod"/>
            </a:pPr>
            <a:endParaRPr lang="en-IN" dirty="0">
              <a:solidFill>
                <a:schemeClr val="bg1"/>
              </a:solidFill>
            </a:endParaRPr>
          </a:p>
          <a:p>
            <a:pPr algn="ctr"/>
            <a:r>
              <a:rPr lang="en-IN" dirty="0">
                <a:solidFill>
                  <a:schemeClr val="bg1"/>
                </a:solidFill>
              </a:rPr>
              <a:t>This is the easiest way to understand what is the meaning of all Metrices and which we need to choose for the future analysis.</a:t>
            </a:r>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A8881-98F4-3B0B-3428-8C7D5881E4F3}"/>
              </a:ext>
            </a:extLst>
          </p:cNvPr>
          <p:cNvSpPr>
            <a:spLocks noGrp="1"/>
          </p:cNvSpPr>
          <p:nvPr>
            <p:ph type="title"/>
          </p:nvPr>
        </p:nvSpPr>
        <p:spPr>
          <a:xfrm>
            <a:off x="839787" y="433387"/>
            <a:ext cx="3932237" cy="628120"/>
          </a:xfrm>
        </p:spPr>
        <p:txBody>
          <a:bodyPr/>
          <a:lstStyle/>
          <a:p>
            <a:r>
              <a:rPr lang="en-IN" dirty="0"/>
              <a:t>Data type</a:t>
            </a:r>
          </a:p>
        </p:txBody>
      </p:sp>
      <p:sp>
        <p:nvSpPr>
          <p:cNvPr id="4" name="Text Placeholder 3">
            <a:extLst>
              <a:ext uri="{FF2B5EF4-FFF2-40B4-BE49-F238E27FC236}">
                <a16:creationId xmlns:a16="http://schemas.microsoft.com/office/drawing/2014/main" id="{91FE2594-8130-3A2F-BFC2-C8C5456112E1}"/>
              </a:ext>
            </a:extLst>
          </p:cNvPr>
          <p:cNvSpPr>
            <a:spLocks noGrp="1"/>
          </p:cNvSpPr>
          <p:nvPr>
            <p:ph type="body" sz="half" idx="2"/>
          </p:nvPr>
        </p:nvSpPr>
        <p:spPr>
          <a:xfrm>
            <a:off x="839788" y="1083415"/>
            <a:ext cx="3932237" cy="4785574"/>
          </a:xfrm>
        </p:spPr>
        <p:txBody>
          <a:bodyPr/>
          <a:lstStyle/>
          <a:p>
            <a:r>
              <a:rPr lang="en-IN" dirty="0"/>
              <a:t>We imported the given .csv data in our PostgreSQL and while importing we needed to assign data type for each column.</a:t>
            </a:r>
          </a:p>
          <a:p>
            <a:endParaRPr lang="en-IN" dirty="0"/>
          </a:p>
          <a:p>
            <a:r>
              <a:rPr lang="en-IN" dirty="0"/>
              <a:t>We checked the data type for each metrices in the data base by running the given query as shown in the picture and we can conclude some points here:</a:t>
            </a:r>
          </a:p>
          <a:p>
            <a:pPr marL="342900" indent="-342900">
              <a:buAutoNum type="arabicPeriod"/>
            </a:pPr>
            <a:r>
              <a:rPr lang="en-IN" dirty="0"/>
              <a:t>Total 27 columns are present.</a:t>
            </a:r>
          </a:p>
        </p:txBody>
      </p:sp>
      <p:sp>
        <p:nvSpPr>
          <p:cNvPr id="6" name="Slide Number Placeholder 5">
            <a:extLst>
              <a:ext uri="{FF2B5EF4-FFF2-40B4-BE49-F238E27FC236}">
                <a16:creationId xmlns:a16="http://schemas.microsoft.com/office/drawing/2014/main" id="{E13F9264-D0C3-E194-2FBE-96D97240C9D0}"/>
              </a:ext>
            </a:extLst>
          </p:cNvPr>
          <p:cNvSpPr>
            <a:spLocks noGrp="1"/>
          </p:cNvSpPr>
          <p:nvPr>
            <p:ph type="sldNum" sz="quarter" idx="12"/>
          </p:nvPr>
        </p:nvSpPr>
        <p:spPr/>
        <p:txBody>
          <a:bodyPr/>
          <a:lstStyle/>
          <a:p>
            <a:fld id="{294A09A9-5501-47C1-A89A-A340965A2BE2}" type="slidenum">
              <a:rPr lang="en-US" smtClean="0"/>
              <a:t>5</a:t>
            </a:fld>
            <a:endParaRPr lang="en-US" dirty="0"/>
          </a:p>
        </p:txBody>
      </p:sp>
      <p:pic>
        <p:nvPicPr>
          <p:cNvPr id="13" name="Picture 12">
            <a:extLst>
              <a:ext uri="{FF2B5EF4-FFF2-40B4-BE49-F238E27FC236}">
                <a16:creationId xmlns:a16="http://schemas.microsoft.com/office/drawing/2014/main" id="{EB9C0454-9696-E67F-C950-44710B25B6D1}"/>
              </a:ext>
            </a:extLst>
          </p:cNvPr>
          <p:cNvPicPr>
            <a:picLocks noChangeAspect="1"/>
          </p:cNvPicPr>
          <p:nvPr/>
        </p:nvPicPr>
        <p:blipFill>
          <a:blip r:embed="rId2"/>
          <a:stretch>
            <a:fillRect/>
          </a:stretch>
        </p:blipFill>
        <p:spPr>
          <a:xfrm>
            <a:off x="5880436" y="433387"/>
            <a:ext cx="5471776" cy="5958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16" name="Table 16">
            <a:extLst>
              <a:ext uri="{FF2B5EF4-FFF2-40B4-BE49-F238E27FC236}">
                <a16:creationId xmlns:a16="http://schemas.microsoft.com/office/drawing/2014/main" id="{5AB37B9B-6266-A9F3-38FA-9C0D3B8FCA09}"/>
              </a:ext>
            </a:extLst>
          </p:cNvPr>
          <p:cNvGraphicFramePr>
            <a:graphicFrameLocks noGrp="1"/>
          </p:cNvGraphicFramePr>
          <p:nvPr>
            <p:extLst>
              <p:ext uri="{D42A27DB-BD31-4B8C-83A1-F6EECF244321}">
                <p14:modId xmlns:p14="http://schemas.microsoft.com/office/powerpoint/2010/main" val="3712981407"/>
              </p:ext>
            </p:extLst>
          </p:nvPr>
        </p:nvGraphicFramePr>
        <p:xfrm>
          <a:off x="1242034" y="3602628"/>
          <a:ext cx="3127741" cy="2589892"/>
        </p:xfrm>
        <a:graphic>
          <a:graphicData uri="http://schemas.openxmlformats.org/drawingml/2006/table">
            <a:tbl>
              <a:tblPr firstRow="1" bandRow="1">
                <a:tableStyleId>{073A0DAA-6AF3-43AB-8588-CEC1D06C72B9}</a:tableStyleId>
              </a:tblPr>
              <a:tblGrid>
                <a:gridCol w="2199336">
                  <a:extLst>
                    <a:ext uri="{9D8B030D-6E8A-4147-A177-3AD203B41FA5}">
                      <a16:colId xmlns:a16="http://schemas.microsoft.com/office/drawing/2014/main" val="3133515774"/>
                    </a:ext>
                  </a:extLst>
                </a:gridCol>
                <a:gridCol w="928405">
                  <a:extLst>
                    <a:ext uri="{9D8B030D-6E8A-4147-A177-3AD203B41FA5}">
                      <a16:colId xmlns:a16="http://schemas.microsoft.com/office/drawing/2014/main" val="3840157020"/>
                    </a:ext>
                  </a:extLst>
                </a:gridCol>
              </a:tblGrid>
              <a:tr h="357356">
                <a:tc>
                  <a:txBody>
                    <a:bodyPr/>
                    <a:lstStyle/>
                    <a:p>
                      <a:r>
                        <a:rPr lang="en-IN" dirty="0"/>
                        <a:t>Data Type</a:t>
                      </a:r>
                    </a:p>
                  </a:txBody>
                  <a:tcPr/>
                </a:tc>
                <a:tc>
                  <a:txBody>
                    <a:bodyPr/>
                    <a:lstStyle/>
                    <a:p>
                      <a:r>
                        <a:rPr lang="en-IN" dirty="0"/>
                        <a:t>Count</a:t>
                      </a:r>
                    </a:p>
                  </a:txBody>
                  <a:tcPr/>
                </a:tc>
                <a:extLst>
                  <a:ext uri="{0D108BD9-81ED-4DB2-BD59-A6C34878D82A}">
                    <a16:rowId xmlns:a16="http://schemas.microsoft.com/office/drawing/2014/main" val="1689757361"/>
                  </a:ext>
                </a:extLst>
              </a:tr>
              <a:tr h="357356">
                <a:tc>
                  <a:txBody>
                    <a:bodyPr/>
                    <a:lstStyle/>
                    <a:p>
                      <a:r>
                        <a:rPr lang="en-IN" dirty="0"/>
                        <a:t>Integer</a:t>
                      </a:r>
                    </a:p>
                  </a:txBody>
                  <a:tcPr/>
                </a:tc>
                <a:tc>
                  <a:txBody>
                    <a:bodyPr/>
                    <a:lstStyle/>
                    <a:p>
                      <a:r>
                        <a:rPr lang="en-IN" dirty="0"/>
                        <a:t>7</a:t>
                      </a:r>
                    </a:p>
                  </a:txBody>
                  <a:tcPr/>
                </a:tc>
                <a:extLst>
                  <a:ext uri="{0D108BD9-81ED-4DB2-BD59-A6C34878D82A}">
                    <a16:rowId xmlns:a16="http://schemas.microsoft.com/office/drawing/2014/main" val="180864934"/>
                  </a:ext>
                </a:extLst>
              </a:tr>
              <a:tr h="357356">
                <a:tc>
                  <a:txBody>
                    <a:bodyPr/>
                    <a:lstStyle/>
                    <a:p>
                      <a:r>
                        <a:rPr lang="en-IN" dirty="0"/>
                        <a:t>Character</a:t>
                      </a:r>
                    </a:p>
                  </a:txBody>
                  <a:tcPr/>
                </a:tc>
                <a:tc>
                  <a:txBody>
                    <a:bodyPr/>
                    <a:lstStyle/>
                    <a:p>
                      <a:r>
                        <a:rPr lang="en-IN" dirty="0"/>
                        <a:t>6</a:t>
                      </a:r>
                    </a:p>
                  </a:txBody>
                  <a:tcPr/>
                </a:tc>
                <a:extLst>
                  <a:ext uri="{0D108BD9-81ED-4DB2-BD59-A6C34878D82A}">
                    <a16:rowId xmlns:a16="http://schemas.microsoft.com/office/drawing/2014/main" val="957319181"/>
                  </a:ext>
                </a:extLst>
              </a:tr>
              <a:tr h="357356">
                <a:tc>
                  <a:txBody>
                    <a:bodyPr/>
                    <a:lstStyle/>
                    <a:p>
                      <a:r>
                        <a:rPr lang="en-IN" dirty="0"/>
                        <a:t>Money</a:t>
                      </a:r>
                    </a:p>
                  </a:txBody>
                  <a:tcPr/>
                </a:tc>
                <a:tc>
                  <a:txBody>
                    <a:bodyPr/>
                    <a:lstStyle/>
                    <a:p>
                      <a:r>
                        <a:rPr lang="en-IN" dirty="0"/>
                        <a:t>5</a:t>
                      </a:r>
                    </a:p>
                  </a:txBody>
                  <a:tcPr/>
                </a:tc>
                <a:extLst>
                  <a:ext uri="{0D108BD9-81ED-4DB2-BD59-A6C34878D82A}">
                    <a16:rowId xmlns:a16="http://schemas.microsoft.com/office/drawing/2014/main" val="2416804438"/>
                  </a:ext>
                </a:extLst>
              </a:tr>
              <a:tr h="395332">
                <a:tc>
                  <a:txBody>
                    <a:bodyPr/>
                    <a:lstStyle/>
                    <a:p>
                      <a:r>
                        <a:rPr lang="en-IN" dirty="0"/>
                        <a:t>Character Varying</a:t>
                      </a:r>
                    </a:p>
                  </a:txBody>
                  <a:tcPr/>
                </a:tc>
                <a:tc>
                  <a:txBody>
                    <a:bodyPr/>
                    <a:lstStyle/>
                    <a:p>
                      <a:r>
                        <a:rPr lang="en-IN" dirty="0"/>
                        <a:t>3</a:t>
                      </a:r>
                    </a:p>
                  </a:txBody>
                  <a:tcPr/>
                </a:tc>
                <a:extLst>
                  <a:ext uri="{0D108BD9-81ED-4DB2-BD59-A6C34878D82A}">
                    <a16:rowId xmlns:a16="http://schemas.microsoft.com/office/drawing/2014/main" val="2704564299"/>
                  </a:ext>
                </a:extLst>
              </a:tr>
              <a:tr h="357356">
                <a:tc>
                  <a:txBody>
                    <a:bodyPr/>
                    <a:lstStyle/>
                    <a:p>
                      <a:r>
                        <a:rPr lang="en-IN" dirty="0"/>
                        <a:t>Date</a:t>
                      </a:r>
                    </a:p>
                  </a:txBody>
                  <a:tcPr/>
                </a:tc>
                <a:tc>
                  <a:txBody>
                    <a:bodyPr/>
                    <a:lstStyle/>
                    <a:p>
                      <a:r>
                        <a:rPr lang="en-IN" dirty="0"/>
                        <a:t>3</a:t>
                      </a:r>
                    </a:p>
                  </a:txBody>
                  <a:tcPr/>
                </a:tc>
                <a:extLst>
                  <a:ext uri="{0D108BD9-81ED-4DB2-BD59-A6C34878D82A}">
                    <a16:rowId xmlns:a16="http://schemas.microsoft.com/office/drawing/2014/main" val="1563564609"/>
                  </a:ext>
                </a:extLst>
              </a:tr>
              <a:tr h="357356">
                <a:tc>
                  <a:txBody>
                    <a:bodyPr/>
                    <a:lstStyle/>
                    <a:p>
                      <a:r>
                        <a:rPr lang="en-IN" dirty="0"/>
                        <a:t>Bigint</a:t>
                      </a:r>
                    </a:p>
                  </a:txBody>
                  <a:tcPr/>
                </a:tc>
                <a:tc>
                  <a:txBody>
                    <a:bodyPr/>
                    <a:lstStyle/>
                    <a:p>
                      <a:r>
                        <a:rPr lang="en-IN" dirty="0"/>
                        <a:t>3</a:t>
                      </a:r>
                    </a:p>
                  </a:txBody>
                  <a:tcPr/>
                </a:tc>
                <a:extLst>
                  <a:ext uri="{0D108BD9-81ED-4DB2-BD59-A6C34878D82A}">
                    <a16:rowId xmlns:a16="http://schemas.microsoft.com/office/drawing/2014/main" val="602307537"/>
                  </a:ext>
                </a:extLst>
              </a:tr>
            </a:tbl>
          </a:graphicData>
        </a:graphic>
      </p:graphicFrame>
    </p:spTree>
    <p:extLst>
      <p:ext uri="{BB962C8B-B14F-4D97-AF65-F5344CB8AC3E}">
        <p14:creationId xmlns:p14="http://schemas.microsoft.com/office/powerpoint/2010/main" val="1333586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2B47-E193-7312-057B-EEA63A6EA6A5}"/>
              </a:ext>
            </a:extLst>
          </p:cNvPr>
          <p:cNvSpPr>
            <a:spLocks noGrp="1"/>
          </p:cNvSpPr>
          <p:nvPr>
            <p:ph type="ctrTitle"/>
          </p:nvPr>
        </p:nvSpPr>
        <p:spPr>
          <a:xfrm>
            <a:off x="1135380" y="847005"/>
            <a:ext cx="9921240" cy="1481328"/>
          </a:xfrm>
        </p:spPr>
        <p:txBody>
          <a:bodyPr/>
          <a:lstStyle/>
          <a:p>
            <a:r>
              <a:rPr lang="en-IN" dirty="0"/>
              <a:t>Analysis for Numeric columns</a:t>
            </a:r>
          </a:p>
        </p:txBody>
      </p:sp>
      <p:sp>
        <p:nvSpPr>
          <p:cNvPr id="3" name="Subtitle 2">
            <a:extLst>
              <a:ext uri="{FF2B5EF4-FFF2-40B4-BE49-F238E27FC236}">
                <a16:creationId xmlns:a16="http://schemas.microsoft.com/office/drawing/2014/main" id="{F9B4BFE5-5E10-585F-D7E6-44D37C008F7A}"/>
              </a:ext>
            </a:extLst>
          </p:cNvPr>
          <p:cNvSpPr>
            <a:spLocks noGrp="1"/>
          </p:cNvSpPr>
          <p:nvPr>
            <p:ph type="subTitle" idx="1"/>
          </p:nvPr>
        </p:nvSpPr>
        <p:spPr>
          <a:xfrm>
            <a:off x="3698155" y="2950635"/>
            <a:ext cx="4795689" cy="2971800"/>
          </a:xfrm>
        </p:spPr>
        <p:txBody>
          <a:bodyPr/>
          <a:lstStyle/>
          <a:p>
            <a:pPr marL="457200" indent="-457200">
              <a:buAutoNum type="arabicPeriod"/>
            </a:pPr>
            <a:r>
              <a:rPr lang="en-IN" dirty="0"/>
              <a:t>Term</a:t>
            </a:r>
          </a:p>
          <a:p>
            <a:pPr marL="457200" indent="-457200">
              <a:buAutoNum type="arabicPeriod"/>
            </a:pPr>
            <a:r>
              <a:rPr lang="en-IN" dirty="0"/>
              <a:t>NoEmp</a:t>
            </a:r>
          </a:p>
          <a:p>
            <a:pPr marL="457200" indent="-457200">
              <a:buAutoNum type="arabicPeriod"/>
            </a:pPr>
            <a:r>
              <a:rPr lang="en-IN" dirty="0"/>
              <a:t>DisbursementGross</a:t>
            </a:r>
          </a:p>
          <a:p>
            <a:pPr marL="457200" indent="-457200">
              <a:buAutoNum type="arabicPeriod"/>
            </a:pPr>
            <a:r>
              <a:rPr lang="en-IN" dirty="0"/>
              <a:t>BalanceGross</a:t>
            </a:r>
          </a:p>
          <a:p>
            <a:pPr marL="457200" indent="-457200">
              <a:buAutoNum type="arabicPeriod"/>
            </a:pPr>
            <a:r>
              <a:rPr lang="en-IN" dirty="0"/>
              <a:t>ChgOffPrinGr</a:t>
            </a:r>
          </a:p>
          <a:p>
            <a:pPr marL="457200" indent="-457200">
              <a:buAutoNum type="arabicPeriod"/>
            </a:pPr>
            <a:r>
              <a:rPr lang="en-IN" dirty="0"/>
              <a:t>AppvGr</a:t>
            </a:r>
          </a:p>
        </p:txBody>
      </p:sp>
      <p:cxnSp>
        <p:nvCxnSpPr>
          <p:cNvPr id="5" name="Straight Connector 4">
            <a:extLst>
              <a:ext uri="{FF2B5EF4-FFF2-40B4-BE49-F238E27FC236}">
                <a16:creationId xmlns:a16="http://schemas.microsoft.com/office/drawing/2014/main" id="{FE853766-FB39-67F7-5139-53A3CAE5C5BC}"/>
              </a:ext>
            </a:extLst>
          </p:cNvPr>
          <p:cNvCxnSpPr>
            <a:cxnSpLocks/>
          </p:cNvCxnSpPr>
          <p:nvPr/>
        </p:nvCxnSpPr>
        <p:spPr>
          <a:xfrm>
            <a:off x="5249333" y="3928533"/>
            <a:ext cx="1693334" cy="0"/>
          </a:xfrm>
          <a:prstGeom prst="line">
            <a:avLst/>
          </a:prstGeom>
          <a:ln>
            <a:solidFill>
              <a:schemeClr val="accent4">
                <a:lumMod val="25000"/>
              </a:schemeClr>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52819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EABF-A2B0-1A70-9956-80EF8F2444B2}"/>
              </a:ext>
            </a:extLst>
          </p:cNvPr>
          <p:cNvSpPr>
            <a:spLocks noGrp="1"/>
          </p:cNvSpPr>
          <p:nvPr>
            <p:ph type="title"/>
          </p:nvPr>
        </p:nvSpPr>
        <p:spPr>
          <a:xfrm>
            <a:off x="740664" y="389805"/>
            <a:ext cx="10881360" cy="804672"/>
          </a:xfrm>
        </p:spPr>
        <p:txBody>
          <a:bodyPr/>
          <a:lstStyle/>
          <a:p>
            <a:r>
              <a:rPr lang="en-IN" dirty="0"/>
              <a:t>1. term*</a:t>
            </a:r>
          </a:p>
        </p:txBody>
      </p:sp>
      <p:sp>
        <p:nvSpPr>
          <p:cNvPr id="3" name="Content Placeholder 2">
            <a:extLst>
              <a:ext uri="{FF2B5EF4-FFF2-40B4-BE49-F238E27FC236}">
                <a16:creationId xmlns:a16="http://schemas.microsoft.com/office/drawing/2014/main" id="{F2AA3F90-653A-6CFF-E515-107E6FEC5852}"/>
              </a:ext>
            </a:extLst>
          </p:cNvPr>
          <p:cNvSpPr>
            <a:spLocks noGrp="1"/>
          </p:cNvSpPr>
          <p:nvPr>
            <p:ph idx="1"/>
          </p:nvPr>
        </p:nvSpPr>
        <p:spPr>
          <a:xfrm>
            <a:off x="825666" y="1051601"/>
            <a:ext cx="5182617" cy="5549224"/>
          </a:xfrm>
        </p:spPr>
        <p:txBody>
          <a:bodyPr/>
          <a:lstStyle/>
          <a:p>
            <a:r>
              <a:rPr lang="en-IN" sz="1800" dirty="0"/>
              <a:t>Term is denoting the time period for paying back the amount of loan customer has taken.</a:t>
            </a:r>
          </a:p>
          <a:p>
            <a:r>
              <a:rPr lang="en-IN" sz="1800" dirty="0"/>
              <a:t>We can understand by comparing this variable with amount of loan taken. Let’s say if Loan amount is more than 50 Lakhs and Term is 12 months then it is impossible for a client to payback the loan until and unless they are having an outstanding income background.</a:t>
            </a:r>
          </a:p>
          <a:p>
            <a:r>
              <a:rPr lang="en-IN" sz="1800" dirty="0"/>
              <a:t>We have made some analysis on this Term with DDL and DML commands and find out some info which are given below:</a:t>
            </a:r>
            <a:br>
              <a:rPr lang="en-IN" sz="1800" dirty="0"/>
            </a:br>
            <a:r>
              <a:rPr lang="en-IN" sz="1800" dirty="0"/>
              <a:t>1. </a:t>
            </a:r>
            <a:r>
              <a:rPr lang="en-IN" sz="1800" b="1" dirty="0"/>
              <a:t>Maximum</a:t>
            </a:r>
            <a:r>
              <a:rPr lang="en-IN" sz="1800" dirty="0"/>
              <a:t> Term is </a:t>
            </a:r>
            <a:r>
              <a:rPr lang="en-IN" sz="1800" b="1" dirty="0"/>
              <a:t>569</a:t>
            </a:r>
            <a:r>
              <a:rPr lang="en-IN" sz="1800" dirty="0"/>
              <a:t> months which can be an outlier.</a:t>
            </a:r>
            <a:br>
              <a:rPr lang="en-IN" sz="1800" dirty="0"/>
            </a:br>
            <a:br>
              <a:rPr lang="en-IN" sz="1800" dirty="0"/>
            </a:br>
            <a:r>
              <a:rPr lang="en-IN" sz="1800" dirty="0"/>
              <a:t>2. There are almost </a:t>
            </a:r>
            <a:r>
              <a:rPr lang="en-IN" sz="1800" b="1" dirty="0"/>
              <a:t>4 customers </a:t>
            </a:r>
            <a:r>
              <a:rPr lang="en-IN" sz="1800" dirty="0"/>
              <a:t>who are having Terms more than </a:t>
            </a:r>
            <a:r>
              <a:rPr lang="en-IN" sz="1800" b="1" dirty="0"/>
              <a:t>500 months.</a:t>
            </a:r>
            <a:br>
              <a:rPr lang="en-IN" sz="1800" b="1" dirty="0"/>
            </a:br>
            <a:br>
              <a:rPr lang="en-IN" sz="1800" dirty="0"/>
            </a:br>
            <a:r>
              <a:rPr lang="en-IN" sz="1800" dirty="0"/>
              <a:t>3. Lowest non-zero Term is </a:t>
            </a:r>
            <a:r>
              <a:rPr lang="en-IN" sz="1800" b="1" dirty="0"/>
              <a:t>1</a:t>
            </a:r>
            <a:r>
              <a:rPr lang="en-IN" sz="1800" dirty="0"/>
              <a:t> and </a:t>
            </a:r>
            <a:r>
              <a:rPr lang="en-IN" sz="1800" b="1" dirty="0"/>
              <a:t>1608 customers </a:t>
            </a:r>
            <a:r>
              <a:rPr lang="en-IN" sz="1800" dirty="0"/>
              <a:t>are having this Term.</a:t>
            </a:r>
            <a:br>
              <a:rPr lang="en-IN" sz="1800" dirty="0"/>
            </a:br>
            <a:br>
              <a:rPr lang="en-IN" sz="1800" dirty="0"/>
            </a:br>
            <a:r>
              <a:rPr lang="en-IN" sz="1800" dirty="0"/>
              <a:t>4. Average Term is 110.77 approximately.</a:t>
            </a:r>
            <a:br>
              <a:rPr lang="en-IN" sz="1800" dirty="0">
                <a:highlight>
                  <a:srgbClr val="FFFF00"/>
                </a:highlight>
              </a:rPr>
            </a:br>
            <a:endParaRPr lang="en-IN" sz="1800" dirty="0">
              <a:highlight>
                <a:srgbClr val="FFFF00"/>
              </a:highlight>
            </a:endParaRPr>
          </a:p>
        </p:txBody>
      </p:sp>
      <p:sp>
        <p:nvSpPr>
          <p:cNvPr id="4" name="Slide Number Placeholder 3">
            <a:extLst>
              <a:ext uri="{FF2B5EF4-FFF2-40B4-BE49-F238E27FC236}">
                <a16:creationId xmlns:a16="http://schemas.microsoft.com/office/drawing/2014/main" id="{415287A0-9DB1-C517-6CFC-9840AF278842}"/>
              </a:ext>
            </a:extLst>
          </p:cNvPr>
          <p:cNvSpPr>
            <a:spLocks noGrp="1"/>
          </p:cNvSpPr>
          <p:nvPr>
            <p:ph type="sldNum" sz="quarter" idx="11"/>
          </p:nvPr>
        </p:nvSpPr>
        <p:spPr/>
        <p:txBody>
          <a:bodyPr/>
          <a:lstStyle/>
          <a:p>
            <a:fld id="{294A09A9-5501-47C1-A89A-A340965A2BE2}" type="slidenum">
              <a:rPr lang="en-US" smtClean="0"/>
              <a:pPr/>
              <a:t>7</a:t>
            </a:fld>
            <a:endParaRPr lang="en-US" dirty="0"/>
          </a:p>
        </p:txBody>
      </p:sp>
      <p:pic>
        <p:nvPicPr>
          <p:cNvPr id="8" name="Picture 7">
            <a:extLst>
              <a:ext uri="{FF2B5EF4-FFF2-40B4-BE49-F238E27FC236}">
                <a16:creationId xmlns:a16="http://schemas.microsoft.com/office/drawing/2014/main" id="{D874CF08-9342-B0D8-C9A6-82FA93CBE253}"/>
              </a:ext>
            </a:extLst>
          </p:cNvPr>
          <p:cNvPicPr>
            <a:picLocks noChangeAspect="1"/>
          </p:cNvPicPr>
          <p:nvPr/>
        </p:nvPicPr>
        <p:blipFill>
          <a:blip r:embed="rId3"/>
          <a:stretch>
            <a:fillRect/>
          </a:stretch>
        </p:blipFill>
        <p:spPr>
          <a:xfrm>
            <a:off x="6501888" y="4409085"/>
            <a:ext cx="5189647" cy="17688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07CDC5EC-3850-2D9B-34F7-908BB9C74B7B}"/>
              </a:ext>
            </a:extLst>
          </p:cNvPr>
          <p:cNvPicPr>
            <a:picLocks noChangeAspect="1"/>
          </p:cNvPicPr>
          <p:nvPr/>
        </p:nvPicPr>
        <p:blipFill>
          <a:blip r:embed="rId4"/>
          <a:stretch>
            <a:fillRect/>
          </a:stretch>
        </p:blipFill>
        <p:spPr>
          <a:xfrm>
            <a:off x="6501888" y="2836327"/>
            <a:ext cx="5189647" cy="15063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247B9D28-0E6E-5F5E-ADC6-059AEB4E6B64}"/>
              </a:ext>
            </a:extLst>
          </p:cNvPr>
          <p:cNvPicPr>
            <a:picLocks noChangeAspect="1"/>
          </p:cNvPicPr>
          <p:nvPr/>
        </p:nvPicPr>
        <p:blipFill>
          <a:blip r:embed="rId5"/>
          <a:stretch>
            <a:fillRect/>
          </a:stretch>
        </p:blipFill>
        <p:spPr>
          <a:xfrm>
            <a:off x="8805331" y="1262209"/>
            <a:ext cx="2816690" cy="15077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BC9223DE-FD98-EC36-3A95-BE6531BA76D7}"/>
              </a:ext>
            </a:extLst>
          </p:cNvPr>
          <p:cNvPicPr>
            <a:picLocks noChangeAspect="1"/>
          </p:cNvPicPr>
          <p:nvPr/>
        </p:nvPicPr>
        <p:blipFill>
          <a:blip r:embed="rId6"/>
          <a:stretch>
            <a:fillRect/>
          </a:stretch>
        </p:blipFill>
        <p:spPr>
          <a:xfrm>
            <a:off x="6501888" y="1262209"/>
            <a:ext cx="2303443" cy="15063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9934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EABF-A2B0-1A70-9956-80EF8F2444B2}"/>
              </a:ext>
            </a:extLst>
          </p:cNvPr>
          <p:cNvSpPr>
            <a:spLocks noGrp="1"/>
          </p:cNvSpPr>
          <p:nvPr>
            <p:ph type="title"/>
          </p:nvPr>
        </p:nvSpPr>
        <p:spPr>
          <a:xfrm>
            <a:off x="740664" y="389805"/>
            <a:ext cx="10881360" cy="804672"/>
          </a:xfrm>
        </p:spPr>
        <p:txBody>
          <a:bodyPr/>
          <a:lstStyle/>
          <a:p>
            <a:r>
              <a:rPr lang="en-IN" dirty="0"/>
              <a:t>2. No emp</a:t>
            </a:r>
          </a:p>
        </p:txBody>
      </p:sp>
      <p:sp>
        <p:nvSpPr>
          <p:cNvPr id="3" name="Content Placeholder 2">
            <a:extLst>
              <a:ext uri="{FF2B5EF4-FFF2-40B4-BE49-F238E27FC236}">
                <a16:creationId xmlns:a16="http://schemas.microsoft.com/office/drawing/2014/main" id="{F2AA3F90-653A-6CFF-E515-107E6FEC5852}"/>
              </a:ext>
            </a:extLst>
          </p:cNvPr>
          <p:cNvSpPr>
            <a:spLocks noGrp="1"/>
          </p:cNvSpPr>
          <p:nvPr>
            <p:ph idx="1"/>
          </p:nvPr>
        </p:nvSpPr>
        <p:spPr>
          <a:xfrm>
            <a:off x="1014983" y="1194476"/>
            <a:ext cx="5182617" cy="5394583"/>
          </a:xfrm>
        </p:spPr>
        <p:txBody>
          <a:bodyPr/>
          <a:lstStyle/>
          <a:p>
            <a:r>
              <a:rPr lang="en-IN" sz="2000" dirty="0"/>
              <a:t>As per data dictionary this variable is describing the number of employees in a business.</a:t>
            </a:r>
          </a:p>
          <a:p>
            <a:r>
              <a:rPr lang="en-IN" sz="2000" dirty="0"/>
              <a:t>It will not give you any specific clarity regarding the business profit but you can at least find a statistic regarding stability of a company.</a:t>
            </a:r>
          </a:p>
          <a:p>
            <a:r>
              <a:rPr lang="en-IN" sz="2000" dirty="0"/>
              <a:t>We can see highest number of employees are </a:t>
            </a:r>
            <a:r>
              <a:rPr lang="en-IN" sz="2000" b="1" dirty="0"/>
              <a:t>9999</a:t>
            </a:r>
            <a:r>
              <a:rPr lang="en-IN" sz="2000" dirty="0"/>
              <a:t> and lowest is 1 which might be self business.</a:t>
            </a:r>
          </a:p>
          <a:p>
            <a:r>
              <a:rPr lang="en-IN" sz="2000" dirty="0"/>
              <a:t>Almost </a:t>
            </a:r>
            <a:r>
              <a:rPr lang="en-IN" sz="2000" b="1" dirty="0"/>
              <a:t>4 businesses </a:t>
            </a:r>
            <a:r>
              <a:rPr lang="en-IN" sz="2000" dirty="0"/>
              <a:t>are there where highest amount of employees are working.</a:t>
            </a:r>
          </a:p>
          <a:p>
            <a:r>
              <a:rPr lang="en-IN" sz="2000" dirty="0"/>
              <a:t>Most of the population are having minimum employees </a:t>
            </a:r>
            <a:r>
              <a:rPr lang="en-IN" sz="2000" b="1" dirty="0"/>
              <a:t>1</a:t>
            </a:r>
            <a:r>
              <a:rPr lang="en-IN" sz="2000" dirty="0"/>
              <a:t> and number is pretty high which is </a:t>
            </a:r>
            <a:r>
              <a:rPr lang="en-IN" sz="2000" b="1" dirty="0"/>
              <a:t>154254</a:t>
            </a:r>
            <a:r>
              <a:rPr lang="en-IN" sz="2000" dirty="0"/>
              <a:t>. This can be a Data anomaly as well</a:t>
            </a:r>
          </a:p>
          <a:p>
            <a:r>
              <a:rPr lang="en-IN" sz="2000" b="1" dirty="0"/>
              <a:t>Average</a:t>
            </a:r>
            <a:r>
              <a:rPr lang="en-IN" sz="2000" dirty="0"/>
              <a:t> employees are approximately </a:t>
            </a:r>
            <a:r>
              <a:rPr lang="en-IN" sz="2000" b="1" dirty="0"/>
              <a:t>11</a:t>
            </a:r>
            <a:r>
              <a:rPr lang="en-IN" sz="2000" dirty="0"/>
              <a:t>.</a:t>
            </a:r>
            <a:br>
              <a:rPr lang="en-IN" sz="1800" dirty="0"/>
            </a:br>
            <a:endParaRPr lang="en-IN" sz="1800" dirty="0"/>
          </a:p>
        </p:txBody>
      </p:sp>
      <p:sp>
        <p:nvSpPr>
          <p:cNvPr id="4" name="Slide Number Placeholder 3">
            <a:extLst>
              <a:ext uri="{FF2B5EF4-FFF2-40B4-BE49-F238E27FC236}">
                <a16:creationId xmlns:a16="http://schemas.microsoft.com/office/drawing/2014/main" id="{415287A0-9DB1-C517-6CFC-9840AF278842}"/>
              </a:ext>
            </a:extLst>
          </p:cNvPr>
          <p:cNvSpPr>
            <a:spLocks noGrp="1"/>
          </p:cNvSpPr>
          <p:nvPr>
            <p:ph type="sldNum" sz="quarter" idx="11"/>
          </p:nvPr>
        </p:nvSpPr>
        <p:spPr/>
        <p:txBody>
          <a:bodyPr/>
          <a:lstStyle/>
          <a:p>
            <a:fld id="{294A09A9-5501-47C1-A89A-A340965A2BE2}" type="slidenum">
              <a:rPr lang="en-US" smtClean="0"/>
              <a:pPr/>
              <a:t>8</a:t>
            </a:fld>
            <a:endParaRPr lang="en-US" dirty="0"/>
          </a:p>
        </p:txBody>
      </p:sp>
      <p:pic>
        <p:nvPicPr>
          <p:cNvPr id="5" name="Picture 4">
            <a:extLst>
              <a:ext uri="{FF2B5EF4-FFF2-40B4-BE49-F238E27FC236}">
                <a16:creationId xmlns:a16="http://schemas.microsoft.com/office/drawing/2014/main" id="{40D2B6B2-A20D-A418-2258-B1660CF75453}"/>
              </a:ext>
            </a:extLst>
          </p:cNvPr>
          <p:cNvPicPr>
            <a:picLocks noChangeAspect="1"/>
          </p:cNvPicPr>
          <p:nvPr/>
        </p:nvPicPr>
        <p:blipFill>
          <a:blip r:embed="rId2"/>
          <a:stretch>
            <a:fillRect/>
          </a:stretch>
        </p:blipFill>
        <p:spPr>
          <a:xfrm>
            <a:off x="6720553" y="1194476"/>
            <a:ext cx="4976813" cy="13057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1D1B2847-CD7D-F20E-F99E-2C9CBBEEE45B}"/>
              </a:ext>
            </a:extLst>
          </p:cNvPr>
          <p:cNvPicPr>
            <a:picLocks noChangeAspect="1"/>
          </p:cNvPicPr>
          <p:nvPr/>
        </p:nvPicPr>
        <p:blipFill>
          <a:blip r:embed="rId3"/>
          <a:stretch>
            <a:fillRect/>
          </a:stretch>
        </p:blipFill>
        <p:spPr>
          <a:xfrm>
            <a:off x="6720552" y="2543344"/>
            <a:ext cx="4976813" cy="1348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214C3B86-D512-BE91-93BF-A44CDA12A7D3}"/>
              </a:ext>
            </a:extLst>
          </p:cNvPr>
          <p:cNvPicPr>
            <a:picLocks noChangeAspect="1"/>
          </p:cNvPicPr>
          <p:nvPr/>
        </p:nvPicPr>
        <p:blipFill>
          <a:blip r:embed="rId4"/>
          <a:stretch>
            <a:fillRect/>
          </a:stretch>
        </p:blipFill>
        <p:spPr>
          <a:xfrm>
            <a:off x="6720551" y="3963413"/>
            <a:ext cx="4976813" cy="13567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0A5D9A5E-300F-EC41-DAB3-1C5DD483119A}"/>
              </a:ext>
            </a:extLst>
          </p:cNvPr>
          <p:cNvPicPr>
            <a:picLocks noChangeAspect="1"/>
          </p:cNvPicPr>
          <p:nvPr/>
        </p:nvPicPr>
        <p:blipFill>
          <a:blip r:embed="rId5"/>
          <a:stretch>
            <a:fillRect/>
          </a:stretch>
        </p:blipFill>
        <p:spPr>
          <a:xfrm>
            <a:off x="6720552" y="5354907"/>
            <a:ext cx="4976812" cy="12341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95309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EABF-A2B0-1A70-9956-80EF8F2444B2}"/>
              </a:ext>
            </a:extLst>
          </p:cNvPr>
          <p:cNvSpPr>
            <a:spLocks noGrp="1"/>
          </p:cNvSpPr>
          <p:nvPr>
            <p:ph type="title"/>
          </p:nvPr>
        </p:nvSpPr>
        <p:spPr>
          <a:xfrm>
            <a:off x="740664" y="389805"/>
            <a:ext cx="10881360" cy="804672"/>
          </a:xfrm>
        </p:spPr>
        <p:txBody>
          <a:bodyPr/>
          <a:lstStyle/>
          <a:p>
            <a:r>
              <a:rPr lang="en-IN" dirty="0"/>
              <a:t>3. Disbursement gross amount*</a:t>
            </a:r>
          </a:p>
        </p:txBody>
      </p:sp>
      <p:sp>
        <p:nvSpPr>
          <p:cNvPr id="3" name="Content Placeholder 2">
            <a:extLst>
              <a:ext uri="{FF2B5EF4-FFF2-40B4-BE49-F238E27FC236}">
                <a16:creationId xmlns:a16="http://schemas.microsoft.com/office/drawing/2014/main" id="{F2AA3F90-653A-6CFF-E515-107E6FEC5852}"/>
              </a:ext>
            </a:extLst>
          </p:cNvPr>
          <p:cNvSpPr>
            <a:spLocks noGrp="1"/>
          </p:cNvSpPr>
          <p:nvPr>
            <p:ph idx="1"/>
          </p:nvPr>
        </p:nvSpPr>
        <p:spPr>
          <a:xfrm>
            <a:off x="1014983" y="1194476"/>
            <a:ext cx="5182617" cy="5394583"/>
          </a:xfrm>
        </p:spPr>
        <p:txBody>
          <a:bodyPr/>
          <a:lstStyle/>
          <a:p>
            <a:r>
              <a:rPr lang="en-IN" sz="1800" dirty="0"/>
              <a:t>This is an important risk factor for loan approval decision. Disbursement gross amount will simply indicates how much loan a customer applied for.</a:t>
            </a:r>
          </a:p>
          <a:p>
            <a:r>
              <a:rPr lang="en-IN" sz="1800" dirty="0"/>
              <a:t>Generally it depends on the business plan and expanding plan. If a business is having plan for higher expanding and thinking to buy some assets which is future worthy then we can say that more the disbursement amount more the business will be successful and will be non-defaulters.</a:t>
            </a:r>
          </a:p>
          <a:p>
            <a:r>
              <a:rPr lang="en-IN" sz="1800" dirty="0"/>
              <a:t>In this data set </a:t>
            </a:r>
            <a:r>
              <a:rPr lang="en-IN" sz="1800" b="1" dirty="0"/>
              <a:t>highest disbursement gross </a:t>
            </a:r>
            <a:r>
              <a:rPr lang="en-IN" sz="1800" dirty="0"/>
              <a:t>amount is </a:t>
            </a:r>
            <a:r>
              <a:rPr lang="en-IN" sz="1800" b="1" dirty="0"/>
              <a:t>$11,446,325</a:t>
            </a:r>
            <a:r>
              <a:rPr lang="en-IN" sz="1800" dirty="0"/>
              <a:t> which is taken by only 1 business which can be identified as outlier.</a:t>
            </a:r>
          </a:p>
          <a:p>
            <a:r>
              <a:rPr lang="en-IN" sz="1800" b="1" dirty="0"/>
              <a:t>Lowest disbursement amount is $1.00 </a:t>
            </a:r>
            <a:r>
              <a:rPr lang="en-IN" sz="1800" dirty="0"/>
              <a:t>and </a:t>
            </a:r>
            <a:r>
              <a:rPr lang="en-IN" sz="1800" b="1" dirty="0"/>
              <a:t>196</a:t>
            </a:r>
            <a:r>
              <a:rPr lang="en-IN" sz="1800" dirty="0"/>
              <a:t> rows are having this, which can be a data anomaly or impurity.</a:t>
            </a:r>
          </a:p>
          <a:p>
            <a:r>
              <a:rPr lang="en-IN" sz="1800" b="1" dirty="0"/>
              <a:t>Average disbursement gross amount is $2,01,154 </a:t>
            </a:r>
            <a:r>
              <a:rPr lang="en-IN" sz="1800" dirty="0"/>
              <a:t>for this data set.</a:t>
            </a:r>
          </a:p>
        </p:txBody>
      </p:sp>
      <p:sp>
        <p:nvSpPr>
          <p:cNvPr id="4" name="Slide Number Placeholder 3">
            <a:extLst>
              <a:ext uri="{FF2B5EF4-FFF2-40B4-BE49-F238E27FC236}">
                <a16:creationId xmlns:a16="http://schemas.microsoft.com/office/drawing/2014/main" id="{415287A0-9DB1-C517-6CFC-9840AF278842}"/>
              </a:ext>
            </a:extLst>
          </p:cNvPr>
          <p:cNvSpPr>
            <a:spLocks noGrp="1"/>
          </p:cNvSpPr>
          <p:nvPr>
            <p:ph type="sldNum" sz="quarter" idx="11"/>
          </p:nvPr>
        </p:nvSpPr>
        <p:spPr/>
        <p:txBody>
          <a:bodyPr/>
          <a:lstStyle/>
          <a:p>
            <a:fld id="{294A09A9-5501-47C1-A89A-A340965A2BE2}" type="slidenum">
              <a:rPr lang="en-US" smtClean="0"/>
              <a:pPr/>
              <a:t>9</a:t>
            </a:fld>
            <a:endParaRPr lang="en-US" dirty="0"/>
          </a:p>
        </p:txBody>
      </p:sp>
      <p:pic>
        <p:nvPicPr>
          <p:cNvPr id="5" name="Picture 4">
            <a:extLst>
              <a:ext uri="{FF2B5EF4-FFF2-40B4-BE49-F238E27FC236}">
                <a16:creationId xmlns:a16="http://schemas.microsoft.com/office/drawing/2014/main" id="{6F350F6A-045D-B112-ABFC-6CBB294CB15F}"/>
              </a:ext>
            </a:extLst>
          </p:cNvPr>
          <p:cNvPicPr>
            <a:picLocks noChangeAspect="1"/>
          </p:cNvPicPr>
          <p:nvPr/>
        </p:nvPicPr>
        <p:blipFill>
          <a:blip r:embed="rId3"/>
          <a:stretch>
            <a:fillRect/>
          </a:stretch>
        </p:blipFill>
        <p:spPr>
          <a:xfrm>
            <a:off x="6197600" y="4502744"/>
            <a:ext cx="5739895" cy="1651187"/>
          </a:xfrm>
          <a:prstGeom prst="rect">
            <a:avLst/>
          </a:prstGeom>
          <a:ln>
            <a:solidFill>
              <a:schemeClr val="tx1"/>
            </a:solidFill>
          </a:ln>
        </p:spPr>
      </p:pic>
      <p:pic>
        <p:nvPicPr>
          <p:cNvPr id="7" name="Picture 6">
            <a:extLst>
              <a:ext uri="{FF2B5EF4-FFF2-40B4-BE49-F238E27FC236}">
                <a16:creationId xmlns:a16="http://schemas.microsoft.com/office/drawing/2014/main" id="{CC62C35F-857F-B58B-57AD-6B672EE36C89}"/>
              </a:ext>
            </a:extLst>
          </p:cNvPr>
          <p:cNvPicPr>
            <a:picLocks noChangeAspect="1"/>
          </p:cNvPicPr>
          <p:nvPr/>
        </p:nvPicPr>
        <p:blipFill>
          <a:blip r:embed="rId4"/>
          <a:stretch>
            <a:fillRect/>
          </a:stretch>
        </p:blipFill>
        <p:spPr>
          <a:xfrm>
            <a:off x="6197600" y="2887506"/>
            <a:ext cx="5739895" cy="1537447"/>
          </a:xfrm>
          <a:prstGeom prst="rect">
            <a:avLst/>
          </a:prstGeom>
          <a:ln>
            <a:solidFill>
              <a:schemeClr val="tx1"/>
            </a:solidFill>
          </a:ln>
        </p:spPr>
      </p:pic>
      <p:pic>
        <p:nvPicPr>
          <p:cNvPr id="9" name="Picture 8">
            <a:extLst>
              <a:ext uri="{FF2B5EF4-FFF2-40B4-BE49-F238E27FC236}">
                <a16:creationId xmlns:a16="http://schemas.microsoft.com/office/drawing/2014/main" id="{68A337B0-D313-546A-44E4-0A6DA1B9BB0B}"/>
              </a:ext>
            </a:extLst>
          </p:cNvPr>
          <p:cNvPicPr>
            <a:picLocks noChangeAspect="1"/>
          </p:cNvPicPr>
          <p:nvPr/>
        </p:nvPicPr>
        <p:blipFill>
          <a:blip r:embed="rId5"/>
          <a:stretch>
            <a:fillRect/>
          </a:stretch>
        </p:blipFill>
        <p:spPr>
          <a:xfrm>
            <a:off x="6197600" y="1123563"/>
            <a:ext cx="5698743" cy="1685925"/>
          </a:xfrm>
          <a:prstGeom prst="rect">
            <a:avLst/>
          </a:prstGeom>
          <a:ln>
            <a:solidFill>
              <a:schemeClr val="tx1"/>
            </a:solidFill>
          </a:ln>
        </p:spPr>
      </p:pic>
    </p:spTree>
    <p:extLst>
      <p:ext uri="{BB962C8B-B14F-4D97-AF65-F5344CB8AC3E}">
        <p14:creationId xmlns:p14="http://schemas.microsoft.com/office/powerpoint/2010/main" val="1627198632"/>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246</TotalTime>
  <Words>1809</Words>
  <Application>Microsoft Office PowerPoint</Application>
  <PresentationFormat>Widescreen</PresentationFormat>
  <Paragraphs>244</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Courier New</vt:lpstr>
      <vt:lpstr>Segoe UI Light</vt:lpstr>
      <vt:lpstr>Tw Cen MT</vt:lpstr>
      <vt:lpstr>Office Theme</vt:lpstr>
      <vt:lpstr>Loan Approval: Explanation of Important Metrices</vt:lpstr>
      <vt:lpstr>CONTENTS</vt:lpstr>
      <vt:lpstr>INTRODUCTION</vt:lpstr>
      <vt:lpstr>Data dictionary</vt:lpstr>
      <vt:lpstr>Data type</vt:lpstr>
      <vt:lpstr>Analysis for Numeric columns</vt:lpstr>
      <vt:lpstr>1. term*</vt:lpstr>
      <vt:lpstr>2. No emp</vt:lpstr>
      <vt:lpstr>3. Disbursement gross amount*</vt:lpstr>
      <vt:lpstr>4. balance gross amount</vt:lpstr>
      <vt:lpstr>5. ChgOFFPRINGR*</vt:lpstr>
      <vt:lpstr>6. Grappv</vt:lpstr>
      <vt:lpstr>Analysis for categorical columns</vt:lpstr>
      <vt:lpstr>1. New exist*</vt:lpstr>
      <vt:lpstr>2. Urban rural</vt:lpstr>
      <vt:lpstr>3. Low doc*</vt:lpstr>
      <vt:lpstr>4. MIS_STATUS**</vt:lpstr>
      <vt:lpstr>5. NAICS</vt:lpstr>
      <vt:lpstr>Counts for each NAICS:</vt:lpstr>
      <vt:lpstr>Graphs for Naics:</vt:lpstr>
      <vt:lpstr>6.State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Joyita Sadhukhan</dc:creator>
  <cp:lastModifiedBy>Joyita Sadhukhan</cp:lastModifiedBy>
  <cp:revision>31</cp:revision>
  <dcterms:created xsi:type="dcterms:W3CDTF">2023-04-10T07:12:02Z</dcterms:created>
  <dcterms:modified xsi:type="dcterms:W3CDTF">2023-04-12T20:44:56Z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