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61" r:id="rId6"/>
    <p:sldId id="262" r:id="rId7"/>
    <p:sldId id="263" r:id="rId8"/>
    <p:sldId id="259" r:id="rId9"/>
    <p:sldId id="273" r:id="rId10"/>
    <p:sldId id="264" r:id="rId11"/>
    <p:sldId id="268" r:id="rId12"/>
    <p:sldId id="269" r:id="rId13"/>
    <p:sldId id="260" r:id="rId14"/>
    <p:sldId id="265" r:id="rId15"/>
    <p:sldId id="270" r:id="rId16"/>
    <p:sldId id="271" r:id="rId17"/>
    <p:sldId id="267" r:id="rId18"/>
  </p:sldIdLst>
  <p:sldSz cx="12192000" cy="6858000"/>
  <p:notesSz cx="6858000" cy="9144000"/>
  <p:defaultText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STER CHEIF EZAMATI" initials="MC" lastIdx="1" clrIdx="0">
    <p:extLst>
      <p:ext uri="{19B8F6BF-5375-455C-9EA6-DF929625EA0E}">
        <p15:presenceInfo xmlns:p15="http://schemas.microsoft.com/office/powerpoint/2012/main" userId="577412ab60c3734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9EBF5"/>
    <a:srgbClr val="CFD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59" autoAdjust="0"/>
    <p:restoredTop sz="94660"/>
  </p:normalViewPr>
  <p:slideViewPr>
    <p:cSldViewPr snapToGrid="0">
      <p:cViewPr varScale="1">
        <p:scale>
          <a:sx n="51" d="100"/>
          <a:sy n="51" d="100"/>
        </p:scale>
        <p:origin x="101"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A2418-6888-05FC-0A01-C14DBAB4B7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G"/>
          </a:p>
        </p:txBody>
      </p:sp>
      <p:sp>
        <p:nvSpPr>
          <p:cNvPr id="3" name="Subtitle 2">
            <a:extLst>
              <a:ext uri="{FF2B5EF4-FFF2-40B4-BE49-F238E27FC236}">
                <a16:creationId xmlns:a16="http://schemas.microsoft.com/office/drawing/2014/main" id="{F68F5D11-5F1C-A82E-CE15-20EA7A861A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G"/>
          </a:p>
        </p:txBody>
      </p:sp>
      <p:sp>
        <p:nvSpPr>
          <p:cNvPr id="4" name="Date Placeholder 3">
            <a:extLst>
              <a:ext uri="{FF2B5EF4-FFF2-40B4-BE49-F238E27FC236}">
                <a16:creationId xmlns:a16="http://schemas.microsoft.com/office/drawing/2014/main" id="{98B830DA-5ECB-DFBD-A920-D93A99957224}"/>
              </a:ext>
            </a:extLst>
          </p:cNvPr>
          <p:cNvSpPr>
            <a:spLocks noGrp="1"/>
          </p:cNvSpPr>
          <p:nvPr>
            <p:ph type="dt" sz="half" idx="10"/>
          </p:nvPr>
        </p:nvSpPr>
        <p:spPr/>
        <p:txBody>
          <a:bodyPr/>
          <a:lstStyle/>
          <a:p>
            <a:fld id="{E2B472AF-8789-4BB0-917D-2ABF52371E6A}" type="datetimeFigureOut">
              <a:rPr lang="en-UG" smtClean="0"/>
              <a:t>22/03/2024</a:t>
            </a:fld>
            <a:endParaRPr lang="en-UG" dirty="0"/>
          </a:p>
        </p:txBody>
      </p:sp>
      <p:sp>
        <p:nvSpPr>
          <p:cNvPr id="5" name="Footer Placeholder 4">
            <a:extLst>
              <a:ext uri="{FF2B5EF4-FFF2-40B4-BE49-F238E27FC236}">
                <a16:creationId xmlns:a16="http://schemas.microsoft.com/office/drawing/2014/main" id="{EF85388A-B6C9-B63B-3E4D-9C49B0F43699}"/>
              </a:ext>
            </a:extLst>
          </p:cNvPr>
          <p:cNvSpPr>
            <a:spLocks noGrp="1"/>
          </p:cNvSpPr>
          <p:nvPr>
            <p:ph type="ftr" sz="quarter" idx="11"/>
          </p:nvPr>
        </p:nvSpPr>
        <p:spPr/>
        <p:txBody>
          <a:bodyPr/>
          <a:lstStyle/>
          <a:p>
            <a:endParaRPr lang="en-UG" dirty="0"/>
          </a:p>
        </p:txBody>
      </p:sp>
      <p:sp>
        <p:nvSpPr>
          <p:cNvPr id="6" name="Slide Number Placeholder 5">
            <a:extLst>
              <a:ext uri="{FF2B5EF4-FFF2-40B4-BE49-F238E27FC236}">
                <a16:creationId xmlns:a16="http://schemas.microsoft.com/office/drawing/2014/main" id="{81483EA6-43E0-0E74-2EF6-7BF8A2091CE5}"/>
              </a:ext>
            </a:extLst>
          </p:cNvPr>
          <p:cNvSpPr>
            <a:spLocks noGrp="1"/>
          </p:cNvSpPr>
          <p:nvPr>
            <p:ph type="sldNum" sz="quarter" idx="12"/>
          </p:nvPr>
        </p:nvSpPr>
        <p:spPr/>
        <p:txBody>
          <a:bodyPr/>
          <a:lstStyle/>
          <a:p>
            <a:fld id="{2A3735EA-90D9-4753-9899-D349107F5B42}" type="slidenum">
              <a:rPr lang="en-UG" smtClean="0"/>
              <a:t>‹#›</a:t>
            </a:fld>
            <a:endParaRPr lang="en-UG" dirty="0"/>
          </a:p>
        </p:txBody>
      </p:sp>
    </p:spTree>
    <p:extLst>
      <p:ext uri="{BB962C8B-B14F-4D97-AF65-F5344CB8AC3E}">
        <p14:creationId xmlns:p14="http://schemas.microsoft.com/office/powerpoint/2010/main" val="1234753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AE930-C2DC-D8E4-46D7-0BAEC059FCD8}"/>
              </a:ext>
            </a:extLst>
          </p:cNvPr>
          <p:cNvSpPr>
            <a:spLocks noGrp="1"/>
          </p:cNvSpPr>
          <p:nvPr>
            <p:ph type="title"/>
          </p:nvPr>
        </p:nvSpPr>
        <p:spPr/>
        <p:txBody>
          <a:bodyPr/>
          <a:lstStyle/>
          <a:p>
            <a:r>
              <a:rPr lang="en-US"/>
              <a:t>Click to edit Master title style</a:t>
            </a:r>
            <a:endParaRPr lang="en-UG"/>
          </a:p>
        </p:txBody>
      </p:sp>
      <p:sp>
        <p:nvSpPr>
          <p:cNvPr id="3" name="Vertical Text Placeholder 2">
            <a:extLst>
              <a:ext uri="{FF2B5EF4-FFF2-40B4-BE49-F238E27FC236}">
                <a16:creationId xmlns:a16="http://schemas.microsoft.com/office/drawing/2014/main" id="{21C5D73D-1A5C-BF33-5DF0-5BD2841242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7D7D33C5-65FF-B37C-BADC-0775932FEE4A}"/>
              </a:ext>
            </a:extLst>
          </p:cNvPr>
          <p:cNvSpPr>
            <a:spLocks noGrp="1"/>
          </p:cNvSpPr>
          <p:nvPr>
            <p:ph type="dt" sz="half" idx="10"/>
          </p:nvPr>
        </p:nvSpPr>
        <p:spPr/>
        <p:txBody>
          <a:bodyPr/>
          <a:lstStyle/>
          <a:p>
            <a:fld id="{E2B472AF-8789-4BB0-917D-2ABF52371E6A}" type="datetimeFigureOut">
              <a:rPr lang="en-UG" smtClean="0"/>
              <a:t>22/03/2024</a:t>
            </a:fld>
            <a:endParaRPr lang="en-UG" dirty="0"/>
          </a:p>
        </p:txBody>
      </p:sp>
      <p:sp>
        <p:nvSpPr>
          <p:cNvPr id="5" name="Footer Placeholder 4">
            <a:extLst>
              <a:ext uri="{FF2B5EF4-FFF2-40B4-BE49-F238E27FC236}">
                <a16:creationId xmlns:a16="http://schemas.microsoft.com/office/drawing/2014/main" id="{D0DE201F-6D1E-04A0-B66B-09F50D5D38AE}"/>
              </a:ext>
            </a:extLst>
          </p:cNvPr>
          <p:cNvSpPr>
            <a:spLocks noGrp="1"/>
          </p:cNvSpPr>
          <p:nvPr>
            <p:ph type="ftr" sz="quarter" idx="11"/>
          </p:nvPr>
        </p:nvSpPr>
        <p:spPr/>
        <p:txBody>
          <a:bodyPr/>
          <a:lstStyle/>
          <a:p>
            <a:endParaRPr lang="en-UG" dirty="0"/>
          </a:p>
        </p:txBody>
      </p:sp>
      <p:sp>
        <p:nvSpPr>
          <p:cNvPr id="6" name="Slide Number Placeholder 5">
            <a:extLst>
              <a:ext uri="{FF2B5EF4-FFF2-40B4-BE49-F238E27FC236}">
                <a16:creationId xmlns:a16="http://schemas.microsoft.com/office/drawing/2014/main" id="{3B611602-B379-B004-D44A-5C1DF8E9A634}"/>
              </a:ext>
            </a:extLst>
          </p:cNvPr>
          <p:cNvSpPr>
            <a:spLocks noGrp="1"/>
          </p:cNvSpPr>
          <p:nvPr>
            <p:ph type="sldNum" sz="quarter" idx="12"/>
          </p:nvPr>
        </p:nvSpPr>
        <p:spPr/>
        <p:txBody>
          <a:bodyPr/>
          <a:lstStyle/>
          <a:p>
            <a:fld id="{2A3735EA-90D9-4753-9899-D349107F5B42}" type="slidenum">
              <a:rPr lang="en-UG" smtClean="0"/>
              <a:t>‹#›</a:t>
            </a:fld>
            <a:endParaRPr lang="en-UG" dirty="0"/>
          </a:p>
        </p:txBody>
      </p:sp>
    </p:spTree>
    <p:extLst>
      <p:ext uri="{BB962C8B-B14F-4D97-AF65-F5344CB8AC3E}">
        <p14:creationId xmlns:p14="http://schemas.microsoft.com/office/powerpoint/2010/main" val="28328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811B61-774F-319B-9BC9-1C511C05FD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G"/>
          </a:p>
        </p:txBody>
      </p:sp>
      <p:sp>
        <p:nvSpPr>
          <p:cNvPr id="3" name="Vertical Text Placeholder 2">
            <a:extLst>
              <a:ext uri="{FF2B5EF4-FFF2-40B4-BE49-F238E27FC236}">
                <a16:creationId xmlns:a16="http://schemas.microsoft.com/office/drawing/2014/main" id="{13619009-4232-D176-F384-A99025EFF8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0816B234-D8F0-0A81-03B3-17F7C977155C}"/>
              </a:ext>
            </a:extLst>
          </p:cNvPr>
          <p:cNvSpPr>
            <a:spLocks noGrp="1"/>
          </p:cNvSpPr>
          <p:nvPr>
            <p:ph type="dt" sz="half" idx="10"/>
          </p:nvPr>
        </p:nvSpPr>
        <p:spPr/>
        <p:txBody>
          <a:bodyPr/>
          <a:lstStyle/>
          <a:p>
            <a:fld id="{E2B472AF-8789-4BB0-917D-2ABF52371E6A}" type="datetimeFigureOut">
              <a:rPr lang="en-UG" smtClean="0"/>
              <a:t>22/03/2024</a:t>
            </a:fld>
            <a:endParaRPr lang="en-UG" dirty="0"/>
          </a:p>
        </p:txBody>
      </p:sp>
      <p:sp>
        <p:nvSpPr>
          <p:cNvPr id="5" name="Footer Placeholder 4">
            <a:extLst>
              <a:ext uri="{FF2B5EF4-FFF2-40B4-BE49-F238E27FC236}">
                <a16:creationId xmlns:a16="http://schemas.microsoft.com/office/drawing/2014/main" id="{C941ED30-429E-30A7-343F-5351260D91BE}"/>
              </a:ext>
            </a:extLst>
          </p:cNvPr>
          <p:cNvSpPr>
            <a:spLocks noGrp="1"/>
          </p:cNvSpPr>
          <p:nvPr>
            <p:ph type="ftr" sz="quarter" idx="11"/>
          </p:nvPr>
        </p:nvSpPr>
        <p:spPr/>
        <p:txBody>
          <a:bodyPr/>
          <a:lstStyle/>
          <a:p>
            <a:endParaRPr lang="en-UG" dirty="0"/>
          </a:p>
        </p:txBody>
      </p:sp>
      <p:sp>
        <p:nvSpPr>
          <p:cNvPr id="6" name="Slide Number Placeholder 5">
            <a:extLst>
              <a:ext uri="{FF2B5EF4-FFF2-40B4-BE49-F238E27FC236}">
                <a16:creationId xmlns:a16="http://schemas.microsoft.com/office/drawing/2014/main" id="{D6921164-D6DB-45C7-E246-3CDA1B0FBE18}"/>
              </a:ext>
            </a:extLst>
          </p:cNvPr>
          <p:cNvSpPr>
            <a:spLocks noGrp="1"/>
          </p:cNvSpPr>
          <p:nvPr>
            <p:ph type="sldNum" sz="quarter" idx="12"/>
          </p:nvPr>
        </p:nvSpPr>
        <p:spPr/>
        <p:txBody>
          <a:bodyPr/>
          <a:lstStyle/>
          <a:p>
            <a:fld id="{2A3735EA-90D9-4753-9899-D349107F5B42}" type="slidenum">
              <a:rPr lang="en-UG" smtClean="0"/>
              <a:t>‹#›</a:t>
            </a:fld>
            <a:endParaRPr lang="en-UG" dirty="0"/>
          </a:p>
        </p:txBody>
      </p:sp>
    </p:spTree>
    <p:extLst>
      <p:ext uri="{BB962C8B-B14F-4D97-AF65-F5344CB8AC3E}">
        <p14:creationId xmlns:p14="http://schemas.microsoft.com/office/powerpoint/2010/main" val="3326288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7D66D-DE07-5B25-7A82-227A09B87CD9}"/>
              </a:ext>
            </a:extLst>
          </p:cNvPr>
          <p:cNvSpPr>
            <a:spLocks noGrp="1"/>
          </p:cNvSpPr>
          <p:nvPr>
            <p:ph type="title"/>
          </p:nvPr>
        </p:nvSpPr>
        <p:spPr/>
        <p:txBody>
          <a:bodyPr/>
          <a:lstStyle/>
          <a:p>
            <a:r>
              <a:rPr lang="en-US"/>
              <a:t>Click to edit Master title style</a:t>
            </a:r>
            <a:endParaRPr lang="en-UG"/>
          </a:p>
        </p:txBody>
      </p:sp>
      <p:sp>
        <p:nvSpPr>
          <p:cNvPr id="3" name="Content Placeholder 2">
            <a:extLst>
              <a:ext uri="{FF2B5EF4-FFF2-40B4-BE49-F238E27FC236}">
                <a16:creationId xmlns:a16="http://schemas.microsoft.com/office/drawing/2014/main" id="{E2E9D9E0-ED4F-F054-2F2F-B41C840F9F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AB86F019-203D-122B-C383-CF3C556817BF}"/>
              </a:ext>
            </a:extLst>
          </p:cNvPr>
          <p:cNvSpPr>
            <a:spLocks noGrp="1"/>
          </p:cNvSpPr>
          <p:nvPr>
            <p:ph type="dt" sz="half" idx="10"/>
          </p:nvPr>
        </p:nvSpPr>
        <p:spPr/>
        <p:txBody>
          <a:bodyPr/>
          <a:lstStyle/>
          <a:p>
            <a:fld id="{E2B472AF-8789-4BB0-917D-2ABF52371E6A}" type="datetimeFigureOut">
              <a:rPr lang="en-UG" smtClean="0"/>
              <a:t>22/03/2024</a:t>
            </a:fld>
            <a:endParaRPr lang="en-UG" dirty="0"/>
          </a:p>
        </p:txBody>
      </p:sp>
      <p:sp>
        <p:nvSpPr>
          <p:cNvPr id="5" name="Footer Placeholder 4">
            <a:extLst>
              <a:ext uri="{FF2B5EF4-FFF2-40B4-BE49-F238E27FC236}">
                <a16:creationId xmlns:a16="http://schemas.microsoft.com/office/drawing/2014/main" id="{79EE7172-56DB-AB10-9046-7BDEFEC13DD0}"/>
              </a:ext>
            </a:extLst>
          </p:cNvPr>
          <p:cNvSpPr>
            <a:spLocks noGrp="1"/>
          </p:cNvSpPr>
          <p:nvPr>
            <p:ph type="ftr" sz="quarter" idx="11"/>
          </p:nvPr>
        </p:nvSpPr>
        <p:spPr/>
        <p:txBody>
          <a:bodyPr/>
          <a:lstStyle/>
          <a:p>
            <a:endParaRPr lang="en-UG" dirty="0"/>
          </a:p>
        </p:txBody>
      </p:sp>
      <p:sp>
        <p:nvSpPr>
          <p:cNvPr id="6" name="Slide Number Placeholder 5">
            <a:extLst>
              <a:ext uri="{FF2B5EF4-FFF2-40B4-BE49-F238E27FC236}">
                <a16:creationId xmlns:a16="http://schemas.microsoft.com/office/drawing/2014/main" id="{1CA9D38B-5472-E8AA-4AE9-C9AF7393B9CC}"/>
              </a:ext>
            </a:extLst>
          </p:cNvPr>
          <p:cNvSpPr>
            <a:spLocks noGrp="1"/>
          </p:cNvSpPr>
          <p:nvPr>
            <p:ph type="sldNum" sz="quarter" idx="12"/>
          </p:nvPr>
        </p:nvSpPr>
        <p:spPr/>
        <p:txBody>
          <a:bodyPr/>
          <a:lstStyle/>
          <a:p>
            <a:fld id="{2A3735EA-90D9-4753-9899-D349107F5B42}" type="slidenum">
              <a:rPr lang="en-UG" smtClean="0"/>
              <a:t>‹#›</a:t>
            </a:fld>
            <a:endParaRPr lang="en-UG" dirty="0"/>
          </a:p>
        </p:txBody>
      </p:sp>
    </p:spTree>
    <p:extLst>
      <p:ext uri="{BB962C8B-B14F-4D97-AF65-F5344CB8AC3E}">
        <p14:creationId xmlns:p14="http://schemas.microsoft.com/office/powerpoint/2010/main" val="3422534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65F68-63AF-34B8-21BF-31F485484D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G"/>
          </a:p>
        </p:txBody>
      </p:sp>
      <p:sp>
        <p:nvSpPr>
          <p:cNvPr id="3" name="Text Placeholder 2">
            <a:extLst>
              <a:ext uri="{FF2B5EF4-FFF2-40B4-BE49-F238E27FC236}">
                <a16:creationId xmlns:a16="http://schemas.microsoft.com/office/drawing/2014/main" id="{C63D835F-21C7-F75A-4A62-10994D8121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8640C0-9FD0-B6D2-D34A-20D7F9F4E0A9}"/>
              </a:ext>
            </a:extLst>
          </p:cNvPr>
          <p:cNvSpPr>
            <a:spLocks noGrp="1"/>
          </p:cNvSpPr>
          <p:nvPr>
            <p:ph type="dt" sz="half" idx="10"/>
          </p:nvPr>
        </p:nvSpPr>
        <p:spPr/>
        <p:txBody>
          <a:bodyPr/>
          <a:lstStyle/>
          <a:p>
            <a:fld id="{E2B472AF-8789-4BB0-917D-2ABF52371E6A}" type="datetimeFigureOut">
              <a:rPr lang="en-UG" smtClean="0"/>
              <a:t>22/03/2024</a:t>
            </a:fld>
            <a:endParaRPr lang="en-UG" dirty="0"/>
          </a:p>
        </p:txBody>
      </p:sp>
      <p:sp>
        <p:nvSpPr>
          <p:cNvPr id="5" name="Footer Placeholder 4">
            <a:extLst>
              <a:ext uri="{FF2B5EF4-FFF2-40B4-BE49-F238E27FC236}">
                <a16:creationId xmlns:a16="http://schemas.microsoft.com/office/drawing/2014/main" id="{8346B76D-8222-6C63-FD4F-02E88434A41E}"/>
              </a:ext>
            </a:extLst>
          </p:cNvPr>
          <p:cNvSpPr>
            <a:spLocks noGrp="1"/>
          </p:cNvSpPr>
          <p:nvPr>
            <p:ph type="ftr" sz="quarter" idx="11"/>
          </p:nvPr>
        </p:nvSpPr>
        <p:spPr/>
        <p:txBody>
          <a:bodyPr/>
          <a:lstStyle/>
          <a:p>
            <a:endParaRPr lang="en-UG" dirty="0"/>
          </a:p>
        </p:txBody>
      </p:sp>
      <p:sp>
        <p:nvSpPr>
          <p:cNvPr id="6" name="Slide Number Placeholder 5">
            <a:extLst>
              <a:ext uri="{FF2B5EF4-FFF2-40B4-BE49-F238E27FC236}">
                <a16:creationId xmlns:a16="http://schemas.microsoft.com/office/drawing/2014/main" id="{E0F493DF-0E85-C5B2-ECAD-BF3817E066F6}"/>
              </a:ext>
            </a:extLst>
          </p:cNvPr>
          <p:cNvSpPr>
            <a:spLocks noGrp="1"/>
          </p:cNvSpPr>
          <p:nvPr>
            <p:ph type="sldNum" sz="quarter" idx="12"/>
          </p:nvPr>
        </p:nvSpPr>
        <p:spPr/>
        <p:txBody>
          <a:bodyPr/>
          <a:lstStyle/>
          <a:p>
            <a:fld id="{2A3735EA-90D9-4753-9899-D349107F5B42}" type="slidenum">
              <a:rPr lang="en-UG" smtClean="0"/>
              <a:t>‹#›</a:t>
            </a:fld>
            <a:endParaRPr lang="en-UG" dirty="0"/>
          </a:p>
        </p:txBody>
      </p:sp>
    </p:spTree>
    <p:extLst>
      <p:ext uri="{BB962C8B-B14F-4D97-AF65-F5344CB8AC3E}">
        <p14:creationId xmlns:p14="http://schemas.microsoft.com/office/powerpoint/2010/main" val="1718508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E2099-89E9-C8C6-A31E-10FE3302F5F7}"/>
              </a:ext>
            </a:extLst>
          </p:cNvPr>
          <p:cNvSpPr>
            <a:spLocks noGrp="1"/>
          </p:cNvSpPr>
          <p:nvPr>
            <p:ph type="title"/>
          </p:nvPr>
        </p:nvSpPr>
        <p:spPr/>
        <p:txBody>
          <a:bodyPr/>
          <a:lstStyle/>
          <a:p>
            <a:r>
              <a:rPr lang="en-US"/>
              <a:t>Click to edit Master title style</a:t>
            </a:r>
            <a:endParaRPr lang="en-UG"/>
          </a:p>
        </p:txBody>
      </p:sp>
      <p:sp>
        <p:nvSpPr>
          <p:cNvPr id="3" name="Content Placeholder 2">
            <a:extLst>
              <a:ext uri="{FF2B5EF4-FFF2-40B4-BE49-F238E27FC236}">
                <a16:creationId xmlns:a16="http://schemas.microsoft.com/office/drawing/2014/main" id="{A89EEA51-8119-E7EC-A167-E52799718C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Content Placeholder 3">
            <a:extLst>
              <a:ext uri="{FF2B5EF4-FFF2-40B4-BE49-F238E27FC236}">
                <a16:creationId xmlns:a16="http://schemas.microsoft.com/office/drawing/2014/main" id="{6539A411-0DEC-23B8-14C2-A830F76416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5" name="Date Placeholder 4">
            <a:extLst>
              <a:ext uri="{FF2B5EF4-FFF2-40B4-BE49-F238E27FC236}">
                <a16:creationId xmlns:a16="http://schemas.microsoft.com/office/drawing/2014/main" id="{DFB96DEF-E072-81BB-FA2C-C992E4BE0B9C}"/>
              </a:ext>
            </a:extLst>
          </p:cNvPr>
          <p:cNvSpPr>
            <a:spLocks noGrp="1"/>
          </p:cNvSpPr>
          <p:nvPr>
            <p:ph type="dt" sz="half" idx="10"/>
          </p:nvPr>
        </p:nvSpPr>
        <p:spPr/>
        <p:txBody>
          <a:bodyPr/>
          <a:lstStyle/>
          <a:p>
            <a:fld id="{E2B472AF-8789-4BB0-917D-2ABF52371E6A}" type="datetimeFigureOut">
              <a:rPr lang="en-UG" smtClean="0"/>
              <a:t>22/03/2024</a:t>
            </a:fld>
            <a:endParaRPr lang="en-UG" dirty="0"/>
          </a:p>
        </p:txBody>
      </p:sp>
      <p:sp>
        <p:nvSpPr>
          <p:cNvPr id="6" name="Footer Placeholder 5">
            <a:extLst>
              <a:ext uri="{FF2B5EF4-FFF2-40B4-BE49-F238E27FC236}">
                <a16:creationId xmlns:a16="http://schemas.microsoft.com/office/drawing/2014/main" id="{E1493273-59BF-3920-0C54-E81692C39C03}"/>
              </a:ext>
            </a:extLst>
          </p:cNvPr>
          <p:cNvSpPr>
            <a:spLocks noGrp="1"/>
          </p:cNvSpPr>
          <p:nvPr>
            <p:ph type="ftr" sz="quarter" idx="11"/>
          </p:nvPr>
        </p:nvSpPr>
        <p:spPr/>
        <p:txBody>
          <a:bodyPr/>
          <a:lstStyle/>
          <a:p>
            <a:endParaRPr lang="en-UG" dirty="0"/>
          </a:p>
        </p:txBody>
      </p:sp>
      <p:sp>
        <p:nvSpPr>
          <p:cNvPr id="7" name="Slide Number Placeholder 6">
            <a:extLst>
              <a:ext uri="{FF2B5EF4-FFF2-40B4-BE49-F238E27FC236}">
                <a16:creationId xmlns:a16="http://schemas.microsoft.com/office/drawing/2014/main" id="{95D4BF9D-AE41-B5BC-9BEE-F8ED83CB6468}"/>
              </a:ext>
            </a:extLst>
          </p:cNvPr>
          <p:cNvSpPr>
            <a:spLocks noGrp="1"/>
          </p:cNvSpPr>
          <p:nvPr>
            <p:ph type="sldNum" sz="quarter" idx="12"/>
          </p:nvPr>
        </p:nvSpPr>
        <p:spPr/>
        <p:txBody>
          <a:bodyPr/>
          <a:lstStyle/>
          <a:p>
            <a:fld id="{2A3735EA-90D9-4753-9899-D349107F5B42}" type="slidenum">
              <a:rPr lang="en-UG" smtClean="0"/>
              <a:t>‹#›</a:t>
            </a:fld>
            <a:endParaRPr lang="en-UG" dirty="0"/>
          </a:p>
        </p:txBody>
      </p:sp>
    </p:spTree>
    <p:extLst>
      <p:ext uri="{BB962C8B-B14F-4D97-AF65-F5344CB8AC3E}">
        <p14:creationId xmlns:p14="http://schemas.microsoft.com/office/powerpoint/2010/main" val="3861686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A9B1F-51A2-8403-2817-C0A24DB098EA}"/>
              </a:ext>
            </a:extLst>
          </p:cNvPr>
          <p:cNvSpPr>
            <a:spLocks noGrp="1"/>
          </p:cNvSpPr>
          <p:nvPr>
            <p:ph type="title"/>
          </p:nvPr>
        </p:nvSpPr>
        <p:spPr>
          <a:xfrm>
            <a:off x="839788" y="365125"/>
            <a:ext cx="10515600" cy="1325563"/>
          </a:xfrm>
        </p:spPr>
        <p:txBody>
          <a:bodyPr/>
          <a:lstStyle/>
          <a:p>
            <a:r>
              <a:rPr lang="en-US"/>
              <a:t>Click to edit Master title style</a:t>
            </a:r>
            <a:endParaRPr lang="en-UG"/>
          </a:p>
        </p:txBody>
      </p:sp>
      <p:sp>
        <p:nvSpPr>
          <p:cNvPr id="3" name="Text Placeholder 2">
            <a:extLst>
              <a:ext uri="{FF2B5EF4-FFF2-40B4-BE49-F238E27FC236}">
                <a16:creationId xmlns:a16="http://schemas.microsoft.com/office/drawing/2014/main" id="{88A021A9-07D1-E085-5B8B-E2BA8FB0AA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015A01-D3B4-6A6F-46AF-22E018E48D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5" name="Text Placeholder 4">
            <a:extLst>
              <a:ext uri="{FF2B5EF4-FFF2-40B4-BE49-F238E27FC236}">
                <a16:creationId xmlns:a16="http://schemas.microsoft.com/office/drawing/2014/main" id="{D1EEB224-2934-4B3D-CE46-C6EAC33B23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90C3EC-75D2-4EAF-7163-D391CA8223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7" name="Date Placeholder 6">
            <a:extLst>
              <a:ext uri="{FF2B5EF4-FFF2-40B4-BE49-F238E27FC236}">
                <a16:creationId xmlns:a16="http://schemas.microsoft.com/office/drawing/2014/main" id="{CEF05C80-A274-E2B0-26E9-84581DDBAC9C}"/>
              </a:ext>
            </a:extLst>
          </p:cNvPr>
          <p:cNvSpPr>
            <a:spLocks noGrp="1"/>
          </p:cNvSpPr>
          <p:nvPr>
            <p:ph type="dt" sz="half" idx="10"/>
          </p:nvPr>
        </p:nvSpPr>
        <p:spPr/>
        <p:txBody>
          <a:bodyPr/>
          <a:lstStyle/>
          <a:p>
            <a:fld id="{E2B472AF-8789-4BB0-917D-2ABF52371E6A}" type="datetimeFigureOut">
              <a:rPr lang="en-UG" smtClean="0"/>
              <a:t>22/03/2024</a:t>
            </a:fld>
            <a:endParaRPr lang="en-UG" dirty="0"/>
          </a:p>
        </p:txBody>
      </p:sp>
      <p:sp>
        <p:nvSpPr>
          <p:cNvPr id="8" name="Footer Placeholder 7">
            <a:extLst>
              <a:ext uri="{FF2B5EF4-FFF2-40B4-BE49-F238E27FC236}">
                <a16:creationId xmlns:a16="http://schemas.microsoft.com/office/drawing/2014/main" id="{EC262309-953B-8AB9-B7EE-EF3737D0F5A8}"/>
              </a:ext>
            </a:extLst>
          </p:cNvPr>
          <p:cNvSpPr>
            <a:spLocks noGrp="1"/>
          </p:cNvSpPr>
          <p:nvPr>
            <p:ph type="ftr" sz="quarter" idx="11"/>
          </p:nvPr>
        </p:nvSpPr>
        <p:spPr/>
        <p:txBody>
          <a:bodyPr/>
          <a:lstStyle/>
          <a:p>
            <a:endParaRPr lang="en-UG" dirty="0"/>
          </a:p>
        </p:txBody>
      </p:sp>
      <p:sp>
        <p:nvSpPr>
          <p:cNvPr id="9" name="Slide Number Placeholder 8">
            <a:extLst>
              <a:ext uri="{FF2B5EF4-FFF2-40B4-BE49-F238E27FC236}">
                <a16:creationId xmlns:a16="http://schemas.microsoft.com/office/drawing/2014/main" id="{08FE887D-C9E0-F5AE-2634-4D893B719D7B}"/>
              </a:ext>
            </a:extLst>
          </p:cNvPr>
          <p:cNvSpPr>
            <a:spLocks noGrp="1"/>
          </p:cNvSpPr>
          <p:nvPr>
            <p:ph type="sldNum" sz="quarter" idx="12"/>
          </p:nvPr>
        </p:nvSpPr>
        <p:spPr/>
        <p:txBody>
          <a:bodyPr/>
          <a:lstStyle/>
          <a:p>
            <a:fld id="{2A3735EA-90D9-4753-9899-D349107F5B42}" type="slidenum">
              <a:rPr lang="en-UG" smtClean="0"/>
              <a:t>‹#›</a:t>
            </a:fld>
            <a:endParaRPr lang="en-UG" dirty="0"/>
          </a:p>
        </p:txBody>
      </p:sp>
    </p:spTree>
    <p:extLst>
      <p:ext uri="{BB962C8B-B14F-4D97-AF65-F5344CB8AC3E}">
        <p14:creationId xmlns:p14="http://schemas.microsoft.com/office/powerpoint/2010/main" val="1716510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439E1-4C9A-95FB-1234-454BAE0F702F}"/>
              </a:ext>
            </a:extLst>
          </p:cNvPr>
          <p:cNvSpPr>
            <a:spLocks noGrp="1"/>
          </p:cNvSpPr>
          <p:nvPr>
            <p:ph type="title"/>
          </p:nvPr>
        </p:nvSpPr>
        <p:spPr/>
        <p:txBody>
          <a:bodyPr/>
          <a:lstStyle/>
          <a:p>
            <a:r>
              <a:rPr lang="en-US"/>
              <a:t>Click to edit Master title style</a:t>
            </a:r>
            <a:endParaRPr lang="en-UG"/>
          </a:p>
        </p:txBody>
      </p:sp>
      <p:sp>
        <p:nvSpPr>
          <p:cNvPr id="3" name="Date Placeholder 2">
            <a:extLst>
              <a:ext uri="{FF2B5EF4-FFF2-40B4-BE49-F238E27FC236}">
                <a16:creationId xmlns:a16="http://schemas.microsoft.com/office/drawing/2014/main" id="{EC6E8A65-F8BA-1795-0CA3-FE6BEBB6B483}"/>
              </a:ext>
            </a:extLst>
          </p:cNvPr>
          <p:cNvSpPr>
            <a:spLocks noGrp="1"/>
          </p:cNvSpPr>
          <p:nvPr>
            <p:ph type="dt" sz="half" idx="10"/>
          </p:nvPr>
        </p:nvSpPr>
        <p:spPr/>
        <p:txBody>
          <a:bodyPr/>
          <a:lstStyle/>
          <a:p>
            <a:fld id="{E2B472AF-8789-4BB0-917D-2ABF52371E6A}" type="datetimeFigureOut">
              <a:rPr lang="en-UG" smtClean="0"/>
              <a:t>22/03/2024</a:t>
            </a:fld>
            <a:endParaRPr lang="en-UG" dirty="0"/>
          </a:p>
        </p:txBody>
      </p:sp>
      <p:sp>
        <p:nvSpPr>
          <p:cNvPr id="4" name="Footer Placeholder 3">
            <a:extLst>
              <a:ext uri="{FF2B5EF4-FFF2-40B4-BE49-F238E27FC236}">
                <a16:creationId xmlns:a16="http://schemas.microsoft.com/office/drawing/2014/main" id="{BCDF1237-F695-61EB-C6E4-339775BA950F}"/>
              </a:ext>
            </a:extLst>
          </p:cNvPr>
          <p:cNvSpPr>
            <a:spLocks noGrp="1"/>
          </p:cNvSpPr>
          <p:nvPr>
            <p:ph type="ftr" sz="quarter" idx="11"/>
          </p:nvPr>
        </p:nvSpPr>
        <p:spPr/>
        <p:txBody>
          <a:bodyPr/>
          <a:lstStyle/>
          <a:p>
            <a:endParaRPr lang="en-UG" dirty="0"/>
          </a:p>
        </p:txBody>
      </p:sp>
      <p:sp>
        <p:nvSpPr>
          <p:cNvPr id="5" name="Slide Number Placeholder 4">
            <a:extLst>
              <a:ext uri="{FF2B5EF4-FFF2-40B4-BE49-F238E27FC236}">
                <a16:creationId xmlns:a16="http://schemas.microsoft.com/office/drawing/2014/main" id="{0D1D9CB6-9BE5-8B7E-638D-F614658A1081}"/>
              </a:ext>
            </a:extLst>
          </p:cNvPr>
          <p:cNvSpPr>
            <a:spLocks noGrp="1"/>
          </p:cNvSpPr>
          <p:nvPr>
            <p:ph type="sldNum" sz="quarter" idx="12"/>
          </p:nvPr>
        </p:nvSpPr>
        <p:spPr/>
        <p:txBody>
          <a:bodyPr/>
          <a:lstStyle/>
          <a:p>
            <a:fld id="{2A3735EA-90D9-4753-9899-D349107F5B42}" type="slidenum">
              <a:rPr lang="en-UG" smtClean="0"/>
              <a:t>‹#›</a:t>
            </a:fld>
            <a:endParaRPr lang="en-UG" dirty="0"/>
          </a:p>
        </p:txBody>
      </p:sp>
    </p:spTree>
    <p:extLst>
      <p:ext uri="{BB962C8B-B14F-4D97-AF65-F5344CB8AC3E}">
        <p14:creationId xmlns:p14="http://schemas.microsoft.com/office/powerpoint/2010/main" val="536591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285469-FB69-7673-E774-A016C6EAB74D}"/>
              </a:ext>
            </a:extLst>
          </p:cNvPr>
          <p:cNvSpPr>
            <a:spLocks noGrp="1"/>
          </p:cNvSpPr>
          <p:nvPr>
            <p:ph type="dt" sz="half" idx="10"/>
          </p:nvPr>
        </p:nvSpPr>
        <p:spPr/>
        <p:txBody>
          <a:bodyPr/>
          <a:lstStyle/>
          <a:p>
            <a:fld id="{E2B472AF-8789-4BB0-917D-2ABF52371E6A}" type="datetimeFigureOut">
              <a:rPr lang="en-UG" smtClean="0"/>
              <a:t>22/03/2024</a:t>
            </a:fld>
            <a:endParaRPr lang="en-UG" dirty="0"/>
          </a:p>
        </p:txBody>
      </p:sp>
      <p:sp>
        <p:nvSpPr>
          <p:cNvPr id="3" name="Footer Placeholder 2">
            <a:extLst>
              <a:ext uri="{FF2B5EF4-FFF2-40B4-BE49-F238E27FC236}">
                <a16:creationId xmlns:a16="http://schemas.microsoft.com/office/drawing/2014/main" id="{6A1BB97B-B048-86AF-8D93-E9D024C64C34}"/>
              </a:ext>
            </a:extLst>
          </p:cNvPr>
          <p:cNvSpPr>
            <a:spLocks noGrp="1"/>
          </p:cNvSpPr>
          <p:nvPr>
            <p:ph type="ftr" sz="quarter" idx="11"/>
          </p:nvPr>
        </p:nvSpPr>
        <p:spPr/>
        <p:txBody>
          <a:bodyPr/>
          <a:lstStyle/>
          <a:p>
            <a:endParaRPr lang="en-UG" dirty="0"/>
          </a:p>
        </p:txBody>
      </p:sp>
      <p:sp>
        <p:nvSpPr>
          <p:cNvPr id="4" name="Slide Number Placeholder 3">
            <a:extLst>
              <a:ext uri="{FF2B5EF4-FFF2-40B4-BE49-F238E27FC236}">
                <a16:creationId xmlns:a16="http://schemas.microsoft.com/office/drawing/2014/main" id="{D384C7CB-E9A1-B326-60CF-160DD36675B9}"/>
              </a:ext>
            </a:extLst>
          </p:cNvPr>
          <p:cNvSpPr>
            <a:spLocks noGrp="1"/>
          </p:cNvSpPr>
          <p:nvPr>
            <p:ph type="sldNum" sz="quarter" idx="12"/>
          </p:nvPr>
        </p:nvSpPr>
        <p:spPr/>
        <p:txBody>
          <a:bodyPr/>
          <a:lstStyle/>
          <a:p>
            <a:fld id="{2A3735EA-90D9-4753-9899-D349107F5B42}" type="slidenum">
              <a:rPr lang="en-UG" smtClean="0"/>
              <a:t>‹#›</a:t>
            </a:fld>
            <a:endParaRPr lang="en-UG" dirty="0"/>
          </a:p>
        </p:txBody>
      </p:sp>
    </p:spTree>
    <p:extLst>
      <p:ext uri="{BB962C8B-B14F-4D97-AF65-F5344CB8AC3E}">
        <p14:creationId xmlns:p14="http://schemas.microsoft.com/office/powerpoint/2010/main" val="2446488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644E9-EC8C-B150-4EE9-EDB1E693FC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G"/>
          </a:p>
        </p:txBody>
      </p:sp>
      <p:sp>
        <p:nvSpPr>
          <p:cNvPr id="3" name="Content Placeholder 2">
            <a:extLst>
              <a:ext uri="{FF2B5EF4-FFF2-40B4-BE49-F238E27FC236}">
                <a16:creationId xmlns:a16="http://schemas.microsoft.com/office/drawing/2014/main" id="{0726C446-36DF-0CF5-37C2-7FC18438FB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Text Placeholder 3">
            <a:extLst>
              <a:ext uri="{FF2B5EF4-FFF2-40B4-BE49-F238E27FC236}">
                <a16:creationId xmlns:a16="http://schemas.microsoft.com/office/drawing/2014/main" id="{74D7234B-C1AD-8A0E-BC29-5A7D8A1245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DBC4B8-5F51-9FB5-BD77-3482C680DE2E}"/>
              </a:ext>
            </a:extLst>
          </p:cNvPr>
          <p:cNvSpPr>
            <a:spLocks noGrp="1"/>
          </p:cNvSpPr>
          <p:nvPr>
            <p:ph type="dt" sz="half" idx="10"/>
          </p:nvPr>
        </p:nvSpPr>
        <p:spPr/>
        <p:txBody>
          <a:bodyPr/>
          <a:lstStyle/>
          <a:p>
            <a:fld id="{E2B472AF-8789-4BB0-917D-2ABF52371E6A}" type="datetimeFigureOut">
              <a:rPr lang="en-UG" smtClean="0"/>
              <a:t>22/03/2024</a:t>
            </a:fld>
            <a:endParaRPr lang="en-UG" dirty="0"/>
          </a:p>
        </p:txBody>
      </p:sp>
      <p:sp>
        <p:nvSpPr>
          <p:cNvPr id="6" name="Footer Placeholder 5">
            <a:extLst>
              <a:ext uri="{FF2B5EF4-FFF2-40B4-BE49-F238E27FC236}">
                <a16:creationId xmlns:a16="http://schemas.microsoft.com/office/drawing/2014/main" id="{AF1E2201-86A4-DB38-9F9E-7AA005D11A6D}"/>
              </a:ext>
            </a:extLst>
          </p:cNvPr>
          <p:cNvSpPr>
            <a:spLocks noGrp="1"/>
          </p:cNvSpPr>
          <p:nvPr>
            <p:ph type="ftr" sz="quarter" idx="11"/>
          </p:nvPr>
        </p:nvSpPr>
        <p:spPr/>
        <p:txBody>
          <a:bodyPr/>
          <a:lstStyle/>
          <a:p>
            <a:endParaRPr lang="en-UG" dirty="0"/>
          </a:p>
        </p:txBody>
      </p:sp>
      <p:sp>
        <p:nvSpPr>
          <p:cNvPr id="7" name="Slide Number Placeholder 6">
            <a:extLst>
              <a:ext uri="{FF2B5EF4-FFF2-40B4-BE49-F238E27FC236}">
                <a16:creationId xmlns:a16="http://schemas.microsoft.com/office/drawing/2014/main" id="{52E1337A-F2C7-C525-F7AA-A67622199E1B}"/>
              </a:ext>
            </a:extLst>
          </p:cNvPr>
          <p:cNvSpPr>
            <a:spLocks noGrp="1"/>
          </p:cNvSpPr>
          <p:nvPr>
            <p:ph type="sldNum" sz="quarter" idx="12"/>
          </p:nvPr>
        </p:nvSpPr>
        <p:spPr/>
        <p:txBody>
          <a:bodyPr/>
          <a:lstStyle/>
          <a:p>
            <a:fld id="{2A3735EA-90D9-4753-9899-D349107F5B42}" type="slidenum">
              <a:rPr lang="en-UG" smtClean="0"/>
              <a:t>‹#›</a:t>
            </a:fld>
            <a:endParaRPr lang="en-UG" dirty="0"/>
          </a:p>
        </p:txBody>
      </p:sp>
    </p:spTree>
    <p:extLst>
      <p:ext uri="{BB962C8B-B14F-4D97-AF65-F5344CB8AC3E}">
        <p14:creationId xmlns:p14="http://schemas.microsoft.com/office/powerpoint/2010/main" val="788684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141F8-1E22-1DF4-4AA7-518957049D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G"/>
          </a:p>
        </p:txBody>
      </p:sp>
      <p:sp>
        <p:nvSpPr>
          <p:cNvPr id="3" name="Picture Placeholder 2">
            <a:extLst>
              <a:ext uri="{FF2B5EF4-FFF2-40B4-BE49-F238E27FC236}">
                <a16:creationId xmlns:a16="http://schemas.microsoft.com/office/drawing/2014/main" id="{63B4C5B3-23AD-A1C7-A2BE-8A0951ADE8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G" dirty="0"/>
          </a:p>
        </p:txBody>
      </p:sp>
      <p:sp>
        <p:nvSpPr>
          <p:cNvPr id="4" name="Text Placeholder 3">
            <a:extLst>
              <a:ext uri="{FF2B5EF4-FFF2-40B4-BE49-F238E27FC236}">
                <a16:creationId xmlns:a16="http://schemas.microsoft.com/office/drawing/2014/main" id="{3AEA4950-FB0A-1B4F-3975-3560D25702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F594D-0303-9390-545F-E60D6E7223E8}"/>
              </a:ext>
            </a:extLst>
          </p:cNvPr>
          <p:cNvSpPr>
            <a:spLocks noGrp="1"/>
          </p:cNvSpPr>
          <p:nvPr>
            <p:ph type="dt" sz="half" idx="10"/>
          </p:nvPr>
        </p:nvSpPr>
        <p:spPr/>
        <p:txBody>
          <a:bodyPr/>
          <a:lstStyle/>
          <a:p>
            <a:fld id="{E2B472AF-8789-4BB0-917D-2ABF52371E6A}" type="datetimeFigureOut">
              <a:rPr lang="en-UG" smtClean="0"/>
              <a:t>22/03/2024</a:t>
            </a:fld>
            <a:endParaRPr lang="en-UG" dirty="0"/>
          </a:p>
        </p:txBody>
      </p:sp>
      <p:sp>
        <p:nvSpPr>
          <p:cNvPr id="6" name="Footer Placeholder 5">
            <a:extLst>
              <a:ext uri="{FF2B5EF4-FFF2-40B4-BE49-F238E27FC236}">
                <a16:creationId xmlns:a16="http://schemas.microsoft.com/office/drawing/2014/main" id="{B34CFC26-9767-7CEB-951C-CF4CE972442F}"/>
              </a:ext>
            </a:extLst>
          </p:cNvPr>
          <p:cNvSpPr>
            <a:spLocks noGrp="1"/>
          </p:cNvSpPr>
          <p:nvPr>
            <p:ph type="ftr" sz="quarter" idx="11"/>
          </p:nvPr>
        </p:nvSpPr>
        <p:spPr/>
        <p:txBody>
          <a:bodyPr/>
          <a:lstStyle/>
          <a:p>
            <a:endParaRPr lang="en-UG" dirty="0"/>
          </a:p>
        </p:txBody>
      </p:sp>
      <p:sp>
        <p:nvSpPr>
          <p:cNvPr id="7" name="Slide Number Placeholder 6">
            <a:extLst>
              <a:ext uri="{FF2B5EF4-FFF2-40B4-BE49-F238E27FC236}">
                <a16:creationId xmlns:a16="http://schemas.microsoft.com/office/drawing/2014/main" id="{51B5E7B1-9148-7824-665D-03E48BC03DF5}"/>
              </a:ext>
            </a:extLst>
          </p:cNvPr>
          <p:cNvSpPr>
            <a:spLocks noGrp="1"/>
          </p:cNvSpPr>
          <p:nvPr>
            <p:ph type="sldNum" sz="quarter" idx="12"/>
          </p:nvPr>
        </p:nvSpPr>
        <p:spPr/>
        <p:txBody>
          <a:bodyPr/>
          <a:lstStyle/>
          <a:p>
            <a:fld id="{2A3735EA-90D9-4753-9899-D349107F5B42}" type="slidenum">
              <a:rPr lang="en-UG" smtClean="0"/>
              <a:t>‹#›</a:t>
            </a:fld>
            <a:endParaRPr lang="en-UG" dirty="0"/>
          </a:p>
        </p:txBody>
      </p:sp>
    </p:spTree>
    <p:extLst>
      <p:ext uri="{BB962C8B-B14F-4D97-AF65-F5344CB8AC3E}">
        <p14:creationId xmlns:p14="http://schemas.microsoft.com/office/powerpoint/2010/main" val="2590523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289FFA-173D-4CE0-39AA-544C521F7D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G"/>
          </a:p>
        </p:txBody>
      </p:sp>
      <p:sp>
        <p:nvSpPr>
          <p:cNvPr id="3" name="Text Placeholder 2">
            <a:extLst>
              <a:ext uri="{FF2B5EF4-FFF2-40B4-BE49-F238E27FC236}">
                <a16:creationId xmlns:a16="http://schemas.microsoft.com/office/drawing/2014/main" id="{648CA459-D6A1-D033-75FC-0FBCE87F5F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97849EA8-D70A-9995-FBD2-15DADF730D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B472AF-8789-4BB0-917D-2ABF52371E6A}" type="datetimeFigureOut">
              <a:rPr lang="en-UG" smtClean="0"/>
              <a:t>22/03/2024</a:t>
            </a:fld>
            <a:endParaRPr lang="en-UG" dirty="0"/>
          </a:p>
        </p:txBody>
      </p:sp>
      <p:sp>
        <p:nvSpPr>
          <p:cNvPr id="5" name="Footer Placeholder 4">
            <a:extLst>
              <a:ext uri="{FF2B5EF4-FFF2-40B4-BE49-F238E27FC236}">
                <a16:creationId xmlns:a16="http://schemas.microsoft.com/office/drawing/2014/main" id="{1B109364-813E-FDD7-5720-B80CB81ED3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G" dirty="0"/>
          </a:p>
        </p:txBody>
      </p:sp>
      <p:sp>
        <p:nvSpPr>
          <p:cNvPr id="6" name="Slide Number Placeholder 5">
            <a:extLst>
              <a:ext uri="{FF2B5EF4-FFF2-40B4-BE49-F238E27FC236}">
                <a16:creationId xmlns:a16="http://schemas.microsoft.com/office/drawing/2014/main" id="{B2234357-2F1E-1F16-EE1B-1AC1244480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3735EA-90D9-4753-9899-D349107F5B42}" type="slidenum">
              <a:rPr lang="en-UG" smtClean="0"/>
              <a:t>‹#›</a:t>
            </a:fld>
            <a:endParaRPr lang="en-UG" dirty="0"/>
          </a:p>
        </p:txBody>
      </p:sp>
    </p:spTree>
    <p:extLst>
      <p:ext uri="{BB962C8B-B14F-4D97-AF65-F5344CB8AC3E}">
        <p14:creationId xmlns:p14="http://schemas.microsoft.com/office/powerpoint/2010/main" val="1737953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34699-00C2-CFC0-6CD5-544221BC926F}"/>
              </a:ext>
            </a:extLst>
          </p:cNvPr>
          <p:cNvSpPr>
            <a:spLocks noGrp="1"/>
          </p:cNvSpPr>
          <p:nvPr>
            <p:ph type="title"/>
          </p:nvPr>
        </p:nvSpPr>
        <p:spPr>
          <a:xfrm>
            <a:off x="838200" y="0"/>
            <a:ext cx="10515600" cy="962526"/>
          </a:xfrm>
        </p:spPr>
        <p:txBody>
          <a:bodyPr>
            <a:normAutofit/>
          </a:bodyPr>
          <a:lstStyle/>
          <a:p>
            <a:r>
              <a:rPr lang="en-US" b="1" u="sng" dirty="0"/>
              <a:t>Dijkstra’s Algorithm</a:t>
            </a:r>
            <a:endParaRPr lang="en-UG" b="1" u="sng" dirty="0"/>
          </a:p>
        </p:txBody>
      </p:sp>
      <p:sp>
        <p:nvSpPr>
          <p:cNvPr id="4" name="Content Placeholder 3">
            <a:extLst>
              <a:ext uri="{FF2B5EF4-FFF2-40B4-BE49-F238E27FC236}">
                <a16:creationId xmlns:a16="http://schemas.microsoft.com/office/drawing/2014/main" id="{FADBAA04-414B-2C15-B956-EFFA352472CC}"/>
              </a:ext>
            </a:extLst>
          </p:cNvPr>
          <p:cNvSpPr>
            <a:spLocks noGrp="1"/>
          </p:cNvSpPr>
          <p:nvPr>
            <p:ph idx="1"/>
          </p:nvPr>
        </p:nvSpPr>
        <p:spPr>
          <a:xfrm>
            <a:off x="838200" y="1219200"/>
            <a:ext cx="10515600" cy="4957763"/>
          </a:xfrm>
        </p:spPr>
        <p:txBody>
          <a:bodyPr>
            <a:normAutofit fontScale="85000" lnSpcReduction="20000"/>
          </a:bodyPr>
          <a:lstStyle/>
          <a:p>
            <a:r>
              <a:rPr lang="en-US" dirty="0"/>
              <a:t>This is a graph search algorithm used to find the shortest path from a starting node to all other nodes in a weighted graph.</a:t>
            </a:r>
          </a:p>
          <a:p>
            <a:pPr marL="0" indent="0">
              <a:buNone/>
            </a:pPr>
            <a:r>
              <a:rPr lang="en-US" b="1" dirty="0"/>
              <a:t>Initial assumptions:</a:t>
            </a:r>
          </a:p>
          <a:p>
            <a:pPr marL="0" indent="0">
              <a:buNone/>
            </a:pPr>
            <a:r>
              <a:rPr lang="en-US" dirty="0"/>
              <a:t>Let distance of start vertex from start vertex = 0</a:t>
            </a:r>
          </a:p>
          <a:p>
            <a:pPr marL="0" indent="0">
              <a:buNone/>
            </a:pPr>
            <a:r>
              <a:rPr lang="en-US" dirty="0"/>
              <a:t>Let distance of all other vertices from start = ∞(infinity)</a:t>
            </a:r>
          </a:p>
          <a:p>
            <a:pPr marL="0" indent="0">
              <a:buNone/>
            </a:pPr>
            <a:r>
              <a:rPr lang="en-US" b="1" dirty="0"/>
              <a:t>Repeat</a:t>
            </a:r>
          </a:p>
          <a:p>
            <a:pPr>
              <a:buFont typeface="Wingdings" panose="05000000000000000000" pitchFamily="2" charset="2"/>
              <a:buChar char="Ø"/>
            </a:pPr>
            <a:r>
              <a:rPr lang="en-US" dirty="0"/>
              <a:t>Visit the unvisited vertex with the smallest known distance from the start vertex</a:t>
            </a:r>
          </a:p>
          <a:p>
            <a:pPr>
              <a:buFont typeface="Wingdings" panose="05000000000000000000" pitchFamily="2" charset="2"/>
              <a:buChar char="Ø"/>
            </a:pPr>
            <a:r>
              <a:rPr lang="en-US" dirty="0"/>
              <a:t>For the current vertex, examine its unvisited neighbours.</a:t>
            </a:r>
          </a:p>
          <a:p>
            <a:pPr>
              <a:buFont typeface="Wingdings" panose="05000000000000000000" pitchFamily="2" charset="2"/>
              <a:buChar char="Ø"/>
            </a:pPr>
            <a:r>
              <a:rPr lang="en-US" dirty="0"/>
              <a:t>For the current vertex, calculate distance of each neighbour from start vertex</a:t>
            </a:r>
          </a:p>
          <a:p>
            <a:pPr>
              <a:buFont typeface="Wingdings" panose="05000000000000000000" pitchFamily="2" charset="2"/>
              <a:buChar char="Ø"/>
            </a:pPr>
            <a:r>
              <a:rPr lang="en-US" dirty="0"/>
              <a:t>If the calculated distance of a vertex is less than the known distance, update the shortest distance.</a:t>
            </a:r>
          </a:p>
          <a:p>
            <a:pPr>
              <a:buFont typeface="Wingdings" panose="05000000000000000000" pitchFamily="2" charset="2"/>
              <a:buChar char="Ø"/>
            </a:pPr>
            <a:r>
              <a:rPr lang="en-US" dirty="0"/>
              <a:t>Update the previous vertex for each of the updated distances.</a:t>
            </a:r>
          </a:p>
          <a:p>
            <a:pPr>
              <a:buFont typeface="Wingdings" panose="05000000000000000000" pitchFamily="2" charset="2"/>
              <a:buChar char="Ø"/>
            </a:pPr>
            <a:r>
              <a:rPr lang="en-US" dirty="0"/>
              <a:t>Add the current vertex to the list of visited vertices until all vertices visited.</a:t>
            </a:r>
            <a:endParaRPr lang="en-UG" dirty="0"/>
          </a:p>
        </p:txBody>
      </p:sp>
    </p:spTree>
    <p:extLst>
      <p:ext uri="{BB962C8B-B14F-4D97-AF65-F5344CB8AC3E}">
        <p14:creationId xmlns:p14="http://schemas.microsoft.com/office/powerpoint/2010/main" val="1856810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0652-EF0A-25CF-36C8-25B9D0C8F2A8}"/>
              </a:ext>
            </a:extLst>
          </p:cNvPr>
          <p:cNvSpPr>
            <a:spLocks noGrp="1"/>
          </p:cNvSpPr>
          <p:nvPr>
            <p:ph type="title"/>
          </p:nvPr>
        </p:nvSpPr>
        <p:spPr>
          <a:xfrm>
            <a:off x="838200" y="152401"/>
            <a:ext cx="10515600" cy="899795"/>
          </a:xfrm>
        </p:spPr>
        <p:txBody>
          <a:bodyPr/>
          <a:lstStyle/>
          <a:p>
            <a:r>
              <a:rPr lang="en-US" u="sng" dirty="0"/>
              <a:t>Steps for finding MST using Prim's algorithm</a:t>
            </a:r>
            <a:endParaRPr lang="en-UG" u="sng" dirty="0"/>
          </a:p>
        </p:txBody>
      </p:sp>
      <p:sp>
        <p:nvSpPr>
          <p:cNvPr id="3" name="Content Placeholder 2">
            <a:extLst>
              <a:ext uri="{FF2B5EF4-FFF2-40B4-BE49-F238E27FC236}">
                <a16:creationId xmlns:a16="http://schemas.microsoft.com/office/drawing/2014/main" id="{F6A1F2DE-500A-12F9-38A6-DE44C9C3D8DB}"/>
              </a:ext>
            </a:extLst>
          </p:cNvPr>
          <p:cNvSpPr>
            <a:spLocks noGrp="1"/>
          </p:cNvSpPr>
          <p:nvPr>
            <p:ph idx="1"/>
          </p:nvPr>
        </p:nvSpPr>
        <p:spPr>
          <a:xfrm>
            <a:off x="838200" y="1325879"/>
            <a:ext cx="10515600" cy="5120641"/>
          </a:xfrm>
        </p:spPr>
        <p:txBody>
          <a:bodyPr>
            <a:normAutofit/>
          </a:bodyPr>
          <a:lstStyle/>
          <a:p>
            <a:pPr>
              <a:buFont typeface="Wingdings" panose="05000000000000000000" pitchFamily="2" charset="2"/>
              <a:buChar char="Ø"/>
            </a:pPr>
            <a:r>
              <a:rPr lang="en-US" sz="2400" dirty="0"/>
              <a:t>Create a set mstSet that keeps track of vertices already included in MST.</a:t>
            </a:r>
          </a:p>
          <a:p>
            <a:pPr>
              <a:buFont typeface="Wingdings" panose="05000000000000000000" pitchFamily="2" charset="2"/>
              <a:buChar char="Ø"/>
            </a:pPr>
            <a:r>
              <a:rPr lang="en-US" sz="2400" dirty="0"/>
              <a:t>Assign a key value to all vertices in the input graph. Initialize all key values as INFINITE. Assign key value as 0 for the first vertex so that it is picked first.</a:t>
            </a:r>
          </a:p>
          <a:p>
            <a:pPr>
              <a:buFont typeface="Wingdings" panose="05000000000000000000" pitchFamily="2" charset="2"/>
              <a:buChar char="Ø"/>
            </a:pPr>
            <a:r>
              <a:rPr lang="en-US" sz="2400" dirty="0"/>
              <a:t>While mstSet doesn't include all vertices</a:t>
            </a:r>
          </a:p>
          <a:p>
            <a:pPr>
              <a:buFont typeface="Wingdings" panose="05000000000000000000" pitchFamily="2" charset="2"/>
              <a:buChar char="§"/>
            </a:pPr>
            <a:r>
              <a:rPr lang="en-US" sz="2400" dirty="0"/>
              <a:t>Pick a vertex u which is not there in mstSet and has minimum key value.</a:t>
            </a:r>
          </a:p>
          <a:p>
            <a:pPr>
              <a:buFont typeface="Wingdings" panose="05000000000000000000" pitchFamily="2" charset="2"/>
              <a:buChar char="§"/>
            </a:pPr>
            <a:r>
              <a:rPr lang="en-US" sz="2400" dirty="0"/>
              <a:t>Include u to mstSet.</a:t>
            </a:r>
          </a:p>
          <a:p>
            <a:pPr>
              <a:buFont typeface="Wingdings" panose="05000000000000000000" pitchFamily="2" charset="2"/>
              <a:buChar char="§"/>
            </a:pPr>
            <a:r>
              <a:rPr lang="en-US" sz="2400" dirty="0"/>
              <a:t>Update key value of all adjacent vertices of u.</a:t>
            </a:r>
          </a:p>
          <a:p>
            <a:pPr>
              <a:buFont typeface="Wingdings" panose="05000000000000000000" pitchFamily="2" charset="2"/>
              <a:buChar char="Ø"/>
            </a:pPr>
            <a:r>
              <a:rPr lang="en-US" sz="2400" dirty="0"/>
              <a:t>To update the key values, iterate through all adjacent vertices. For every adjacent vertex v, if weight of edge u-v is less than the previous key value of v, update the key value as weight or U-V</a:t>
            </a:r>
          </a:p>
          <a:p>
            <a:endParaRPr lang="en-UG" sz="2400" dirty="0"/>
          </a:p>
        </p:txBody>
      </p:sp>
    </p:spTree>
    <p:extLst>
      <p:ext uri="{BB962C8B-B14F-4D97-AF65-F5344CB8AC3E}">
        <p14:creationId xmlns:p14="http://schemas.microsoft.com/office/powerpoint/2010/main" val="844369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678A8-470D-F67F-4AA7-61DCB500AB73}"/>
              </a:ext>
            </a:extLst>
          </p:cNvPr>
          <p:cNvSpPr>
            <a:spLocks noGrp="1"/>
          </p:cNvSpPr>
          <p:nvPr>
            <p:ph type="title"/>
          </p:nvPr>
        </p:nvSpPr>
        <p:spPr>
          <a:xfrm>
            <a:off x="0" y="106196"/>
            <a:ext cx="10530840" cy="570672"/>
          </a:xfrm>
        </p:spPr>
        <p:txBody>
          <a:bodyPr>
            <a:normAutofit fontScale="90000"/>
          </a:bodyPr>
          <a:lstStyle/>
          <a:p>
            <a:r>
              <a:rPr lang="en-US" u="sng" dirty="0"/>
              <a:t>Illustration:</a:t>
            </a:r>
            <a:endParaRPr lang="en-UG" u="sng" dirty="0"/>
          </a:p>
        </p:txBody>
      </p:sp>
      <p:sp>
        <p:nvSpPr>
          <p:cNvPr id="3" name="Content Placeholder 2">
            <a:extLst>
              <a:ext uri="{FF2B5EF4-FFF2-40B4-BE49-F238E27FC236}">
                <a16:creationId xmlns:a16="http://schemas.microsoft.com/office/drawing/2014/main" id="{BCD66D20-9186-8D8B-A9B6-D63436346694}"/>
              </a:ext>
            </a:extLst>
          </p:cNvPr>
          <p:cNvSpPr>
            <a:spLocks noGrp="1"/>
          </p:cNvSpPr>
          <p:nvPr>
            <p:ph idx="1"/>
          </p:nvPr>
        </p:nvSpPr>
        <p:spPr>
          <a:xfrm>
            <a:off x="110937" y="956419"/>
            <a:ext cx="11765906" cy="5767186"/>
          </a:xfrm>
        </p:spPr>
        <p:txBody>
          <a:bodyPr/>
          <a:lstStyle/>
          <a:p>
            <a:r>
              <a:rPr lang="en-US" dirty="0"/>
              <a:t>mstSet= {}</a:t>
            </a:r>
          </a:p>
          <a:p>
            <a:r>
              <a:rPr lang="en-US" dirty="0"/>
              <a:t>Source:0</a:t>
            </a:r>
            <a:endParaRPr lang="en-UG" dirty="0"/>
          </a:p>
        </p:txBody>
      </p:sp>
      <p:grpSp>
        <p:nvGrpSpPr>
          <p:cNvPr id="108" name="Group 107">
            <a:extLst>
              <a:ext uri="{FF2B5EF4-FFF2-40B4-BE49-F238E27FC236}">
                <a16:creationId xmlns:a16="http://schemas.microsoft.com/office/drawing/2014/main" id="{4CBCD9E0-CF8B-05FC-F8D2-83E04BA0785B}"/>
              </a:ext>
            </a:extLst>
          </p:cNvPr>
          <p:cNvGrpSpPr/>
          <p:nvPr/>
        </p:nvGrpSpPr>
        <p:grpSpPr>
          <a:xfrm>
            <a:off x="315157" y="2814607"/>
            <a:ext cx="6908604" cy="3429800"/>
            <a:chOff x="1046676" y="2666200"/>
            <a:chExt cx="7316607" cy="3645077"/>
          </a:xfrm>
        </p:grpSpPr>
        <p:cxnSp>
          <p:nvCxnSpPr>
            <p:cNvPr id="76" name="Straight Connector 75">
              <a:extLst>
                <a:ext uri="{FF2B5EF4-FFF2-40B4-BE49-F238E27FC236}">
                  <a16:creationId xmlns:a16="http://schemas.microsoft.com/office/drawing/2014/main" id="{9A69C309-78B9-12C9-012E-69D19FDAC652}"/>
                </a:ext>
              </a:extLst>
            </p:cNvPr>
            <p:cNvCxnSpPr>
              <a:cxnSpLocks/>
              <a:stCxn id="26" idx="6"/>
              <a:endCxn id="8" idx="2"/>
            </p:cNvCxnSpPr>
            <p:nvPr/>
          </p:nvCxnSpPr>
          <p:spPr>
            <a:xfrm flipV="1">
              <a:off x="3059362" y="3110968"/>
              <a:ext cx="814590" cy="160887"/>
            </a:xfrm>
            <a:prstGeom prst="line">
              <a:avLst/>
            </a:prstGeom>
          </p:spPr>
          <p:style>
            <a:lnRef idx="1">
              <a:schemeClr val="accent1"/>
            </a:lnRef>
            <a:fillRef idx="0">
              <a:schemeClr val="accent1"/>
            </a:fillRef>
            <a:effectRef idx="0">
              <a:schemeClr val="accent1"/>
            </a:effectRef>
            <a:fontRef idx="minor">
              <a:schemeClr val="tx1"/>
            </a:fontRef>
          </p:style>
        </p:cxnSp>
        <p:grpSp>
          <p:nvGrpSpPr>
            <p:cNvPr id="93" name="Group 92">
              <a:extLst>
                <a:ext uri="{FF2B5EF4-FFF2-40B4-BE49-F238E27FC236}">
                  <a16:creationId xmlns:a16="http://schemas.microsoft.com/office/drawing/2014/main" id="{704168F1-3E2E-CB52-5BF8-8EE6A65A1B3D}"/>
                </a:ext>
              </a:extLst>
            </p:cNvPr>
            <p:cNvGrpSpPr/>
            <p:nvPr/>
          </p:nvGrpSpPr>
          <p:grpSpPr>
            <a:xfrm>
              <a:off x="1046676" y="2774084"/>
              <a:ext cx="7316607" cy="3325821"/>
              <a:chOff x="1046676" y="2774084"/>
              <a:chExt cx="7316607" cy="3325821"/>
            </a:xfrm>
          </p:grpSpPr>
          <p:cxnSp>
            <p:nvCxnSpPr>
              <p:cNvPr id="5" name="Straight Connector 4">
                <a:extLst>
                  <a:ext uri="{FF2B5EF4-FFF2-40B4-BE49-F238E27FC236}">
                    <a16:creationId xmlns:a16="http://schemas.microsoft.com/office/drawing/2014/main" id="{A84AAFDA-492C-049B-9DED-E5DB630A2898}"/>
                  </a:ext>
                </a:extLst>
              </p:cNvPr>
              <p:cNvCxnSpPr>
                <a:cxnSpLocks/>
                <a:stCxn id="26" idx="4"/>
                <a:endCxn id="30" idx="0"/>
              </p:cNvCxnSpPr>
              <p:nvPr/>
            </p:nvCxnSpPr>
            <p:spPr>
              <a:xfrm flipH="1">
                <a:off x="2633989" y="3608739"/>
                <a:ext cx="24321" cy="1776151"/>
              </a:xfrm>
              <a:prstGeom prst="line">
                <a:avLst/>
              </a:prstGeom>
            </p:spPr>
            <p:style>
              <a:lnRef idx="1">
                <a:schemeClr val="accent1"/>
              </a:lnRef>
              <a:fillRef idx="0">
                <a:schemeClr val="accent1"/>
              </a:fillRef>
              <a:effectRef idx="0">
                <a:schemeClr val="accent1"/>
              </a:effectRef>
              <a:fontRef idx="minor">
                <a:schemeClr val="tx1"/>
              </a:fontRef>
            </p:style>
          </p:cxnSp>
          <p:sp>
            <p:nvSpPr>
              <p:cNvPr id="7" name="Flowchart: Connector 6">
                <a:extLst>
                  <a:ext uri="{FF2B5EF4-FFF2-40B4-BE49-F238E27FC236}">
                    <a16:creationId xmlns:a16="http://schemas.microsoft.com/office/drawing/2014/main" id="{C634E7F7-A15D-3BB7-BD19-2D55974922DF}"/>
                  </a:ext>
                </a:extLst>
              </p:cNvPr>
              <p:cNvSpPr/>
              <p:nvPr/>
            </p:nvSpPr>
            <p:spPr>
              <a:xfrm>
                <a:off x="1046676" y="4060030"/>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0</a:t>
                </a:r>
                <a:endParaRPr lang="en-UG" sz="3200" dirty="0"/>
              </a:p>
            </p:txBody>
          </p:sp>
          <p:sp>
            <p:nvSpPr>
              <p:cNvPr id="8" name="Flowchart: Connector 7">
                <a:extLst>
                  <a:ext uri="{FF2B5EF4-FFF2-40B4-BE49-F238E27FC236}">
                    <a16:creationId xmlns:a16="http://schemas.microsoft.com/office/drawing/2014/main" id="{434DF33C-DE32-0750-4B02-A842A4978752}"/>
                  </a:ext>
                </a:extLst>
              </p:cNvPr>
              <p:cNvSpPr/>
              <p:nvPr/>
            </p:nvSpPr>
            <p:spPr>
              <a:xfrm>
                <a:off x="3873952" y="2774084"/>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2</a:t>
                </a:r>
                <a:endParaRPr lang="en-UG" sz="3200" dirty="0"/>
              </a:p>
            </p:txBody>
          </p:sp>
          <p:sp>
            <p:nvSpPr>
              <p:cNvPr id="9" name="Flowchart: Connector 8">
                <a:extLst>
                  <a:ext uri="{FF2B5EF4-FFF2-40B4-BE49-F238E27FC236}">
                    <a16:creationId xmlns:a16="http://schemas.microsoft.com/office/drawing/2014/main" id="{F319B6BA-CBA9-8C52-751C-A932EE72C63A}"/>
                  </a:ext>
                </a:extLst>
              </p:cNvPr>
              <p:cNvSpPr/>
              <p:nvPr/>
            </p:nvSpPr>
            <p:spPr>
              <a:xfrm>
                <a:off x="5860714" y="2934971"/>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3</a:t>
                </a:r>
                <a:endParaRPr lang="en-UG" sz="3200" dirty="0"/>
              </a:p>
            </p:txBody>
          </p:sp>
          <p:sp>
            <p:nvSpPr>
              <p:cNvPr id="10" name="Flowchart: Connector 9">
                <a:extLst>
                  <a:ext uri="{FF2B5EF4-FFF2-40B4-BE49-F238E27FC236}">
                    <a16:creationId xmlns:a16="http://schemas.microsoft.com/office/drawing/2014/main" id="{DC3BB110-20BB-31E9-23B0-4A5D0D18934A}"/>
                  </a:ext>
                </a:extLst>
              </p:cNvPr>
              <p:cNvSpPr/>
              <p:nvPr/>
            </p:nvSpPr>
            <p:spPr>
              <a:xfrm>
                <a:off x="7561178" y="4211051"/>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4</a:t>
                </a:r>
                <a:endParaRPr lang="en-UG" sz="3200" dirty="0"/>
              </a:p>
            </p:txBody>
          </p:sp>
          <p:sp>
            <p:nvSpPr>
              <p:cNvPr id="11" name="Flowchart: Connector 10">
                <a:extLst>
                  <a:ext uri="{FF2B5EF4-FFF2-40B4-BE49-F238E27FC236}">
                    <a16:creationId xmlns:a16="http://schemas.microsoft.com/office/drawing/2014/main" id="{04C634AA-5563-AEE0-625D-E356A1D71A34}"/>
                  </a:ext>
                </a:extLst>
              </p:cNvPr>
              <p:cNvSpPr/>
              <p:nvPr/>
            </p:nvSpPr>
            <p:spPr>
              <a:xfrm>
                <a:off x="5675739" y="5426137"/>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5</a:t>
                </a:r>
                <a:endParaRPr lang="en-UG" sz="3200" dirty="0"/>
              </a:p>
            </p:txBody>
          </p:sp>
          <p:cxnSp>
            <p:nvCxnSpPr>
              <p:cNvPr id="12" name="Straight Connector 11">
                <a:extLst>
                  <a:ext uri="{FF2B5EF4-FFF2-40B4-BE49-F238E27FC236}">
                    <a16:creationId xmlns:a16="http://schemas.microsoft.com/office/drawing/2014/main" id="{3B21D16A-D6B7-232C-FE5C-C4527BD36EBC}"/>
                  </a:ext>
                </a:extLst>
              </p:cNvPr>
              <p:cNvCxnSpPr>
                <a:cxnSpLocks/>
                <a:stCxn id="9" idx="2"/>
                <a:endCxn id="8" idx="6"/>
              </p:cNvCxnSpPr>
              <p:nvPr/>
            </p:nvCxnSpPr>
            <p:spPr>
              <a:xfrm flipH="1" flipV="1">
                <a:off x="4676057" y="3110968"/>
                <a:ext cx="1184657" cy="160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5CA822-3479-57E5-231A-6EB84A52B7C7}"/>
                  </a:ext>
                </a:extLst>
              </p:cNvPr>
              <p:cNvCxnSpPr>
                <a:cxnSpLocks/>
                <a:stCxn id="7" idx="4"/>
                <a:endCxn id="30" idx="1"/>
              </p:cNvCxnSpPr>
              <p:nvPr/>
            </p:nvCxnSpPr>
            <p:spPr>
              <a:xfrm>
                <a:off x="1447729" y="4733798"/>
                <a:ext cx="902673" cy="749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52FEE53-A2D1-7771-FC6A-640A3B01E16D}"/>
                  </a:ext>
                </a:extLst>
              </p:cNvPr>
              <p:cNvCxnSpPr>
                <a:cxnSpLocks/>
                <a:stCxn id="29" idx="6"/>
                <a:endCxn id="11" idx="2"/>
              </p:cNvCxnSpPr>
              <p:nvPr/>
            </p:nvCxnSpPr>
            <p:spPr>
              <a:xfrm>
                <a:off x="4729323" y="5721774"/>
                <a:ext cx="946416" cy="41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46EEC9B-7839-6AF7-1BF5-98540874A66D}"/>
                  </a:ext>
                </a:extLst>
              </p:cNvPr>
              <p:cNvCxnSpPr>
                <a:cxnSpLocks/>
                <a:stCxn id="10" idx="1"/>
                <a:endCxn id="9" idx="6"/>
              </p:cNvCxnSpPr>
              <p:nvPr/>
            </p:nvCxnSpPr>
            <p:spPr>
              <a:xfrm flipH="1" flipV="1">
                <a:off x="6662819" y="3271855"/>
                <a:ext cx="1015825" cy="1037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ED0E6C-E23A-B996-44AD-296BB0DF9FE5}"/>
                  </a:ext>
                </a:extLst>
              </p:cNvPr>
              <p:cNvCxnSpPr>
                <a:cxnSpLocks/>
                <a:stCxn id="11" idx="0"/>
                <a:endCxn id="8" idx="5"/>
              </p:cNvCxnSpPr>
              <p:nvPr/>
            </p:nvCxnSpPr>
            <p:spPr>
              <a:xfrm flipH="1" flipV="1">
                <a:off x="4558591" y="3349181"/>
                <a:ext cx="1518201" cy="2076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BB3D671-4EAD-ABEB-7157-D7F7EADC62C8}"/>
                  </a:ext>
                </a:extLst>
              </p:cNvPr>
              <p:cNvCxnSpPr>
                <a:cxnSpLocks/>
                <a:stCxn id="10" idx="3"/>
                <a:endCxn id="11" idx="7"/>
              </p:cNvCxnSpPr>
              <p:nvPr/>
            </p:nvCxnSpPr>
            <p:spPr>
              <a:xfrm flipH="1">
                <a:off x="6360378" y="4786148"/>
                <a:ext cx="1318266" cy="738660"/>
              </a:xfrm>
              <a:prstGeom prst="line">
                <a:avLst/>
              </a:prstGeom>
            </p:spPr>
            <p:style>
              <a:lnRef idx="1">
                <a:schemeClr val="accent1"/>
              </a:lnRef>
              <a:fillRef idx="0">
                <a:schemeClr val="accent1"/>
              </a:fillRef>
              <a:effectRef idx="0">
                <a:schemeClr val="accent1"/>
              </a:effectRef>
              <a:fontRef idx="minor">
                <a:schemeClr val="tx1"/>
              </a:fontRef>
            </p:style>
          </p:cxnSp>
          <p:sp>
            <p:nvSpPr>
              <p:cNvPr id="26" name="Flowchart: Connector 25">
                <a:extLst>
                  <a:ext uri="{FF2B5EF4-FFF2-40B4-BE49-F238E27FC236}">
                    <a16:creationId xmlns:a16="http://schemas.microsoft.com/office/drawing/2014/main" id="{A324448A-EFEA-8FC5-DBF4-7142EE2E1688}"/>
                  </a:ext>
                </a:extLst>
              </p:cNvPr>
              <p:cNvSpPr/>
              <p:nvPr/>
            </p:nvSpPr>
            <p:spPr>
              <a:xfrm>
                <a:off x="2257257" y="2934971"/>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1</a:t>
                </a:r>
                <a:endParaRPr lang="en-UG" sz="3200" dirty="0"/>
              </a:p>
            </p:txBody>
          </p:sp>
          <p:sp>
            <p:nvSpPr>
              <p:cNvPr id="28" name="Flowchart: Connector 27">
                <a:extLst>
                  <a:ext uri="{FF2B5EF4-FFF2-40B4-BE49-F238E27FC236}">
                    <a16:creationId xmlns:a16="http://schemas.microsoft.com/office/drawing/2014/main" id="{E2458878-DDA3-9CB7-24AF-BEBF779E6526}"/>
                  </a:ext>
                </a:extLst>
              </p:cNvPr>
              <p:cNvSpPr/>
              <p:nvPr/>
            </p:nvSpPr>
            <p:spPr>
              <a:xfrm>
                <a:off x="3878700" y="4072913"/>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8</a:t>
                </a:r>
                <a:endParaRPr lang="en-UG" sz="3200" dirty="0"/>
              </a:p>
            </p:txBody>
          </p:sp>
          <p:sp>
            <p:nvSpPr>
              <p:cNvPr id="29" name="Flowchart: Connector 28">
                <a:extLst>
                  <a:ext uri="{FF2B5EF4-FFF2-40B4-BE49-F238E27FC236}">
                    <a16:creationId xmlns:a16="http://schemas.microsoft.com/office/drawing/2014/main" id="{F46FA9AB-9ACA-37B5-3E65-A0547474CF69}"/>
                  </a:ext>
                </a:extLst>
              </p:cNvPr>
              <p:cNvSpPr/>
              <p:nvPr/>
            </p:nvSpPr>
            <p:spPr>
              <a:xfrm>
                <a:off x="3927218" y="5384890"/>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6</a:t>
                </a:r>
                <a:endParaRPr lang="en-UG" sz="3200" dirty="0"/>
              </a:p>
            </p:txBody>
          </p:sp>
          <p:sp>
            <p:nvSpPr>
              <p:cNvPr id="30" name="Flowchart: Connector 29">
                <a:extLst>
                  <a:ext uri="{FF2B5EF4-FFF2-40B4-BE49-F238E27FC236}">
                    <a16:creationId xmlns:a16="http://schemas.microsoft.com/office/drawing/2014/main" id="{5B650500-463D-3AC4-0375-9CBA4319758A}"/>
                  </a:ext>
                </a:extLst>
              </p:cNvPr>
              <p:cNvSpPr/>
              <p:nvPr/>
            </p:nvSpPr>
            <p:spPr>
              <a:xfrm>
                <a:off x="2232936" y="5384890"/>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7</a:t>
                </a:r>
                <a:endParaRPr lang="en-UG" sz="3200" dirty="0"/>
              </a:p>
            </p:txBody>
          </p:sp>
          <p:cxnSp>
            <p:nvCxnSpPr>
              <p:cNvPr id="54" name="Straight Connector 53">
                <a:extLst>
                  <a:ext uri="{FF2B5EF4-FFF2-40B4-BE49-F238E27FC236}">
                    <a16:creationId xmlns:a16="http://schemas.microsoft.com/office/drawing/2014/main" id="{BA7B64C8-032A-41FF-3EDF-29952DC5904B}"/>
                  </a:ext>
                </a:extLst>
              </p:cNvPr>
              <p:cNvCxnSpPr>
                <a:cxnSpLocks/>
                <a:stCxn id="26" idx="2"/>
                <a:endCxn id="7" idx="0"/>
              </p:cNvCxnSpPr>
              <p:nvPr/>
            </p:nvCxnSpPr>
            <p:spPr>
              <a:xfrm flipH="1">
                <a:off x="1447729" y="3271855"/>
                <a:ext cx="809528" cy="788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E98020F-D441-C71C-DE22-328D06284B04}"/>
                  </a:ext>
                </a:extLst>
              </p:cNvPr>
              <p:cNvCxnSpPr>
                <a:cxnSpLocks/>
                <a:stCxn id="30" idx="6"/>
                <a:endCxn id="29" idx="2"/>
              </p:cNvCxnSpPr>
              <p:nvPr/>
            </p:nvCxnSpPr>
            <p:spPr>
              <a:xfrm>
                <a:off x="3035041" y="5721774"/>
                <a:ext cx="8921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1531C9C-C977-9958-8F1E-1B431003FDAE}"/>
                  </a:ext>
                </a:extLst>
              </p:cNvPr>
              <p:cNvCxnSpPr>
                <a:cxnSpLocks/>
                <a:stCxn id="28" idx="4"/>
                <a:endCxn id="29" idx="0"/>
              </p:cNvCxnSpPr>
              <p:nvPr/>
            </p:nvCxnSpPr>
            <p:spPr>
              <a:xfrm>
                <a:off x="4279753" y="4746681"/>
                <a:ext cx="48518" cy="638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1150247-5DD7-B36A-9A33-A0B772F19C47}"/>
                  </a:ext>
                </a:extLst>
              </p:cNvPr>
              <p:cNvCxnSpPr>
                <a:cxnSpLocks/>
                <a:stCxn id="8" idx="4"/>
                <a:endCxn id="28" idx="0"/>
              </p:cNvCxnSpPr>
              <p:nvPr/>
            </p:nvCxnSpPr>
            <p:spPr>
              <a:xfrm>
                <a:off x="4275005" y="3447852"/>
                <a:ext cx="4748" cy="625061"/>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B04545A-D4BC-2D44-FCD0-6F958C12CDF3}"/>
                  </a:ext>
                </a:extLst>
              </p:cNvPr>
              <p:cNvCxnSpPr>
                <a:cxnSpLocks/>
                <a:stCxn id="28" idx="2"/>
                <a:endCxn id="30" idx="7"/>
              </p:cNvCxnSpPr>
              <p:nvPr/>
            </p:nvCxnSpPr>
            <p:spPr>
              <a:xfrm flipH="1">
                <a:off x="2917575" y="4409797"/>
                <a:ext cx="961125" cy="1073764"/>
              </a:xfrm>
              <a:prstGeom prst="line">
                <a:avLst/>
              </a:prstGeom>
            </p:spPr>
            <p:style>
              <a:lnRef idx="1">
                <a:schemeClr val="accent1"/>
              </a:lnRef>
              <a:fillRef idx="0">
                <a:schemeClr val="accent1"/>
              </a:fillRef>
              <a:effectRef idx="0">
                <a:schemeClr val="accent1"/>
              </a:effectRef>
              <a:fontRef idx="minor">
                <a:schemeClr val="tx1"/>
              </a:fontRef>
            </p:style>
          </p:cxnSp>
        </p:grpSp>
        <p:sp>
          <p:nvSpPr>
            <p:cNvPr id="95" name="Rectangle: Rounded Corners 94">
              <a:extLst>
                <a:ext uri="{FF2B5EF4-FFF2-40B4-BE49-F238E27FC236}">
                  <a16:creationId xmlns:a16="http://schemas.microsoft.com/office/drawing/2014/main" id="{4785699E-2E2B-71E7-43BB-551979637AC4}"/>
                </a:ext>
              </a:extLst>
            </p:cNvPr>
            <p:cNvSpPr/>
            <p:nvPr/>
          </p:nvSpPr>
          <p:spPr>
            <a:xfrm>
              <a:off x="3792502" y="3568952"/>
              <a:ext cx="347522" cy="4227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2</a:t>
              </a:r>
              <a:endParaRPr lang="en-UG" sz="3200" dirty="0"/>
            </a:p>
          </p:txBody>
        </p:sp>
        <p:sp>
          <p:nvSpPr>
            <p:cNvPr id="96" name="Rectangle: Rounded Corners 95">
              <a:extLst>
                <a:ext uri="{FF2B5EF4-FFF2-40B4-BE49-F238E27FC236}">
                  <a16:creationId xmlns:a16="http://schemas.microsoft.com/office/drawing/2014/main" id="{1DC6C64F-760C-4BCC-01D7-2CB79D1AB520}"/>
                </a:ext>
              </a:extLst>
            </p:cNvPr>
            <p:cNvSpPr/>
            <p:nvPr/>
          </p:nvSpPr>
          <p:spPr>
            <a:xfrm>
              <a:off x="3288034" y="5888532"/>
              <a:ext cx="347522" cy="4227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1</a:t>
              </a:r>
              <a:endParaRPr lang="en-UG" sz="3200" dirty="0"/>
            </a:p>
          </p:txBody>
        </p:sp>
        <p:sp>
          <p:nvSpPr>
            <p:cNvPr id="97" name="Rectangle: Rounded Corners 96">
              <a:extLst>
                <a:ext uri="{FF2B5EF4-FFF2-40B4-BE49-F238E27FC236}">
                  <a16:creationId xmlns:a16="http://schemas.microsoft.com/office/drawing/2014/main" id="{75F7A1EE-2529-FCBE-7CBD-FB80F0A18FB0}"/>
                </a:ext>
              </a:extLst>
            </p:cNvPr>
            <p:cNvSpPr/>
            <p:nvPr/>
          </p:nvSpPr>
          <p:spPr>
            <a:xfrm>
              <a:off x="4901463" y="5840347"/>
              <a:ext cx="347522" cy="4227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2</a:t>
              </a:r>
              <a:endParaRPr lang="en-UG" sz="3200" dirty="0"/>
            </a:p>
          </p:txBody>
        </p:sp>
        <p:sp>
          <p:nvSpPr>
            <p:cNvPr id="98" name="Rectangle: Rounded Corners 97">
              <a:extLst>
                <a:ext uri="{FF2B5EF4-FFF2-40B4-BE49-F238E27FC236}">
                  <a16:creationId xmlns:a16="http://schemas.microsoft.com/office/drawing/2014/main" id="{EE506093-BE5C-DA4D-7A20-54AC12B7115B}"/>
                </a:ext>
              </a:extLst>
            </p:cNvPr>
            <p:cNvSpPr/>
            <p:nvPr/>
          </p:nvSpPr>
          <p:spPr>
            <a:xfrm>
              <a:off x="7044183" y="5222428"/>
              <a:ext cx="708134" cy="54059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10</a:t>
              </a:r>
              <a:endParaRPr lang="en-UG" sz="3200" dirty="0"/>
            </a:p>
          </p:txBody>
        </p:sp>
        <p:sp>
          <p:nvSpPr>
            <p:cNvPr id="99" name="Rectangle: Rounded Corners 98">
              <a:extLst>
                <a:ext uri="{FF2B5EF4-FFF2-40B4-BE49-F238E27FC236}">
                  <a16:creationId xmlns:a16="http://schemas.microsoft.com/office/drawing/2014/main" id="{B39AC87E-6D04-4639-6C52-6875B0D44131}"/>
                </a:ext>
              </a:extLst>
            </p:cNvPr>
            <p:cNvSpPr/>
            <p:nvPr/>
          </p:nvSpPr>
          <p:spPr>
            <a:xfrm>
              <a:off x="7387417" y="3454569"/>
              <a:ext cx="347522" cy="4227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9</a:t>
              </a:r>
              <a:endParaRPr lang="en-UG" sz="3200" dirty="0"/>
            </a:p>
          </p:txBody>
        </p:sp>
        <p:sp>
          <p:nvSpPr>
            <p:cNvPr id="100" name="Rectangle: Rounded Corners 99">
              <a:extLst>
                <a:ext uri="{FF2B5EF4-FFF2-40B4-BE49-F238E27FC236}">
                  <a16:creationId xmlns:a16="http://schemas.microsoft.com/office/drawing/2014/main" id="{BE9892CC-34A8-63DC-1A21-89851C012E13}"/>
                </a:ext>
              </a:extLst>
            </p:cNvPr>
            <p:cNvSpPr/>
            <p:nvPr/>
          </p:nvSpPr>
          <p:spPr>
            <a:xfrm>
              <a:off x="1445077" y="5108679"/>
              <a:ext cx="347522" cy="4227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8</a:t>
              </a:r>
              <a:endParaRPr lang="en-UG" sz="3200" dirty="0"/>
            </a:p>
          </p:txBody>
        </p:sp>
        <p:sp>
          <p:nvSpPr>
            <p:cNvPr id="101" name="Rectangle: Rounded Corners 100">
              <a:extLst>
                <a:ext uri="{FF2B5EF4-FFF2-40B4-BE49-F238E27FC236}">
                  <a16:creationId xmlns:a16="http://schemas.microsoft.com/office/drawing/2014/main" id="{3BC66592-784B-310F-B746-699CA2BB9EF3}"/>
                </a:ext>
              </a:extLst>
            </p:cNvPr>
            <p:cNvSpPr/>
            <p:nvPr/>
          </p:nvSpPr>
          <p:spPr>
            <a:xfrm>
              <a:off x="1342682" y="3308144"/>
              <a:ext cx="347522" cy="4227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4</a:t>
              </a:r>
              <a:endParaRPr lang="en-UG" sz="3200" dirty="0"/>
            </a:p>
          </p:txBody>
        </p:sp>
        <p:sp>
          <p:nvSpPr>
            <p:cNvPr id="102" name="Rectangle: Rounded Corners 101">
              <a:extLst>
                <a:ext uri="{FF2B5EF4-FFF2-40B4-BE49-F238E27FC236}">
                  <a16:creationId xmlns:a16="http://schemas.microsoft.com/office/drawing/2014/main" id="{844CA0D7-BF65-01EA-5A0D-19DE0F8A8EFE}"/>
                </a:ext>
              </a:extLst>
            </p:cNvPr>
            <p:cNvSpPr/>
            <p:nvPr/>
          </p:nvSpPr>
          <p:spPr>
            <a:xfrm>
              <a:off x="3234992" y="2686168"/>
              <a:ext cx="347522" cy="4227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8</a:t>
              </a:r>
              <a:endParaRPr lang="en-UG" sz="3200" dirty="0"/>
            </a:p>
          </p:txBody>
        </p:sp>
        <p:sp>
          <p:nvSpPr>
            <p:cNvPr id="103" name="Rectangle: Rounded Corners 102">
              <a:extLst>
                <a:ext uri="{FF2B5EF4-FFF2-40B4-BE49-F238E27FC236}">
                  <a16:creationId xmlns:a16="http://schemas.microsoft.com/office/drawing/2014/main" id="{1C01F1F0-62D5-D86C-21E1-A629A65EB851}"/>
                </a:ext>
              </a:extLst>
            </p:cNvPr>
            <p:cNvSpPr/>
            <p:nvPr/>
          </p:nvSpPr>
          <p:spPr>
            <a:xfrm>
              <a:off x="5075224" y="2666200"/>
              <a:ext cx="347522" cy="4227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7</a:t>
              </a:r>
              <a:endParaRPr lang="en-UG" sz="3200" dirty="0"/>
            </a:p>
          </p:txBody>
        </p:sp>
        <p:sp>
          <p:nvSpPr>
            <p:cNvPr id="104" name="Rectangle: Rounded Corners 103">
              <a:extLst>
                <a:ext uri="{FF2B5EF4-FFF2-40B4-BE49-F238E27FC236}">
                  <a16:creationId xmlns:a16="http://schemas.microsoft.com/office/drawing/2014/main" id="{8181A1BE-862E-CF5E-239D-4D231FA81772}"/>
                </a:ext>
              </a:extLst>
            </p:cNvPr>
            <p:cNvSpPr/>
            <p:nvPr/>
          </p:nvSpPr>
          <p:spPr>
            <a:xfrm>
              <a:off x="3121859" y="4411437"/>
              <a:ext cx="347522" cy="4227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7</a:t>
              </a:r>
              <a:endParaRPr lang="en-UG" sz="3200" dirty="0"/>
            </a:p>
          </p:txBody>
        </p:sp>
        <p:sp>
          <p:nvSpPr>
            <p:cNvPr id="105" name="Rectangle: Rounded Corners 104">
              <a:extLst>
                <a:ext uri="{FF2B5EF4-FFF2-40B4-BE49-F238E27FC236}">
                  <a16:creationId xmlns:a16="http://schemas.microsoft.com/office/drawing/2014/main" id="{92ABE1FC-D8A9-6A4D-1F5E-4026FAEAEDA3}"/>
                </a:ext>
              </a:extLst>
            </p:cNvPr>
            <p:cNvSpPr/>
            <p:nvPr/>
          </p:nvSpPr>
          <p:spPr>
            <a:xfrm>
              <a:off x="1949349" y="3834881"/>
              <a:ext cx="688417" cy="4249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11</a:t>
              </a:r>
              <a:endParaRPr lang="en-UG" sz="3200" dirty="0"/>
            </a:p>
          </p:txBody>
        </p:sp>
        <p:sp>
          <p:nvSpPr>
            <p:cNvPr id="106" name="Rectangle: Rounded Corners 105">
              <a:extLst>
                <a:ext uri="{FF2B5EF4-FFF2-40B4-BE49-F238E27FC236}">
                  <a16:creationId xmlns:a16="http://schemas.microsoft.com/office/drawing/2014/main" id="{4FCF44DE-4209-3942-CFC2-74A5AE263413}"/>
                </a:ext>
              </a:extLst>
            </p:cNvPr>
            <p:cNvSpPr/>
            <p:nvPr/>
          </p:nvSpPr>
          <p:spPr>
            <a:xfrm>
              <a:off x="4387958" y="4830945"/>
              <a:ext cx="347522" cy="4227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6</a:t>
              </a:r>
              <a:endParaRPr lang="en-UG" sz="3200" dirty="0"/>
            </a:p>
          </p:txBody>
        </p:sp>
        <p:sp>
          <p:nvSpPr>
            <p:cNvPr id="107" name="Rectangle: Rounded Corners 106">
              <a:extLst>
                <a:ext uri="{FF2B5EF4-FFF2-40B4-BE49-F238E27FC236}">
                  <a16:creationId xmlns:a16="http://schemas.microsoft.com/office/drawing/2014/main" id="{EAE8C10A-D95C-1747-2B46-F65C761B9DA3}"/>
                </a:ext>
              </a:extLst>
            </p:cNvPr>
            <p:cNvSpPr/>
            <p:nvPr/>
          </p:nvSpPr>
          <p:spPr>
            <a:xfrm>
              <a:off x="5381480" y="4042809"/>
              <a:ext cx="347522" cy="4227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4</a:t>
              </a:r>
              <a:endParaRPr lang="en-UG" sz="3200" dirty="0"/>
            </a:p>
          </p:txBody>
        </p:sp>
      </p:grpSp>
      <p:graphicFrame>
        <p:nvGraphicFramePr>
          <p:cNvPr id="109" name="Table 108">
            <a:extLst>
              <a:ext uri="{FF2B5EF4-FFF2-40B4-BE49-F238E27FC236}">
                <a16:creationId xmlns:a16="http://schemas.microsoft.com/office/drawing/2014/main" id="{12E6681A-A0A3-B5B2-943F-78B515AFC8C5}"/>
              </a:ext>
            </a:extLst>
          </p:cNvPr>
          <p:cNvGraphicFramePr>
            <a:graphicFrameLocks noGrp="1"/>
          </p:cNvGraphicFramePr>
          <p:nvPr>
            <p:extLst>
              <p:ext uri="{D42A27DB-BD31-4B8C-83A1-F6EECF244321}">
                <p14:modId xmlns:p14="http://schemas.microsoft.com/office/powerpoint/2010/main" val="2536017728"/>
              </p:ext>
            </p:extLst>
          </p:nvPr>
        </p:nvGraphicFramePr>
        <p:xfrm>
          <a:off x="7908873" y="1101271"/>
          <a:ext cx="2824896" cy="5622335"/>
        </p:xfrm>
        <a:graphic>
          <a:graphicData uri="http://schemas.openxmlformats.org/drawingml/2006/table">
            <a:tbl>
              <a:tblPr firstRow="1" bandRow="1">
                <a:tableStyleId>{5C22544A-7EE6-4342-B048-85BDC9FD1C3A}</a:tableStyleId>
              </a:tblPr>
              <a:tblGrid>
                <a:gridCol w="1412448">
                  <a:extLst>
                    <a:ext uri="{9D8B030D-6E8A-4147-A177-3AD203B41FA5}">
                      <a16:colId xmlns:a16="http://schemas.microsoft.com/office/drawing/2014/main" val="2111074890"/>
                    </a:ext>
                  </a:extLst>
                </a:gridCol>
                <a:gridCol w="1412448">
                  <a:extLst>
                    <a:ext uri="{9D8B030D-6E8A-4147-A177-3AD203B41FA5}">
                      <a16:colId xmlns:a16="http://schemas.microsoft.com/office/drawing/2014/main" val="1842884053"/>
                    </a:ext>
                  </a:extLst>
                </a:gridCol>
              </a:tblGrid>
              <a:tr h="955250">
                <a:tc>
                  <a:txBody>
                    <a:bodyPr/>
                    <a:lstStyle/>
                    <a:p>
                      <a:pPr algn="ctr"/>
                      <a:r>
                        <a:rPr lang="en-US" sz="2800" dirty="0"/>
                        <a:t>vertex</a:t>
                      </a:r>
                      <a:endParaRPr lang="en-UG" sz="2800" dirty="0"/>
                    </a:p>
                  </a:txBody>
                  <a:tcPr/>
                </a:tc>
                <a:tc>
                  <a:txBody>
                    <a:bodyPr/>
                    <a:lstStyle/>
                    <a:p>
                      <a:pPr algn="ctr"/>
                      <a:r>
                        <a:rPr lang="en-US" sz="2800" dirty="0"/>
                        <a:t>Key</a:t>
                      </a:r>
                      <a:endParaRPr lang="en-UG" sz="2800" dirty="0"/>
                    </a:p>
                  </a:txBody>
                  <a:tcPr/>
                </a:tc>
                <a:extLst>
                  <a:ext uri="{0D108BD9-81ED-4DB2-BD59-A6C34878D82A}">
                    <a16:rowId xmlns:a16="http://schemas.microsoft.com/office/drawing/2014/main" val="2853893723"/>
                  </a:ext>
                </a:extLst>
              </a:tr>
              <a:tr h="518565">
                <a:tc>
                  <a:txBody>
                    <a:bodyPr/>
                    <a:lstStyle/>
                    <a:p>
                      <a:pPr algn="ctr"/>
                      <a:r>
                        <a:rPr lang="en-US" sz="2800" dirty="0"/>
                        <a:t>0</a:t>
                      </a:r>
                      <a:endParaRPr lang="en-UG" sz="2800" dirty="0"/>
                    </a:p>
                  </a:txBody>
                  <a:tcPr/>
                </a:tc>
                <a:tc>
                  <a:txBody>
                    <a:bodyPr/>
                    <a:lstStyle/>
                    <a:p>
                      <a:pPr algn="ctr"/>
                      <a:r>
                        <a:rPr lang="en-UG" sz="2800" dirty="0"/>
                        <a:t>∞</a:t>
                      </a:r>
                    </a:p>
                  </a:txBody>
                  <a:tcPr/>
                </a:tc>
                <a:extLst>
                  <a:ext uri="{0D108BD9-81ED-4DB2-BD59-A6C34878D82A}">
                    <a16:rowId xmlns:a16="http://schemas.microsoft.com/office/drawing/2014/main" val="1991452225"/>
                  </a:ext>
                </a:extLst>
              </a:tr>
              <a:tr h="518565">
                <a:tc>
                  <a:txBody>
                    <a:bodyPr/>
                    <a:lstStyle/>
                    <a:p>
                      <a:pPr algn="ctr"/>
                      <a:r>
                        <a:rPr lang="en-US" sz="2800" dirty="0"/>
                        <a:t>1</a:t>
                      </a:r>
                      <a:endParaRPr lang="en-UG"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G" sz="2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tc>
                <a:extLst>
                  <a:ext uri="{0D108BD9-81ED-4DB2-BD59-A6C34878D82A}">
                    <a16:rowId xmlns:a16="http://schemas.microsoft.com/office/drawing/2014/main" val="1987502345"/>
                  </a:ext>
                </a:extLst>
              </a:tr>
              <a:tr h="518565">
                <a:tc>
                  <a:txBody>
                    <a:bodyPr/>
                    <a:lstStyle/>
                    <a:p>
                      <a:pPr algn="ctr"/>
                      <a:r>
                        <a:rPr lang="en-US" sz="2800" dirty="0"/>
                        <a:t>2</a:t>
                      </a:r>
                      <a:endParaRPr lang="en-UG"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G" sz="2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tc>
                <a:extLst>
                  <a:ext uri="{0D108BD9-81ED-4DB2-BD59-A6C34878D82A}">
                    <a16:rowId xmlns:a16="http://schemas.microsoft.com/office/drawing/2014/main" val="2127349943"/>
                  </a:ext>
                </a:extLst>
              </a:tr>
              <a:tr h="518565">
                <a:tc>
                  <a:txBody>
                    <a:bodyPr/>
                    <a:lstStyle/>
                    <a:p>
                      <a:pPr algn="ctr"/>
                      <a:r>
                        <a:rPr lang="en-US" sz="2800" dirty="0"/>
                        <a:t>3</a:t>
                      </a:r>
                      <a:endParaRPr lang="en-UG"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G" sz="2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tc>
                <a:extLst>
                  <a:ext uri="{0D108BD9-81ED-4DB2-BD59-A6C34878D82A}">
                    <a16:rowId xmlns:a16="http://schemas.microsoft.com/office/drawing/2014/main" val="1429240860"/>
                  </a:ext>
                </a:extLst>
              </a:tr>
              <a:tr h="518565">
                <a:tc>
                  <a:txBody>
                    <a:bodyPr/>
                    <a:lstStyle/>
                    <a:p>
                      <a:pPr algn="ctr"/>
                      <a:r>
                        <a:rPr lang="en-US" sz="2800" dirty="0"/>
                        <a:t>4</a:t>
                      </a:r>
                      <a:endParaRPr lang="en-UG"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G" sz="2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tc>
                <a:extLst>
                  <a:ext uri="{0D108BD9-81ED-4DB2-BD59-A6C34878D82A}">
                    <a16:rowId xmlns:a16="http://schemas.microsoft.com/office/drawing/2014/main" val="2756522433"/>
                  </a:ext>
                </a:extLst>
              </a:tr>
              <a:tr h="518565">
                <a:tc>
                  <a:txBody>
                    <a:bodyPr/>
                    <a:lstStyle/>
                    <a:p>
                      <a:pPr algn="ctr"/>
                      <a:r>
                        <a:rPr lang="en-US" sz="2800" dirty="0"/>
                        <a:t>5</a:t>
                      </a:r>
                      <a:endParaRPr lang="en-UG"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G" sz="2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tc>
                <a:extLst>
                  <a:ext uri="{0D108BD9-81ED-4DB2-BD59-A6C34878D82A}">
                    <a16:rowId xmlns:a16="http://schemas.microsoft.com/office/drawing/2014/main" val="2497431033"/>
                  </a:ext>
                </a:extLst>
              </a:tr>
              <a:tr h="518565">
                <a:tc>
                  <a:txBody>
                    <a:bodyPr/>
                    <a:lstStyle/>
                    <a:p>
                      <a:pPr algn="ctr"/>
                      <a:r>
                        <a:rPr lang="en-US" sz="2800" dirty="0"/>
                        <a:t>6</a:t>
                      </a:r>
                      <a:endParaRPr lang="en-UG"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G" sz="2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tc>
                <a:extLst>
                  <a:ext uri="{0D108BD9-81ED-4DB2-BD59-A6C34878D82A}">
                    <a16:rowId xmlns:a16="http://schemas.microsoft.com/office/drawing/2014/main" val="2153091506"/>
                  </a:ext>
                </a:extLst>
              </a:tr>
              <a:tr h="518565">
                <a:tc>
                  <a:txBody>
                    <a:bodyPr/>
                    <a:lstStyle/>
                    <a:p>
                      <a:pPr algn="ctr"/>
                      <a:r>
                        <a:rPr lang="en-US" sz="2800" dirty="0"/>
                        <a:t>7</a:t>
                      </a:r>
                      <a:endParaRPr lang="en-UG"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G" sz="2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tc>
                <a:extLst>
                  <a:ext uri="{0D108BD9-81ED-4DB2-BD59-A6C34878D82A}">
                    <a16:rowId xmlns:a16="http://schemas.microsoft.com/office/drawing/2014/main" val="3694519648"/>
                  </a:ext>
                </a:extLst>
              </a:tr>
              <a:tr h="518565">
                <a:tc>
                  <a:txBody>
                    <a:bodyPr/>
                    <a:lstStyle/>
                    <a:p>
                      <a:pPr algn="ctr"/>
                      <a:r>
                        <a:rPr lang="en-US" sz="2800" dirty="0"/>
                        <a:t>8</a:t>
                      </a:r>
                      <a:endParaRPr lang="en-UG"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G" sz="2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tc>
                <a:extLst>
                  <a:ext uri="{0D108BD9-81ED-4DB2-BD59-A6C34878D82A}">
                    <a16:rowId xmlns:a16="http://schemas.microsoft.com/office/drawing/2014/main" val="771184734"/>
                  </a:ext>
                </a:extLst>
              </a:tr>
            </a:tbl>
          </a:graphicData>
        </a:graphic>
      </p:graphicFrame>
    </p:spTree>
    <p:extLst>
      <p:ext uri="{BB962C8B-B14F-4D97-AF65-F5344CB8AC3E}">
        <p14:creationId xmlns:p14="http://schemas.microsoft.com/office/powerpoint/2010/main" val="4201058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D66D20-9186-8D8B-A9B6-D63436346694}"/>
              </a:ext>
            </a:extLst>
          </p:cNvPr>
          <p:cNvSpPr>
            <a:spLocks noGrp="1"/>
          </p:cNvSpPr>
          <p:nvPr>
            <p:ph idx="1"/>
          </p:nvPr>
        </p:nvSpPr>
        <p:spPr>
          <a:xfrm>
            <a:off x="137161" y="812482"/>
            <a:ext cx="11739682" cy="5911123"/>
          </a:xfrm>
        </p:spPr>
        <p:txBody>
          <a:bodyPr/>
          <a:lstStyle/>
          <a:p>
            <a:endParaRPr lang="en-US" dirty="0"/>
          </a:p>
          <a:p>
            <a:r>
              <a:rPr lang="en-US" dirty="0"/>
              <a:t>mstSet= {0,1,7,6,5,2,8,3,4}</a:t>
            </a:r>
          </a:p>
          <a:p>
            <a:pPr marL="0" indent="0">
              <a:buNone/>
            </a:pPr>
            <a:endParaRPr lang="en-UG" dirty="0"/>
          </a:p>
        </p:txBody>
      </p:sp>
      <p:grpSp>
        <p:nvGrpSpPr>
          <p:cNvPr id="108" name="Group 107">
            <a:extLst>
              <a:ext uri="{FF2B5EF4-FFF2-40B4-BE49-F238E27FC236}">
                <a16:creationId xmlns:a16="http://schemas.microsoft.com/office/drawing/2014/main" id="{4CBCD9E0-CF8B-05FC-F8D2-83E04BA0785B}"/>
              </a:ext>
            </a:extLst>
          </p:cNvPr>
          <p:cNvGrpSpPr/>
          <p:nvPr/>
        </p:nvGrpSpPr>
        <p:grpSpPr>
          <a:xfrm>
            <a:off x="315157" y="2814607"/>
            <a:ext cx="6908604" cy="3429800"/>
            <a:chOff x="1046676" y="2666200"/>
            <a:chExt cx="7316607" cy="3645077"/>
          </a:xfrm>
        </p:grpSpPr>
        <p:grpSp>
          <p:nvGrpSpPr>
            <p:cNvPr id="93" name="Group 92">
              <a:extLst>
                <a:ext uri="{FF2B5EF4-FFF2-40B4-BE49-F238E27FC236}">
                  <a16:creationId xmlns:a16="http://schemas.microsoft.com/office/drawing/2014/main" id="{704168F1-3E2E-CB52-5BF8-8EE6A65A1B3D}"/>
                </a:ext>
              </a:extLst>
            </p:cNvPr>
            <p:cNvGrpSpPr/>
            <p:nvPr/>
          </p:nvGrpSpPr>
          <p:grpSpPr>
            <a:xfrm>
              <a:off x="1046676" y="2774084"/>
              <a:ext cx="7316607" cy="3325821"/>
              <a:chOff x="1046676" y="2774084"/>
              <a:chExt cx="7316607" cy="3325821"/>
            </a:xfrm>
          </p:grpSpPr>
          <p:sp>
            <p:nvSpPr>
              <p:cNvPr id="7" name="Flowchart: Connector 6">
                <a:extLst>
                  <a:ext uri="{FF2B5EF4-FFF2-40B4-BE49-F238E27FC236}">
                    <a16:creationId xmlns:a16="http://schemas.microsoft.com/office/drawing/2014/main" id="{C634E7F7-A15D-3BB7-BD19-2D55974922DF}"/>
                  </a:ext>
                </a:extLst>
              </p:cNvPr>
              <p:cNvSpPr/>
              <p:nvPr/>
            </p:nvSpPr>
            <p:spPr>
              <a:xfrm>
                <a:off x="1046676" y="4060030"/>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0</a:t>
                </a:r>
                <a:endParaRPr lang="en-UG" sz="3200" dirty="0"/>
              </a:p>
            </p:txBody>
          </p:sp>
          <p:sp>
            <p:nvSpPr>
              <p:cNvPr id="8" name="Flowchart: Connector 7">
                <a:extLst>
                  <a:ext uri="{FF2B5EF4-FFF2-40B4-BE49-F238E27FC236}">
                    <a16:creationId xmlns:a16="http://schemas.microsoft.com/office/drawing/2014/main" id="{434DF33C-DE32-0750-4B02-A842A4978752}"/>
                  </a:ext>
                </a:extLst>
              </p:cNvPr>
              <p:cNvSpPr/>
              <p:nvPr/>
            </p:nvSpPr>
            <p:spPr>
              <a:xfrm>
                <a:off x="3873952" y="2774084"/>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2</a:t>
                </a:r>
                <a:endParaRPr lang="en-UG" sz="3200" dirty="0"/>
              </a:p>
            </p:txBody>
          </p:sp>
          <p:sp>
            <p:nvSpPr>
              <p:cNvPr id="9" name="Flowchart: Connector 8">
                <a:extLst>
                  <a:ext uri="{FF2B5EF4-FFF2-40B4-BE49-F238E27FC236}">
                    <a16:creationId xmlns:a16="http://schemas.microsoft.com/office/drawing/2014/main" id="{F319B6BA-CBA9-8C52-751C-A932EE72C63A}"/>
                  </a:ext>
                </a:extLst>
              </p:cNvPr>
              <p:cNvSpPr/>
              <p:nvPr/>
            </p:nvSpPr>
            <p:spPr>
              <a:xfrm>
                <a:off x="5860714" y="2934971"/>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3</a:t>
                </a:r>
                <a:endParaRPr lang="en-UG" sz="3200" dirty="0"/>
              </a:p>
            </p:txBody>
          </p:sp>
          <p:sp>
            <p:nvSpPr>
              <p:cNvPr id="10" name="Flowchart: Connector 9">
                <a:extLst>
                  <a:ext uri="{FF2B5EF4-FFF2-40B4-BE49-F238E27FC236}">
                    <a16:creationId xmlns:a16="http://schemas.microsoft.com/office/drawing/2014/main" id="{DC3BB110-20BB-31E9-23B0-4A5D0D18934A}"/>
                  </a:ext>
                </a:extLst>
              </p:cNvPr>
              <p:cNvSpPr/>
              <p:nvPr/>
            </p:nvSpPr>
            <p:spPr>
              <a:xfrm>
                <a:off x="7561178" y="4211051"/>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4</a:t>
                </a:r>
                <a:endParaRPr lang="en-UG" sz="3200" dirty="0"/>
              </a:p>
            </p:txBody>
          </p:sp>
          <p:sp>
            <p:nvSpPr>
              <p:cNvPr id="11" name="Flowchart: Connector 10">
                <a:extLst>
                  <a:ext uri="{FF2B5EF4-FFF2-40B4-BE49-F238E27FC236}">
                    <a16:creationId xmlns:a16="http://schemas.microsoft.com/office/drawing/2014/main" id="{04C634AA-5563-AEE0-625D-E356A1D71A34}"/>
                  </a:ext>
                </a:extLst>
              </p:cNvPr>
              <p:cNvSpPr/>
              <p:nvPr/>
            </p:nvSpPr>
            <p:spPr>
              <a:xfrm>
                <a:off x="5675739" y="5426137"/>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5</a:t>
                </a:r>
                <a:endParaRPr lang="en-UG" sz="3200" dirty="0"/>
              </a:p>
            </p:txBody>
          </p:sp>
          <p:cxnSp>
            <p:nvCxnSpPr>
              <p:cNvPr id="12" name="Straight Connector 11">
                <a:extLst>
                  <a:ext uri="{FF2B5EF4-FFF2-40B4-BE49-F238E27FC236}">
                    <a16:creationId xmlns:a16="http://schemas.microsoft.com/office/drawing/2014/main" id="{3B21D16A-D6B7-232C-FE5C-C4527BD36EBC}"/>
                  </a:ext>
                </a:extLst>
              </p:cNvPr>
              <p:cNvCxnSpPr>
                <a:cxnSpLocks/>
                <a:stCxn id="9" idx="2"/>
                <a:endCxn id="8" idx="6"/>
              </p:cNvCxnSpPr>
              <p:nvPr/>
            </p:nvCxnSpPr>
            <p:spPr>
              <a:xfrm flipH="1" flipV="1">
                <a:off x="4676057" y="3110968"/>
                <a:ext cx="1184657" cy="160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5CA822-3479-57E5-231A-6EB84A52B7C7}"/>
                  </a:ext>
                </a:extLst>
              </p:cNvPr>
              <p:cNvCxnSpPr>
                <a:cxnSpLocks/>
                <a:stCxn id="7" idx="4"/>
                <a:endCxn id="30" idx="1"/>
              </p:cNvCxnSpPr>
              <p:nvPr/>
            </p:nvCxnSpPr>
            <p:spPr>
              <a:xfrm>
                <a:off x="1447729" y="4733798"/>
                <a:ext cx="902673" cy="749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52FEE53-A2D1-7771-FC6A-640A3B01E16D}"/>
                  </a:ext>
                </a:extLst>
              </p:cNvPr>
              <p:cNvCxnSpPr>
                <a:cxnSpLocks/>
                <a:stCxn id="29" idx="6"/>
                <a:endCxn id="11" idx="2"/>
              </p:cNvCxnSpPr>
              <p:nvPr/>
            </p:nvCxnSpPr>
            <p:spPr>
              <a:xfrm>
                <a:off x="4729323" y="5721774"/>
                <a:ext cx="946416" cy="41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46EEC9B-7839-6AF7-1BF5-98540874A66D}"/>
                  </a:ext>
                </a:extLst>
              </p:cNvPr>
              <p:cNvCxnSpPr>
                <a:cxnSpLocks/>
                <a:stCxn id="10" idx="1"/>
                <a:endCxn id="9" idx="6"/>
              </p:cNvCxnSpPr>
              <p:nvPr/>
            </p:nvCxnSpPr>
            <p:spPr>
              <a:xfrm flipH="1" flipV="1">
                <a:off x="6662819" y="3271855"/>
                <a:ext cx="1015825" cy="1037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ED0E6C-E23A-B996-44AD-296BB0DF9FE5}"/>
                  </a:ext>
                </a:extLst>
              </p:cNvPr>
              <p:cNvCxnSpPr>
                <a:cxnSpLocks/>
                <a:stCxn id="11" idx="0"/>
                <a:endCxn id="8" idx="5"/>
              </p:cNvCxnSpPr>
              <p:nvPr/>
            </p:nvCxnSpPr>
            <p:spPr>
              <a:xfrm flipH="1" flipV="1">
                <a:off x="4558591" y="3349181"/>
                <a:ext cx="1518201" cy="2076956"/>
              </a:xfrm>
              <a:prstGeom prst="line">
                <a:avLst/>
              </a:prstGeom>
            </p:spPr>
            <p:style>
              <a:lnRef idx="1">
                <a:schemeClr val="accent1"/>
              </a:lnRef>
              <a:fillRef idx="0">
                <a:schemeClr val="accent1"/>
              </a:fillRef>
              <a:effectRef idx="0">
                <a:schemeClr val="accent1"/>
              </a:effectRef>
              <a:fontRef idx="minor">
                <a:schemeClr val="tx1"/>
              </a:fontRef>
            </p:style>
          </p:cxnSp>
          <p:sp>
            <p:nvSpPr>
              <p:cNvPr id="26" name="Flowchart: Connector 25">
                <a:extLst>
                  <a:ext uri="{FF2B5EF4-FFF2-40B4-BE49-F238E27FC236}">
                    <a16:creationId xmlns:a16="http://schemas.microsoft.com/office/drawing/2014/main" id="{A324448A-EFEA-8FC5-DBF4-7142EE2E1688}"/>
                  </a:ext>
                </a:extLst>
              </p:cNvPr>
              <p:cNvSpPr/>
              <p:nvPr/>
            </p:nvSpPr>
            <p:spPr>
              <a:xfrm>
                <a:off x="2257257" y="2934971"/>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1</a:t>
                </a:r>
                <a:endParaRPr lang="en-UG" sz="3200" dirty="0"/>
              </a:p>
            </p:txBody>
          </p:sp>
          <p:sp>
            <p:nvSpPr>
              <p:cNvPr id="28" name="Flowchart: Connector 27">
                <a:extLst>
                  <a:ext uri="{FF2B5EF4-FFF2-40B4-BE49-F238E27FC236}">
                    <a16:creationId xmlns:a16="http://schemas.microsoft.com/office/drawing/2014/main" id="{E2458878-DDA3-9CB7-24AF-BEBF779E6526}"/>
                  </a:ext>
                </a:extLst>
              </p:cNvPr>
              <p:cNvSpPr/>
              <p:nvPr/>
            </p:nvSpPr>
            <p:spPr>
              <a:xfrm>
                <a:off x="3878700" y="4072913"/>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8</a:t>
                </a:r>
                <a:endParaRPr lang="en-UG" sz="3200" dirty="0"/>
              </a:p>
            </p:txBody>
          </p:sp>
          <p:sp>
            <p:nvSpPr>
              <p:cNvPr id="29" name="Flowchart: Connector 28">
                <a:extLst>
                  <a:ext uri="{FF2B5EF4-FFF2-40B4-BE49-F238E27FC236}">
                    <a16:creationId xmlns:a16="http://schemas.microsoft.com/office/drawing/2014/main" id="{F46FA9AB-9ACA-37B5-3E65-A0547474CF69}"/>
                  </a:ext>
                </a:extLst>
              </p:cNvPr>
              <p:cNvSpPr/>
              <p:nvPr/>
            </p:nvSpPr>
            <p:spPr>
              <a:xfrm>
                <a:off x="3927218" y="5384890"/>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6</a:t>
                </a:r>
                <a:endParaRPr lang="en-UG" sz="3200" dirty="0"/>
              </a:p>
            </p:txBody>
          </p:sp>
          <p:sp>
            <p:nvSpPr>
              <p:cNvPr id="30" name="Flowchart: Connector 29">
                <a:extLst>
                  <a:ext uri="{FF2B5EF4-FFF2-40B4-BE49-F238E27FC236}">
                    <a16:creationId xmlns:a16="http://schemas.microsoft.com/office/drawing/2014/main" id="{5B650500-463D-3AC4-0375-9CBA4319758A}"/>
                  </a:ext>
                </a:extLst>
              </p:cNvPr>
              <p:cNvSpPr/>
              <p:nvPr/>
            </p:nvSpPr>
            <p:spPr>
              <a:xfrm>
                <a:off x="2232936" y="5384890"/>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7</a:t>
                </a:r>
                <a:endParaRPr lang="en-UG" sz="3200" dirty="0"/>
              </a:p>
            </p:txBody>
          </p:sp>
          <p:cxnSp>
            <p:nvCxnSpPr>
              <p:cNvPr id="54" name="Straight Connector 53">
                <a:extLst>
                  <a:ext uri="{FF2B5EF4-FFF2-40B4-BE49-F238E27FC236}">
                    <a16:creationId xmlns:a16="http://schemas.microsoft.com/office/drawing/2014/main" id="{BA7B64C8-032A-41FF-3EDF-29952DC5904B}"/>
                  </a:ext>
                </a:extLst>
              </p:cNvPr>
              <p:cNvCxnSpPr>
                <a:cxnSpLocks/>
                <a:stCxn id="26" idx="2"/>
                <a:endCxn id="7" idx="0"/>
              </p:cNvCxnSpPr>
              <p:nvPr/>
            </p:nvCxnSpPr>
            <p:spPr>
              <a:xfrm flipH="1">
                <a:off x="1447729" y="3271855"/>
                <a:ext cx="809528" cy="788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E98020F-D441-C71C-DE22-328D06284B04}"/>
                  </a:ext>
                </a:extLst>
              </p:cNvPr>
              <p:cNvCxnSpPr>
                <a:cxnSpLocks/>
                <a:stCxn id="30" idx="6"/>
                <a:endCxn id="29" idx="2"/>
              </p:cNvCxnSpPr>
              <p:nvPr/>
            </p:nvCxnSpPr>
            <p:spPr>
              <a:xfrm>
                <a:off x="3035041" y="5721774"/>
                <a:ext cx="8921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1150247-5DD7-B36A-9A33-A0B772F19C47}"/>
                  </a:ext>
                </a:extLst>
              </p:cNvPr>
              <p:cNvCxnSpPr>
                <a:cxnSpLocks/>
                <a:stCxn id="8" idx="4"/>
                <a:endCxn id="28" idx="0"/>
              </p:cNvCxnSpPr>
              <p:nvPr/>
            </p:nvCxnSpPr>
            <p:spPr>
              <a:xfrm>
                <a:off x="4275005" y="3447852"/>
                <a:ext cx="4748" cy="625061"/>
              </a:xfrm>
              <a:prstGeom prst="line">
                <a:avLst/>
              </a:prstGeom>
            </p:spPr>
            <p:style>
              <a:lnRef idx="1">
                <a:schemeClr val="accent1"/>
              </a:lnRef>
              <a:fillRef idx="0">
                <a:schemeClr val="accent1"/>
              </a:fillRef>
              <a:effectRef idx="0">
                <a:schemeClr val="accent1"/>
              </a:effectRef>
              <a:fontRef idx="minor">
                <a:schemeClr val="tx1"/>
              </a:fontRef>
            </p:style>
          </p:cxnSp>
        </p:grpSp>
        <p:sp>
          <p:nvSpPr>
            <p:cNvPr id="95" name="Rectangle: Rounded Corners 94">
              <a:extLst>
                <a:ext uri="{FF2B5EF4-FFF2-40B4-BE49-F238E27FC236}">
                  <a16:creationId xmlns:a16="http://schemas.microsoft.com/office/drawing/2014/main" id="{4785699E-2E2B-71E7-43BB-551979637AC4}"/>
                </a:ext>
              </a:extLst>
            </p:cNvPr>
            <p:cNvSpPr/>
            <p:nvPr/>
          </p:nvSpPr>
          <p:spPr>
            <a:xfrm>
              <a:off x="3792502" y="3568952"/>
              <a:ext cx="347522" cy="4227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2</a:t>
              </a:r>
              <a:endParaRPr lang="en-UG" sz="3200" dirty="0"/>
            </a:p>
          </p:txBody>
        </p:sp>
        <p:sp>
          <p:nvSpPr>
            <p:cNvPr id="96" name="Rectangle: Rounded Corners 95">
              <a:extLst>
                <a:ext uri="{FF2B5EF4-FFF2-40B4-BE49-F238E27FC236}">
                  <a16:creationId xmlns:a16="http://schemas.microsoft.com/office/drawing/2014/main" id="{1DC6C64F-760C-4BCC-01D7-2CB79D1AB520}"/>
                </a:ext>
              </a:extLst>
            </p:cNvPr>
            <p:cNvSpPr/>
            <p:nvPr/>
          </p:nvSpPr>
          <p:spPr>
            <a:xfrm>
              <a:off x="3288034" y="5888532"/>
              <a:ext cx="347522" cy="4227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1</a:t>
              </a:r>
              <a:endParaRPr lang="en-UG" sz="3200" dirty="0"/>
            </a:p>
          </p:txBody>
        </p:sp>
        <p:sp>
          <p:nvSpPr>
            <p:cNvPr id="97" name="Rectangle: Rounded Corners 96">
              <a:extLst>
                <a:ext uri="{FF2B5EF4-FFF2-40B4-BE49-F238E27FC236}">
                  <a16:creationId xmlns:a16="http://schemas.microsoft.com/office/drawing/2014/main" id="{75F7A1EE-2529-FCBE-7CBD-FB80F0A18FB0}"/>
                </a:ext>
              </a:extLst>
            </p:cNvPr>
            <p:cNvSpPr/>
            <p:nvPr/>
          </p:nvSpPr>
          <p:spPr>
            <a:xfrm>
              <a:off x="4901463" y="5840347"/>
              <a:ext cx="347522" cy="4227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2</a:t>
              </a:r>
              <a:endParaRPr lang="en-UG" sz="3200" dirty="0"/>
            </a:p>
          </p:txBody>
        </p:sp>
        <p:sp>
          <p:nvSpPr>
            <p:cNvPr id="99" name="Rectangle: Rounded Corners 98">
              <a:extLst>
                <a:ext uri="{FF2B5EF4-FFF2-40B4-BE49-F238E27FC236}">
                  <a16:creationId xmlns:a16="http://schemas.microsoft.com/office/drawing/2014/main" id="{B39AC87E-6D04-4639-6C52-6875B0D44131}"/>
                </a:ext>
              </a:extLst>
            </p:cNvPr>
            <p:cNvSpPr/>
            <p:nvPr/>
          </p:nvSpPr>
          <p:spPr>
            <a:xfrm>
              <a:off x="7387417" y="3454569"/>
              <a:ext cx="347522" cy="4227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9</a:t>
              </a:r>
              <a:endParaRPr lang="en-UG" sz="3200" dirty="0"/>
            </a:p>
          </p:txBody>
        </p:sp>
        <p:sp>
          <p:nvSpPr>
            <p:cNvPr id="100" name="Rectangle: Rounded Corners 99">
              <a:extLst>
                <a:ext uri="{FF2B5EF4-FFF2-40B4-BE49-F238E27FC236}">
                  <a16:creationId xmlns:a16="http://schemas.microsoft.com/office/drawing/2014/main" id="{BE9892CC-34A8-63DC-1A21-89851C012E13}"/>
                </a:ext>
              </a:extLst>
            </p:cNvPr>
            <p:cNvSpPr/>
            <p:nvPr/>
          </p:nvSpPr>
          <p:spPr>
            <a:xfrm>
              <a:off x="1445077" y="5108679"/>
              <a:ext cx="347522" cy="4227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8</a:t>
              </a:r>
              <a:endParaRPr lang="en-UG" sz="3200" dirty="0"/>
            </a:p>
          </p:txBody>
        </p:sp>
        <p:sp>
          <p:nvSpPr>
            <p:cNvPr id="101" name="Rectangle: Rounded Corners 100">
              <a:extLst>
                <a:ext uri="{FF2B5EF4-FFF2-40B4-BE49-F238E27FC236}">
                  <a16:creationId xmlns:a16="http://schemas.microsoft.com/office/drawing/2014/main" id="{3BC66592-784B-310F-B746-699CA2BB9EF3}"/>
                </a:ext>
              </a:extLst>
            </p:cNvPr>
            <p:cNvSpPr/>
            <p:nvPr/>
          </p:nvSpPr>
          <p:spPr>
            <a:xfrm>
              <a:off x="1342682" y="3308144"/>
              <a:ext cx="347522" cy="4227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4</a:t>
              </a:r>
              <a:endParaRPr lang="en-UG" sz="3200" dirty="0"/>
            </a:p>
          </p:txBody>
        </p:sp>
        <p:sp>
          <p:nvSpPr>
            <p:cNvPr id="103" name="Rectangle: Rounded Corners 102">
              <a:extLst>
                <a:ext uri="{FF2B5EF4-FFF2-40B4-BE49-F238E27FC236}">
                  <a16:creationId xmlns:a16="http://schemas.microsoft.com/office/drawing/2014/main" id="{1C01F1F0-62D5-D86C-21E1-A629A65EB851}"/>
                </a:ext>
              </a:extLst>
            </p:cNvPr>
            <p:cNvSpPr/>
            <p:nvPr/>
          </p:nvSpPr>
          <p:spPr>
            <a:xfrm>
              <a:off x="5075224" y="2666200"/>
              <a:ext cx="347522" cy="4227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7</a:t>
              </a:r>
              <a:endParaRPr lang="en-UG" sz="3200" dirty="0"/>
            </a:p>
          </p:txBody>
        </p:sp>
        <p:sp>
          <p:nvSpPr>
            <p:cNvPr id="107" name="Rectangle: Rounded Corners 106">
              <a:extLst>
                <a:ext uri="{FF2B5EF4-FFF2-40B4-BE49-F238E27FC236}">
                  <a16:creationId xmlns:a16="http://schemas.microsoft.com/office/drawing/2014/main" id="{EAE8C10A-D95C-1747-2B46-F65C761B9DA3}"/>
                </a:ext>
              </a:extLst>
            </p:cNvPr>
            <p:cNvSpPr/>
            <p:nvPr/>
          </p:nvSpPr>
          <p:spPr>
            <a:xfrm>
              <a:off x="5381480" y="4042809"/>
              <a:ext cx="347522" cy="4227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4</a:t>
              </a:r>
              <a:endParaRPr lang="en-UG" sz="3200" dirty="0"/>
            </a:p>
          </p:txBody>
        </p:sp>
      </p:grpSp>
      <p:graphicFrame>
        <p:nvGraphicFramePr>
          <p:cNvPr id="109" name="Table 108">
            <a:extLst>
              <a:ext uri="{FF2B5EF4-FFF2-40B4-BE49-F238E27FC236}">
                <a16:creationId xmlns:a16="http://schemas.microsoft.com/office/drawing/2014/main" id="{12E6681A-A0A3-B5B2-943F-78B515AFC8C5}"/>
              </a:ext>
            </a:extLst>
          </p:cNvPr>
          <p:cNvGraphicFramePr>
            <a:graphicFrameLocks noGrp="1"/>
          </p:cNvGraphicFramePr>
          <p:nvPr>
            <p:extLst>
              <p:ext uri="{D42A27DB-BD31-4B8C-83A1-F6EECF244321}">
                <p14:modId xmlns:p14="http://schemas.microsoft.com/office/powerpoint/2010/main" val="2272383272"/>
              </p:ext>
            </p:extLst>
          </p:nvPr>
        </p:nvGraphicFramePr>
        <p:xfrm>
          <a:off x="7908873" y="956875"/>
          <a:ext cx="2824896" cy="5622335"/>
        </p:xfrm>
        <a:graphic>
          <a:graphicData uri="http://schemas.openxmlformats.org/drawingml/2006/table">
            <a:tbl>
              <a:tblPr firstRow="1" bandRow="1">
                <a:tableStyleId>{5C22544A-7EE6-4342-B048-85BDC9FD1C3A}</a:tableStyleId>
              </a:tblPr>
              <a:tblGrid>
                <a:gridCol w="1412448">
                  <a:extLst>
                    <a:ext uri="{9D8B030D-6E8A-4147-A177-3AD203B41FA5}">
                      <a16:colId xmlns:a16="http://schemas.microsoft.com/office/drawing/2014/main" val="2111074890"/>
                    </a:ext>
                  </a:extLst>
                </a:gridCol>
                <a:gridCol w="1412448">
                  <a:extLst>
                    <a:ext uri="{9D8B030D-6E8A-4147-A177-3AD203B41FA5}">
                      <a16:colId xmlns:a16="http://schemas.microsoft.com/office/drawing/2014/main" val="1842884053"/>
                    </a:ext>
                  </a:extLst>
                </a:gridCol>
              </a:tblGrid>
              <a:tr h="955250">
                <a:tc>
                  <a:txBody>
                    <a:bodyPr/>
                    <a:lstStyle/>
                    <a:p>
                      <a:pPr algn="ctr"/>
                      <a:r>
                        <a:rPr lang="en-US" sz="2800" dirty="0"/>
                        <a:t>vertex</a:t>
                      </a:r>
                      <a:endParaRPr lang="en-UG" sz="2800" dirty="0"/>
                    </a:p>
                  </a:txBody>
                  <a:tcPr/>
                </a:tc>
                <a:tc>
                  <a:txBody>
                    <a:bodyPr/>
                    <a:lstStyle/>
                    <a:p>
                      <a:pPr algn="ctr"/>
                      <a:r>
                        <a:rPr lang="en-US" sz="2800" dirty="0"/>
                        <a:t>Key</a:t>
                      </a:r>
                      <a:endParaRPr lang="en-UG" sz="2800" dirty="0"/>
                    </a:p>
                  </a:txBody>
                  <a:tcPr/>
                </a:tc>
                <a:extLst>
                  <a:ext uri="{0D108BD9-81ED-4DB2-BD59-A6C34878D82A}">
                    <a16:rowId xmlns:a16="http://schemas.microsoft.com/office/drawing/2014/main" val="2853893723"/>
                  </a:ext>
                </a:extLst>
              </a:tr>
              <a:tr h="518565">
                <a:tc>
                  <a:txBody>
                    <a:bodyPr/>
                    <a:lstStyle/>
                    <a:p>
                      <a:pPr algn="ctr"/>
                      <a:r>
                        <a:rPr lang="en-US" sz="2800" dirty="0"/>
                        <a:t>0</a:t>
                      </a:r>
                      <a:endParaRPr lang="en-UG" sz="2800" dirty="0"/>
                    </a:p>
                  </a:txBody>
                  <a:tcPr/>
                </a:tc>
                <a:tc>
                  <a:txBody>
                    <a:bodyPr/>
                    <a:lstStyle/>
                    <a:p>
                      <a:pPr algn="ctr"/>
                      <a:r>
                        <a:rPr lang="en-US" sz="2800" dirty="0"/>
                        <a:t>0</a:t>
                      </a:r>
                      <a:endParaRPr lang="en-UG" sz="2800" dirty="0"/>
                    </a:p>
                  </a:txBody>
                  <a:tcPr/>
                </a:tc>
                <a:extLst>
                  <a:ext uri="{0D108BD9-81ED-4DB2-BD59-A6C34878D82A}">
                    <a16:rowId xmlns:a16="http://schemas.microsoft.com/office/drawing/2014/main" val="1991452225"/>
                  </a:ext>
                </a:extLst>
              </a:tr>
              <a:tr h="518565">
                <a:tc>
                  <a:txBody>
                    <a:bodyPr/>
                    <a:lstStyle/>
                    <a:p>
                      <a:pPr algn="ctr"/>
                      <a:r>
                        <a:rPr lang="en-US" sz="2800" dirty="0"/>
                        <a:t>1</a:t>
                      </a:r>
                      <a:endParaRPr lang="en-UG"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4</a:t>
                      </a:r>
                      <a:endParaRPr kumimoji="0" lang="en-UG" sz="2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987502345"/>
                  </a:ext>
                </a:extLst>
              </a:tr>
              <a:tr h="518565">
                <a:tc>
                  <a:txBody>
                    <a:bodyPr/>
                    <a:lstStyle/>
                    <a:p>
                      <a:pPr algn="ctr"/>
                      <a:r>
                        <a:rPr lang="en-US" sz="2800" dirty="0"/>
                        <a:t>2</a:t>
                      </a:r>
                      <a:endParaRPr lang="en-UG"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4</a:t>
                      </a:r>
                      <a:endParaRPr kumimoji="0" lang="en-UG" sz="2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127349943"/>
                  </a:ext>
                </a:extLst>
              </a:tr>
              <a:tr h="518565">
                <a:tc>
                  <a:txBody>
                    <a:bodyPr/>
                    <a:lstStyle/>
                    <a:p>
                      <a:pPr algn="ctr"/>
                      <a:r>
                        <a:rPr lang="en-US" sz="2800" dirty="0"/>
                        <a:t>3</a:t>
                      </a:r>
                      <a:endParaRPr lang="en-UG"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7</a:t>
                      </a:r>
                      <a:endParaRPr kumimoji="0" lang="en-UG" sz="2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429240860"/>
                  </a:ext>
                </a:extLst>
              </a:tr>
              <a:tr h="518565">
                <a:tc>
                  <a:txBody>
                    <a:bodyPr/>
                    <a:lstStyle/>
                    <a:p>
                      <a:pPr algn="ctr"/>
                      <a:r>
                        <a:rPr lang="en-US" sz="2800" dirty="0"/>
                        <a:t>4</a:t>
                      </a:r>
                      <a:endParaRPr lang="en-UG"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9</a:t>
                      </a:r>
                      <a:endParaRPr kumimoji="0" lang="en-UG" sz="2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756522433"/>
                  </a:ext>
                </a:extLst>
              </a:tr>
              <a:tr h="518565">
                <a:tc>
                  <a:txBody>
                    <a:bodyPr/>
                    <a:lstStyle/>
                    <a:p>
                      <a:pPr algn="ctr"/>
                      <a:r>
                        <a:rPr lang="en-US" sz="2800" dirty="0"/>
                        <a:t>5</a:t>
                      </a:r>
                      <a:endParaRPr lang="en-UG"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2</a:t>
                      </a:r>
                      <a:endParaRPr kumimoji="0" lang="en-UG" sz="2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497431033"/>
                  </a:ext>
                </a:extLst>
              </a:tr>
              <a:tr h="518565">
                <a:tc>
                  <a:txBody>
                    <a:bodyPr/>
                    <a:lstStyle/>
                    <a:p>
                      <a:pPr algn="ctr"/>
                      <a:r>
                        <a:rPr lang="en-US" sz="2800" dirty="0"/>
                        <a:t>6</a:t>
                      </a:r>
                      <a:endParaRPr lang="en-UG"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1</a:t>
                      </a:r>
                      <a:endParaRPr kumimoji="0" lang="en-UG" sz="2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153091506"/>
                  </a:ext>
                </a:extLst>
              </a:tr>
              <a:tr h="518565">
                <a:tc>
                  <a:txBody>
                    <a:bodyPr/>
                    <a:lstStyle/>
                    <a:p>
                      <a:pPr algn="ctr"/>
                      <a:r>
                        <a:rPr lang="en-US" sz="2800" dirty="0"/>
                        <a:t>7</a:t>
                      </a:r>
                      <a:endParaRPr lang="en-UG"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8</a:t>
                      </a:r>
                      <a:endParaRPr kumimoji="0" lang="en-UG" sz="2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3694519648"/>
                  </a:ext>
                </a:extLst>
              </a:tr>
              <a:tr h="518565">
                <a:tc>
                  <a:txBody>
                    <a:bodyPr/>
                    <a:lstStyle/>
                    <a:p>
                      <a:pPr algn="ctr"/>
                      <a:r>
                        <a:rPr lang="en-US" sz="2800" dirty="0"/>
                        <a:t>8</a:t>
                      </a:r>
                      <a:endParaRPr lang="en-UG"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2</a:t>
                      </a:r>
                      <a:endParaRPr kumimoji="0" lang="en-UG" sz="2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771184734"/>
                  </a:ext>
                </a:extLst>
              </a:tr>
            </a:tbl>
          </a:graphicData>
        </a:graphic>
      </p:graphicFrame>
      <p:sp>
        <p:nvSpPr>
          <p:cNvPr id="4" name="Title 1">
            <a:extLst>
              <a:ext uri="{FF2B5EF4-FFF2-40B4-BE49-F238E27FC236}">
                <a16:creationId xmlns:a16="http://schemas.microsoft.com/office/drawing/2014/main" id="{449CEC92-6194-2213-789A-929527F70C79}"/>
              </a:ext>
            </a:extLst>
          </p:cNvPr>
          <p:cNvSpPr>
            <a:spLocks noGrp="1"/>
          </p:cNvSpPr>
          <p:nvPr>
            <p:ph type="title"/>
          </p:nvPr>
        </p:nvSpPr>
        <p:spPr>
          <a:xfrm>
            <a:off x="137161" y="106196"/>
            <a:ext cx="10393678" cy="592337"/>
          </a:xfrm>
        </p:spPr>
        <p:txBody>
          <a:bodyPr>
            <a:normAutofit fontScale="90000"/>
          </a:bodyPr>
          <a:lstStyle/>
          <a:p>
            <a:r>
              <a:rPr lang="en-US" u="sng" dirty="0"/>
              <a:t>Illustration:</a:t>
            </a:r>
            <a:endParaRPr lang="en-UG" u="sng" dirty="0"/>
          </a:p>
        </p:txBody>
      </p:sp>
    </p:spTree>
    <p:extLst>
      <p:ext uri="{BB962C8B-B14F-4D97-AF65-F5344CB8AC3E}">
        <p14:creationId xmlns:p14="http://schemas.microsoft.com/office/powerpoint/2010/main" val="772645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3B53F-F451-83FB-4ECB-D397CEB5583D}"/>
              </a:ext>
            </a:extLst>
          </p:cNvPr>
          <p:cNvSpPr>
            <a:spLocks noGrp="1"/>
          </p:cNvSpPr>
          <p:nvPr>
            <p:ph type="title"/>
          </p:nvPr>
        </p:nvSpPr>
        <p:spPr>
          <a:xfrm>
            <a:off x="838200" y="137161"/>
            <a:ext cx="10515600" cy="990599"/>
          </a:xfrm>
        </p:spPr>
        <p:txBody>
          <a:bodyPr/>
          <a:lstStyle/>
          <a:p>
            <a:r>
              <a:rPr lang="en-US" b="1" u="sng" dirty="0"/>
              <a:t>Minimum Spanning Tree (MST)</a:t>
            </a:r>
            <a:endParaRPr lang="en-UG" b="1" u="sng" dirty="0"/>
          </a:p>
        </p:txBody>
      </p:sp>
      <p:sp>
        <p:nvSpPr>
          <p:cNvPr id="3" name="Content Placeholder 2">
            <a:extLst>
              <a:ext uri="{FF2B5EF4-FFF2-40B4-BE49-F238E27FC236}">
                <a16:creationId xmlns:a16="http://schemas.microsoft.com/office/drawing/2014/main" id="{F81ED669-43AC-D03C-3EC0-5210C84BCC4F}"/>
              </a:ext>
            </a:extLst>
          </p:cNvPr>
          <p:cNvSpPr>
            <a:spLocks noGrp="1"/>
          </p:cNvSpPr>
          <p:nvPr>
            <p:ph idx="1"/>
          </p:nvPr>
        </p:nvSpPr>
        <p:spPr>
          <a:xfrm>
            <a:off x="838200" y="1325880"/>
            <a:ext cx="10515600" cy="5239812"/>
          </a:xfrm>
        </p:spPr>
        <p:txBody>
          <a:bodyPr>
            <a:normAutofit/>
          </a:bodyPr>
          <a:lstStyle/>
          <a:p>
            <a:pPr>
              <a:buFont typeface="Wingdings" panose="05000000000000000000" pitchFamily="2" charset="2"/>
              <a:buChar char="q"/>
            </a:pPr>
            <a:r>
              <a:rPr lang="en-US" sz="2400" b="1" dirty="0"/>
              <a:t>Kruskal's Algorithm: </a:t>
            </a:r>
          </a:p>
          <a:p>
            <a:pPr marL="0" indent="0">
              <a:buNone/>
            </a:pPr>
            <a:r>
              <a:rPr lang="en-US" sz="2400" dirty="0"/>
              <a:t>This algorithm builds the MST by sorting all the edges in ascending order of weight and then adding them to the MST one by one while ensuring that no cycle is formed. It is an example of a greedy algorithm because at each step, it selects the smallest possible edge.</a:t>
            </a:r>
          </a:p>
          <a:p>
            <a:pPr marL="0" indent="0">
              <a:buNone/>
            </a:pPr>
            <a:r>
              <a:rPr lang="en-US" sz="2400" dirty="0"/>
              <a:t>It can handle graphs with weighted edges (either positive or negative weights), and it can handle disconnected graphs as well.</a:t>
            </a:r>
          </a:p>
          <a:p>
            <a:r>
              <a:rPr lang="en-US" sz="2400" dirty="0"/>
              <a:t>Kruskal's algorithm can be efficiently implemented using a disjoint-set data structure (Union-Find). This data structure helps in checking for cycles in near constant time.</a:t>
            </a:r>
          </a:p>
          <a:p>
            <a:r>
              <a:rPr lang="en-US" sz="2400" dirty="0"/>
              <a:t>The time complexity of Kruskal's algorithm is O(E log E) or O(E log V), where E is the number of edges and V is the number of vertices. The sorting step dominates the time complexity.</a:t>
            </a:r>
          </a:p>
        </p:txBody>
      </p:sp>
    </p:spTree>
    <p:extLst>
      <p:ext uri="{BB962C8B-B14F-4D97-AF65-F5344CB8AC3E}">
        <p14:creationId xmlns:p14="http://schemas.microsoft.com/office/powerpoint/2010/main" val="2841280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41DE6-FBF6-EE02-6160-05F038F4F2F2}"/>
              </a:ext>
            </a:extLst>
          </p:cNvPr>
          <p:cNvSpPr>
            <a:spLocks noGrp="1"/>
          </p:cNvSpPr>
          <p:nvPr>
            <p:ph type="title"/>
          </p:nvPr>
        </p:nvSpPr>
        <p:spPr>
          <a:xfrm>
            <a:off x="838200" y="365125"/>
            <a:ext cx="10515600" cy="884555"/>
          </a:xfrm>
        </p:spPr>
        <p:txBody>
          <a:bodyPr>
            <a:normAutofit fontScale="90000"/>
          </a:bodyPr>
          <a:lstStyle/>
          <a:p>
            <a:r>
              <a:rPr lang="en-US" u="sng" dirty="0"/>
              <a:t>Steps for finding MST using Kruskal's algorithm</a:t>
            </a:r>
            <a:endParaRPr lang="en-UG" u="sng" dirty="0"/>
          </a:p>
        </p:txBody>
      </p:sp>
      <p:sp>
        <p:nvSpPr>
          <p:cNvPr id="3" name="Content Placeholder 2">
            <a:extLst>
              <a:ext uri="{FF2B5EF4-FFF2-40B4-BE49-F238E27FC236}">
                <a16:creationId xmlns:a16="http://schemas.microsoft.com/office/drawing/2014/main" id="{E486EC57-4AA5-C8D5-C45E-5DA9615CF21E}"/>
              </a:ext>
            </a:extLst>
          </p:cNvPr>
          <p:cNvSpPr>
            <a:spLocks noGrp="1"/>
          </p:cNvSpPr>
          <p:nvPr>
            <p:ph idx="1"/>
          </p:nvPr>
        </p:nvSpPr>
        <p:spPr>
          <a:xfrm>
            <a:off x="838200" y="1493520"/>
            <a:ext cx="10515600" cy="4683443"/>
          </a:xfrm>
        </p:spPr>
        <p:txBody>
          <a:bodyPr/>
          <a:lstStyle/>
          <a:p>
            <a:pPr>
              <a:buFont typeface="Wingdings" panose="05000000000000000000" pitchFamily="2" charset="2"/>
              <a:buChar char="Ø"/>
            </a:pPr>
            <a:endParaRPr lang="en-US" sz="2400" dirty="0"/>
          </a:p>
          <a:p>
            <a:pPr>
              <a:buFont typeface="Wingdings" panose="05000000000000000000" pitchFamily="2" charset="2"/>
              <a:buChar char="Ø"/>
            </a:pPr>
            <a:r>
              <a:rPr lang="en-US" sz="2400" dirty="0"/>
              <a:t>Sort all the edges in non-decreasing order of their weight.</a:t>
            </a:r>
          </a:p>
          <a:p>
            <a:pPr>
              <a:buFont typeface="Wingdings" panose="05000000000000000000" pitchFamily="2" charset="2"/>
              <a:buChar char="Ø"/>
            </a:pPr>
            <a:r>
              <a:rPr lang="en-US" sz="2400" dirty="0"/>
              <a:t>Pick the smallest edge. Check if it forms a cycle with the spanning tree formed so far. </a:t>
            </a:r>
          </a:p>
          <a:p>
            <a:pPr>
              <a:buFont typeface="Wingdings" panose="05000000000000000000" pitchFamily="2" charset="2"/>
              <a:buChar char="§"/>
            </a:pPr>
            <a:r>
              <a:rPr lang="en-US" sz="2400" dirty="0"/>
              <a:t>If cycle is not formed, include this edge. </a:t>
            </a:r>
          </a:p>
          <a:p>
            <a:pPr>
              <a:buFont typeface="Wingdings" panose="05000000000000000000" pitchFamily="2" charset="2"/>
              <a:buChar char="§"/>
            </a:pPr>
            <a:r>
              <a:rPr lang="en-US" sz="2400" dirty="0"/>
              <a:t>Else, discard it.</a:t>
            </a:r>
          </a:p>
          <a:p>
            <a:pPr>
              <a:buFont typeface="Wingdings" panose="05000000000000000000" pitchFamily="2" charset="2"/>
              <a:buChar char="Ø"/>
            </a:pPr>
            <a:r>
              <a:rPr lang="en-US" sz="2400" dirty="0"/>
              <a:t> Repeat step 2 until there are (V-1) edges in the spanning tree</a:t>
            </a:r>
            <a:r>
              <a:rPr lang="en-US" dirty="0"/>
              <a:t>.</a:t>
            </a:r>
            <a:endParaRPr lang="en-UG" dirty="0"/>
          </a:p>
        </p:txBody>
      </p:sp>
    </p:spTree>
    <p:extLst>
      <p:ext uri="{BB962C8B-B14F-4D97-AF65-F5344CB8AC3E}">
        <p14:creationId xmlns:p14="http://schemas.microsoft.com/office/powerpoint/2010/main" val="3979976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D66D20-9186-8D8B-A9B6-D63436346694}"/>
              </a:ext>
            </a:extLst>
          </p:cNvPr>
          <p:cNvSpPr>
            <a:spLocks noGrp="1"/>
          </p:cNvSpPr>
          <p:nvPr>
            <p:ph idx="1"/>
          </p:nvPr>
        </p:nvSpPr>
        <p:spPr>
          <a:xfrm>
            <a:off x="110937" y="1087233"/>
            <a:ext cx="11765906" cy="5636371"/>
          </a:xfrm>
        </p:spPr>
        <p:txBody>
          <a:bodyPr/>
          <a:lstStyle/>
          <a:p>
            <a:pPr marL="0" indent="0">
              <a:buNone/>
            </a:pPr>
            <a:r>
              <a:rPr lang="en-US" dirty="0"/>
              <a:t>V = 9 </a:t>
            </a:r>
            <a:endParaRPr lang="en-UG" dirty="0"/>
          </a:p>
        </p:txBody>
      </p:sp>
      <p:grpSp>
        <p:nvGrpSpPr>
          <p:cNvPr id="108" name="Group 107">
            <a:extLst>
              <a:ext uri="{FF2B5EF4-FFF2-40B4-BE49-F238E27FC236}">
                <a16:creationId xmlns:a16="http://schemas.microsoft.com/office/drawing/2014/main" id="{4CBCD9E0-CF8B-05FC-F8D2-83E04BA0785B}"/>
              </a:ext>
            </a:extLst>
          </p:cNvPr>
          <p:cNvGrpSpPr/>
          <p:nvPr/>
        </p:nvGrpSpPr>
        <p:grpSpPr>
          <a:xfrm>
            <a:off x="315157" y="2814606"/>
            <a:ext cx="6695243" cy="3479513"/>
            <a:chOff x="1046676" y="2666200"/>
            <a:chExt cx="7316607" cy="3645077"/>
          </a:xfrm>
        </p:grpSpPr>
        <p:cxnSp>
          <p:nvCxnSpPr>
            <p:cNvPr id="76" name="Straight Connector 75">
              <a:extLst>
                <a:ext uri="{FF2B5EF4-FFF2-40B4-BE49-F238E27FC236}">
                  <a16:creationId xmlns:a16="http://schemas.microsoft.com/office/drawing/2014/main" id="{9A69C309-78B9-12C9-012E-69D19FDAC652}"/>
                </a:ext>
              </a:extLst>
            </p:cNvPr>
            <p:cNvCxnSpPr>
              <a:cxnSpLocks/>
              <a:stCxn id="26" idx="6"/>
              <a:endCxn id="8" idx="2"/>
            </p:cNvCxnSpPr>
            <p:nvPr/>
          </p:nvCxnSpPr>
          <p:spPr>
            <a:xfrm flipV="1">
              <a:off x="3059362" y="3110968"/>
              <a:ext cx="814590" cy="160887"/>
            </a:xfrm>
            <a:prstGeom prst="line">
              <a:avLst/>
            </a:prstGeom>
          </p:spPr>
          <p:style>
            <a:lnRef idx="1">
              <a:schemeClr val="accent1"/>
            </a:lnRef>
            <a:fillRef idx="0">
              <a:schemeClr val="accent1"/>
            </a:fillRef>
            <a:effectRef idx="0">
              <a:schemeClr val="accent1"/>
            </a:effectRef>
            <a:fontRef idx="minor">
              <a:schemeClr val="tx1"/>
            </a:fontRef>
          </p:style>
        </p:cxnSp>
        <p:grpSp>
          <p:nvGrpSpPr>
            <p:cNvPr id="93" name="Group 92">
              <a:extLst>
                <a:ext uri="{FF2B5EF4-FFF2-40B4-BE49-F238E27FC236}">
                  <a16:creationId xmlns:a16="http://schemas.microsoft.com/office/drawing/2014/main" id="{704168F1-3E2E-CB52-5BF8-8EE6A65A1B3D}"/>
                </a:ext>
              </a:extLst>
            </p:cNvPr>
            <p:cNvGrpSpPr/>
            <p:nvPr/>
          </p:nvGrpSpPr>
          <p:grpSpPr>
            <a:xfrm>
              <a:off x="1046676" y="2774084"/>
              <a:ext cx="7316607" cy="3325821"/>
              <a:chOff x="1046676" y="2774084"/>
              <a:chExt cx="7316607" cy="3325821"/>
            </a:xfrm>
          </p:grpSpPr>
          <p:cxnSp>
            <p:nvCxnSpPr>
              <p:cNvPr id="5" name="Straight Connector 4">
                <a:extLst>
                  <a:ext uri="{FF2B5EF4-FFF2-40B4-BE49-F238E27FC236}">
                    <a16:creationId xmlns:a16="http://schemas.microsoft.com/office/drawing/2014/main" id="{A84AAFDA-492C-049B-9DED-E5DB630A2898}"/>
                  </a:ext>
                </a:extLst>
              </p:cNvPr>
              <p:cNvCxnSpPr>
                <a:cxnSpLocks/>
                <a:stCxn id="26" idx="4"/>
                <a:endCxn id="30" idx="0"/>
              </p:cNvCxnSpPr>
              <p:nvPr/>
            </p:nvCxnSpPr>
            <p:spPr>
              <a:xfrm flipH="1">
                <a:off x="2633989" y="3608739"/>
                <a:ext cx="24321" cy="1776151"/>
              </a:xfrm>
              <a:prstGeom prst="line">
                <a:avLst/>
              </a:prstGeom>
            </p:spPr>
            <p:style>
              <a:lnRef idx="1">
                <a:schemeClr val="accent1"/>
              </a:lnRef>
              <a:fillRef idx="0">
                <a:schemeClr val="accent1"/>
              </a:fillRef>
              <a:effectRef idx="0">
                <a:schemeClr val="accent1"/>
              </a:effectRef>
              <a:fontRef idx="minor">
                <a:schemeClr val="tx1"/>
              </a:fontRef>
            </p:style>
          </p:cxnSp>
          <p:sp>
            <p:nvSpPr>
              <p:cNvPr id="7" name="Flowchart: Connector 6">
                <a:extLst>
                  <a:ext uri="{FF2B5EF4-FFF2-40B4-BE49-F238E27FC236}">
                    <a16:creationId xmlns:a16="http://schemas.microsoft.com/office/drawing/2014/main" id="{C634E7F7-A15D-3BB7-BD19-2D55974922DF}"/>
                  </a:ext>
                </a:extLst>
              </p:cNvPr>
              <p:cNvSpPr/>
              <p:nvPr/>
            </p:nvSpPr>
            <p:spPr>
              <a:xfrm>
                <a:off x="1046676" y="4060030"/>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A</a:t>
                </a:r>
                <a:endParaRPr lang="en-UG" sz="3200" dirty="0"/>
              </a:p>
            </p:txBody>
          </p:sp>
          <p:sp>
            <p:nvSpPr>
              <p:cNvPr id="8" name="Flowchart: Connector 7">
                <a:extLst>
                  <a:ext uri="{FF2B5EF4-FFF2-40B4-BE49-F238E27FC236}">
                    <a16:creationId xmlns:a16="http://schemas.microsoft.com/office/drawing/2014/main" id="{434DF33C-DE32-0750-4B02-A842A4978752}"/>
                  </a:ext>
                </a:extLst>
              </p:cNvPr>
              <p:cNvSpPr/>
              <p:nvPr/>
            </p:nvSpPr>
            <p:spPr>
              <a:xfrm>
                <a:off x="3873952" y="2774084"/>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C</a:t>
                </a:r>
                <a:endParaRPr lang="en-UG" sz="3200" dirty="0"/>
              </a:p>
            </p:txBody>
          </p:sp>
          <p:sp>
            <p:nvSpPr>
              <p:cNvPr id="9" name="Flowchart: Connector 8">
                <a:extLst>
                  <a:ext uri="{FF2B5EF4-FFF2-40B4-BE49-F238E27FC236}">
                    <a16:creationId xmlns:a16="http://schemas.microsoft.com/office/drawing/2014/main" id="{F319B6BA-CBA9-8C52-751C-A932EE72C63A}"/>
                  </a:ext>
                </a:extLst>
              </p:cNvPr>
              <p:cNvSpPr/>
              <p:nvPr/>
            </p:nvSpPr>
            <p:spPr>
              <a:xfrm>
                <a:off x="5860714" y="2934971"/>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D</a:t>
                </a:r>
                <a:endParaRPr lang="en-UG" sz="3200" dirty="0"/>
              </a:p>
            </p:txBody>
          </p:sp>
          <p:sp>
            <p:nvSpPr>
              <p:cNvPr id="10" name="Flowchart: Connector 9">
                <a:extLst>
                  <a:ext uri="{FF2B5EF4-FFF2-40B4-BE49-F238E27FC236}">
                    <a16:creationId xmlns:a16="http://schemas.microsoft.com/office/drawing/2014/main" id="{DC3BB110-20BB-31E9-23B0-4A5D0D18934A}"/>
                  </a:ext>
                </a:extLst>
              </p:cNvPr>
              <p:cNvSpPr/>
              <p:nvPr/>
            </p:nvSpPr>
            <p:spPr>
              <a:xfrm>
                <a:off x="7561178" y="4211051"/>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E</a:t>
                </a:r>
                <a:endParaRPr lang="en-UG" sz="3200" dirty="0"/>
              </a:p>
            </p:txBody>
          </p:sp>
          <p:sp>
            <p:nvSpPr>
              <p:cNvPr id="11" name="Flowchart: Connector 10">
                <a:extLst>
                  <a:ext uri="{FF2B5EF4-FFF2-40B4-BE49-F238E27FC236}">
                    <a16:creationId xmlns:a16="http://schemas.microsoft.com/office/drawing/2014/main" id="{04C634AA-5563-AEE0-625D-E356A1D71A34}"/>
                  </a:ext>
                </a:extLst>
              </p:cNvPr>
              <p:cNvSpPr/>
              <p:nvPr/>
            </p:nvSpPr>
            <p:spPr>
              <a:xfrm>
                <a:off x="5675739" y="5426137"/>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F</a:t>
                </a:r>
                <a:endParaRPr lang="en-UG" sz="3200" dirty="0"/>
              </a:p>
            </p:txBody>
          </p:sp>
          <p:cxnSp>
            <p:nvCxnSpPr>
              <p:cNvPr id="12" name="Straight Connector 11">
                <a:extLst>
                  <a:ext uri="{FF2B5EF4-FFF2-40B4-BE49-F238E27FC236}">
                    <a16:creationId xmlns:a16="http://schemas.microsoft.com/office/drawing/2014/main" id="{3B21D16A-D6B7-232C-FE5C-C4527BD36EBC}"/>
                  </a:ext>
                </a:extLst>
              </p:cNvPr>
              <p:cNvCxnSpPr>
                <a:cxnSpLocks/>
                <a:stCxn id="9" idx="2"/>
                <a:endCxn id="8" idx="6"/>
              </p:cNvCxnSpPr>
              <p:nvPr/>
            </p:nvCxnSpPr>
            <p:spPr>
              <a:xfrm flipH="1" flipV="1">
                <a:off x="4676057" y="3110968"/>
                <a:ext cx="1184657" cy="160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5CA822-3479-57E5-231A-6EB84A52B7C7}"/>
                  </a:ext>
                </a:extLst>
              </p:cNvPr>
              <p:cNvCxnSpPr>
                <a:cxnSpLocks/>
                <a:stCxn id="7" idx="4"/>
                <a:endCxn id="30" idx="1"/>
              </p:cNvCxnSpPr>
              <p:nvPr/>
            </p:nvCxnSpPr>
            <p:spPr>
              <a:xfrm>
                <a:off x="1447729" y="4733798"/>
                <a:ext cx="902673" cy="749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52FEE53-A2D1-7771-FC6A-640A3B01E16D}"/>
                  </a:ext>
                </a:extLst>
              </p:cNvPr>
              <p:cNvCxnSpPr>
                <a:cxnSpLocks/>
                <a:stCxn id="29" idx="6"/>
                <a:endCxn id="11" idx="2"/>
              </p:cNvCxnSpPr>
              <p:nvPr/>
            </p:nvCxnSpPr>
            <p:spPr>
              <a:xfrm>
                <a:off x="4729323" y="5721774"/>
                <a:ext cx="946416" cy="41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46EEC9B-7839-6AF7-1BF5-98540874A66D}"/>
                  </a:ext>
                </a:extLst>
              </p:cNvPr>
              <p:cNvCxnSpPr>
                <a:cxnSpLocks/>
                <a:stCxn id="10" idx="1"/>
                <a:endCxn id="9" idx="6"/>
              </p:cNvCxnSpPr>
              <p:nvPr/>
            </p:nvCxnSpPr>
            <p:spPr>
              <a:xfrm flipH="1" flipV="1">
                <a:off x="6662819" y="3271855"/>
                <a:ext cx="1015825" cy="1037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ED0E6C-E23A-B996-44AD-296BB0DF9FE5}"/>
                  </a:ext>
                </a:extLst>
              </p:cNvPr>
              <p:cNvCxnSpPr>
                <a:cxnSpLocks/>
                <a:stCxn id="11" idx="0"/>
                <a:endCxn id="8" idx="5"/>
              </p:cNvCxnSpPr>
              <p:nvPr/>
            </p:nvCxnSpPr>
            <p:spPr>
              <a:xfrm flipH="1" flipV="1">
                <a:off x="4558591" y="3349181"/>
                <a:ext cx="1518201" cy="2076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BB3D671-4EAD-ABEB-7157-D7F7EADC62C8}"/>
                  </a:ext>
                </a:extLst>
              </p:cNvPr>
              <p:cNvCxnSpPr>
                <a:cxnSpLocks/>
                <a:stCxn id="10" idx="3"/>
                <a:endCxn id="11" idx="7"/>
              </p:cNvCxnSpPr>
              <p:nvPr/>
            </p:nvCxnSpPr>
            <p:spPr>
              <a:xfrm flipH="1">
                <a:off x="6360378" y="4786148"/>
                <a:ext cx="1318266" cy="738660"/>
              </a:xfrm>
              <a:prstGeom prst="line">
                <a:avLst/>
              </a:prstGeom>
            </p:spPr>
            <p:style>
              <a:lnRef idx="1">
                <a:schemeClr val="accent1"/>
              </a:lnRef>
              <a:fillRef idx="0">
                <a:schemeClr val="accent1"/>
              </a:fillRef>
              <a:effectRef idx="0">
                <a:schemeClr val="accent1"/>
              </a:effectRef>
              <a:fontRef idx="minor">
                <a:schemeClr val="tx1"/>
              </a:fontRef>
            </p:style>
          </p:cxnSp>
          <p:sp>
            <p:nvSpPr>
              <p:cNvPr id="26" name="Flowchart: Connector 25">
                <a:extLst>
                  <a:ext uri="{FF2B5EF4-FFF2-40B4-BE49-F238E27FC236}">
                    <a16:creationId xmlns:a16="http://schemas.microsoft.com/office/drawing/2014/main" id="{A324448A-EFEA-8FC5-DBF4-7142EE2E1688}"/>
                  </a:ext>
                </a:extLst>
              </p:cNvPr>
              <p:cNvSpPr/>
              <p:nvPr/>
            </p:nvSpPr>
            <p:spPr>
              <a:xfrm>
                <a:off x="2257257" y="2934971"/>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B</a:t>
                </a:r>
                <a:endParaRPr lang="en-UG" sz="3200" dirty="0"/>
              </a:p>
            </p:txBody>
          </p:sp>
          <p:sp>
            <p:nvSpPr>
              <p:cNvPr id="28" name="Flowchart: Connector 27">
                <a:extLst>
                  <a:ext uri="{FF2B5EF4-FFF2-40B4-BE49-F238E27FC236}">
                    <a16:creationId xmlns:a16="http://schemas.microsoft.com/office/drawing/2014/main" id="{E2458878-DDA3-9CB7-24AF-BEBF779E6526}"/>
                  </a:ext>
                </a:extLst>
              </p:cNvPr>
              <p:cNvSpPr/>
              <p:nvPr/>
            </p:nvSpPr>
            <p:spPr>
              <a:xfrm>
                <a:off x="3878700" y="4072913"/>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I</a:t>
                </a:r>
                <a:endParaRPr lang="en-UG" sz="3200" dirty="0"/>
              </a:p>
            </p:txBody>
          </p:sp>
          <p:sp>
            <p:nvSpPr>
              <p:cNvPr id="29" name="Flowchart: Connector 28">
                <a:extLst>
                  <a:ext uri="{FF2B5EF4-FFF2-40B4-BE49-F238E27FC236}">
                    <a16:creationId xmlns:a16="http://schemas.microsoft.com/office/drawing/2014/main" id="{F46FA9AB-9ACA-37B5-3E65-A0547474CF69}"/>
                  </a:ext>
                </a:extLst>
              </p:cNvPr>
              <p:cNvSpPr/>
              <p:nvPr/>
            </p:nvSpPr>
            <p:spPr>
              <a:xfrm>
                <a:off x="3927218" y="5384890"/>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G</a:t>
                </a:r>
                <a:endParaRPr lang="en-UG" sz="3200" dirty="0"/>
              </a:p>
            </p:txBody>
          </p:sp>
          <p:sp>
            <p:nvSpPr>
              <p:cNvPr id="30" name="Flowchart: Connector 29">
                <a:extLst>
                  <a:ext uri="{FF2B5EF4-FFF2-40B4-BE49-F238E27FC236}">
                    <a16:creationId xmlns:a16="http://schemas.microsoft.com/office/drawing/2014/main" id="{5B650500-463D-3AC4-0375-9CBA4319758A}"/>
                  </a:ext>
                </a:extLst>
              </p:cNvPr>
              <p:cNvSpPr/>
              <p:nvPr/>
            </p:nvSpPr>
            <p:spPr>
              <a:xfrm>
                <a:off x="2232936" y="5384890"/>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H</a:t>
                </a:r>
                <a:endParaRPr lang="en-UG" sz="3200" dirty="0"/>
              </a:p>
            </p:txBody>
          </p:sp>
          <p:cxnSp>
            <p:nvCxnSpPr>
              <p:cNvPr id="54" name="Straight Connector 53">
                <a:extLst>
                  <a:ext uri="{FF2B5EF4-FFF2-40B4-BE49-F238E27FC236}">
                    <a16:creationId xmlns:a16="http://schemas.microsoft.com/office/drawing/2014/main" id="{BA7B64C8-032A-41FF-3EDF-29952DC5904B}"/>
                  </a:ext>
                </a:extLst>
              </p:cNvPr>
              <p:cNvCxnSpPr>
                <a:cxnSpLocks/>
                <a:stCxn id="26" idx="2"/>
                <a:endCxn id="7" idx="0"/>
              </p:cNvCxnSpPr>
              <p:nvPr/>
            </p:nvCxnSpPr>
            <p:spPr>
              <a:xfrm flipH="1">
                <a:off x="1447729" y="3271855"/>
                <a:ext cx="809528" cy="788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E98020F-D441-C71C-DE22-328D06284B04}"/>
                  </a:ext>
                </a:extLst>
              </p:cNvPr>
              <p:cNvCxnSpPr>
                <a:cxnSpLocks/>
                <a:stCxn id="30" idx="6"/>
                <a:endCxn id="29" idx="2"/>
              </p:cNvCxnSpPr>
              <p:nvPr/>
            </p:nvCxnSpPr>
            <p:spPr>
              <a:xfrm>
                <a:off x="3035041" y="5721774"/>
                <a:ext cx="8921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1531C9C-C977-9958-8F1E-1B431003FDAE}"/>
                  </a:ext>
                </a:extLst>
              </p:cNvPr>
              <p:cNvCxnSpPr>
                <a:cxnSpLocks/>
                <a:stCxn id="28" idx="4"/>
                <a:endCxn id="29" idx="0"/>
              </p:cNvCxnSpPr>
              <p:nvPr/>
            </p:nvCxnSpPr>
            <p:spPr>
              <a:xfrm>
                <a:off x="4279753" y="4746681"/>
                <a:ext cx="48518" cy="638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1150247-5DD7-B36A-9A33-A0B772F19C47}"/>
                  </a:ext>
                </a:extLst>
              </p:cNvPr>
              <p:cNvCxnSpPr>
                <a:cxnSpLocks/>
                <a:stCxn id="8" idx="4"/>
                <a:endCxn id="28" idx="0"/>
              </p:cNvCxnSpPr>
              <p:nvPr/>
            </p:nvCxnSpPr>
            <p:spPr>
              <a:xfrm>
                <a:off x="4275005" y="3447852"/>
                <a:ext cx="4748" cy="625061"/>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B04545A-D4BC-2D44-FCD0-6F958C12CDF3}"/>
                  </a:ext>
                </a:extLst>
              </p:cNvPr>
              <p:cNvCxnSpPr>
                <a:cxnSpLocks/>
                <a:stCxn id="28" idx="2"/>
                <a:endCxn id="30" idx="7"/>
              </p:cNvCxnSpPr>
              <p:nvPr/>
            </p:nvCxnSpPr>
            <p:spPr>
              <a:xfrm flipH="1">
                <a:off x="2917575" y="4409797"/>
                <a:ext cx="961125" cy="1073764"/>
              </a:xfrm>
              <a:prstGeom prst="line">
                <a:avLst/>
              </a:prstGeom>
            </p:spPr>
            <p:style>
              <a:lnRef idx="1">
                <a:schemeClr val="accent1"/>
              </a:lnRef>
              <a:fillRef idx="0">
                <a:schemeClr val="accent1"/>
              </a:fillRef>
              <a:effectRef idx="0">
                <a:schemeClr val="accent1"/>
              </a:effectRef>
              <a:fontRef idx="minor">
                <a:schemeClr val="tx1"/>
              </a:fontRef>
            </p:style>
          </p:cxnSp>
        </p:grpSp>
        <p:sp>
          <p:nvSpPr>
            <p:cNvPr id="95" name="Rectangle: Rounded Corners 94">
              <a:extLst>
                <a:ext uri="{FF2B5EF4-FFF2-40B4-BE49-F238E27FC236}">
                  <a16:creationId xmlns:a16="http://schemas.microsoft.com/office/drawing/2014/main" id="{4785699E-2E2B-71E7-43BB-551979637AC4}"/>
                </a:ext>
              </a:extLst>
            </p:cNvPr>
            <p:cNvSpPr/>
            <p:nvPr/>
          </p:nvSpPr>
          <p:spPr>
            <a:xfrm>
              <a:off x="3792502" y="3568952"/>
              <a:ext cx="347522" cy="4227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2</a:t>
              </a:r>
              <a:endParaRPr lang="en-UG" sz="3200" dirty="0"/>
            </a:p>
          </p:txBody>
        </p:sp>
        <p:sp>
          <p:nvSpPr>
            <p:cNvPr id="96" name="Rectangle: Rounded Corners 95">
              <a:extLst>
                <a:ext uri="{FF2B5EF4-FFF2-40B4-BE49-F238E27FC236}">
                  <a16:creationId xmlns:a16="http://schemas.microsoft.com/office/drawing/2014/main" id="{1DC6C64F-760C-4BCC-01D7-2CB79D1AB520}"/>
                </a:ext>
              </a:extLst>
            </p:cNvPr>
            <p:cNvSpPr/>
            <p:nvPr/>
          </p:nvSpPr>
          <p:spPr>
            <a:xfrm>
              <a:off x="3288034" y="5888532"/>
              <a:ext cx="347522" cy="4227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1</a:t>
              </a:r>
              <a:endParaRPr lang="en-UG" sz="3200" dirty="0"/>
            </a:p>
          </p:txBody>
        </p:sp>
        <p:sp>
          <p:nvSpPr>
            <p:cNvPr id="97" name="Rectangle: Rounded Corners 96">
              <a:extLst>
                <a:ext uri="{FF2B5EF4-FFF2-40B4-BE49-F238E27FC236}">
                  <a16:creationId xmlns:a16="http://schemas.microsoft.com/office/drawing/2014/main" id="{75F7A1EE-2529-FCBE-7CBD-FB80F0A18FB0}"/>
                </a:ext>
              </a:extLst>
            </p:cNvPr>
            <p:cNvSpPr/>
            <p:nvPr/>
          </p:nvSpPr>
          <p:spPr>
            <a:xfrm>
              <a:off x="4901463" y="5840347"/>
              <a:ext cx="347522" cy="4227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2</a:t>
              </a:r>
              <a:endParaRPr lang="en-UG" sz="3200" dirty="0"/>
            </a:p>
          </p:txBody>
        </p:sp>
        <p:sp>
          <p:nvSpPr>
            <p:cNvPr id="98" name="Rectangle: Rounded Corners 97">
              <a:extLst>
                <a:ext uri="{FF2B5EF4-FFF2-40B4-BE49-F238E27FC236}">
                  <a16:creationId xmlns:a16="http://schemas.microsoft.com/office/drawing/2014/main" id="{EE506093-BE5C-DA4D-7A20-54AC12B7115B}"/>
                </a:ext>
              </a:extLst>
            </p:cNvPr>
            <p:cNvSpPr/>
            <p:nvPr/>
          </p:nvSpPr>
          <p:spPr>
            <a:xfrm>
              <a:off x="7044183" y="5222428"/>
              <a:ext cx="708134" cy="54059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10</a:t>
              </a:r>
              <a:endParaRPr lang="en-UG" sz="3200" dirty="0"/>
            </a:p>
          </p:txBody>
        </p:sp>
        <p:sp>
          <p:nvSpPr>
            <p:cNvPr id="99" name="Rectangle: Rounded Corners 98">
              <a:extLst>
                <a:ext uri="{FF2B5EF4-FFF2-40B4-BE49-F238E27FC236}">
                  <a16:creationId xmlns:a16="http://schemas.microsoft.com/office/drawing/2014/main" id="{B39AC87E-6D04-4639-6C52-6875B0D44131}"/>
                </a:ext>
              </a:extLst>
            </p:cNvPr>
            <p:cNvSpPr/>
            <p:nvPr/>
          </p:nvSpPr>
          <p:spPr>
            <a:xfrm>
              <a:off x="7387417" y="3454569"/>
              <a:ext cx="347522" cy="4227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9</a:t>
              </a:r>
              <a:endParaRPr lang="en-UG" sz="3200" dirty="0"/>
            </a:p>
          </p:txBody>
        </p:sp>
        <p:sp>
          <p:nvSpPr>
            <p:cNvPr id="100" name="Rectangle: Rounded Corners 99">
              <a:extLst>
                <a:ext uri="{FF2B5EF4-FFF2-40B4-BE49-F238E27FC236}">
                  <a16:creationId xmlns:a16="http://schemas.microsoft.com/office/drawing/2014/main" id="{BE9892CC-34A8-63DC-1A21-89851C012E13}"/>
                </a:ext>
              </a:extLst>
            </p:cNvPr>
            <p:cNvSpPr/>
            <p:nvPr/>
          </p:nvSpPr>
          <p:spPr>
            <a:xfrm>
              <a:off x="1445077" y="5108679"/>
              <a:ext cx="347522" cy="4227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8</a:t>
              </a:r>
              <a:endParaRPr lang="en-UG" sz="3200" dirty="0"/>
            </a:p>
          </p:txBody>
        </p:sp>
        <p:sp>
          <p:nvSpPr>
            <p:cNvPr id="101" name="Rectangle: Rounded Corners 100">
              <a:extLst>
                <a:ext uri="{FF2B5EF4-FFF2-40B4-BE49-F238E27FC236}">
                  <a16:creationId xmlns:a16="http://schemas.microsoft.com/office/drawing/2014/main" id="{3BC66592-784B-310F-B746-699CA2BB9EF3}"/>
                </a:ext>
              </a:extLst>
            </p:cNvPr>
            <p:cNvSpPr/>
            <p:nvPr/>
          </p:nvSpPr>
          <p:spPr>
            <a:xfrm>
              <a:off x="1342682" y="3308144"/>
              <a:ext cx="347522" cy="4227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4</a:t>
              </a:r>
              <a:endParaRPr lang="en-UG" sz="3200" dirty="0"/>
            </a:p>
          </p:txBody>
        </p:sp>
        <p:sp>
          <p:nvSpPr>
            <p:cNvPr id="102" name="Rectangle: Rounded Corners 101">
              <a:extLst>
                <a:ext uri="{FF2B5EF4-FFF2-40B4-BE49-F238E27FC236}">
                  <a16:creationId xmlns:a16="http://schemas.microsoft.com/office/drawing/2014/main" id="{844CA0D7-BF65-01EA-5A0D-19DE0F8A8EFE}"/>
                </a:ext>
              </a:extLst>
            </p:cNvPr>
            <p:cNvSpPr/>
            <p:nvPr/>
          </p:nvSpPr>
          <p:spPr>
            <a:xfrm>
              <a:off x="3234992" y="2686168"/>
              <a:ext cx="347522" cy="4227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8</a:t>
              </a:r>
              <a:endParaRPr lang="en-UG" sz="3200" dirty="0"/>
            </a:p>
          </p:txBody>
        </p:sp>
        <p:sp>
          <p:nvSpPr>
            <p:cNvPr id="103" name="Rectangle: Rounded Corners 102">
              <a:extLst>
                <a:ext uri="{FF2B5EF4-FFF2-40B4-BE49-F238E27FC236}">
                  <a16:creationId xmlns:a16="http://schemas.microsoft.com/office/drawing/2014/main" id="{1C01F1F0-62D5-D86C-21E1-A629A65EB851}"/>
                </a:ext>
              </a:extLst>
            </p:cNvPr>
            <p:cNvSpPr/>
            <p:nvPr/>
          </p:nvSpPr>
          <p:spPr>
            <a:xfrm>
              <a:off x="5075224" y="2666200"/>
              <a:ext cx="347522" cy="4227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7</a:t>
              </a:r>
              <a:endParaRPr lang="en-UG" sz="3200" dirty="0"/>
            </a:p>
          </p:txBody>
        </p:sp>
        <p:sp>
          <p:nvSpPr>
            <p:cNvPr id="104" name="Rectangle: Rounded Corners 103">
              <a:extLst>
                <a:ext uri="{FF2B5EF4-FFF2-40B4-BE49-F238E27FC236}">
                  <a16:creationId xmlns:a16="http://schemas.microsoft.com/office/drawing/2014/main" id="{8181A1BE-862E-CF5E-239D-4D231FA81772}"/>
                </a:ext>
              </a:extLst>
            </p:cNvPr>
            <p:cNvSpPr/>
            <p:nvPr/>
          </p:nvSpPr>
          <p:spPr>
            <a:xfrm>
              <a:off x="3121859" y="4411437"/>
              <a:ext cx="347522" cy="4227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7</a:t>
              </a:r>
              <a:endParaRPr lang="en-UG" sz="3200" dirty="0"/>
            </a:p>
          </p:txBody>
        </p:sp>
        <p:sp>
          <p:nvSpPr>
            <p:cNvPr id="105" name="Rectangle: Rounded Corners 104">
              <a:extLst>
                <a:ext uri="{FF2B5EF4-FFF2-40B4-BE49-F238E27FC236}">
                  <a16:creationId xmlns:a16="http://schemas.microsoft.com/office/drawing/2014/main" id="{92ABE1FC-D8A9-6A4D-1F5E-4026FAEAEDA3}"/>
                </a:ext>
              </a:extLst>
            </p:cNvPr>
            <p:cNvSpPr/>
            <p:nvPr/>
          </p:nvSpPr>
          <p:spPr>
            <a:xfrm>
              <a:off x="1949349" y="3834881"/>
              <a:ext cx="701537" cy="37617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11</a:t>
              </a:r>
              <a:endParaRPr lang="en-UG" sz="3200" dirty="0"/>
            </a:p>
          </p:txBody>
        </p:sp>
        <p:sp>
          <p:nvSpPr>
            <p:cNvPr id="106" name="Rectangle: Rounded Corners 105">
              <a:extLst>
                <a:ext uri="{FF2B5EF4-FFF2-40B4-BE49-F238E27FC236}">
                  <a16:creationId xmlns:a16="http://schemas.microsoft.com/office/drawing/2014/main" id="{4FCF44DE-4209-3942-CFC2-74A5AE263413}"/>
                </a:ext>
              </a:extLst>
            </p:cNvPr>
            <p:cNvSpPr/>
            <p:nvPr/>
          </p:nvSpPr>
          <p:spPr>
            <a:xfrm>
              <a:off x="4387958" y="4830945"/>
              <a:ext cx="347522" cy="4227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6</a:t>
              </a:r>
              <a:endParaRPr lang="en-UG" sz="3200" dirty="0"/>
            </a:p>
          </p:txBody>
        </p:sp>
        <p:sp>
          <p:nvSpPr>
            <p:cNvPr id="107" name="Rectangle: Rounded Corners 106">
              <a:extLst>
                <a:ext uri="{FF2B5EF4-FFF2-40B4-BE49-F238E27FC236}">
                  <a16:creationId xmlns:a16="http://schemas.microsoft.com/office/drawing/2014/main" id="{EAE8C10A-D95C-1747-2B46-F65C761B9DA3}"/>
                </a:ext>
              </a:extLst>
            </p:cNvPr>
            <p:cNvSpPr/>
            <p:nvPr/>
          </p:nvSpPr>
          <p:spPr>
            <a:xfrm>
              <a:off x="5381480" y="4042809"/>
              <a:ext cx="347522" cy="4227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4</a:t>
              </a:r>
              <a:endParaRPr lang="en-UG" sz="3200" dirty="0"/>
            </a:p>
          </p:txBody>
        </p:sp>
      </p:grpSp>
      <p:graphicFrame>
        <p:nvGraphicFramePr>
          <p:cNvPr id="109" name="Table 108">
            <a:extLst>
              <a:ext uri="{FF2B5EF4-FFF2-40B4-BE49-F238E27FC236}">
                <a16:creationId xmlns:a16="http://schemas.microsoft.com/office/drawing/2014/main" id="{12E6681A-A0A3-B5B2-943F-78B515AFC8C5}"/>
              </a:ext>
            </a:extLst>
          </p:cNvPr>
          <p:cNvGraphicFramePr>
            <a:graphicFrameLocks noGrp="1"/>
          </p:cNvGraphicFramePr>
          <p:nvPr>
            <p:extLst>
              <p:ext uri="{D42A27DB-BD31-4B8C-83A1-F6EECF244321}">
                <p14:modId xmlns:p14="http://schemas.microsoft.com/office/powerpoint/2010/main" val="4144231529"/>
              </p:ext>
            </p:extLst>
          </p:nvPr>
        </p:nvGraphicFramePr>
        <p:xfrm>
          <a:off x="7312585" y="1101270"/>
          <a:ext cx="2282415" cy="5622335"/>
        </p:xfrm>
        <a:graphic>
          <a:graphicData uri="http://schemas.openxmlformats.org/drawingml/2006/table">
            <a:tbl>
              <a:tblPr firstRow="1" bandRow="1">
                <a:tableStyleId>{5C22544A-7EE6-4342-B048-85BDC9FD1C3A}</a:tableStyleId>
              </a:tblPr>
              <a:tblGrid>
                <a:gridCol w="924059">
                  <a:extLst>
                    <a:ext uri="{9D8B030D-6E8A-4147-A177-3AD203B41FA5}">
                      <a16:colId xmlns:a16="http://schemas.microsoft.com/office/drawing/2014/main" val="2111074890"/>
                    </a:ext>
                  </a:extLst>
                </a:gridCol>
                <a:gridCol w="1358356">
                  <a:extLst>
                    <a:ext uri="{9D8B030D-6E8A-4147-A177-3AD203B41FA5}">
                      <a16:colId xmlns:a16="http://schemas.microsoft.com/office/drawing/2014/main" val="1842884053"/>
                    </a:ext>
                  </a:extLst>
                </a:gridCol>
              </a:tblGrid>
              <a:tr h="955250">
                <a:tc>
                  <a:txBody>
                    <a:bodyPr/>
                    <a:lstStyle/>
                    <a:p>
                      <a:pPr algn="ctr"/>
                      <a:r>
                        <a:rPr lang="en-US" sz="2800" dirty="0"/>
                        <a:t>Edge</a:t>
                      </a:r>
                      <a:endParaRPr lang="en-UG" sz="2800" dirty="0"/>
                    </a:p>
                  </a:txBody>
                  <a:tcPr/>
                </a:tc>
                <a:tc>
                  <a:txBody>
                    <a:bodyPr/>
                    <a:lstStyle/>
                    <a:p>
                      <a:pPr algn="ctr"/>
                      <a:r>
                        <a:rPr lang="en-US" sz="2800" dirty="0"/>
                        <a:t>Weight</a:t>
                      </a:r>
                      <a:endParaRPr lang="en-UG" sz="2800" dirty="0"/>
                    </a:p>
                  </a:txBody>
                  <a:tcPr/>
                </a:tc>
                <a:extLst>
                  <a:ext uri="{0D108BD9-81ED-4DB2-BD59-A6C34878D82A}">
                    <a16:rowId xmlns:a16="http://schemas.microsoft.com/office/drawing/2014/main" val="2853893723"/>
                  </a:ext>
                </a:extLst>
              </a:tr>
              <a:tr h="518565">
                <a:tc>
                  <a:txBody>
                    <a:bodyPr/>
                    <a:lstStyle/>
                    <a:p>
                      <a:pPr algn="ctr"/>
                      <a:r>
                        <a:rPr lang="en-US" sz="2800" dirty="0"/>
                        <a:t>H,G</a:t>
                      </a:r>
                      <a:endParaRPr lang="en-UG" sz="2800" dirty="0"/>
                    </a:p>
                  </a:txBody>
                  <a:tcPr/>
                </a:tc>
                <a:tc>
                  <a:txBody>
                    <a:bodyPr/>
                    <a:lstStyle/>
                    <a:p>
                      <a:pPr algn="ctr"/>
                      <a:r>
                        <a:rPr lang="en-US" sz="2800" dirty="0"/>
                        <a:t>1</a:t>
                      </a:r>
                      <a:endParaRPr lang="en-UG" sz="2800" dirty="0"/>
                    </a:p>
                  </a:txBody>
                  <a:tcPr/>
                </a:tc>
                <a:extLst>
                  <a:ext uri="{0D108BD9-81ED-4DB2-BD59-A6C34878D82A}">
                    <a16:rowId xmlns:a16="http://schemas.microsoft.com/office/drawing/2014/main" val="1991452225"/>
                  </a:ext>
                </a:extLst>
              </a:tr>
              <a:tr h="518565">
                <a:tc>
                  <a:txBody>
                    <a:bodyPr/>
                    <a:lstStyle/>
                    <a:p>
                      <a:pPr algn="ctr"/>
                      <a:r>
                        <a:rPr lang="en-US" sz="2800" dirty="0"/>
                        <a:t>C,I</a:t>
                      </a:r>
                      <a:endParaRPr lang="en-UG"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2</a:t>
                      </a:r>
                      <a:endParaRPr kumimoji="0" lang="en-UG" sz="2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987502345"/>
                  </a:ext>
                </a:extLst>
              </a:tr>
              <a:tr h="518565">
                <a:tc>
                  <a:txBody>
                    <a:bodyPr/>
                    <a:lstStyle/>
                    <a:p>
                      <a:pPr algn="ctr"/>
                      <a:r>
                        <a:rPr lang="en-US" sz="2800" dirty="0"/>
                        <a:t>G,F</a:t>
                      </a:r>
                      <a:endParaRPr lang="en-UG"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2</a:t>
                      </a:r>
                      <a:endParaRPr kumimoji="0" lang="en-UG" sz="2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127349943"/>
                  </a:ext>
                </a:extLst>
              </a:tr>
              <a:tr h="5185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A,B</a:t>
                      </a:r>
                      <a:endParaRPr lang="en-UG"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4</a:t>
                      </a:r>
                      <a:endParaRPr kumimoji="0" lang="en-UG" sz="2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429240860"/>
                  </a:ext>
                </a:extLst>
              </a:tr>
              <a:tr h="518565">
                <a:tc>
                  <a:txBody>
                    <a:bodyPr/>
                    <a:lstStyle/>
                    <a:p>
                      <a:pPr algn="ctr"/>
                      <a:r>
                        <a:rPr lang="en-US" sz="2800" dirty="0"/>
                        <a:t>C,F</a:t>
                      </a:r>
                      <a:endParaRPr lang="en-UG"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4</a:t>
                      </a:r>
                      <a:endParaRPr kumimoji="0" lang="en-UG" sz="2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756522433"/>
                  </a:ext>
                </a:extLst>
              </a:tr>
              <a:tr h="518565">
                <a:tc>
                  <a:txBody>
                    <a:bodyPr/>
                    <a:lstStyle/>
                    <a:p>
                      <a:pPr algn="ctr"/>
                      <a:r>
                        <a:rPr lang="en-US" sz="2800" dirty="0"/>
                        <a:t>G,I</a:t>
                      </a:r>
                      <a:endParaRPr lang="en-UG"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6</a:t>
                      </a:r>
                      <a:endParaRPr kumimoji="0" lang="en-UG" sz="2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497431033"/>
                  </a:ext>
                </a:extLst>
              </a:tr>
              <a:tr h="518565">
                <a:tc>
                  <a:txBody>
                    <a:bodyPr/>
                    <a:lstStyle/>
                    <a:p>
                      <a:pPr algn="ctr"/>
                      <a:r>
                        <a:rPr lang="en-US" sz="2800" dirty="0"/>
                        <a:t>C,D</a:t>
                      </a:r>
                      <a:endParaRPr lang="en-UG"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7</a:t>
                      </a:r>
                      <a:endParaRPr kumimoji="0" lang="en-UG" sz="2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153091506"/>
                  </a:ext>
                </a:extLst>
              </a:tr>
              <a:tr h="518565">
                <a:tc>
                  <a:txBody>
                    <a:bodyPr/>
                    <a:lstStyle/>
                    <a:p>
                      <a:pPr algn="ctr"/>
                      <a:r>
                        <a:rPr lang="en-US" sz="2800" dirty="0"/>
                        <a:t>H,I</a:t>
                      </a:r>
                      <a:endParaRPr lang="en-UG"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7</a:t>
                      </a:r>
                      <a:endParaRPr kumimoji="0" lang="en-UG" sz="2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3694519648"/>
                  </a:ext>
                </a:extLst>
              </a:tr>
              <a:tr h="518565">
                <a:tc>
                  <a:txBody>
                    <a:bodyPr/>
                    <a:lstStyle/>
                    <a:p>
                      <a:pPr algn="ctr"/>
                      <a:r>
                        <a:rPr lang="en-US" sz="2800" dirty="0"/>
                        <a:t>A,H</a:t>
                      </a:r>
                      <a:endParaRPr lang="en-UG"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8</a:t>
                      </a:r>
                      <a:endParaRPr kumimoji="0" lang="en-UG" sz="2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771184734"/>
                  </a:ext>
                </a:extLst>
              </a:tr>
            </a:tbl>
          </a:graphicData>
        </a:graphic>
      </p:graphicFrame>
      <p:graphicFrame>
        <p:nvGraphicFramePr>
          <p:cNvPr id="4" name="Table 3">
            <a:extLst>
              <a:ext uri="{FF2B5EF4-FFF2-40B4-BE49-F238E27FC236}">
                <a16:creationId xmlns:a16="http://schemas.microsoft.com/office/drawing/2014/main" id="{D9281ED6-E7E7-46AE-2A07-58A21B6D6C52}"/>
              </a:ext>
            </a:extLst>
          </p:cNvPr>
          <p:cNvGraphicFramePr>
            <a:graphicFrameLocks noGrp="1"/>
          </p:cNvGraphicFramePr>
          <p:nvPr>
            <p:extLst>
              <p:ext uri="{D42A27DB-BD31-4B8C-83A1-F6EECF244321}">
                <p14:modId xmlns:p14="http://schemas.microsoft.com/office/powerpoint/2010/main" val="4195434240"/>
              </p:ext>
            </p:extLst>
          </p:nvPr>
        </p:nvGraphicFramePr>
        <p:xfrm>
          <a:off x="9696752" y="2059617"/>
          <a:ext cx="2282415" cy="2074260"/>
        </p:xfrm>
        <a:graphic>
          <a:graphicData uri="http://schemas.openxmlformats.org/drawingml/2006/table">
            <a:tbl>
              <a:tblPr firstRow="1" bandRow="1">
                <a:tableStyleId>{5C22544A-7EE6-4342-B048-85BDC9FD1C3A}</a:tableStyleId>
              </a:tblPr>
              <a:tblGrid>
                <a:gridCol w="924059">
                  <a:extLst>
                    <a:ext uri="{9D8B030D-6E8A-4147-A177-3AD203B41FA5}">
                      <a16:colId xmlns:a16="http://schemas.microsoft.com/office/drawing/2014/main" val="968516727"/>
                    </a:ext>
                  </a:extLst>
                </a:gridCol>
                <a:gridCol w="1358356">
                  <a:extLst>
                    <a:ext uri="{9D8B030D-6E8A-4147-A177-3AD203B41FA5}">
                      <a16:colId xmlns:a16="http://schemas.microsoft.com/office/drawing/2014/main" val="3290598317"/>
                    </a:ext>
                  </a:extLst>
                </a:gridCol>
              </a:tblGrid>
              <a:tr h="518565">
                <a:tc>
                  <a:txBody>
                    <a:bodyPr/>
                    <a:lstStyle/>
                    <a:p>
                      <a:pPr algn="ctr"/>
                      <a:r>
                        <a:rPr lang="en-US" sz="2800" b="0" dirty="0">
                          <a:solidFill>
                            <a:schemeClr val="tx1">
                              <a:lumMod val="95000"/>
                              <a:lumOff val="5000"/>
                            </a:schemeClr>
                          </a:solidFill>
                        </a:rPr>
                        <a:t>B,C</a:t>
                      </a:r>
                      <a:endParaRPr lang="en-UG" sz="2800" b="0" dirty="0">
                        <a:solidFill>
                          <a:schemeClr val="tx1">
                            <a:lumMod val="95000"/>
                            <a:lumOff val="5000"/>
                          </a:schemeClr>
                        </a:solidFill>
                      </a:endParaRPr>
                    </a:p>
                  </a:txBody>
                  <a:tcPr>
                    <a:solidFill>
                      <a:srgbClr val="E9EB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8</a:t>
                      </a:r>
                      <a:endParaRPr kumimoji="0" lang="en-UG" sz="2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rgbClr val="E9EBF5"/>
                    </a:solidFill>
                  </a:tcPr>
                </a:tc>
                <a:extLst>
                  <a:ext uri="{0D108BD9-81ED-4DB2-BD59-A6C34878D82A}">
                    <a16:rowId xmlns:a16="http://schemas.microsoft.com/office/drawing/2014/main" val="3348024843"/>
                  </a:ext>
                </a:extLst>
              </a:tr>
              <a:tr h="518565">
                <a:tc>
                  <a:txBody>
                    <a:bodyPr/>
                    <a:lstStyle/>
                    <a:p>
                      <a:pPr algn="ctr"/>
                      <a:r>
                        <a:rPr lang="en-US" sz="2800" dirty="0"/>
                        <a:t>D,E</a:t>
                      </a:r>
                      <a:endParaRPr lang="en-UG"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9</a:t>
                      </a:r>
                      <a:endParaRPr kumimoji="0" lang="en-UG" sz="2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3669029012"/>
                  </a:ext>
                </a:extLst>
              </a:tr>
              <a:tr h="518565">
                <a:tc>
                  <a:txBody>
                    <a:bodyPr/>
                    <a:lstStyle/>
                    <a:p>
                      <a:pPr algn="ctr"/>
                      <a:r>
                        <a:rPr lang="en-US" sz="2800" dirty="0"/>
                        <a:t>E,F</a:t>
                      </a:r>
                      <a:endParaRPr lang="en-UG"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10</a:t>
                      </a:r>
                      <a:endParaRPr kumimoji="0" lang="en-UG" sz="2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060794182"/>
                  </a:ext>
                </a:extLst>
              </a:tr>
              <a:tr h="518565">
                <a:tc>
                  <a:txBody>
                    <a:bodyPr/>
                    <a:lstStyle/>
                    <a:p>
                      <a:pPr algn="ctr"/>
                      <a:r>
                        <a:rPr lang="en-US" sz="2800" dirty="0"/>
                        <a:t>B,H</a:t>
                      </a:r>
                      <a:endParaRPr lang="en-UG"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11</a:t>
                      </a:r>
                      <a:endParaRPr kumimoji="0" lang="en-UG" sz="2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189933111"/>
                  </a:ext>
                </a:extLst>
              </a:tr>
            </a:tbl>
          </a:graphicData>
        </a:graphic>
      </p:graphicFrame>
      <p:graphicFrame>
        <p:nvGraphicFramePr>
          <p:cNvPr id="6" name="Table 5">
            <a:extLst>
              <a:ext uri="{FF2B5EF4-FFF2-40B4-BE49-F238E27FC236}">
                <a16:creationId xmlns:a16="http://schemas.microsoft.com/office/drawing/2014/main" id="{CAB80A0B-D86A-D9FF-34DD-DAAE8566F0E4}"/>
              </a:ext>
            </a:extLst>
          </p:cNvPr>
          <p:cNvGraphicFramePr>
            <a:graphicFrameLocks noGrp="1"/>
          </p:cNvGraphicFramePr>
          <p:nvPr>
            <p:extLst>
              <p:ext uri="{D42A27DB-BD31-4B8C-83A1-F6EECF244321}">
                <p14:modId xmlns:p14="http://schemas.microsoft.com/office/powerpoint/2010/main" val="1024209961"/>
              </p:ext>
            </p:extLst>
          </p:nvPr>
        </p:nvGraphicFramePr>
        <p:xfrm>
          <a:off x="9691895" y="1106901"/>
          <a:ext cx="2282415" cy="955250"/>
        </p:xfrm>
        <a:graphic>
          <a:graphicData uri="http://schemas.openxmlformats.org/drawingml/2006/table">
            <a:tbl>
              <a:tblPr firstRow="1" bandRow="1">
                <a:tableStyleId>{5C22544A-7EE6-4342-B048-85BDC9FD1C3A}</a:tableStyleId>
              </a:tblPr>
              <a:tblGrid>
                <a:gridCol w="924059">
                  <a:extLst>
                    <a:ext uri="{9D8B030D-6E8A-4147-A177-3AD203B41FA5}">
                      <a16:colId xmlns:a16="http://schemas.microsoft.com/office/drawing/2014/main" val="2256179800"/>
                    </a:ext>
                  </a:extLst>
                </a:gridCol>
                <a:gridCol w="1358356">
                  <a:extLst>
                    <a:ext uri="{9D8B030D-6E8A-4147-A177-3AD203B41FA5}">
                      <a16:colId xmlns:a16="http://schemas.microsoft.com/office/drawing/2014/main" val="2509618450"/>
                    </a:ext>
                  </a:extLst>
                </a:gridCol>
              </a:tblGrid>
              <a:tr h="955250">
                <a:tc>
                  <a:txBody>
                    <a:bodyPr/>
                    <a:lstStyle/>
                    <a:p>
                      <a:pPr algn="ctr"/>
                      <a:r>
                        <a:rPr lang="en-US" sz="2800" dirty="0"/>
                        <a:t>Edge</a:t>
                      </a:r>
                      <a:endParaRPr lang="en-UG" sz="2800" dirty="0"/>
                    </a:p>
                  </a:txBody>
                  <a:tcPr/>
                </a:tc>
                <a:tc>
                  <a:txBody>
                    <a:bodyPr/>
                    <a:lstStyle/>
                    <a:p>
                      <a:pPr algn="ctr"/>
                      <a:r>
                        <a:rPr lang="en-US" sz="2800" dirty="0"/>
                        <a:t>Weight</a:t>
                      </a:r>
                      <a:endParaRPr lang="en-UG" sz="2800" dirty="0"/>
                    </a:p>
                  </a:txBody>
                  <a:tcPr/>
                </a:tc>
                <a:extLst>
                  <a:ext uri="{0D108BD9-81ED-4DB2-BD59-A6C34878D82A}">
                    <a16:rowId xmlns:a16="http://schemas.microsoft.com/office/drawing/2014/main" val="2113398951"/>
                  </a:ext>
                </a:extLst>
              </a:tr>
            </a:tbl>
          </a:graphicData>
        </a:graphic>
      </p:graphicFrame>
      <p:sp>
        <p:nvSpPr>
          <p:cNvPr id="18" name="Title 1">
            <a:extLst>
              <a:ext uri="{FF2B5EF4-FFF2-40B4-BE49-F238E27FC236}">
                <a16:creationId xmlns:a16="http://schemas.microsoft.com/office/drawing/2014/main" id="{AFEC6A64-F267-BA52-E09E-6A7CB57A9F1E}"/>
              </a:ext>
            </a:extLst>
          </p:cNvPr>
          <p:cNvSpPr>
            <a:spLocks noGrp="1"/>
          </p:cNvSpPr>
          <p:nvPr>
            <p:ph type="title"/>
          </p:nvPr>
        </p:nvSpPr>
        <p:spPr>
          <a:xfrm>
            <a:off x="110937" y="170468"/>
            <a:ext cx="10434826" cy="595184"/>
          </a:xfrm>
        </p:spPr>
        <p:txBody>
          <a:bodyPr>
            <a:normAutofit fontScale="90000"/>
          </a:bodyPr>
          <a:lstStyle/>
          <a:p>
            <a:r>
              <a:rPr lang="en-US" u="sng" dirty="0"/>
              <a:t>Illustration:</a:t>
            </a:r>
            <a:endParaRPr lang="en-UG" u="sng" dirty="0"/>
          </a:p>
        </p:txBody>
      </p:sp>
    </p:spTree>
    <p:extLst>
      <p:ext uri="{BB962C8B-B14F-4D97-AF65-F5344CB8AC3E}">
        <p14:creationId xmlns:p14="http://schemas.microsoft.com/office/powerpoint/2010/main" val="2262016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D66D20-9186-8D8B-A9B6-D63436346694}"/>
              </a:ext>
            </a:extLst>
          </p:cNvPr>
          <p:cNvSpPr>
            <a:spLocks noGrp="1"/>
          </p:cNvSpPr>
          <p:nvPr>
            <p:ph idx="1"/>
          </p:nvPr>
        </p:nvSpPr>
        <p:spPr>
          <a:xfrm>
            <a:off x="110937" y="956419"/>
            <a:ext cx="11765906" cy="5767186"/>
          </a:xfrm>
        </p:spPr>
        <p:txBody>
          <a:bodyPr/>
          <a:lstStyle/>
          <a:p>
            <a:pPr marL="0" indent="0">
              <a:buNone/>
            </a:pPr>
            <a:r>
              <a:rPr lang="en-US" dirty="0"/>
              <a:t>Edges in MST = vertices – 1 = 9-1</a:t>
            </a:r>
          </a:p>
          <a:p>
            <a:pPr marL="0" indent="0">
              <a:buNone/>
            </a:pPr>
            <a:r>
              <a:rPr lang="en-US" dirty="0"/>
              <a:t>Edges in MST = 8</a:t>
            </a:r>
          </a:p>
        </p:txBody>
      </p:sp>
      <p:grpSp>
        <p:nvGrpSpPr>
          <p:cNvPr id="108" name="Group 107">
            <a:extLst>
              <a:ext uri="{FF2B5EF4-FFF2-40B4-BE49-F238E27FC236}">
                <a16:creationId xmlns:a16="http://schemas.microsoft.com/office/drawing/2014/main" id="{4CBCD9E0-CF8B-05FC-F8D2-83E04BA0785B}"/>
              </a:ext>
            </a:extLst>
          </p:cNvPr>
          <p:cNvGrpSpPr/>
          <p:nvPr/>
        </p:nvGrpSpPr>
        <p:grpSpPr>
          <a:xfrm>
            <a:off x="315157" y="2814606"/>
            <a:ext cx="6695243" cy="3479513"/>
            <a:chOff x="1046676" y="2666200"/>
            <a:chExt cx="7316607" cy="3645077"/>
          </a:xfrm>
        </p:grpSpPr>
        <p:grpSp>
          <p:nvGrpSpPr>
            <p:cNvPr id="93" name="Group 92">
              <a:extLst>
                <a:ext uri="{FF2B5EF4-FFF2-40B4-BE49-F238E27FC236}">
                  <a16:creationId xmlns:a16="http://schemas.microsoft.com/office/drawing/2014/main" id="{704168F1-3E2E-CB52-5BF8-8EE6A65A1B3D}"/>
                </a:ext>
              </a:extLst>
            </p:cNvPr>
            <p:cNvGrpSpPr/>
            <p:nvPr/>
          </p:nvGrpSpPr>
          <p:grpSpPr>
            <a:xfrm>
              <a:off x="1046676" y="2774084"/>
              <a:ext cx="7316607" cy="3325821"/>
              <a:chOff x="1046676" y="2774084"/>
              <a:chExt cx="7316607" cy="3325821"/>
            </a:xfrm>
          </p:grpSpPr>
          <p:sp>
            <p:nvSpPr>
              <p:cNvPr id="7" name="Flowchart: Connector 6">
                <a:extLst>
                  <a:ext uri="{FF2B5EF4-FFF2-40B4-BE49-F238E27FC236}">
                    <a16:creationId xmlns:a16="http://schemas.microsoft.com/office/drawing/2014/main" id="{C634E7F7-A15D-3BB7-BD19-2D55974922DF}"/>
                  </a:ext>
                </a:extLst>
              </p:cNvPr>
              <p:cNvSpPr/>
              <p:nvPr/>
            </p:nvSpPr>
            <p:spPr>
              <a:xfrm>
                <a:off x="1046676" y="4060030"/>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A</a:t>
                </a:r>
                <a:endParaRPr lang="en-UG" sz="3200" dirty="0"/>
              </a:p>
            </p:txBody>
          </p:sp>
          <p:sp>
            <p:nvSpPr>
              <p:cNvPr id="8" name="Flowchart: Connector 7">
                <a:extLst>
                  <a:ext uri="{FF2B5EF4-FFF2-40B4-BE49-F238E27FC236}">
                    <a16:creationId xmlns:a16="http://schemas.microsoft.com/office/drawing/2014/main" id="{434DF33C-DE32-0750-4B02-A842A4978752}"/>
                  </a:ext>
                </a:extLst>
              </p:cNvPr>
              <p:cNvSpPr/>
              <p:nvPr/>
            </p:nvSpPr>
            <p:spPr>
              <a:xfrm>
                <a:off x="3873952" y="2774084"/>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C</a:t>
                </a:r>
                <a:endParaRPr lang="en-UG" sz="3200" dirty="0"/>
              </a:p>
            </p:txBody>
          </p:sp>
          <p:sp>
            <p:nvSpPr>
              <p:cNvPr id="9" name="Flowchart: Connector 8">
                <a:extLst>
                  <a:ext uri="{FF2B5EF4-FFF2-40B4-BE49-F238E27FC236}">
                    <a16:creationId xmlns:a16="http://schemas.microsoft.com/office/drawing/2014/main" id="{F319B6BA-CBA9-8C52-751C-A932EE72C63A}"/>
                  </a:ext>
                </a:extLst>
              </p:cNvPr>
              <p:cNvSpPr/>
              <p:nvPr/>
            </p:nvSpPr>
            <p:spPr>
              <a:xfrm>
                <a:off x="5860714" y="2934971"/>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D</a:t>
                </a:r>
                <a:endParaRPr lang="en-UG" sz="3200" dirty="0"/>
              </a:p>
            </p:txBody>
          </p:sp>
          <p:sp>
            <p:nvSpPr>
              <p:cNvPr id="10" name="Flowchart: Connector 9">
                <a:extLst>
                  <a:ext uri="{FF2B5EF4-FFF2-40B4-BE49-F238E27FC236}">
                    <a16:creationId xmlns:a16="http://schemas.microsoft.com/office/drawing/2014/main" id="{DC3BB110-20BB-31E9-23B0-4A5D0D18934A}"/>
                  </a:ext>
                </a:extLst>
              </p:cNvPr>
              <p:cNvSpPr/>
              <p:nvPr/>
            </p:nvSpPr>
            <p:spPr>
              <a:xfrm>
                <a:off x="7561178" y="4211051"/>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E</a:t>
                </a:r>
                <a:endParaRPr lang="en-UG" sz="3200" dirty="0"/>
              </a:p>
            </p:txBody>
          </p:sp>
          <p:sp>
            <p:nvSpPr>
              <p:cNvPr id="11" name="Flowchart: Connector 10">
                <a:extLst>
                  <a:ext uri="{FF2B5EF4-FFF2-40B4-BE49-F238E27FC236}">
                    <a16:creationId xmlns:a16="http://schemas.microsoft.com/office/drawing/2014/main" id="{04C634AA-5563-AEE0-625D-E356A1D71A34}"/>
                  </a:ext>
                </a:extLst>
              </p:cNvPr>
              <p:cNvSpPr/>
              <p:nvPr/>
            </p:nvSpPr>
            <p:spPr>
              <a:xfrm>
                <a:off x="5675739" y="5426137"/>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F</a:t>
                </a:r>
                <a:endParaRPr lang="en-UG" sz="3200" dirty="0"/>
              </a:p>
            </p:txBody>
          </p:sp>
          <p:cxnSp>
            <p:nvCxnSpPr>
              <p:cNvPr id="12" name="Straight Connector 11">
                <a:extLst>
                  <a:ext uri="{FF2B5EF4-FFF2-40B4-BE49-F238E27FC236}">
                    <a16:creationId xmlns:a16="http://schemas.microsoft.com/office/drawing/2014/main" id="{3B21D16A-D6B7-232C-FE5C-C4527BD36EBC}"/>
                  </a:ext>
                </a:extLst>
              </p:cNvPr>
              <p:cNvCxnSpPr>
                <a:cxnSpLocks/>
                <a:stCxn id="9" idx="2"/>
                <a:endCxn id="8" idx="6"/>
              </p:cNvCxnSpPr>
              <p:nvPr/>
            </p:nvCxnSpPr>
            <p:spPr>
              <a:xfrm flipH="1" flipV="1">
                <a:off x="4676057" y="3110968"/>
                <a:ext cx="1184657" cy="160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5CA822-3479-57E5-231A-6EB84A52B7C7}"/>
                  </a:ext>
                </a:extLst>
              </p:cNvPr>
              <p:cNvCxnSpPr>
                <a:cxnSpLocks/>
                <a:stCxn id="7" idx="4"/>
                <a:endCxn id="30" idx="1"/>
              </p:cNvCxnSpPr>
              <p:nvPr/>
            </p:nvCxnSpPr>
            <p:spPr>
              <a:xfrm>
                <a:off x="1447729" y="4733798"/>
                <a:ext cx="902673" cy="749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52FEE53-A2D1-7771-FC6A-640A3B01E16D}"/>
                  </a:ext>
                </a:extLst>
              </p:cNvPr>
              <p:cNvCxnSpPr>
                <a:cxnSpLocks/>
                <a:stCxn id="29" idx="6"/>
                <a:endCxn id="11" idx="2"/>
              </p:cNvCxnSpPr>
              <p:nvPr/>
            </p:nvCxnSpPr>
            <p:spPr>
              <a:xfrm>
                <a:off x="4729323" y="5721774"/>
                <a:ext cx="946416" cy="41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46EEC9B-7839-6AF7-1BF5-98540874A66D}"/>
                  </a:ext>
                </a:extLst>
              </p:cNvPr>
              <p:cNvCxnSpPr>
                <a:cxnSpLocks/>
                <a:stCxn id="10" idx="1"/>
                <a:endCxn id="9" idx="6"/>
              </p:cNvCxnSpPr>
              <p:nvPr/>
            </p:nvCxnSpPr>
            <p:spPr>
              <a:xfrm flipH="1" flipV="1">
                <a:off x="6662819" y="3271855"/>
                <a:ext cx="1015825" cy="1037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ED0E6C-E23A-B996-44AD-296BB0DF9FE5}"/>
                  </a:ext>
                </a:extLst>
              </p:cNvPr>
              <p:cNvCxnSpPr>
                <a:cxnSpLocks/>
                <a:stCxn id="11" idx="0"/>
                <a:endCxn id="8" idx="5"/>
              </p:cNvCxnSpPr>
              <p:nvPr/>
            </p:nvCxnSpPr>
            <p:spPr>
              <a:xfrm flipH="1" flipV="1">
                <a:off x="4558591" y="3349181"/>
                <a:ext cx="1518201" cy="2076956"/>
              </a:xfrm>
              <a:prstGeom prst="line">
                <a:avLst/>
              </a:prstGeom>
            </p:spPr>
            <p:style>
              <a:lnRef idx="1">
                <a:schemeClr val="accent1"/>
              </a:lnRef>
              <a:fillRef idx="0">
                <a:schemeClr val="accent1"/>
              </a:fillRef>
              <a:effectRef idx="0">
                <a:schemeClr val="accent1"/>
              </a:effectRef>
              <a:fontRef idx="minor">
                <a:schemeClr val="tx1"/>
              </a:fontRef>
            </p:style>
          </p:cxnSp>
          <p:sp>
            <p:nvSpPr>
              <p:cNvPr id="26" name="Flowchart: Connector 25">
                <a:extLst>
                  <a:ext uri="{FF2B5EF4-FFF2-40B4-BE49-F238E27FC236}">
                    <a16:creationId xmlns:a16="http://schemas.microsoft.com/office/drawing/2014/main" id="{A324448A-EFEA-8FC5-DBF4-7142EE2E1688}"/>
                  </a:ext>
                </a:extLst>
              </p:cNvPr>
              <p:cNvSpPr/>
              <p:nvPr/>
            </p:nvSpPr>
            <p:spPr>
              <a:xfrm>
                <a:off x="2257257" y="2934971"/>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B</a:t>
                </a:r>
                <a:endParaRPr lang="en-UG" sz="3200" dirty="0"/>
              </a:p>
            </p:txBody>
          </p:sp>
          <p:sp>
            <p:nvSpPr>
              <p:cNvPr id="28" name="Flowchart: Connector 27">
                <a:extLst>
                  <a:ext uri="{FF2B5EF4-FFF2-40B4-BE49-F238E27FC236}">
                    <a16:creationId xmlns:a16="http://schemas.microsoft.com/office/drawing/2014/main" id="{E2458878-DDA3-9CB7-24AF-BEBF779E6526}"/>
                  </a:ext>
                </a:extLst>
              </p:cNvPr>
              <p:cNvSpPr/>
              <p:nvPr/>
            </p:nvSpPr>
            <p:spPr>
              <a:xfrm>
                <a:off x="3878700" y="4072913"/>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I</a:t>
                </a:r>
                <a:endParaRPr lang="en-UG" sz="3200" dirty="0"/>
              </a:p>
            </p:txBody>
          </p:sp>
          <p:sp>
            <p:nvSpPr>
              <p:cNvPr id="29" name="Flowchart: Connector 28">
                <a:extLst>
                  <a:ext uri="{FF2B5EF4-FFF2-40B4-BE49-F238E27FC236}">
                    <a16:creationId xmlns:a16="http://schemas.microsoft.com/office/drawing/2014/main" id="{F46FA9AB-9ACA-37B5-3E65-A0547474CF69}"/>
                  </a:ext>
                </a:extLst>
              </p:cNvPr>
              <p:cNvSpPr/>
              <p:nvPr/>
            </p:nvSpPr>
            <p:spPr>
              <a:xfrm>
                <a:off x="3927218" y="5384890"/>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G</a:t>
                </a:r>
                <a:endParaRPr lang="en-UG" sz="3200" dirty="0"/>
              </a:p>
            </p:txBody>
          </p:sp>
          <p:sp>
            <p:nvSpPr>
              <p:cNvPr id="30" name="Flowchart: Connector 29">
                <a:extLst>
                  <a:ext uri="{FF2B5EF4-FFF2-40B4-BE49-F238E27FC236}">
                    <a16:creationId xmlns:a16="http://schemas.microsoft.com/office/drawing/2014/main" id="{5B650500-463D-3AC4-0375-9CBA4319758A}"/>
                  </a:ext>
                </a:extLst>
              </p:cNvPr>
              <p:cNvSpPr/>
              <p:nvPr/>
            </p:nvSpPr>
            <p:spPr>
              <a:xfrm>
                <a:off x="2232936" y="5384890"/>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H</a:t>
                </a:r>
                <a:endParaRPr lang="en-UG" sz="3200" dirty="0"/>
              </a:p>
            </p:txBody>
          </p:sp>
          <p:cxnSp>
            <p:nvCxnSpPr>
              <p:cNvPr id="54" name="Straight Connector 53">
                <a:extLst>
                  <a:ext uri="{FF2B5EF4-FFF2-40B4-BE49-F238E27FC236}">
                    <a16:creationId xmlns:a16="http://schemas.microsoft.com/office/drawing/2014/main" id="{BA7B64C8-032A-41FF-3EDF-29952DC5904B}"/>
                  </a:ext>
                </a:extLst>
              </p:cNvPr>
              <p:cNvCxnSpPr>
                <a:cxnSpLocks/>
                <a:stCxn id="26" idx="2"/>
                <a:endCxn id="7" idx="0"/>
              </p:cNvCxnSpPr>
              <p:nvPr/>
            </p:nvCxnSpPr>
            <p:spPr>
              <a:xfrm flipH="1">
                <a:off x="1447729" y="3271855"/>
                <a:ext cx="809528" cy="788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E98020F-D441-C71C-DE22-328D06284B04}"/>
                  </a:ext>
                </a:extLst>
              </p:cNvPr>
              <p:cNvCxnSpPr>
                <a:cxnSpLocks/>
                <a:stCxn id="30" idx="6"/>
                <a:endCxn id="29" idx="2"/>
              </p:cNvCxnSpPr>
              <p:nvPr/>
            </p:nvCxnSpPr>
            <p:spPr>
              <a:xfrm>
                <a:off x="3035041" y="5721774"/>
                <a:ext cx="8921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1150247-5DD7-B36A-9A33-A0B772F19C47}"/>
                  </a:ext>
                </a:extLst>
              </p:cNvPr>
              <p:cNvCxnSpPr>
                <a:cxnSpLocks/>
                <a:stCxn id="8" idx="4"/>
                <a:endCxn id="28" idx="0"/>
              </p:cNvCxnSpPr>
              <p:nvPr/>
            </p:nvCxnSpPr>
            <p:spPr>
              <a:xfrm>
                <a:off x="4275005" y="3447852"/>
                <a:ext cx="4748" cy="625061"/>
              </a:xfrm>
              <a:prstGeom prst="line">
                <a:avLst/>
              </a:prstGeom>
            </p:spPr>
            <p:style>
              <a:lnRef idx="1">
                <a:schemeClr val="accent1"/>
              </a:lnRef>
              <a:fillRef idx="0">
                <a:schemeClr val="accent1"/>
              </a:fillRef>
              <a:effectRef idx="0">
                <a:schemeClr val="accent1"/>
              </a:effectRef>
              <a:fontRef idx="minor">
                <a:schemeClr val="tx1"/>
              </a:fontRef>
            </p:style>
          </p:cxnSp>
        </p:grpSp>
        <p:sp>
          <p:nvSpPr>
            <p:cNvPr id="95" name="Rectangle: Rounded Corners 94">
              <a:extLst>
                <a:ext uri="{FF2B5EF4-FFF2-40B4-BE49-F238E27FC236}">
                  <a16:creationId xmlns:a16="http://schemas.microsoft.com/office/drawing/2014/main" id="{4785699E-2E2B-71E7-43BB-551979637AC4}"/>
                </a:ext>
              </a:extLst>
            </p:cNvPr>
            <p:cNvSpPr/>
            <p:nvPr/>
          </p:nvSpPr>
          <p:spPr>
            <a:xfrm>
              <a:off x="3792502" y="3568952"/>
              <a:ext cx="347522" cy="4227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2</a:t>
              </a:r>
              <a:endParaRPr lang="en-UG" sz="3200" dirty="0"/>
            </a:p>
          </p:txBody>
        </p:sp>
        <p:sp>
          <p:nvSpPr>
            <p:cNvPr id="96" name="Rectangle: Rounded Corners 95">
              <a:extLst>
                <a:ext uri="{FF2B5EF4-FFF2-40B4-BE49-F238E27FC236}">
                  <a16:creationId xmlns:a16="http://schemas.microsoft.com/office/drawing/2014/main" id="{1DC6C64F-760C-4BCC-01D7-2CB79D1AB520}"/>
                </a:ext>
              </a:extLst>
            </p:cNvPr>
            <p:cNvSpPr/>
            <p:nvPr/>
          </p:nvSpPr>
          <p:spPr>
            <a:xfrm>
              <a:off x="3288034" y="5888532"/>
              <a:ext cx="347522" cy="4227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1</a:t>
              </a:r>
              <a:endParaRPr lang="en-UG" sz="3200" dirty="0"/>
            </a:p>
          </p:txBody>
        </p:sp>
        <p:sp>
          <p:nvSpPr>
            <p:cNvPr id="97" name="Rectangle: Rounded Corners 96">
              <a:extLst>
                <a:ext uri="{FF2B5EF4-FFF2-40B4-BE49-F238E27FC236}">
                  <a16:creationId xmlns:a16="http://schemas.microsoft.com/office/drawing/2014/main" id="{75F7A1EE-2529-FCBE-7CBD-FB80F0A18FB0}"/>
                </a:ext>
              </a:extLst>
            </p:cNvPr>
            <p:cNvSpPr/>
            <p:nvPr/>
          </p:nvSpPr>
          <p:spPr>
            <a:xfrm>
              <a:off x="4901463" y="5840347"/>
              <a:ext cx="347522" cy="4227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2</a:t>
              </a:r>
              <a:endParaRPr lang="en-UG" sz="3200" dirty="0"/>
            </a:p>
          </p:txBody>
        </p:sp>
        <p:sp>
          <p:nvSpPr>
            <p:cNvPr id="99" name="Rectangle: Rounded Corners 98">
              <a:extLst>
                <a:ext uri="{FF2B5EF4-FFF2-40B4-BE49-F238E27FC236}">
                  <a16:creationId xmlns:a16="http://schemas.microsoft.com/office/drawing/2014/main" id="{B39AC87E-6D04-4639-6C52-6875B0D44131}"/>
                </a:ext>
              </a:extLst>
            </p:cNvPr>
            <p:cNvSpPr/>
            <p:nvPr/>
          </p:nvSpPr>
          <p:spPr>
            <a:xfrm>
              <a:off x="7387417" y="3454569"/>
              <a:ext cx="347522" cy="4227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9</a:t>
              </a:r>
              <a:endParaRPr lang="en-UG" sz="3200" dirty="0"/>
            </a:p>
          </p:txBody>
        </p:sp>
        <p:sp>
          <p:nvSpPr>
            <p:cNvPr id="100" name="Rectangle: Rounded Corners 99">
              <a:extLst>
                <a:ext uri="{FF2B5EF4-FFF2-40B4-BE49-F238E27FC236}">
                  <a16:creationId xmlns:a16="http://schemas.microsoft.com/office/drawing/2014/main" id="{BE9892CC-34A8-63DC-1A21-89851C012E13}"/>
                </a:ext>
              </a:extLst>
            </p:cNvPr>
            <p:cNvSpPr/>
            <p:nvPr/>
          </p:nvSpPr>
          <p:spPr>
            <a:xfrm>
              <a:off x="1445077" y="5108679"/>
              <a:ext cx="347522" cy="4227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8</a:t>
              </a:r>
              <a:endParaRPr lang="en-UG" sz="3200" dirty="0"/>
            </a:p>
          </p:txBody>
        </p:sp>
        <p:sp>
          <p:nvSpPr>
            <p:cNvPr id="101" name="Rectangle: Rounded Corners 100">
              <a:extLst>
                <a:ext uri="{FF2B5EF4-FFF2-40B4-BE49-F238E27FC236}">
                  <a16:creationId xmlns:a16="http://schemas.microsoft.com/office/drawing/2014/main" id="{3BC66592-784B-310F-B746-699CA2BB9EF3}"/>
                </a:ext>
              </a:extLst>
            </p:cNvPr>
            <p:cNvSpPr/>
            <p:nvPr/>
          </p:nvSpPr>
          <p:spPr>
            <a:xfrm>
              <a:off x="1342682" y="3308144"/>
              <a:ext cx="347522" cy="4227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4</a:t>
              </a:r>
              <a:endParaRPr lang="en-UG" sz="3200" dirty="0"/>
            </a:p>
          </p:txBody>
        </p:sp>
        <p:sp>
          <p:nvSpPr>
            <p:cNvPr id="103" name="Rectangle: Rounded Corners 102">
              <a:extLst>
                <a:ext uri="{FF2B5EF4-FFF2-40B4-BE49-F238E27FC236}">
                  <a16:creationId xmlns:a16="http://schemas.microsoft.com/office/drawing/2014/main" id="{1C01F1F0-62D5-D86C-21E1-A629A65EB851}"/>
                </a:ext>
              </a:extLst>
            </p:cNvPr>
            <p:cNvSpPr/>
            <p:nvPr/>
          </p:nvSpPr>
          <p:spPr>
            <a:xfrm>
              <a:off x="5075224" y="2666200"/>
              <a:ext cx="347522" cy="4227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7</a:t>
              </a:r>
              <a:endParaRPr lang="en-UG" sz="3200" dirty="0"/>
            </a:p>
          </p:txBody>
        </p:sp>
        <p:sp>
          <p:nvSpPr>
            <p:cNvPr id="107" name="Rectangle: Rounded Corners 106">
              <a:extLst>
                <a:ext uri="{FF2B5EF4-FFF2-40B4-BE49-F238E27FC236}">
                  <a16:creationId xmlns:a16="http://schemas.microsoft.com/office/drawing/2014/main" id="{EAE8C10A-D95C-1747-2B46-F65C761B9DA3}"/>
                </a:ext>
              </a:extLst>
            </p:cNvPr>
            <p:cNvSpPr/>
            <p:nvPr/>
          </p:nvSpPr>
          <p:spPr>
            <a:xfrm>
              <a:off x="5381480" y="4042809"/>
              <a:ext cx="347522" cy="4227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4</a:t>
              </a:r>
              <a:endParaRPr lang="en-UG" sz="3200" dirty="0"/>
            </a:p>
          </p:txBody>
        </p:sp>
      </p:grpSp>
      <p:graphicFrame>
        <p:nvGraphicFramePr>
          <p:cNvPr id="109" name="Table 108">
            <a:extLst>
              <a:ext uri="{FF2B5EF4-FFF2-40B4-BE49-F238E27FC236}">
                <a16:creationId xmlns:a16="http://schemas.microsoft.com/office/drawing/2014/main" id="{12E6681A-A0A3-B5B2-943F-78B515AFC8C5}"/>
              </a:ext>
            </a:extLst>
          </p:cNvPr>
          <p:cNvGraphicFramePr>
            <a:graphicFrameLocks noGrp="1"/>
          </p:cNvGraphicFramePr>
          <p:nvPr>
            <p:extLst>
              <p:ext uri="{D42A27DB-BD31-4B8C-83A1-F6EECF244321}">
                <p14:modId xmlns:p14="http://schemas.microsoft.com/office/powerpoint/2010/main" val="1374520455"/>
              </p:ext>
            </p:extLst>
          </p:nvPr>
        </p:nvGraphicFramePr>
        <p:xfrm>
          <a:off x="7312585" y="1101270"/>
          <a:ext cx="2282415" cy="5103770"/>
        </p:xfrm>
        <a:graphic>
          <a:graphicData uri="http://schemas.openxmlformats.org/drawingml/2006/table">
            <a:tbl>
              <a:tblPr firstRow="1" bandRow="1">
                <a:tableStyleId>{5C22544A-7EE6-4342-B048-85BDC9FD1C3A}</a:tableStyleId>
              </a:tblPr>
              <a:tblGrid>
                <a:gridCol w="924059">
                  <a:extLst>
                    <a:ext uri="{9D8B030D-6E8A-4147-A177-3AD203B41FA5}">
                      <a16:colId xmlns:a16="http://schemas.microsoft.com/office/drawing/2014/main" val="2111074890"/>
                    </a:ext>
                  </a:extLst>
                </a:gridCol>
                <a:gridCol w="1358356">
                  <a:extLst>
                    <a:ext uri="{9D8B030D-6E8A-4147-A177-3AD203B41FA5}">
                      <a16:colId xmlns:a16="http://schemas.microsoft.com/office/drawing/2014/main" val="1842884053"/>
                    </a:ext>
                  </a:extLst>
                </a:gridCol>
              </a:tblGrid>
              <a:tr h="955250">
                <a:tc>
                  <a:txBody>
                    <a:bodyPr/>
                    <a:lstStyle/>
                    <a:p>
                      <a:pPr algn="ctr"/>
                      <a:r>
                        <a:rPr lang="en-US" sz="2800" dirty="0"/>
                        <a:t>Edge</a:t>
                      </a:r>
                      <a:endParaRPr lang="en-UG" sz="2800" dirty="0"/>
                    </a:p>
                  </a:txBody>
                  <a:tcPr/>
                </a:tc>
                <a:tc>
                  <a:txBody>
                    <a:bodyPr/>
                    <a:lstStyle/>
                    <a:p>
                      <a:pPr algn="ctr"/>
                      <a:r>
                        <a:rPr lang="en-US" sz="2800" dirty="0"/>
                        <a:t>Weight</a:t>
                      </a:r>
                      <a:endParaRPr lang="en-UG" sz="2800" dirty="0"/>
                    </a:p>
                  </a:txBody>
                  <a:tcPr/>
                </a:tc>
                <a:extLst>
                  <a:ext uri="{0D108BD9-81ED-4DB2-BD59-A6C34878D82A}">
                    <a16:rowId xmlns:a16="http://schemas.microsoft.com/office/drawing/2014/main" val="2853893723"/>
                  </a:ext>
                </a:extLst>
              </a:tr>
              <a:tr h="518565">
                <a:tc>
                  <a:txBody>
                    <a:bodyPr/>
                    <a:lstStyle/>
                    <a:p>
                      <a:pPr algn="ctr"/>
                      <a:r>
                        <a:rPr lang="en-US" sz="2800" dirty="0"/>
                        <a:t>H,G</a:t>
                      </a:r>
                      <a:endParaRPr lang="en-UG" sz="2800" dirty="0"/>
                    </a:p>
                  </a:txBody>
                  <a:tcPr/>
                </a:tc>
                <a:tc>
                  <a:txBody>
                    <a:bodyPr/>
                    <a:lstStyle/>
                    <a:p>
                      <a:pPr algn="ctr"/>
                      <a:r>
                        <a:rPr lang="en-US" sz="2800" dirty="0"/>
                        <a:t>1</a:t>
                      </a:r>
                      <a:endParaRPr lang="en-UG" sz="2800" dirty="0"/>
                    </a:p>
                  </a:txBody>
                  <a:tcPr/>
                </a:tc>
                <a:extLst>
                  <a:ext uri="{0D108BD9-81ED-4DB2-BD59-A6C34878D82A}">
                    <a16:rowId xmlns:a16="http://schemas.microsoft.com/office/drawing/2014/main" val="1991452225"/>
                  </a:ext>
                </a:extLst>
              </a:tr>
              <a:tr h="518565">
                <a:tc>
                  <a:txBody>
                    <a:bodyPr/>
                    <a:lstStyle/>
                    <a:p>
                      <a:pPr algn="ctr"/>
                      <a:r>
                        <a:rPr lang="en-US" sz="2800" dirty="0"/>
                        <a:t>C,I</a:t>
                      </a:r>
                      <a:endParaRPr lang="en-UG"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2</a:t>
                      </a:r>
                      <a:endParaRPr kumimoji="0" lang="en-UG" sz="2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987502345"/>
                  </a:ext>
                </a:extLst>
              </a:tr>
              <a:tr h="518565">
                <a:tc>
                  <a:txBody>
                    <a:bodyPr/>
                    <a:lstStyle/>
                    <a:p>
                      <a:pPr algn="ctr"/>
                      <a:r>
                        <a:rPr lang="en-US" sz="2800" dirty="0"/>
                        <a:t>G,F</a:t>
                      </a:r>
                      <a:endParaRPr lang="en-UG"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2</a:t>
                      </a:r>
                      <a:endParaRPr kumimoji="0" lang="en-UG" sz="2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127349943"/>
                  </a:ext>
                </a:extLst>
              </a:tr>
              <a:tr h="5185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A,B</a:t>
                      </a:r>
                      <a:endParaRPr lang="en-UG"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4</a:t>
                      </a:r>
                      <a:endParaRPr kumimoji="0" lang="en-UG" sz="2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429240860"/>
                  </a:ext>
                </a:extLst>
              </a:tr>
              <a:tr h="518565">
                <a:tc>
                  <a:txBody>
                    <a:bodyPr/>
                    <a:lstStyle/>
                    <a:p>
                      <a:pPr algn="ctr"/>
                      <a:r>
                        <a:rPr lang="en-US" sz="2800" dirty="0"/>
                        <a:t>C,F</a:t>
                      </a:r>
                      <a:endParaRPr lang="en-UG"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4</a:t>
                      </a:r>
                      <a:endParaRPr kumimoji="0" lang="en-UG" sz="2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756522433"/>
                  </a:ext>
                </a:extLst>
              </a:tr>
              <a:tr h="518565">
                <a:tc>
                  <a:txBody>
                    <a:bodyPr/>
                    <a:lstStyle/>
                    <a:p>
                      <a:pPr algn="ctr"/>
                      <a:r>
                        <a:rPr lang="en-US" sz="2800" dirty="0"/>
                        <a:t>C,D</a:t>
                      </a:r>
                      <a:endParaRPr lang="en-UG"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7</a:t>
                      </a:r>
                      <a:endParaRPr kumimoji="0" lang="en-UG" sz="2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153091506"/>
                  </a:ext>
                </a:extLst>
              </a:tr>
              <a:tr h="518565">
                <a:tc>
                  <a:txBody>
                    <a:bodyPr/>
                    <a:lstStyle/>
                    <a:p>
                      <a:pPr algn="ctr"/>
                      <a:r>
                        <a:rPr lang="en-US" sz="2800" dirty="0"/>
                        <a:t>A,H</a:t>
                      </a:r>
                      <a:endParaRPr lang="en-UG"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8</a:t>
                      </a:r>
                      <a:endParaRPr kumimoji="0" lang="en-UG" sz="2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771184734"/>
                  </a:ext>
                </a:extLst>
              </a:tr>
              <a:tr h="518565">
                <a:tc>
                  <a:txBody>
                    <a:bodyPr/>
                    <a:lstStyle/>
                    <a:p>
                      <a:pPr algn="ctr"/>
                      <a:r>
                        <a:rPr lang="en-US" sz="2800" dirty="0"/>
                        <a:t>D,E</a:t>
                      </a:r>
                      <a:endParaRPr lang="en-UG"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9</a:t>
                      </a:r>
                      <a:endParaRPr kumimoji="0" lang="en-UG" sz="2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420251524"/>
                  </a:ext>
                </a:extLst>
              </a:tr>
            </a:tbl>
          </a:graphicData>
        </a:graphic>
      </p:graphicFrame>
      <p:sp>
        <p:nvSpPr>
          <p:cNvPr id="18" name="Title 1">
            <a:extLst>
              <a:ext uri="{FF2B5EF4-FFF2-40B4-BE49-F238E27FC236}">
                <a16:creationId xmlns:a16="http://schemas.microsoft.com/office/drawing/2014/main" id="{4171DC87-E036-6F9D-ECE5-C2A74C19F099}"/>
              </a:ext>
            </a:extLst>
          </p:cNvPr>
          <p:cNvSpPr>
            <a:spLocks noGrp="1"/>
          </p:cNvSpPr>
          <p:nvPr>
            <p:ph type="title"/>
          </p:nvPr>
        </p:nvSpPr>
        <p:spPr>
          <a:xfrm>
            <a:off x="110937" y="138273"/>
            <a:ext cx="10241280" cy="666752"/>
          </a:xfrm>
        </p:spPr>
        <p:txBody>
          <a:bodyPr>
            <a:normAutofit fontScale="90000"/>
          </a:bodyPr>
          <a:lstStyle/>
          <a:p>
            <a:r>
              <a:rPr lang="en-US" u="sng" dirty="0"/>
              <a:t>Illustration:</a:t>
            </a:r>
            <a:endParaRPr lang="en-UG" u="sng" dirty="0"/>
          </a:p>
        </p:txBody>
      </p:sp>
    </p:spTree>
    <p:extLst>
      <p:ext uri="{BB962C8B-B14F-4D97-AF65-F5344CB8AC3E}">
        <p14:creationId xmlns:p14="http://schemas.microsoft.com/office/powerpoint/2010/main" val="1858209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91E91-2F0D-7D29-983A-DFD0B09ECCA1}"/>
              </a:ext>
            </a:extLst>
          </p:cNvPr>
          <p:cNvSpPr>
            <a:spLocks noGrp="1"/>
          </p:cNvSpPr>
          <p:nvPr>
            <p:ph type="title"/>
          </p:nvPr>
        </p:nvSpPr>
        <p:spPr>
          <a:xfrm>
            <a:off x="838200" y="0"/>
            <a:ext cx="10515600" cy="747395"/>
          </a:xfrm>
        </p:spPr>
        <p:txBody>
          <a:bodyPr/>
          <a:lstStyle/>
          <a:p>
            <a:r>
              <a:rPr lang="en-US" u="sng" dirty="0"/>
              <a:t>Terms to note:</a:t>
            </a:r>
            <a:endParaRPr lang="en-UG" u="sng" dirty="0"/>
          </a:p>
        </p:txBody>
      </p:sp>
      <p:sp>
        <p:nvSpPr>
          <p:cNvPr id="3" name="Content Placeholder 2">
            <a:extLst>
              <a:ext uri="{FF2B5EF4-FFF2-40B4-BE49-F238E27FC236}">
                <a16:creationId xmlns:a16="http://schemas.microsoft.com/office/drawing/2014/main" id="{CDE5072C-1EBF-37BE-FAAB-6B5855CB308B}"/>
              </a:ext>
            </a:extLst>
          </p:cNvPr>
          <p:cNvSpPr>
            <a:spLocks noGrp="1"/>
          </p:cNvSpPr>
          <p:nvPr>
            <p:ph idx="1"/>
          </p:nvPr>
        </p:nvSpPr>
        <p:spPr>
          <a:xfrm>
            <a:off x="838200" y="899410"/>
            <a:ext cx="10515600" cy="5786203"/>
          </a:xfrm>
        </p:spPr>
        <p:txBody>
          <a:bodyPr>
            <a:normAutofit lnSpcReduction="10000"/>
          </a:bodyPr>
          <a:lstStyle/>
          <a:p>
            <a:pPr>
              <a:buFont typeface="Wingdings" panose="05000000000000000000" pitchFamily="2" charset="2"/>
              <a:buChar char="q"/>
            </a:pPr>
            <a:r>
              <a:rPr lang="en-US" sz="2400" b="1" dirty="0"/>
              <a:t>A greedy algorithm </a:t>
            </a:r>
            <a:r>
              <a:rPr lang="en-US" sz="2400" dirty="0"/>
              <a:t>is a problem-solving approach that takes the cheapest choice at each step with the hope of finding a global optimum solution.</a:t>
            </a:r>
          </a:p>
          <a:p>
            <a:pPr marL="0" indent="0">
              <a:buNone/>
            </a:pPr>
            <a:r>
              <a:rPr lang="en-US" sz="2400" dirty="0"/>
              <a:t>The strategy involves making the choice that seems best at the moment without considering the long-term consequences or exploring all possible options. Thus it is relatively simple and efficient, making it useful for solving a wide range of optimization problems.</a:t>
            </a:r>
          </a:p>
          <a:p>
            <a:pPr>
              <a:buFont typeface="Wingdings" panose="05000000000000000000" pitchFamily="2" charset="2"/>
              <a:buChar char="q"/>
            </a:pPr>
            <a:r>
              <a:rPr lang="en-US" sz="2400" b="1" dirty="0"/>
              <a:t>An arbitrary point </a:t>
            </a:r>
            <a:r>
              <a:rPr lang="en-US" sz="2400" dirty="0"/>
              <a:t>refers to a point or vertex chosen without any particular preference or constraint. </a:t>
            </a:r>
          </a:p>
          <a:p>
            <a:pPr>
              <a:buFont typeface="Wingdings" panose="05000000000000000000" pitchFamily="2" charset="2"/>
              <a:buChar char="q"/>
            </a:pPr>
            <a:r>
              <a:rPr lang="en-US" sz="2400" b="1" dirty="0"/>
              <a:t>A disjoint-set data structure</a:t>
            </a:r>
            <a:r>
              <a:rPr lang="en-US" sz="2400" dirty="0"/>
              <a:t>, also known as Union-Find data structure, is a data structure that keeps track of a collection of disjoint sets. It provides two main operations:</a:t>
            </a:r>
          </a:p>
          <a:p>
            <a:pPr>
              <a:buFont typeface="Wingdings" panose="05000000000000000000" pitchFamily="2" charset="2"/>
              <a:buChar char="§"/>
            </a:pPr>
            <a:r>
              <a:rPr lang="en-US" sz="2400" dirty="0"/>
              <a:t>Union: Merge two sets into one set.</a:t>
            </a:r>
          </a:p>
          <a:p>
            <a:pPr>
              <a:buFont typeface="Wingdings" panose="05000000000000000000" pitchFamily="2" charset="2"/>
              <a:buChar char="§"/>
            </a:pPr>
            <a:r>
              <a:rPr lang="en-US" sz="2400" dirty="0"/>
              <a:t>Find: Determine which set a particular element belongs to.</a:t>
            </a:r>
          </a:p>
          <a:p>
            <a:pPr>
              <a:buFont typeface="Wingdings" panose="05000000000000000000" pitchFamily="2" charset="2"/>
              <a:buChar char="q"/>
            </a:pPr>
            <a:r>
              <a:rPr lang="en-US" sz="2400" b="1" dirty="0"/>
              <a:t>Time complexity </a:t>
            </a:r>
            <a:r>
              <a:rPr lang="en-US" sz="2400" dirty="0"/>
              <a:t>is a measure of the amount of time an algorithm takes to execute as a function of the length of its input.</a:t>
            </a:r>
          </a:p>
        </p:txBody>
      </p:sp>
    </p:spTree>
    <p:extLst>
      <p:ext uri="{BB962C8B-B14F-4D97-AF65-F5344CB8AC3E}">
        <p14:creationId xmlns:p14="http://schemas.microsoft.com/office/powerpoint/2010/main" val="4922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34699-00C2-CFC0-6CD5-544221BC926F}"/>
              </a:ext>
            </a:extLst>
          </p:cNvPr>
          <p:cNvSpPr>
            <a:spLocks noGrp="1"/>
          </p:cNvSpPr>
          <p:nvPr>
            <p:ph type="title"/>
          </p:nvPr>
        </p:nvSpPr>
        <p:spPr>
          <a:xfrm>
            <a:off x="838200" y="0"/>
            <a:ext cx="10515600" cy="792480"/>
          </a:xfrm>
        </p:spPr>
        <p:txBody>
          <a:bodyPr>
            <a:normAutofit/>
          </a:bodyPr>
          <a:lstStyle/>
          <a:p>
            <a:r>
              <a:rPr lang="en-US" b="1" u="sng" dirty="0"/>
              <a:t>Dijkstra’s Algorithm</a:t>
            </a:r>
            <a:endParaRPr lang="en-UG" b="1" u="sng" dirty="0"/>
          </a:p>
        </p:txBody>
      </p:sp>
      <p:sp>
        <p:nvSpPr>
          <p:cNvPr id="4" name="Content Placeholder 3">
            <a:extLst>
              <a:ext uri="{FF2B5EF4-FFF2-40B4-BE49-F238E27FC236}">
                <a16:creationId xmlns:a16="http://schemas.microsoft.com/office/drawing/2014/main" id="{FADBAA04-414B-2C15-B956-EFFA352472CC}"/>
              </a:ext>
            </a:extLst>
          </p:cNvPr>
          <p:cNvSpPr>
            <a:spLocks noGrp="1"/>
          </p:cNvSpPr>
          <p:nvPr>
            <p:ph idx="1"/>
          </p:nvPr>
        </p:nvSpPr>
        <p:spPr>
          <a:xfrm>
            <a:off x="838200" y="962526"/>
            <a:ext cx="10515600" cy="5895474"/>
          </a:xfrm>
        </p:spPr>
        <p:txBody>
          <a:bodyPr>
            <a:normAutofit lnSpcReduction="10000"/>
          </a:bodyPr>
          <a:lstStyle/>
          <a:p>
            <a:pPr>
              <a:buFont typeface="Wingdings" panose="05000000000000000000" pitchFamily="2" charset="2"/>
              <a:buChar char="Ø"/>
            </a:pPr>
            <a:r>
              <a:rPr lang="en-US" sz="2400" dirty="0"/>
              <a:t>Let distance of start vertex from start vertex =0</a:t>
            </a:r>
          </a:p>
          <a:p>
            <a:pPr>
              <a:buFont typeface="Wingdings" panose="05000000000000000000" pitchFamily="2" charset="2"/>
              <a:buChar char="Ø"/>
            </a:pPr>
            <a:r>
              <a:rPr lang="en-US" sz="2400" dirty="0"/>
              <a:t>Let distance of all other vertices from start = ∞ (infinity)</a:t>
            </a:r>
          </a:p>
          <a:p>
            <a:pPr>
              <a:buFont typeface="Wingdings" panose="05000000000000000000" pitchFamily="2" charset="2"/>
              <a:buChar char="Ø"/>
            </a:pPr>
            <a:r>
              <a:rPr lang="en-US" sz="2400" dirty="0"/>
              <a:t>WHILE vertices remain unvisited Algorithm</a:t>
            </a:r>
          </a:p>
          <a:p>
            <a:pPr>
              <a:buFont typeface="Wingdings" panose="05000000000000000000" pitchFamily="2" charset="2"/>
              <a:buChar char="§"/>
            </a:pPr>
            <a:r>
              <a:rPr lang="en-US" sz="2400" dirty="0"/>
              <a:t>Visit unvisited vertex with smallest known distance from start vertex (call this 'current vertex’)</a:t>
            </a:r>
          </a:p>
          <a:p>
            <a:pPr>
              <a:buFont typeface="Wingdings" panose="05000000000000000000" pitchFamily="2" charset="2"/>
              <a:buChar char="§"/>
            </a:pPr>
            <a:r>
              <a:rPr lang="en-US" sz="2400" dirty="0"/>
              <a:t>FOR each unvisited neighbour of the current vertex</a:t>
            </a:r>
          </a:p>
          <a:p>
            <a:pPr>
              <a:buFont typeface="Wingdings" panose="05000000000000000000" pitchFamily="2" charset="2"/>
              <a:buChar char="§"/>
            </a:pPr>
            <a:r>
              <a:rPr lang="en-US" sz="2400" dirty="0"/>
              <a:t>Calculate the distance from start vertex</a:t>
            </a:r>
          </a:p>
          <a:p>
            <a:pPr>
              <a:buFont typeface="Wingdings" panose="05000000000000000000" pitchFamily="2" charset="2"/>
              <a:buChar char="§"/>
            </a:pPr>
            <a:r>
              <a:rPr lang="en-US" sz="2400" dirty="0"/>
              <a:t>If the calculated distance of this vertex is less than the known distance </a:t>
            </a:r>
          </a:p>
          <a:p>
            <a:pPr>
              <a:buFont typeface="Wingdings" panose="05000000000000000000" pitchFamily="2" charset="2"/>
              <a:buChar char="v"/>
            </a:pPr>
            <a:r>
              <a:rPr lang="en-US" sz="2400" dirty="0"/>
              <a:t>Update shortest distance to this vertex</a:t>
            </a:r>
          </a:p>
          <a:p>
            <a:pPr>
              <a:buFont typeface="Wingdings" panose="05000000000000000000" pitchFamily="2" charset="2"/>
              <a:buChar char="v"/>
            </a:pPr>
            <a:r>
              <a:rPr lang="en-US" sz="2400" dirty="0"/>
              <a:t>Update the previous vertex with the current vertex</a:t>
            </a:r>
          </a:p>
          <a:p>
            <a:pPr>
              <a:buFont typeface="Wingdings" panose="05000000000000000000" pitchFamily="2" charset="2"/>
              <a:buChar char="v"/>
            </a:pPr>
            <a:r>
              <a:rPr lang="en-US" sz="2400" dirty="0"/>
              <a:t>End if</a:t>
            </a:r>
          </a:p>
          <a:p>
            <a:pPr>
              <a:buFont typeface="Wingdings" panose="05000000000000000000" pitchFamily="2" charset="2"/>
              <a:buChar char="Ø"/>
            </a:pPr>
            <a:r>
              <a:rPr lang="en-US" sz="2400" dirty="0"/>
              <a:t>NEXT unvisited neighbour</a:t>
            </a:r>
          </a:p>
          <a:p>
            <a:pPr>
              <a:buFont typeface="Wingdings" panose="05000000000000000000" pitchFamily="2" charset="2"/>
              <a:buChar char="Ø"/>
            </a:pPr>
            <a:r>
              <a:rPr lang="en-US" sz="2400" dirty="0"/>
              <a:t>Add the current vertex o the list of visited vertices</a:t>
            </a:r>
          </a:p>
          <a:p>
            <a:pPr>
              <a:buFont typeface="Wingdings" panose="05000000000000000000" pitchFamily="2" charset="2"/>
              <a:buChar char="Ø"/>
            </a:pPr>
            <a:r>
              <a:rPr lang="en-US" sz="2400" dirty="0"/>
              <a:t>END WHILE</a:t>
            </a:r>
            <a:endParaRPr lang="en-UG" sz="2400" dirty="0"/>
          </a:p>
        </p:txBody>
      </p:sp>
    </p:spTree>
    <p:extLst>
      <p:ext uri="{BB962C8B-B14F-4D97-AF65-F5344CB8AC3E}">
        <p14:creationId xmlns:p14="http://schemas.microsoft.com/office/powerpoint/2010/main" val="396773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8EB9-FD99-A792-420E-BC357F0EDF52}"/>
              </a:ext>
            </a:extLst>
          </p:cNvPr>
          <p:cNvSpPr>
            <a:spLocks noGrp="1"/>
          </p:cNvSpPr>
          <p:nvPr>
            <p:ph type="title"/>
          </p:nvPr>
        </p:nvSpPr>
        <p:spPr>
          <a:xfrm>
            <a:off x="838200" y="18256"/>
            <a:ext cx="10515600" cy="976356"/>
          </a:xfrm>
        </p:spPr>
        <p:txBody>
          <a:bodyPr/>
          <a:lstStyle/>
          <a:p>
            <a:r>
              <a:rPr lang="en-US" b="1" dirty="0"/>
              <a:t>Dijkstra’s Algorithm</a:t>
            </a:r>
            <a:endParaRPr lang="en-UG" b="1" dirty="0"/>
          </a:p>
        </p:txBody>
      </p:sp>
      <p:sp>
        <p:nvSpPr>
          <p:cNvPr id="3" name="Content Placeholder 2">
            <a:extLst>
              <a:ext uri="{FF2B5EF4-FFF2-40B4-BE49-F238E27FC236}">
                <a16:creationId xmlns:a16="http://schemas.microsoft.com/office/drawing/2014/main" id="{0B7F11E5-F32C-FC67-05E0-B973F89F7E70}"/>
              </a:ext>
            </a:extLst>
          </p:cNvPr>
          <p:cNvSpPr>
            <a:spLocks noGrp="1"/>
          </p:cNvSpPr>
          <p:nvPr>
            <p:ph idx="1"/>
          </p:nvPr>
        </p:nvSpPr>
        <p:spPr>
          <a:xfrm>
            <a:off x="838200" y="1395663"/>
            <a:ext cx="10515600" cy="5229726"/>
          </a:xfrm>
        </p:spPr>
        <p:txBody>
          <a:bodyPr/>
          <a:lstStyle/>
          <a:p>
            <a:r>
              <a:rPr lang="en-US" dirty="0"/>
              <a:t>Find the shortest path from vertex A to every other vertex</a:t>
            </a:r>
          </a:p>
          <a:p>
            <a:endParaRPr lang="en-UG" dirty="0"/>
          </a:p>
        </p:txBody>
      </p:sp>
      <p:graphicFrame>
        <p:nvGraphicFramePr>
          <p:cNvPr id="6" name="Table 5">
            <a:extLst>
              <a:ext uri="{FF2B5EF4-FFF2-40B4-BE49-F238E27FC236}">
                <a16:creationId xmlns:a16="http://schemas.microsoft.com/office/drawing/2014/main" id="{E7AADE99-073E-4094-E684-3BAD4920127E}"/>
              </a:ext>
            </a:extLst>
          </p:cNvPr>
          <p:cNvGraphicFramePr>
            <a:graphicFrameLocks noGrp="1"/>
          </p:cNvGraphicFramePr>
          <p:nvPr>
            <p:extLst>
              <p:ext uri="{D42A27DB-BD31-4B8C-83A1-F6EECF244321}">
                <p14:modId xmlns:p14="http://schemas.microsoft.com/office/powerpoint/2010/main" val="1990852538"/>
              </p:ext>
            </p:extLst>
          </p:nvPr>
        </p:nvGraphicFramePr>
        <p:xfrm>
          <a:off x="6978315" y="2355863"/>
          <a:ext cx="3855453" cy="4258925"/>
        </p:xfrm>
        <a:graphic>
          <a:graphicData uri="http://schemas.openxmlformats.org/drawingml/2006/table">
            <a:tbl>
              <a:tblPr firstRow="1" bandRow="1">
                <a:tableStyleId>{5C22544A-7EE6-4342-B048-85BDC9FD1C3A}</a:tableStyleId>
              </a:tblPr>
              <a:tblGrid>
                <a:gridCol w="1285151">
                  <a:extLst>
                    <a:ext uri="{9D8B030D-6E8A-4147-A177-3AD203B41FA5}">
                      <a16:colId xmlns:a16="http://schemas.microsoft.com/office/drawing/2014/main" val="1795498792"/>
                    </a:ext>
                  </a:extLst>
                </a:gridCol>
                <a:gridCol w="1285151">
                  <a:extLst>
                    <a:ext uri="{9D8B030D-6E8A-4147-A177-3AD203B41FA5}">
                      <a16:colId xmlns:a16="http://schemas.microsoft.com/office/drawing/2014/main" val="285519632"/>
                    </a:ext>
                  </a:extLst>
                </a:gridCol>
                <a:gridCol w="1285151">
                  <a:extLst>
                    <a:ext uri="{9D8B030D-6E8A-4147-A177-3AD203B41FA5}">
                      <a16:colId xmlns:a16="http://schemas.microsoft.com/office/drawing/2014/main" val="1310496653"/>
                    </a:ext>
                  </a:extLst>
                </a:gridCol>
              </a:tblGrid>
              <a:tr h="780621">
                <a:tc>
                  <a:txBody>
                    <a:bodyPr/>
                    <a:lstStyle/>
                    <a:p>
                      <a:r>
                        <a:rPr lang="en-US" dirty="0"/>
                        <a:t>VERTEX</a:t>
                      </a:r>
                      <a:endParaRPr lang="en-UG" dirty="0"/>
                    </a:p>
                  </a:txBody>
                  <a:tcPr/>
                </a:tc>
                <a:tc>
                  <a:txBody>
                    <a:bodyPr/>
                    <a:lstStyle/>
                    <a:p>
                      <a:r>
                        <a:rPr lang="en-US" dirty="0"/>
                        <a:t>SHORTEST DISTANCE FROM A</a:t>
                      </a:r>
                      <a:endParaRPr lang="en-UG" dirty="0"/>
                    </a:p>
                  </a:txBody>
                  <a:tcPr/>
                </a:tc>
                <a:tc>
                  <a:txBody>
                    <a:bodyPr/>
                    <a:lstStyle/>
                    <a:p>
                      <a:r>
                        <a:rPr lang="en-US" dirty="0"/>
                        <a:t>PREVIOUS VERTEX</a:t>
                      </a:r>
                      <a:endParaRPr lang="en-UG" dirty="0"/>
                    </a:p>
                  </a:txBody>
                  <a:tcPr/>
                </a:tc>
                <a:extLst>
                  <a:ext uri="{0D108BD9-81ED-4DB2-BD59-A6C34878D82A}">
                    <a16:rowId xmlns:a16="http://schemas.microsoft.com/office/drawing/2014/main" val="1540238400"/>
                  </a:ext>
                </a:extLst>
              </a:tr>
              <a:tr h="668905">
                <a:tc>
                  <a:txBody>
                    <a:bodyPr/>
                    <a:lstStyle/>
                    <a:p>
                      <a:pPr algn="ctr"/>
                      <a:r>
                        <a:rPr lang="en-US" sz="3200" b="1" dirty="0"/>
                        <a:t>A</a:t>
                      </a:r>
                      <a:endParaRPr lang="en-UG" sz="3200" b="1" dirty="0"/>
                    </a:p>
                  </a:txBody>
                  <a:tcPr/>
                </a:tc>
                <a:tc>
                  <a:txBody>
                    <a:bodyPr/>
                    <a:lstStyle/>
                    <a:p>
                      <a:pPr algn="ctr"/>
                      <a:r>
                        <a:rPr lang="en-US" sz="3200" b="1" dirty="0"/>
                        <a:t>0</a:t>
                      </a:r>
                      <a:endParaRPr lang="en-UG" sz="3200" b="1" dirty="0"/>
                    </a:p>
                  </a:txBody>
                  <a:tcPr/>
                </a:tc>
                <a:tc>
                  <a:txBody>
                    <a:bodyPr/>
                    <a:lstStyle/>
                    <a:p>
                      <a:pPr algn="ctr"/>
                      <a:endParaRPr lang="en-UG" sz="3200" b="1" dirty="0"/>
                    </a:p>
                  </a:txBody>
                  <a:tcPr/>
                </a:tc>
                <a:extLst>
                  <a:ext uri="{0D108BD9-81ED-4DB2-BD59-A6C34878D82A}">
                    <a16:rowId xmlns:a16="http://schemas.microsoft.com/office/drawing/2014/main" val="3045893142"/>
                  </a:ext>
                </a:extLst>
              </a:tr>
              <a:tr h="668905">
                <a:tc>
                  <a:txBody>
                    <a:bodyPr/>
                    <a:lstStyle/>
                    <a:p>
                      <a:pPr algn="ctr"/>
                      <a:r>
                        <a:rPr lang="en-US" sz="3200" b="1" dirty="0"/>
                        <a:t>B</a:t>
                      </a:r>
                      <a:endParaRPr lang="en-UG" sz="32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G" sz="32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algn="ctr"/>
                      <a:endParaRPr lang="en-UG" sz="3200" b="1" dirty="0"/>
                    </a:p>
                  </a:txBody>
                  <a:tcPr/>
                </a:tc>
                <a:extLst>
                  <a:ext uri="{0D108BD9-81ED-4DB2-BD59-A6C34878D82A}">
                    <a16:rowId xmlns:a16="http://schemas.microsoft.com/office/drawing/2014/main" val="2141788719"/>
                  </a:ext>
                </a:extLst>
              </a:tr>
              <a:tr h="668905">
                <a:tc>
                  <a:txBody>
                    <a:bodyPr/>
                    <a:lstStyle/>
                    <a:p>
                      <a:pPr algn="ctr"/>
                      <a:r>
                        <a:rPr lang="en-US" sz="3200" b="1" dirty="0"/>
                        <a:t>C</a:t>
                      </a:r>
                      <a:endParaRPr lang="en-UG" sz="32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G" sz="32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algn="ctr"/>
                      <a:endParaRPr lang="en-UG" sz="3200" b="1" dirty="0"/>
                    </a:p>
                  </a:txBody>
                  <a:tcPr/>
                </a:tc>
                <a:extLst>
                  <a:ext uri="{0D108BD9-81ED-4DB2-BD59-A6C34878D82A}">
                    <a16:rowId xmlns:a16="http://schemas.microsoft.com/office/drawing/2014/main" val="1371203934"/>
                  </a:ext>
                </a:extLst>
              </a:tr>
              <a:tr h="668905">
                <a:tc>
                  <a:txBody>
                    <a:bodyPr/>
                    <a:lstStyle/>
                    <a:p>
                      <a:pPr algn="ctr"/>
                      <a:r>
                        <a:rPr lang="en-US" sz="3200" b="1" dirty="0"/>
                        <a:t>D</a:t>
                      </a:r>
                      <a:endParaRPr lang="en-UG" sz="32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G" sz="32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algn="ctr"/>
                      <a:endParaRPr lang="en-UG" sz="3200" b="1" dirty="0"/>
                    </a:p>
                  </a:txBody>
                  <a:tcPr/>
                </a:tc>
                <a:extLst>
                  <a:ext uri="{0D108BD9-81ED-4DB2-BD59-A6C34878D82A}">
                    <a16:rowId xmlns:a16="http://schemas.microsoft.com/office/drawing/2014/main" val="4264472042"/>
                  </a:ext>
                </a:extLst>
              </a:tr>
              <a:tr h="668905">
                <a:tc>
                  <a:txBody>
                    <a:bodyPr/>
                    <a:lstStyle/>
                    <a:p>
                      <a:pPr algn="ctr"/>
                      <a:r>
                        <a:rPr lang="en-US" sz="3200" b="1" dirty="0"/>
                        <a:t>E</a:t>
                      </a:r>
                      <a:endParaRPr lang="en-UG" sz="32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G" sz="32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algn="ctr"/>
                      <a:endParaRPr lang="en-UG" sz="3200" b="1" dirty="0"/>
                    </a:p>
                  </a:txBody>
                  <a:tcPr/>
                </a:tc>
                <a:extLst>
                  <a:ext uri="{0D108BD9-81ED-4DB2-BD59-A6C34878D82A}">
                    <a16:rowId xmlns:a16="http://schemas.microsoft.com/office/drawing/2014/main" val="3023475846"/>
                  </a:ext>
                </a:extLst>
              </a:tr>
            </a:tbl>
          </a:graphicData>
        </a:graphic>
      </p:graphicFrame>
      <p:sp>
        <p:nvSpPr>
          <p:cNvPr id="43" name="Rectangle: Rounded Corners 42">
            <a:extLst>
              <a:ext uri="{FF2B5EF4-FFF2-40B4-BE49-F238E27FC236}">
                <a16:creationId xmlns:a16="http://schemas.microsoft.com/office/drawing/2014/main" id="{F1A7812F-74B2-0EF4-BFB1-0BA17FB55032}"/>
              </a:ext>
            </a:extLst>
          </p:cNvPr>
          <p:cNvSpPr/>
          <p:nvPr/>
        </p:nvSpPr>
        <p:spPr>
          <a:xfrm>
            <a:off x="5336588" y="4896939"/>
            <a:ext cx="482106" cy="42342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5</a:t>
            </a:r>
            <a:endParaRPr lang="en-UG" sz="3200" dirty="0"/>
          </a:p>
        </p:txBody>
      </p:sp>
      <p:grpSp>
        <p:nvGrpSpPr>
          <p:cNvPr id="4" name="Group 3">
            <a:extLst>
              <a:ext uri="{FF2B5EF4-FFF2-40B4-BE49-F238E27FC236}">
                <a16:creationId xmlns:a16="http://schemas.microsoft.com/office/drawing/2014/main" id="{8C51CB8B-A899-81F7-1A0F-D943B43F78CD}"/>
              </a:ext>
            </a:extLst>
          </p:cNvPr>
          <p:cNvGrpSpPr/>
          <p:nvPr/>
        </p:nvGrpSpPr>
        <p:grpSpPr>
          <a:xfrm>
            <a:off x="876126" y="2355863"/>
            <a:ext cx="5582157" cy="3566743"/>
            <a:chOff x="876126" y="2355863"/>
            <a:chExt cx="5582157" cy="3566743"/>
          </a:xfrm>
        </p:grpSpPr>
        <p:grpSp>
          <p:nvGrpSpPr>
            <p:cNvPr id="40" name="Group 39">
              <a:extLst>
                <a:ext uri="{FF2B5EF4-FFF2-40B4-BE49-F238E27FC236}">
                  <a16:creationId xmlns:a16="http://schemas.microsoft.com/office/drawing/2014/main" id="{E0FD3D2B-1BF9-C8FF-9E8B-5FD42867BB58}"/>
                </a:ext>
              </a:extLst>
            </p:cNvPr>
            <p:cNvGrpSpPr/>
            <p:nvPr/>
          </p:nvGrpSpPr>
          <p:grpSpPr>
            <a:xfrm>
              <a:off x="1154362" y="2680621"/>
              <a:ext cx="5303921" cy="2966104"/>
              <a:chOff x="708526" y="2496233"/>
              <a:chExt cx="5303921" cy="2966104"/>
            </a:xfrm>
          </p:grpSpPr>
          <p:cxnSp>
            <p:nvCxnSpPr>
              <p:cNvPr id="13" name="Straight Connector 12">
                <a:extLst>
                  <a:ext uri="{FF2B5EF4-FFF2-40B4-BE49-F238E27FC236}">
                    <a16:creationId xmlns:a16="http://schemas.microsoft.com/office/drawing/2014/main" id="{4A15554D-DF92-4637-93C8-9AFEF402F630}"/>
                  </a:ext>
                </a:extLst>
              </p:cNvPr>
              <p:cNvCxnSpPr>
                <a:cxnSpLocks/>
                <a:endCxn id="8" idx="2"/>
              </p:cNvCxnSpPr>
              <p:nvPr/>
            </p:nvCxnSpPr>
            <p:spPr>
              <a:xfrm>
                <a:off x="1510631" y="2833117"/>
                <a:ext cx="199924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4E6D530F-6CC4-02E2-DF2C-23B739C94BC9}"/>
                  </a:ext>
                </a:extLst>
              </p:cNvPr>
              <p:cNvGrpSpPr/>
              <p:nvPr/>
            </p:nvGrpSpPr>
            <p:grpSpPr>
              <a:xfrm>
                <a:off x="708526" y="2496233"/>
                <a:ext cx="5303921" cy="2966104"/>
                <a:chOff x="708526" y="2496233"/>
                <a:chExt cx="5303921" cy="2966104"/>
              </a:xfrm>
            </p:grpSpPr>
            <p:sp>
              <p:nvSpPr>
                <p:cNvPr id="7" name="Flowchart: Connector 6">
                  <a:extLst>
                    <a:ext uri="{FF2B5EF4-FFF2-40B4-BE49-F238E27FC236}">
                      <a16:creationId xmlns:a16="http://schemas.microsoft.com/office/drawing/2014/main" id="{BEAC6582-AAC4-782A-BDF0-9090FAC1EEC1}"/>
                    </a:ext>
                  </a:extLst>
                </p:cNvPr>
                <p:cNvSpPr/>
                <p:nvPr/>
              </p:nvSpPr>
              <p:spPr>
                <a:xfrm>
                  <a:off x="708526" y="2554707"/>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A</a:t>
                  </a:r>
                  <a:endParaRPr lang="en-UG" sz="3200" dirty="0"/>
                </a:p>
              </p:txBody>
            </p:sp>
            <p:sp>
              <p:nvSpPr>
                <p:cNvPr id="8" name="Flowchart: Connector 7">
                  <a:extLst>
                    <a:ext uri="{FF2B5EF4-FFF2-40B4-BE49-F238E27FC236}">
                      <a16:creationId xmlns:a16="http://schemas.microsoft.com/office/drawing/2014/main" id="{3E17F2FD-A88F-6360-1AB5-AFCADE0CD0E6}"/>
                    </a:ext>
                  </a:extLst>
                </p:cNvPr>
                <p:cNvSpPr/>
                <p:nvPr/>
              </p:nvSpPr>
              <p:spPr>
                <a:xfrm>
                  <a:off x="3509878" y="2496233"/>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B</a:t>
                  </a:r>
                  <a:endParaRPr lang="en-UG" sz="3200" dirty="0"/>
                </a:p>
              </p:txBody>
            </p:sp>
            <p:sp>
              <p:nvSpPr>
                <p:cNvPr id="9" name="Flowchart: Connector 8">
                  <a:extLst>
                    <a:ext uri="{FF2B5EF4-FFF2-40B4-BE49-F238E27FC236}">
                      <a16:creationId xmlns:a16="http://schemas.microsoft.com/office/drawing/2014/main" id="{D45AF818-AB1F-803B-59E7-DD08497D5A6A}"/>
                    </a:ext>
                  </a:extLst>
                </p:cNvPr>
                <p:cNvSpPr/>
                <p:nvPr/>
              </p:nvSpPr>
              <p:spPr>
                <a:xfrm>
                  <a:off x="3442368" y="4788569"/>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E</a:t>
                  </a:r>
                  <a:endParaRPr lang="en-UG" sz="3200" dirty="0"/>
                </a:p>
              </p:txBody>
            </p:sp>
            <p:sp>
              <p:nvSpPr>
                <p:cNvPr id="10" name="Flowchart: Connector 9">
                  <a:extLst>
                    <a:ext uri="{FF2B5EF4-FFF2-40B4-BE49-F238E27FC236}">
                      <a16:creationId xmlns:a16="http://schemas.microsoft.com/office/drawing/2014/main" id="{78F922F2-5E8D-2116-70BF-ED153FE630AE}"/>
                    </a:ext>
                  </a:extLst>
                </p:cNvPr>
                <p:cNvSpPr/>
                <p:nvPr/>
              </p:nvSpPr>
              <p:spPr>
                <a:xfrm>
                  <a:off x="5210342" y="3673642"/>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C</a:t>
                  </a:r>
                  <a:endParaRPr lang="en-UG" sz="3200" dirty="0"/>
                </a:p>
              </p:txBody>
            </p:sp>
            <p:sp>
              <p:nvSpPr>
                <p:cNvPr id="11" name="Flowchart: Connector 10">
                  <a:extLst>
                    <a:ext uri="{FF2B5EF4-FFF2-40B4-BE49-F238E27FC236}">
                      <a16:creationId xmlns:a16="http://schemas.microsoft.com/office/drawing/2014/main" id="{FD487C5C-0968-017B-924C-3B2DBF23DDA1}"/>
                    </a:ext>
                  </a:extLst>
                </p:cNvPr>
                <p:cNvSpPr/>
                <p:nvPr/>
              </p:nvSpPr>
              <p:spPr>
                <a:xfrm>
                  <a:off x="708527" y="4788569"/>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D</a:t>
                  </a:r>
                  <a:endParaRPr lang="en-UG" sz="3200" dirty="0"/>
                </a:p>
              </p:txBody>
            </p:sp>
            <p:cxnSp>
              <p:nvCxnSpPr>
                <p:cNvPr id="17" name="Straight Connector 16">
                  <a:extLst>
                    <a:ext uri="{FF2B5EF4-FFF2-40B4-BE49-F238E27FC236}">
                      <a16:creationId xmlns:a16="http://schemas.microsoft.com/office/drawing/2014/main" id="{208AD104-18AE-1CBC-5913-49F367657570}"/>
                    </a:ext>
                  </a:extLst>
                </p:cNvPr>
                <p:cNvCxnSpPr>
                  <a:cxnSpLocks/>
                  <a:stCxn id="9" idx="0"/>
                  <a:endCxn id="8" idx="4"/>
                </p:cNvCxnSpPr>
                <p:nvPr/>
              </p:nvCxnSpPr>
              <p:spPr>
                <a:xfrm flipV="1">
                  <a:off x="3843421" y="3170001"/>
                  <a:ext cx="67510" cy="1618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F2121EC-C131-7C17-A20F-D0ADAC85E00C}"/>
                    </a:ext>
                  </a:extLst>
                </p:cNvPr>
                <p:cNvCxnSpPr>
                  <a:cxnSpLocks/>
                  <a:stCxn id="7" idx="4"/>
                  <a:endCxn id="11" idx="0"/>
                </p:cNvCxnSpPr>
                <p:nvPr/>
              </p:nvCxnSpPr>
              <p:spPr>
                <a:xfrm>
                  <a:off x="1109579" y="3228475"/>
                  <a:ext cx="1" cy="15600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91619AF-E7A8-A8A5-23FB-BBB32D4D8ABA}"/>
                    </a:ext>
                  </a:extLst>
                </p:cNvPr>
                <p:cNvCxnSpPr>
                  <a:cxnSpLocks/>
                </p:cNvCxnSpPr>
                <p:nvPr/>
              </p:nvCxnSpPr>
              <p:spPr>
                <a:xfrm>
                  <a:off x="1510631" y="5125453"/>
                  <a:ext cx="19992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C387816-1832-1BBC-4196-D0374299733B}"/>
                    </a:ext>
                  </a:extLst>
                </p:cNvPr>
                <p:cNvCxnSpPr>
                  <a:cxnSpLocks/>
                  <a:stCxn id="10" idx="1"/>
                </p:cNvCxnSpPr>
                <p:nvPr/>
              </p:nvCxnSpPr>
              <p:spPr>
                <a:xfrm flipH="1" flipV="1">
                  <a:off x="4311983" y="2943360"/>
                  <a:ext cx="1015825" cy="828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55EB048-C175-5D87-111B-3E4397215E48}"/>
                    </a:ext>
                  </a:extLst>
                </p:cNvPr>
                <p:cNvCxnSpPr>
                  <a:cxnSpLocks/>
                  <a:stCxn id="11" idx="7"/>
                  <a:endCxn id="8" idx="3"/>
                </p:cNvCxnSpPr>
                <p:nvPr/>
              </p:nvCxnSpPr>
              <p:spPr>
                <a:xfrm flipV="1">
                  <a:off x="1393166" y="3071330"/>
                  <a:ext cx="2234178" cy="1815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530709B-ED66-F5C1-30BF-5AB9DA95562C}"/>
                    </a:ext>
                  </a:extLst>
                </p:cNvPr>
                <p:cNvCxnSpPr>
                  <a:cxnSpLocks/>
                  <a:stCxn id="10" idx="3"/>
                </p:cNvCxnSpPr>
                <p:nvPr/>
              </p:nvCxnSpPr>
              <p:spPr>
                <a:xfrm flipH="1">
                  <a:off x="4127008" y="4248739"/>
                  <a:ext cx="1200800" cy="828953"/>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42" name="Rectangle: Rounded Corners 41">
              <a:extLst>
                <a:ext uri="{FF2B5EF4-FFF2-40B4-BE49-F238E27FC236}">
                  <a16:creationId xmlns:a16="http://schemas.microsoft.com/office/drawing/2014/main" id="{EFAC69DA-A2C5-4CB7-6327-246123543E79}"/>
                </a:ext>
              </a:extLst>
            </p:cNvPr>
            <p:cNvSpPr/>
            <p:nvPr/>
          </p:nvSpPr>
          <p:spPr>
            <a:xfrm>
              <a:off x="2679032" y="2355863"/>
              <a:ext cx="482106" cy="42342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6</a:t>
              </a:r>
              <a:endParaRPr lang="en-UG" sz="3200" dirty="0"/>
            </a:p>
          </p:txBody>
        </p:sp>
        <p:sp>
          <p:nvSpPr>
            <p:cNvPr id="44" name="Rectangle: Rounded Corners 43">
              <a:extLst>
                <a:ext uri="{FF2B5EF4-FFF2-40B4-BE49-F238E27FC236}">
                  <a16:creationId xmlns:a16="http://schemas.microsoft.com/office/drawing/2014/main" id="{C6348051-DF93-5A1A-EE0E-B3DE076590F6}"/>
                </a:ext>
              </a:extLst>
            </p:cNvPr>
            <p:cNvSpPr/>
            <p:nvPr/>
          </p:nvSpPr>
          <p:spPr>
            <a:xfrm>
              <a:off x="5245083" y="3069462"/>
              <a:ext cx="482106" cy="42342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5</a:t>
              </a:r>
              <a:endParaRPr lang="en-UG" sz="3200" dirty="0"/>
            </a:p>
          </p:txBody>
        </p:sp>
        <p:sp>
          <p:nvSpPr>
            <p:cNvPr id="45" name="Rectangle: Rounded Corners 44">
              <a:extLst>
                <a:ext uri="{FF2B5EF4-FFF2-40B4-BE49-F238E27FC236}">
                  <a16:creationId xmlns:a16="http://schemas.microsoft.com/office/drawing/2014/main" id="{A3B255F7-26D8-D017-9551-DAAEDFA21E8C}"/>
                </a:ext>
              </a:extLst>
            </p:cNvPr>
            <p:cNvSpPr/>
            <p:nvPr/>
          </p:nvSpPr>
          <p:spPr>
            <a:xfrm>
              <a:off x="4422768" y="3956256"/>
              <a:ext cx="482106" cy="42342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2</a:t>
              </a:r>
              <a:endParaRPr lang="en-UG" sz="3200" dirty="0"/>
            </a:p>
          </p:txBody>
        </p:sp>
        <p:sp>
          <p:nvSpPr>
            <p:cNvPr id="46" name="Rectangle: Rounded Corners 45">
              <a:extLst>
                <a:ext uri="{FF2B5EF4-FFF2-40B4-BE49-F238E27FC236}">
                  <a16:creationId xmlns:a16="http://schemas.microsoft.com/office/drawing/2014/main" id="{37B01ACE-B161-0F7E-EFE0-12455D43D9CE}"/>
                </a:ext>
              </a:extLst>
            </p:cNvPr>
            <p:cNvSpPr/>
            <p:nvPr/>
          </p:nvSpPr>
          <p:spPr>
            <a:xfrm>
              <a:off x="3127120" y="4113854"/>
              <a:ext cx="482106" cy="42342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2</a:t>
              </a:r>
              <a:endParaRPr lang="en-UG" sz="3200" dirty="0"/>
            </a:p>
          </p:txBody>
        </p:sp>
        <p:sp>
          <p:nvSpPr>
            <p:cNvPr id="47" name="Rectangle: Rounded Corners 46">
              <a:extLst>
                <a:ext uri="{FF2B5EF4-FFF2-40B4-BE49-F238E27FC236}">
                  <a16:creationId xmlns:a16="http://schemas.microsoft.com/office/drawing/2014/main" id="{A764909E-ED30-3F3A-7068-3DB3C8A357E9}"/>
                </a:ext>
              </a:extLst>
            </p:cNvPr>
            <p:cNvSpPr/>
            <p:nvPr/>
          </p:nvSpPr>
          <p:spPr>
            <a:xfrm>
              <a:off x="876126" y="3902141"/>
              <a:ext cx="482106" cy="42342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1</a:t>
              </a:r>
              <a:endParaRPr lang="en-UG" sz="3200" dirty="0"/>
            </a:p>
          </p:txBody>
        </p:sp>
        <p:sp>
          <p:nvSpPr>
            <p:cNvPr id="48" name="Rectangle: Rounded Corners 47">
              <a:extLst>
                <a:ext uri="{FF2B5EF4-FFF2-40B4-BE49-F238E27FC236}">
                  <a16:creationId xmlns:a16="http://schemas.microsoft.com/office/drawing/2014/main" id="{0644644D-F57B-25B6-973E-38641D19EBD5}"/>
                </a:ext>
              </a:extLst>
            </p:cNvPr>
            <p:cNvSpPr/>
            <p:nvPr/>
          </p:nvSpPr>
          <p:spPr>
            <a:xfrm>
              <a:off x="2715037" y="5499179"/>
              <a:ext cx="482106" cy="42342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1</a:t>
              </a:r>
              <a:endParaRPr lang="en-UG" sz="3200" dirty="0"/>
            </a:p>
          </p:txBody>
        </p:sp>
      </p:grpSp>
    </p:spTree>
    <p:extLst>
      <p:ext uri="{BB962C8B-B14F-4D97-AF65-F5344CB8AC3E}">
        <p14:creationId xmlns:p14="http://schemas.microsoft.com/office/powerpoint/2010/main" val="3349634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8EB9-FD99-A792-420E-BC357F0EDF52}"/>
              </a:ext>
            </a:extLst>
          </p:cNvPr>
          <p:cNvSpPr>
            <a:spLocks noGrp="1"/>
          </p:cNvSpPr>
          <p:nvPr>
            <p:ph type="title"/>
          </p:nvPr>
        </p:nvSpPr>
        <p:spPr>
          <a:xfrm>
            <a:off x="838200" y="18256"/>
            <a:ext cx="10515600" cy="976356"/>
          </a:xfrm>
        </p:spPr>
        <p:txBody>
          <a:bodyPr/>
          <a:lstStyle/>
          <a:p>
            <a:r>
              <a:rPr lang="en-US" b="1" dirty="0"/>
              <a:t>Dijkstra’s Algorithm</a:t>
            </a:r>
            <a:endParaRPr lang="en-UG" b="1" dirty="0"/>
          </a:p>
        </p:txBody>
      </p:sp>
      <p:sp>
        <p:nvSpPr>
          <p:cNvPr id="3" name="Content Placeholder 2">
            <a:extLst>
              <a:ext uri="{FF2B5EF4-FFF2-40B4-BE49-F238E27FC236}">
                <a16:creationId xmlns:a16="http://schemas.microsoft.com/office/drawing/2014/main" id="{0B7F11E5-F32C-FC67-05E0-B973F89F7E70}"/>
              </a:ext>
            </a:extLst>
          </p:cNvPr>
          <p:cNvSpPr>
            <a:spLocks noGrp="1"/>
          </p:cNvSpPr>
          <p:nvPr>
            <p:ph idx="1"/>
          </p:nvPr>
        </p:nvSpPr>
        <p:spPr>
          <a:xfrm>
            <a:off x="838200" y="1395663"/>
            <a:ext cx="10515600" cy="5229726"/>
          </a:xfrm>
        </p:spPr>
        <p:txBody>
          <a:bodyPr/>
          <a:lstStyle/>
          <a:p>
            <a:r>
              <a:rPr lang="en-US" dirty="0"/>
              <a:t>Find the shortest path from vertex A to every other vertex</a:t>
            </a:r>
          </a:p>
          <a:p>
            <a:endParaRPr lang="en-UG" dirty="0"/>
          </a:p>
        </p:txBody>
      </p:sp>
      <p:graphicFrame>
        <p:nvGraphicFramePr>
          <p:cNvPr id="6" name="Table 5">
            <a:extLst>
              <a:ext uri="{FF2B5EF4-FFF2-40B4-BE49-F238E27FC236}">
                <a16:creationId xmlns:a16="http://schemas.microsoft.com/office/drawing/2014/main" id="{E7AADE99-073E-4094-E684-3BAD4920127E}"/>
              </a:ext>
            </a:extLst>
          </p:cNvPr>
          <p:cNvGraphicFramePr>
            <a:graphicFrameLocks noGrp="1"/>
          </p:cNvGraphicFramePr>
          <p:nvPr/>
        </p:nvGraphicFramePr>
        <p:xfrm>
          <a:off x="6978315" y="2355863"/>
          <a:ext cx="3855453" cy="4258925"/>
        </p:xfrm>
        <a:graphic>
          <a:graphicData uri="http://schemas.openxmlformats.org/drawingml/2006/table">
            <a:tbl>
              <a:tblPr firstRow="1" bandRow="1">
                <a:tableStyleId>{5C22544A-7EE6-4342-B048-85BDC9FD1C3A}</a:tableStyleId>
              </a:tblPr>
              <a:tblGrid>
                <a:gridCol w="1285151">
                  <a:extLst>
                    <a:ext uri="{9D8B030D-6E8A-4147-A177-3AD203B41FA5}">
                      <a16:colId xmlns:a16="http://schemas.microsoft.com/office/drawing/2014/main" val="1795498792"/>
                    </a:ext>
                  </a:extLst>
                </a:gridCol>
                <a:gridCol w="1285151">
                  <a:extLst>
                    <a:ext uri="{9D8B030D-6E8A-4147-A177-3AD203B41FA5}">
                      <a16:colId xmlns:a16="http://schemas.microsoft.com/office/drawing/2014/main" val="285519632"/>
                    </a:ext>
                  </a:extLst>
                </a:gridCol>
                <a:gridCol w="1285151">
                  <a:extLst>
                    <a:ext uri="{9D8B030D-6E8A-4147-A177-3AD203B41FA5}">
                      <a16:colId xmlns:a16="http://schemas.microsoft.com/office/drawing/2014/main" val="1310496653"/>
                    </a:ext>
                  </a:extLst>
                </a:gridCol>
              </a:tblGrid>
              <a:tr h="780621">
                <a:tc>
                  <a:txBody>
                    <a:bodyPr/>
                    <a:lstStyle/>
                    <a:p>
                      <a:r>
                        <a:rPr lang="en-US" dirty="0"/>
                        <a:t>VERTEX</a:t>
                      </a:r>
                      <a:endParaRPr lang="en-UG" dirty="0"/>
                    </a:p>
                  </a:txBody>
                  <a:tcPr/>
                </a:tc>
                <a:tc>
                  <a:txBody>
                    <a:bodyPr/>
                    <a:lstStyle/>
                    <a:p>
                      <a:r>
                        <a:rPr lang="en-US" dirty="0"/>
                        <a:t>SHORTEST DISTANCE FROM A</a:t>
                      </a:r>
                      <a:endParaRPr lang="en-UG" dirty="0"/>
                    </a:p>
                  </a:txBody>
                  <a:tcPr/>
                </a:tc>
                <a:tc>
                  <a:txBody>
                    <a:bodyPr/>
                    <a:lstStyle/>
                    <a:p>
                      <a:r>
                        <a:rPr lang="en-US" dirty="0"/>
                        <a:t>PREVIOUS VERTEX</a:t>
                      </a:r>
                      <a:endParaRPr lang="en-UG" dirty="0"/>
                    </a:p>
                  </a:txBody>
                  <a:tcPr/>
                </a:tc>
                <a:extLst>
                  <a:ext uri="{0D108BD9-81ED-4DB2-BD59-A6C34878D82A}">
                    <a16:rowId xmlns:a16="http://schemas.microsoft.com/office/drawing/2014/main" val="1540238400"/>
                  </a:ext>
                </a:extLst>
              </a:tr>
              <a:tr h="668905">
                <a:tc>
                  <a:txBody>
                    <a:bodyPr/>
                    <a:lstStyle/>
                    <a:p>
                      <a:pPr algn="ctr"/>
                      <a:r>
                        <a:rPr lang="en-US" sz="3200" b="1" dirty="0"/>
                        <a:t>A</a:t>
                      </a:r>
                      <a:endParaRPr lang="en-UG" sz="3200" b="1" dirty="0"/>
                    </a:p>
                  </a:txBody>
                  <a:tcPr/>
                </a:tc>
                <a:tc>
                  <a:txBody>
                    <a:bodyPr/>
                    <a:lstStyle/>
                    <a:p>
                      <a:pPr algn="ctr"/>
                      <a:r>
                        <a:rPr lang="en-US" sz="3200" b="1" dirty="0"/>
                        <a:t>0</a:t>
                      </a:r>
                      <a:endParaRPr lang="en-UG" sz="3200" b="1" dirty="0"/>
                    </a:p>
                  </a:txBody>
                  <a:tcPr/>
                </a:tc>
                <a:tc>
                  <a:txBody>
                    <a:bodyPr/>
                    <a:lstStyle/>
                    <a:p>
                      <a:pPr algn="ctr"/>
                      <a:endParaRPr lang="en-UG" sz="3200" b="1" dirty="0"/>
                    </a:p>
                  </a:txBody>
                  <a:tcPr/>
                </a:tc>
                <a:extLst>
                  <a:ext uri="{0D108BD9-81ED-4DB2-BD59-A6C34878D82A}">
                    <a16:rowId xmlns:a16="http://schemas.microsoft.com/office/drawing/2014/main" val="3045893142"/>
                  </a:ext>
                </a:extLst>
              </a:tr>
              <a:tr h="668905">
                <a:tc>
                  <a:txBody>
                    <a:bodyPr/>
                    <a:lstStyle/>
                    <a:p>
                      <a:pPr algn="ctr"/>
                      <a:r>
                        <a:rPr lang="en-US" sz="3200" b="1" dirty="0"/>
                        <a:t>B</a:t>
                      </a:r>
                      <a:endParaRPr lang="en-UG" sz="3200" b="1" dirty="0"/>
                    </a:p>
                  </a:txBody>
                  <a:tcPr/>
                </a:tc>
                <a:tc>
                  <a:txBody>
                    <a:bodyPr/>
                    <a:lstStyle/>
                    <a:p>
                      <a:pPr algn="ctr"/>
                      <a:r>
                        <a:rPr lang="en-US" sz="3200" b="1" dirty="0"/>
                        <a:t>3</a:t>
                      </a:r>
                      <a:endParaRPr lang="en-UG" sz="3200" b="1" dirty="0"/>
                    </a:p>
                  </a:txBody>
                  <a:tcPr/>
                </a:tc>
                <a:tc>
                  <a:txBody>
                    <a:bodyPr/>
                    <a:lstStyle/>
                    <a:p>
                      <a:pPr algn="ctr"/>
                      <a:r>
                        <a:rPr lang="en-US" sz="3200" b="1" dirty="0"/>
                        <a:t>D</a:t>
                      </a:r>
                      <a:endParaRPr lang="en-UG" sz="3200" b="1" dirty="0"/>
                    </a:p>
                  </a:txBody>
                  <a:tcPr/>
                </a:tc>
                <a:extLst>
                  <a:ext uri="{0D108BD9-81ED-4DB2-BD59-A6C34878D82A}">
                    <a16:rowId xmlns:a16="http://schemas.microsoft.com/office/drawing/2014/main" val="2141788719"/>
                  </a:ext>
                </a:extLst>
              </a:tr>
              <a:tr h="668905">
                <a:tc>
                  <a:txBody>
                    <a:bodyPr/>
                    <a:lstStyle/>
                    <a:p>
                      <a:pPr algn="ctr"/>
                      <a:r>
                        <a:rPr lang="en-US" sz="3200" b="1" dirty="0"/>
                        <a:t>C</a:t>
                      </a:r>
                      <a:endParaRPr lang="en-UG" sz="3200" b="1" dirty="0"/>
                    </a:p>
                  </a:txBody>
                  <a:tcPr/>
                </a:tc>
                <a:tc>
                  <a:txBody>
                    <a:bodyPr/>
                    <a:lstStyle/>
                    <a:p>
                      <a:pPr algn="ctr"/>
                      <a:r>
                        <a:rPr lang="en-US" sz="3200" b="1" dirty="0"/>
                        <a:t>7</a:t>
                      </a:r>
                      <a:endParaRPr lang="en-UG" sz="3200" b="1" dirty="0"/>
                    </a:p>
                  </a:txBody>
                  <a:tcPr/>
                </a:tc>
                <a:tc>
                  <a:txBody>
                    <a:bodyPr/>
                    <a:lstStyle/>
                    <a:p>
                      <a:pPr algn="ctr"/>
                      <a:r>
                        <a:rPr lang="en-US" sz="3200" b="1" dirty="0"/>
                        <a:t>E</a:t>
                      </a:r>
                      <a:endParaRPr lang="en-UG" sz="3200" b="1" dirty="0"/>
                    </a:p>
                  </a:txBody>
                  <a:tcPr/>
                </a:tc>
                <a:extLst>
                  <a:ext uri="{0D108BD9-81ED-4DB2-BD59-A6C34878D82A}">
                    <a16:rowId xmlns:a16="http://schemas.microsoft.com/office/drawing/2014/main" val="1371203934"/>
                  </a:ext>
                </a:extLst>
              </a:tr>
              <a:tr h="668905">
                <a:tc>
                  <a:txBody>
                    <a:bodyPr/>
                    <a:lstStyle/>
                    <a:p>
                      <a:pPr algn="ctr"/>
                      <a:r>
                        <a:rPr lang="en-US" sz="3200" b="1" dirty="0"/>
                        <a:t>D</a:t>
                      </a:r>
                      <a:endParaRPr lang="en-UG" sz="3200" b="1" dirty="0"/>
                    </a:p>
                  </a:txBody>
                  <a:tcPr/>
                </a:tc>
                <a:tc>
                  <a:txBody>
                    <a:bodyPr/>
                    <a:lstStyle/>
                    <a:p>
                      <a:pPr algn="ctr"/>
                      <a:r>
                        <a:rPr lang="en-US" sz="3200" b="1" dirty="0"/>
                        <a:t>1</a:t>
                      </a:r>
                      <a:endParaRPr lang="en-UG" sz="3200" b="1" dirty="0"/>
                    </a:p>
                  </a:txBody>
                  <a:tcPr/>
                </a:tc>
                <a:tc>
                  <a:txBody>
                    <a:bodyPr/>
                    <a:lstStyle/>
                    <a:p>
                      <a:pPr algn="ctr"/>
                      <a:r>
                        <a:rPr lang="en-US" sz="3200" b="1" dirty="0"/>
                        <a:t>A</a:t>
                      </a:r>
                      <a:endParaRPr lang="en-UG" sz="3200" b="1" dirty="0"/>
                    </a:p>
                  </a:txBody>
                  <a:tcPr/>
                </a:tc>
                <a:extLst>
                  <a:ext uri="{0D108BD9-81ED-4DB2-BD59-A6C34878D82A}">
                    <a16:rowId xmlns:a16="http://schemas.microsoft.com/office/drawing/2014/main" val="4264472042"/>
                  </a:ext>
                </a:extLst>
              </a:tr>
              <a:tr h="668905">
                <a:tc>
                  <a:txBody>
                    <a:bodyPr/>
                    <a:lstStyle/>
                    <a:p>
                      <a:pPr algn="ctr"/>
                      <a:r>
                        <a:rPr lang="en-US" sz="3200" b="1" dirty="0"/>
                        <a:t>E</a:t>
                      </a:r>
                      <a:endParaRPr lang="en-UG" sz="3200" b="1" dirty="0"/>
                    </a:p>
                  </a:txBody>
                  <a:tcPr/>
                </a:tc>
                <a:tc>
                  <a:txBody>
                    <a:bodyPr/>
                    <a:lstStyle/>
                    <a:p>
                      <a:pPr algn="ctr"/>
                      <a:r>
                        <a:rPr lang="en-US" sz="3200" b="1" dirty="0"/>
                        <a:t>2</a:t>
                      </a:r>
                      <a:endParaRPr lang="en-UG" sz="3200" b="1" dirty="0"/>
                    </a:p>
                  </a:txBody>
                  <a:tcPr/>
                </a:tc>
                <a:tc>
                  <a:txBody>
                    <a:bodyPr/>
                    <a:lstStyle/>
                    <a:p>
                      <a:pPr algn="ctr"/>
                      <a:r>
                        <a:rPr lang="en-US" sz="3200" b="1" dirty="0"/>
                        <a:t>D</a:t>
                      </a:r>
                      <a:endParaRPr lang="en-UG" sz="3200" b="1" dirty="0"/>
                    </a:p>
                  </a:txBody>
                  <a:tcPr/>
                </a:tc>
                <a:extLst>
                  <a:ext uri="{0D108BD9-81ED-4DB2-BD59-A6C34878D82A}">
                    <a16:rowId xmlns:a16="http://schemas.microsoft.com/office/drawing/2014/main" val="3023475846"/>
                  </a:ext>
                </a:extLst>
              </a:tr>
            </a:tbl>
          </a:graphicData>
        </a:graphic>
      </p:graphicFrame>
      <p:grpSp>
        <p:nvGrpSpPr>
          <p:cNvPr id="4" name="Group 3">
            <a:extLst>
              <a:ext uri="{FF2B5EF4-FFF2-40B4-BE49-F238E27FC236}">
                <a16:creationId xmlns:a16="http://schemas.microsoft.com/office/drawing/2014/main" id="{262CD3A9-92EF-815E-EBE8-7E293FA96776}"/>
              </a:ext>
            </a:extLst>
          </p:cNvPr>
          <p:cNvGrpSpPr/>
          <p:nvPr/>
        </p:nvGrpSpPr>
        <p:grpSpPr>
          <a:xfrm>
            <a:off x="876126" y="2355863"/>
            <a:ext cx="5582157" cy="3566743"/>
            <a:chOff x="876126" y="2355863"/>
            <a:chExt cx="5582157" cy="3566743"/>
          </a:xfrm>
        </p:grpSpPr>
        <p:grpSp>
          <p:nvGrpSpPr>
            <p:cNvPr id="40" name="Group 39">
              <a:extLst>
                <a:ext uri="{FF2B5EF4-FFF2-40B4-BE49-F238E27FC236}">
                  <a16:creationId xmlns:a16="http://schemas.microsoft.com/office/drawing/2014/main" id="{E0FD3D2B-1BF9-C8FF-9E8B-5FD42867BB58}"/>
                </a:ext>
              </a:extLst>
            </p:cNvPr>
            <p:cNvGrpSpPr/>
            <p:nvPr/>
          </p:nvGrpSpPr>
          <p:grpSpPr>
            <a:xfrm>
              <a:off x="1154362" y="2680621"/>
              <a:ext cx="5303921" cy="2966104"/>
              <a:chOff x="708526" y="2496233"/>
              <a:chExt cx="5303921" cy="2966104"/>
            </a:xfrm>
          </p:grpSpPr>
          <p:cxnSp>
            <p:nvCxnSpPr>
              <p:cNvPr id="13" name="Straight Connector 12">
                <a:extLst>
                  <a:ext uri="{FF2B5EF4-FFF2-40B4-BE49-F238E27FC236}">
                    <a16:creationId xmlns:a16="http://schemas.microsoft.com/office/drawing/2014/main" id="{4A15554D-DF92-4637-93C8-9AFEF402F630}"/>
                  </a:ext>
                </a:extLst>
              </p:cNvPr>
              <p:cNvCxnSpPr>
                <a:cxnSpLocks/>
                <a:endCxn id="8" idx="2"/>
              </p:cNvCxnSpPr>
              <p:nvPr/>
            </p:nvCxnSpPr>
            <p:spPr>
              <a:xfrm>
                <a:off x="1510631" y="2833117"/>
                <a:ext cx="199924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4E6D530F-6CC4-02E2-DF2C-23B739C94BC9}"/>
                  </a:ext>
                </a:extLst>
              </p:cNvPr>
              <p:cNvGrpSpPr/>
              <p:nvPr/>
            </p:nvGrpSpPr>
            <p:grpSpPr>
              <a:xfrm>
                <a:off x="708526" y="2496233"/>
                <a:ext cx="5303921" cy="2966104"/>
                <a:chOff x="708526" y="2496233"/>
                <a:chExt cx="5303921" cy="2966104"/>
              </a:xfrm>
            </p:grpSpPr>
            <p:sp>
              <p:nvSpPr>
                <p:cNvPr id="7" name="Flowchart: Connector 6">
                  <a:extLst>
                    <a:ext uri="{FF2B5EF4-FFF2-40B4-BE49-F238E27FC236}">
                      <a16:creationId xmlns:a16="http://schemas.microsoft.com/office/drawing/2014/main" id="{BEAC6582-AAC4-782A-BDF0-9090FAC1EEC1}"/>
                    </a:ext>
                  </a:extLst>
                </p:cNvPr>
                <p:cNvSpPr/>
                <p:nvPr/>
              </p:nvSpPr>
              <p:spPr>
                <a:xfrm>
                  <a:off x="708526" y="2554707"/>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A</a:t>
                  </a:r>
                  <a:endParaRPr lang="en-UG" sz="3200" dirty="0"/>
                </a:p>
              </p:txBody>
            </p:sp>
            <p:sp>
              <p:nvSpPr>
                <p:cNvPr id="8" name="Flowchart: Connector 7">
                  <a:extLst>
                    <a:ext uri="{FF2B5EF4-FFF2-40B4-BE49-F238E27FC236}">
                      <a16:creationId xmlns:a16="http://schemas.microsoft.com/office/drawing/2014/main" id="{3E17F2FD-A88F-6360-1AB5-AFCADE0CD0E6}"/>
                    </a:ext>
                  </a:extLst>
                </p:cNvPr>
                <p:cNvSpPr/>
                <p:nvPr/>
              </p:nvSpPr>
              <p:spPr>
                <a:xfrm>
                  <a:off x="3509878" y="2496233"/>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B</a:t>
                  </a:r>
                  <a:endParaRPr lang="en-UG" sz="3200" dirty="0"/>
                </a:p>
              </p:txBody>
            </p:sp>
            <p:sp>
              <p:nvSpPr>
                <p:cNvPr id="9" name="Flowchart: Connector 8">
                  <a:extLst>
                    <a:ext uri="{FF2B5EF4-FFF2-40B4-BE49-F238E27FC236}">
                      <a16:creationId xmlns:a16="http://schemas.microsoft.com/office/drawing/2014/main" id="{D45AF818-AB1F-803B-59E7-DD08497D5A6A}"/>
                    </a:ext>
                  </a:extLst>
                </p:cNvPr>
                <p:cNvSpPr/>
                <p:nvPr/>
              </p:nvSpPr>
              <p:spPr>
                <a:xfrm>
                  <a:off x="3442368" y="4788569"/>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E</a:t>
                  </a:r>
                  <a:endParaRPr lang="en-UG" sz="3200" dirty="0"/>
                </a:p>
              </p:txBody>
            </p:sp>
            <p:sp>
              <p:nvSpPr>
                <p:cNvPr id="10" name="Flowchart: Connector 9">
                  <a:extLst>
                    <a:ext uri="{FF2B5EF4-FFF2-40B4-BE49-F238E27FC236}">
                      <a16:creationId xmlns:a16="http://schemas.microsoft.com/office/drawing/2014/main" id="{78F922F2-5E8D-2116-70BF-ED153FE630AE}"/>
                    </a:ext>
                  </a:extLst>
                </p:cNvPr>
                <p:cNvSpPr/>
                <p:nvPr/>
              </p:nvSpPr>
              <p:spPr>
                <a:xfrm>
                  <a:off x="5210342" y="3673642"/>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C</a:t>
                  </a:r>
                  <a:endParaRPr lang="en-UG" sz="3200" dirty="0"/>
                </a:p>
              </p:txBody>
            </p:sp>
            <p:sp>
              <p:nvSpPr>
                <p:cNvPr id="11" name="Flowchart: Connector 10">
                  <a:extLst>
                    <a:ext uri="{FF2B5EF4-FFF2-40B4-BE49-F238E27FC236}">
                      <a16:creationId xmlns:a16="http://schemas.microsoft.com/office/drawing/2014/main" id="{FD487C5C-0968-017B-924C-3B2DBF23DDA1}"/>
                    </a:ext>
                  </a:extLst>
                </p:cNvPr>
                <p:cNvSpPr/>
                <p:nvPr/>
              </p:nvSpPr>
              <p:spPr>
                <a:xfrm>
                  <a:off x="708527" y="4788569"/>
                  <a:ext cx="802105" cy="673768"/>
                </a:xfrm>
                <a:prstGeom prst="flowChartConnector">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dirty="0"/>
                    <a:t>D</a:t>
                  </a:r>
                  <a:endParaRPr lang="en-UG" sz="3200" dirty="0"/>
                </a:p>
              </p:txBody>
            </p:sp>
            <p:cxnSp>
              <p:nvCxnSpPr>
                <p:cNvPr id="17" name="Straight Connector 16">
                  <a:extLst>
                    <a:ext uri="{FF2B5EF4-FFF2-40B4-BE49-F238E27FC236}">
                      <a16:creationId xmlns:a16="http://schemas.microsoft.com/office/drawing/2014/main" id="{208AD104-18AE-1CBC-5913-49F367657570}"/>
                    </a:ext>
                  </a:extLst>
                </p:cNvPr>
                <p:cNvCxnSpPr>
                  <a:cxnSpLocks/>
                  <a:stCxn id="9" idx="0"/>
                  <a:endCxn id="8" idx="4"/>
                </p:cNvCxnSpPr>
                <p:nvPr/>
              </p:nvCxnSpPr>
              <p:spPr>
                <a:xfrm flipV="1">
                  <a:off x="3843421" y="3170001"/>
                  <a:ext cx="67510" cy="1618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F2121EC-C131-7C17-A20F-D0ADAC85E00C}"/>
                    </a:ext>
                  </a:extLst>
                </p:cNvPr>
                <p:cNvCxnSpPr>
                  <a:cxnSpLocks/>
                  <a:stCxn id="7" idx="4"/>
                  <a:endCxn id="11" idx="0"/>
                </p:cNvCxnSpPr>
                <p:nvPr/>
              </p:nvCxnSpPr>
              <p:spPr>
                <a:xfrm>
                  <a:off x="1109579" y="3228475"/>
                  <a:ext cx="1" cy="15600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91619AF-E7A8-A8A5-23FB-BBB32D4D8ABA}"/>
                    </a:ext>
                  </a:extLst>
                </p:cNvPr>
                <p:cNvCxnSpPr>
                  <a:cxnSpLocks/>
                </p:cNvCxnSpPr>
                <p:nvPr/>
              </p:nvCxnSpPr>
              <p:spPr>
                <a:xfrm>
                  <a:off x="1510631" y="5125453"/>
                  <a:ext cx="19992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C387816-1832-1BBC-4196-D0374299733B}"/>
                    </a:ext>
                  </a:extLst>
                </p:cNvPr>
                <p:cNvCxnSpPr>
                  <a:cxnSpLocks/>
                  <a:stCxn id="10" idx="1"/>
                </p:cNvCxnSpPr>
                <p:nvPr/>
              </p:nvCxnSpPr>
              <p:spPr>
                <a:xfrm flipH="1" flipV="1">
                  <a:off x="4311983" y="2943360"/>
                  <a:ext cx="1015825" cy="828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55EB048-C175-5D87-111B-3E4397215E48}"/>
                    </a:ext>
                  </a:extLst>
                </p:cNvPr>
                <p:cNvCxnSpPr>
                  <a:cxnSpLocks/>
                  <a:stCxn id="11" idx="7"/>
                  <a:endCxn id="8" idx="3"/>
                </p:cNvCxnSpPr>
                <p:nvPr/>
              </p:nvCxnSpPr>
              <p:spPr>
                <a:xfrm flipV="1">
                  <a:off x="1393166" y="3071330"/>
                  <a:ext cx="2234178" cy="1815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530709B-ED66-F5C1-30BF-5AB9DA95562C}"/>
                    </a:ext>
                  </a:extLst>
                </p:cNvPr>
                <p:cNvCxnSpPr>
                  <a:cxnSpLocks/>
                  <a:stCxn id="10" idx="3"/>
                </p:cNvCxnSpPr>
                <p:nvPr/>
              </p:nvCxnSpPr>
              <p:spPr>
                <a:xfrm flipH="1">
                  <a:off x="4127008" y="4248739"/>
                  <a:ext cx="1200800" cy="828953"/>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42" name="Rectangle: Rounded Corners 41">
              <a:extLst>
                <a:ext uri="{FF2B5EF4-FFF2-40B4-BE49-F238E27FC236}">
                  <a16:creationId xmlns:a16="http://schemas.microsoft.com/office/drawing/2014/main" id="{EFAC69DA-A2C5-4CB7-6327-246123543E79}"/>
                </a:ext>
              </a:extLst>
            </p:cNvPr>
            <p:cNvSpPr/>
            <p:nvPr/>
          </p:nvSpPr>
          <p:spPr>
            <a:xfrm>
              <a:off x="2679032" y="2355863"/>
              <a:ext cx="482106" cy="42342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6</a:t>
              </a:r>
              <a:endParaRPr lang="en-UG" sz="3200" dirty="0"/>
            </a:p>
          </p:txBody>
        </p:sp>
        <p:sp>
          <p:nvSpPr>
            <p:cNvPr id="43" name="Rectangle: Rounded Corners 42">
              <a:extLst>
                <a:ext uri="{FF2B5EF4-FFF2-40B4-BE49-F238E27FC236}">
                  <a16:creationId xmlns:a16="http://schemas.microsoft.com/office/drawing/2014/main" id="{F1A7812F-74B2-0EF4-BFB1-0BA17FB55032}"/>
                </a:ext>
              </a:extLst>
            </p:cNvPr>
            <p:cNvSpPr/>
            <p:nvPr/>
          </p:nvSpPr>
          <p:spPr>
            <a:xfrm>
              <a:off x="5336588" y="4896939"/>
              <a:ext cx="482106" cy="42342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5</a:t>
              </a:r>
              <a:endParaRPr lang="en-UG" sz="3200" dirty="0"/>
            </a:p>
          </p:txBody>
        </p:sp>
        <p:sp>
          <p:nvSpPr>
            <p:cNvPr id="44" name="Rectangle: Rounded Corners 43">
              <a:extLst>
                <a:ext uri="{FF2B5EF4-FFF2-40B4-BE49-F238E27FC236}">
                  <a16:creationId xmlns:a16="http://schemas.microsoft.com/office/drawing/2014/main" id="{C6348051-DF93-5A1A-EE0E-B3DE076590F6}"/>
                </a:ext>
              </a:extLst>
            </p:cNvPr>
            <p:cNvSpPr/>
            <p:nvPr/>
          </p:nvSpPr>
          <p:spPr>
            <a:xfrm>
              <a:off x="5245083" y="3069462"/>
              <a:ext cx="482106" cy="42342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5</a:t>
              </a:r>
              <a:endParaRPr lang="en-UG" sz="3200" dirty="0"/>
            </a:p>
          </p:txBody>
        </p:sp>
        <p:sp>
          <p:nvSpPr>
            <p:cNvPr id="45" name="Rectangle: Rounded Corners 44">
              <a:extLst>
                <a:ext uri="{FF2B5EF4-FFF2-40B4-BE49-F238E27FC236}">
                  <a16:creationId xmlns:a16="http://schemas.microsoft.com/office/drawing/2014/main" id="{A3B255F7-26D8-D017-9551-DAAEDFA21E8C}"/>
                </a:ext>
              </a:extLst>
            </p:cNvPr>
            <p:cNvSpPr/>
            <p:nvPr/>
          </p:nvSpPr>
          <p:spPr>
            <a:xfrm>
              <a:off x="4422768" y="3956256"/>
              <a:ext cx="482106" cy="42342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2</a:t>
              </a:r>
              <a:endParaRPr lang="en-UG" sz="3200" dirty="0"/>
            </a:p>
          </p:txBody>
        </p:sp>
        <p:sp>
          <p:nvSpPr>
            <p:cNvPr id="46" name="Rectangle: Rounded Corners 45">
              <a:extLst>
                <a:ext uri="{FF2B5EF4-FFF2-40B4-BE49-F238E27FC236}">
                  <a16:creationId xmlns:a16="http://schemas.microsoft.com/office/drawing/2014/main" id="{37B01ACE-B161-0F7E-EFE0-12455D43D9CE}"/>
                </a:ext>
              </a:extLst>
            </p:cNvPr>
            <p:cNvSpPr/>
            <p:nvPr/>
          </p:nvSpPr>
          <p:spPr>
            <a:xfrm>
              <a:off x="3127120" y="4113854"/>
              <a:ext cx="482106" cy="42342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2</a:t>
              </a:r>
              <a:endParaRPr lang="en-UG" sz="3200" dirty="0"/>
            </a:p>
          </p:txBody>
        </p:sp>
        <p:sp>
          <p:nvSpPr>
            <p:cNvPr id="47" name="Rectangle: Rounded Corners 46">
              <a:extLst>
                <a:ext uri="{FF2B5EF4-FFF2-40B4-BE49-F238E27FC236}">
                  <a16:creationId xmlns:a16="http://schemas.microsoft.com/office/drawing/2014/main" id="{A764909E-ED30-3F3A-7068-3DB3C8A357E9}"/>
                </a:ext>
              </a:extLst>
            </p:cNvPr>
            <p:cNvSpPr/>
            <p:nvPr/>
          </p:nvSpPr>
          <p:spPr>
            <a:xfrm>
              <a:off x="876126" y="3902141"/>
              <a:ext cx="482106" cy="42342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1</a:t>
              </a:r>
              <a:endParaRPr lang="en-UG" sz="3200" dirty="0"/>
            </a:p>
          </p:txBody>
        </p:sp>
        <p:sp>
          <p:nvSpPr>
            <p:cNvPr id="48" name="Rectangle: Rounded Corners 47">
              <a:extLst>
                <a:ext uri="{FF2B5EF4-FFF2-40B4-BE49-F238E27FC236}">
                  <a16:creationId xmlns:a16="http://schemas.microsoft.com/office/drawing/2014/main" id="{0644644D-F57B-25B6-973E-38641D19EBD5}"/>
                </a:ext>
              </a:extLst>
            </p:cNvPr>
            <p:cNvSpPr/>
            <p:nvPr/>
          </p:nvSpPr>
          <p:spPr>
            <a:xfrm>
              <a:off x="2715037" y="5499179"/>
              <a:ext cx="482106" cy="42342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1</a:t>
              </a:r>
              <a:endParaRPr lang="en-UG" sz="3200" dirty="0"/>
            </a:p>
          </p:txBody>
        </p:sp>
      </p:grpSp>
    </p:spTree>
    <p:extLst>
      <p:ext uri="{BB962C8B-B14F-4D97-AF65-F5344CB8AC3E}">
        <p14:creationId xmlns:p14="http://schemas.microsoft.com/office/powerpoint/2010/main" val="1788312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DB015-55CB-A6A7-661E-C40E65EB7001}"/>
              </a:ext>
            </a:extLst>
          </p:cNvPr>
          <p:cNvSpPr>
            <a:spLocks noGrp="1"/>
          </p:cNvSpPr>
          <p:nvPr>
            <p:ph type="title"/>
          </p:nvPr>
        </p:nvSpPr>
        <p:spPr>
          <a:xfrm>
            <a:off x="838200" y="170179"/>
            <a:ext cx="10515600" cy="1021715"/>
          </a:xfrm>
        </p:spPr>
        <p:txBody>
          <a:bodyPr/>
          <a:lstStyle/>
          <a:p>
            <a:r>
              <a:rPr lang="en-US" b="1" u="sng" dirty="0"/>
              <a:t>Applications of Dijkstra’s Algorithm</a:t>
            </a:r>
            <a:endParaRPr lang="en-UG" b="1" u="sng" dirty="0"/>
          </a:p>
        </p:txBody>
      </p:sp>
      <p:sp>
        <p:nvSpPr>
          <p:cNvPr id="3" name="Content Placeholder 2">
            <a:extLst>
              <a:ext uri="{FF2B5EF4-FFF2-40B4-BE49-F238E27FC236}">
                <a16:creationId xmlns:a16="http://schemas.microsoft.com/office/drawing/2014/main" id="{0A5D8E5D-47C9-FF8C-5B30-174884FCF1A8}"/>
              </a:ext>
            </a:extLst>
          </p:cNvPr>
          <p:cNvSpPr>
            <a:spLocks noGrp="1"/>
          </p:cNvSpPr>
          <p:nvPr>
            <p:ph idx="1"/>
          </p:nvPr>
        </p:nvSpPr>
        <p:spPr>
          <a:xfrm>
            <a:off x="838200" y="1325880"/>
            <a:ext cx="10515600" cy="5151120"/>
          </a:xfrm>
        </p:spPr>
        <p:txBody>
          <a:bodyPr>
            <a:normAutofit lnSpcReduction="10000"/>
          </a:bodyPr>
          <a:lstStyle/>
          <a:p>
            <a:endParaRPr lang="en-US" sz="2400" dirty="0"/>
          </a:p>
          <a:p>
            <a:pPr>
              <a:buFont typeface="Wingdings" panose="05000000000000000000" pitchFamily="2" charset="2"/>
              <a:buChar char="q"/>
            </a:pPr>
            <a:r>
              <a:rPr lang="en-US" sz="2400" dirty="0"/>
              <a:t>For it’s ability to find the shortest path dijkstra’s algorithm is applied in some of the following areas;</a:t>
            </a:r>
          </a:p>
          <a:p>
            <a:r>
              <a:rPr lang="en-US" sz="2400" b="1" dirty="0"/>
              <a:t>Network Routing; </a:t>
            </a:r>
            <a:r>
              <a:rPr lang="en-US" sz="2400" dirty="0"/>
              <a:t>Dijkstra's algorithm is widely used in computer networks and telecommunications for routing packets of data between nodes. This facilitates efficient data transmission.</a:t>
            </a:r>
          </a:p>
          <a:p>
            <a:r>
              <a:rPr lang="en-US" sz="2400" b="1" dirty="0"/>
              <a:t>GPS Navigation Systems; </a:t>
            </a:r>
            <a:r>
              <a:rPr lang="en-US" sz="2400" dirty="0"/>
              <a:t>Navigation systems, such as Google Maps, use Dijkstra's algorithm to calculate the shortest route between two locations. By considering factors like distance, traffic conditions, and road closures, these systems can provide real-time directions to users.</a:t>
            </a:r>
          </a:p>
          <a:p>
            <a:r>
              <a:rPr lang="en-US" sz="2400" b="1" dirty="0"/>
              <a:t>Telecommunications Network Design; </a:t>
            </a:r>
            <a:r>
              <a:rPr lang="en-US" sz="2400" dirty="0"/>
              <a:t>Telecommunication companies use Dijkstra's algorithm to design efficient networks that connect various communication nodes (e.g., cell towers, switches) while minimizing costs and maximizing reliability.</a:t>
            </a:r>
          </a:p>
        </p:txBody>
      </p:sp>
    </p:spTree>
    <p:extLst>
      <p:ext uri="{BB962C8B-B14F-4D97-AF65-F5344CB8AC3E}">
        <p14:creationId xmlns:p14="http://schemas.microsoft.com/office/powerpoint/2010/main" val="268703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DB015-55CB-A6A7-661E-C40E65EB7001}"/>
              </a:ext>
            </a:extLst>
          </p:cNvPr>
          <p:cNvSpPr>
            <a:spLocks noGrp="1"/>
          </p:cNvSpPr>
          <p:nvPr>
            <p:ph type="title"/>
          </p:nvPr>
        </p:nvSpPr>
        <p:spPr>
          <a:xfrm>
            <a:off x="838200" y="170179"/>
            <a:ext cx="10515600" cy="1021715"/>
          </a:xfrm>
        </p:spPr>
        <p:txBody>
          <a:bodyPr/>
          <a:lstStyle/>
          <a:p>
            <a:r>
              <a:rPr lang="en-US" b="1" u="sng" dirty="0"/>
              <a:t>Applications of Dijkstra’s Algorithm</a:t>
            </a:r>
            <a:endParaRPr lang="en-UG" b="1" u="sng" dirty="0"/>
          </a:p>
        </p:txBody>
      </p:sp>
      <p:sp>
        <p:nvSpPr>
          <p:cNvPr id="3" name="Content Placeholder 2">
            <a:extLst>
              <a:ext uri="{FF2B5EF4-FFF2-40B4-BE49-F238E27FC236}">
                <a16:creationId xmlns:a16="http://schemas.microsoft.com/office/drawing/2014/main" id="{0A5D8E5D-47C9-FF8C-5B30-174884FCF1A8}"/>
              </a:ext>
            </a:extLst>
          </p:cNvPr>
          <p:cNvSpPr>
            <a:spLocks noGrp="1"/>
          </p:cNvSpPr>
          <p:nvPr>
            <p:ph idx="1"/>
          </p:nvPr>
        </p:nvSpPr>
        <p:spPr>
          <a:xfrm>
            <a:off x="838200" y="1325880"/>
            <a:ext cx="10515600" cy="5151120"/>
          </a:xfrm>
        </p:spPr>
        <p:txBody>
          <a:bodyPr>
            <a:normAutofit/>
          </a:bodyPr>
          <a:lstStyle/>
          <a:p>
            <a:r>
              <a:rPr lang="en-US" sz="2400" b="1" dirty="0"/>
              <a:t>Traffic Management; </a:t>
            </a:r>
            <a:r>
              <a:rPr lang="en-US" sz="2400" dirty="0"/>
              <a:t>Urban planners and transportation authorities utilize Dijkstra's algorithm to optimize traffic flow and reduce congestion on road networks. This determines optimal routes for vehicles and adjusting traffic signal timings.</a:t>
            </a:r>
          </a:p>
          <a:p>
            <a:r>
              <a:rPr lang="en-US" sz="2400" b="1" dirty="0"/>
              <a:t>Optical Fiber Network Design; </a:t>
            </a:r>
            <a:r>
              <a:rPr lang="en-US" sz="2400" dirty="0"/>
              <a:t>Companies involved in building optical fiber networks leverage Dijkstra's algorithm to plan the layout of fiber optic cables, ensuring efficient data transmission with minimal signal loss.</a:t>
            </a:r>
          </a:p>
          <a:p>
            <a:r>
              <a:rPr lang="en-US" sz="2400" b="1" dirty="0"/>
              <a:t>Supply Chain Management; </a:t>
            </a:r>
            <a:r>
              <a:rPr lang="en-US" sz="2400" dirty="0"/>
              <a:t>Dijkstra's algorithm is applied in supply chain management to optimize logistics operations, including route planning for transporting goods between warehouses, distribution centers, and retailers.</a:t>
            </a:r>
          </a:p>
          <a:p>
            <a:r>
              <a:rPr lang="en-US" sz="2400" b="1" dirty="0"/>
              <a:t>Wireless Sensor Networks; </a:t>
            </a:r>
            <a:r>
              <a:rPr lang="en-US" sz="2400" dirty="0"/>
              <a:t>In wireless sensor networks, where sensors are deployed to monitor physical environments, Dijkstra's algorithm assists in establishing efficient communication paths among sensors, facilitating data collection and dissemination.</a:t>
            </a:r>
          </a:p>
        </p:txBody>
      </p:sp>
    </p:spTree>
    <p:extLst>
      <p:ext uri="{BB962C8B-B14F-4D97-AF65-F5344CB8AC3E}">
        <p14:creationId xmlns:p14="http://schemas.microsoft.com/office/powerpoint/2010/main" val="325806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3DFD7-F0FE-CF90-7644-D9E3CAC9F8E1}"/>
              </a:ext>
            </a:extLst>
          </p:cNvPr>
          <p:cNvSpPr>
            <a:spLocks noGrp="1"/>
          </p:cNvSpPr>
          <p:nvPr>
            <p:ph type="title"/>
          </p:nvPr>
        </p:nvSpPr>
        <p:spPr>
          <a:xfrm>
            <a:off x="838200" y="139699"/>
            <a:ext cx="10515600" cy="1082675"/>
          </a:xfrm>
        </p:spPr>
        <p:txBody>
          <a:bodyPr/>
          <a:lstStyle/>
          <a:p>
            <a:r>
              <a:rPr lang="en-US" b="1" u="sng" dirty="0"/>
              <a:t>Applications of Dijkstra’s Algorithm</a:t>
            </a:r>
            <a:endParaRPr lang="en-UG" b="1" u="sng" dirty="0"/>
          </a:p>
        </p:txBody>
      </p:sp>
      <p:sp>
        <p:nvSpPr>
          <p:cNvPr id="3" name="Content Placeholder 2">
            <a:extLst>
              <a:ext uri="{FF2B5EF4-FFF2-40B4-BE49-F238E27FC236}">
                <a16:creationId xmlns:a16="http://schemas.microsoft.com/office/drawing/2014/main" id="{E6EB70E4-FFD6-9EE0-A22D-20C4A2A7B98C}"/>
              </a:ext>
            </a:extLst>
          </p:cNvPr>
          <p:cNvSpPr>
            <a:spLocks noGrp="1"/>
          </p:cNvSpPr>
          <p:nvPr>
            <p:ph idx="1"/>
          </p:nvPr>
        </p:nvSpPr>
        <p:spPr/>
        <p:txBody>
          <a:bodyPr/>
          <a:lstStyle/>
          <a:p>
            <a:r>
              <a:rPr lang="en-US" sz="2400" b="1" dirty="0"/>
              <a:t>Robotics Path Planning; </a:t>
            </a:r>
            <a:r>
              <a:rPr lang="en-US" sz="2400" dirty="0"/>
              <a:t>Dijkstra's algorithm plays a crucial role in robotics for path planning tasks. Robots use this algorithm to navigate through environments with obstacles while minimizing the distance traveled.</a:t>
            </a:r>
          </a:p>
          <a:p>
            <a:r>
              <a:rPr lang="en-US" sz="2400" b="1" dirty="0"/>
              <a:t>Game Development; </a:t>
            </a:r>
            <a:r>
              <a:rPr lang="en-US" sz="2400" dirty="0"/>
              <a:t>Dijkstra's algorithm is used in game development for tasks such as pathfinding for non-player characters (NPCs) or enemy units. It helps NPCs navigate game environments intelligently and avoid obstacles. </a:t>
            </a:r>
            <a:endParaRPr lang="en-UG" sz="2400" dirty="0"/>
          </a:p>
          <a:p>
            <a:r>
              <a:rPr lang="en-US" sz="2400" b="1" dirty="0"/>
              <a:t>Airline Travel Planning; </a:t>
            </a:r>
            <a:r>
              <a:rPr lang="en-US" sz="2400" dirty="0"/>
              <a:t>In the airline industry, Dijkstra's algorithm is employed to optimize flight routes and schedules, ensuring efficient utilization of resources and minimizing travel time for passengers.</a:t>
            </a:r>
          </a:p>
          <a:p>
            <a:endParaRPr lang="en-UG" dirty="0"/>
          </a:p>
        </p:txBody>
      </p:sp>
    </p:spTree>
    <p:extLst>
      <p:ext uri="{BB962C8B-B14F-4D97-AF65-F5344CB8AC3E}">
        <p14:creationId xmlns:p14="http://schemas.microsoft.com/office/powerpoint/2010/main" val="1794180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B27D5-CED7-D4AA-BEC9-19F93FFFAA64}"/>
              </a:ext>
            </a:extLst>
          </p:cNvPr>
          <p:cNvSpPr>
            <a:spLocks noGrp="1"/>
          </p:cNvSpPr>
          <p:nvPr>
            <p:ph type="title"/>
          </p:nvPr>
        </p:nvSpPr>
        <p:spPr>
          <a:xfrm>
            <a:off x="838200" y="231139"/>
            <a:ext cx="10515600" cy="899795"/>
          </a:xfrm>
        </p:spPr>
        <p:txBody>
          <a:bodyPr/>
          <a:lstStyle/>
          <a:p>
            <a:r>
              <a:rPr lang="en-US" b="1" u="sng" dirty="0"/>
              <a:t>Minimum Spanning Tree (MST)</a:t>
            </a:r>
            <a:endParaRPr lang="en-UG" b="1" u="sng" dirty="0"/>
          </a:p>
        </p:txBody>
      </p:sp>
      <p:sp>
        <p:nvSpPr>
          <p:cNvPr id="3" name="Content Placeholder 2">
            <a:extLst>
              <a:ext uri="{FF2B5EF4-FFF2-40B4-BE49-F238E27FC236}">
                <a16:creationId xmlns:a16="http://schemas.microsoft.com/office/drawing/2014/main" id="{6C0465E7-9429-7D6D-E2C7-3C8AC8C832FC}"/>
              </a:ext>
            </a:extLst>
          </p:cNvPr>
          <p:cNvSpPr>
            <a:spLocks noGrp="1"/>
          </p:cNvSpPr>
          <p:nvPr>
            <p:ph idx="1"/>
          </p:nvPr>
        </p:nvSpPr>
        <p:spPr>
          <a:xfrm>
            <a:off x="838200" y="1304143"/>
            <a:ext cx="10515600" cy="5322717"/>
          </a:xfrm>
        </p:spPr>
        <p:txBody>
          <a:bodyPr>
            <a:normAutofit/>
          </a:bodyPr>
          <a:lstStyle/>
          <a:p>
            <a:pPr marL="0" indent="0">
              <a:buNone/>
            </a:pPr>
            <a:r>
              <a:rPr lang="en-US" sz="2400" b="1" dirty="0"/>
              <a:t>A spanning tree </a:t>
            </a:r>
            <a:r>
              <a:rPr lang="en-US" sz="2400" dirty="0"/>
              <a:t>of a graph is a subgraph that includes all the vertices of the original graph and forms a tree, meaning it is connected and a cyclic. </a:t>
            </a:r>
          </a:p>
          <a:p>
            <a:pPr marL="0" indent="0">
              <a:buNone/>
            </a:pPr>
            <a:r>
              <a:rPr lang="en-US" sz="2400" dirty="0"/>
              <a:t>The Minimum Spanning Tree is a spanning tree with the smallest total edge weight and having no cycles between the vertices. It can be found using some of the following methods;</a:t>
            </a:r>
            <a:endParaRPr lang="en-US" sz="3600" dirty="0"/>
          </a:p>
          <a:p>
            <a:pPr>
              <a:buFont typeface="Wingdings" panose="05000000000000000000" pitchFamily="2" charset="2"/>
              <a:buChar char="q"/>
            </a:pPr>
            <a:r>
              <a:rPr lang="en-US" sz="2400" b="1" dirty="0"/>
              <a:t>Prim's Algorithm:</a:t>
            </a:r>
          </a:p>
          <a:p>
            <a:pPr marL="0" indent="0">
              <a:buNone/>
            </a:pPr>
            <a:r>
              <a:rPr lang="en-US" sz="2400" dirty="0"/>
              <a:t>It’s Similar to Dijkstra's algorithm, but instead of finding the shortest path from one node to all others, Prim's algorithm starts from an arbitrary node and grows the MST one vertex at a time.</a:t>
            </a:r>
          </a:p>
          <a:p>
            <a:pPr marL="0" indent="0">
              <a:buNone/>
            </a:pPr>
            <a:r>
              <a:rPr lang="en-US" sz="2400" dirty="0"/>
              <a:t>At each step, it selects the edge with the smallest weight that connects a vertex in the MST to a vertex outside the MST.  It is an example of a greedy algorithm because at each step, it selects the cheapest possible edge that connects a vertex in the MST to a vertex outside the MST.</a:t>
            </a:r>
          </a:p>
          <a:p>
            <a:pPr marL="0" indent="0">
              <a:buNone/>
            </a:pPr>
            <a:endParaRPr lang="en-UG" sz="2400" dirty="0"/>
          </a:p>
        </p:txBody>
      </p:sp>
    </p:spTree>
    <p:extLst>
      <p:ext uri="{BB962C8B-B14F-4D97-AF65-F5344CB8AC3E}">
        <p14:creationId xmlns:p14="http://schemas.microsoft.com/office/powerpoint/2010/main" val="1167700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455FE-18D0-058F-228F-C670B49A2B97}"/>
              </a:ext>
            </a:extLst>
          </p:cNvPr>
          <p:cNvSpPr>
            <a:spLocks noGrp="1"/>
          </p:cNvSpPr>
          <p:nvPr>
            <p:ph type="title"/>
          </p:nvPr>
        </p:nvSpPr>
        <p:spPr>
          <a:xfrm>
            <a:off x="838200" y="155262"/>
            <a:ext cx="10515600" cy="744147"/>
          </a:xfrm>
        </p:spPr>
        <p:txBody>
          <a:bodyPr/>
          <a:lstStyle/>
          <a:p>
            <a:r>
              <a:rPr lang="en-US" b="1" u="sng" dirty="0"/>
              <a:t>Minimum Spanning Tree (MST)</a:t>
            </a:r>
            <a:endParaRPr lang="en-UG" b="1" dirty="0"/>
          </a:p>
        </p:txBody>
      </p:sp>
      <p:sp>
        <p:nvSpPr>
          <p:cNvPr id="3" name="Content Placeholder 2">
            <a:extLst>
              <a:ext uri="{FF2B5EF4-FFF2-40B4-BE49-F238E27FC236}">
                <a16:creationId xmlns:a16="http://schemas.microsoft.com/office/drawing/2014/main" id="{F6EC9412-D7C8-9307-B193-EEFCBD8F29BA}"/>
              </a:ext>
            </a:extLst>
          </p:cNvPr>
          <p:cNvSpPr>
            <a:spLocks noGrp="1"/>
          </p:cNvSpPr>
          <p:nvPr>
            <p:ph idx="1"/>
          </p:nvPr>
        </p:nvSpPr>
        <p:spPr>
          <a:xfrm>
            <a:off x="838200" y="1199212"/>
            <a:ext cx="10515600" cy="5246557"/>
          </a:xfrm>
        </p:spPr>
        <p:txBody>
          <a:bodyPr>
            <a:normAutofit fontScale="47500" lnSpcReduction="20000"/>
          </a:bodyPr>
          <a:lstStyle/>
          <a:p>
            <a:pPr marL="0" indent="0">
              <a:buNone/>
            </a:pPr>
            <a:endParaRPr lang="en-US" sz="5100" dirty="0"/>
          </a:p>
          <a:p>
            <a:pPr>
              <a:buFont typeface="Wingdings" panose="05000000000000000000" pitchFamily="2" charset="2"/>
              <a:buChar char="§"/>
            </a:pPr>
            <a:r>
              <a:rPr lang="en-US" sz="5100" b="1" dirty="0"/>
              <a:t>Prim's algorithm </a:t>
            </a:r>
            <a:r>
              <a:rPr lang="en-US" sz="5100" dirty="0"/>
              <a:t>is generally </a:t>
            </a:r>
            <a:r>
              <a:rPr lang="en-US" sz="5100" u="sng" dirty="0"/>
              <a:t>more efficient </a:t>
            </a:r>
            <a:r>
              <a:rPr lang="en-US" sz="5100" dirty="0"/>
              <a:t>than </a:t>
            </a:r>
            <a:r>
              <a:rPr lang="en-US" sz="5100" b="1" dirty="0"/>
              <a:t>Kruskal's algorithm </a:t>
            </a:r>
            <a:r>
              <a:rPr lang="en-US" sz="5100" dirty="0"/>
              <a:t>for dense graphs (graphs with many edges) because it does not involve sorting the edges.</a:t>
            </a:r>
          </a:p>
          <a:p>
            <a:pPr>
              <a:buFont typeface="Wingdings" panose="05000000000000000000" pitchFamily="2" charset="2"/>
              <a:buChar char="§"/>
            </a:pPr>
            <a:r>
              <a:rPr lang="en-US" sz="5100" dirty="0"/>
              <a:t>Prim's algorithm can handle graphs with weighted edges (either positive or negative weights).</a:t>
            </a:r>
          </a:p>
          <a:p>
            <a:pPr>
              <a:buFont typeface="Wingdings" panose="05000000000000000000" pitchFamily="2" charset="2"/>
              <a:buChar char="§"/>
            </a:pPr>
            <a:r>
              <a:rPr lang="en-US" sz="5100" dirty="0"/>
              <a:t>Prim's algorithm guarantees that at each step, the tree remains connected and grows until it spans all the vertices in the graph.</a:t>
            </a:r>
          </a:p>
          <a:p>
            <a:pPr>
              <a:buFont typeface="Wingdings" panose="05000000000000000000" pitchFamily="2" charset="2"/>
              <a:buChar char="§"/>
            </a:pPr>
            <a:r>
              <a:rPr lang="en-US" sz="5100" dirty="0"/>
              <a:t>Prim's algorithm can be implemented using various data structures such as arrays, priority queues, or binary heaps to efficiently select the minimum weight edge.</a:t>
            </a:r>
          </a:p>
          <a:p>
            <a:pPr>
              <a:buFont typeface="Wingdings" panose="05000000000000000000" pitchFamily="2" charset="2"/>
              <a:buChar char="§"/>
            </a:pPr>
            <a:r>
              <a:rPr lang="en-US" sz="5100" dirty="0"/>
              <a:t>The time complexity of Prim's algorithm is O(V^2) with adjacency matrix representation or O(E log V) with adjacency list representation, where V is the number of vertices and E is the number of edges.</a:t>
            </a:r>
          </a:p>
          <a:p>
            <a:pPr>
              <a:buFont typeface="Wingdings" panose="05000000000000000000" pitchFamily="2" charset="2"/>
              <a:buChar char="§"/>
            </a:pPr>
            <a:r>
              <a:rPr lang="en-US" sz="5100" dirty="0"/>
              <a:t>It is widely used in various applications, including network design, routing, and clustering.</a:t>
            </a:r>
            <a:endParaRPr lang="en-UG" sz="5100" dirty="0"/>
          </a:p>
        </p:txBody>
      </p:sp>
    </p:spTree>
    <p:extLst>
      <p:ext uri="{BB962C8B-B14F-4D97-AF65-F5344CB8AC3E}">
        <p14:creationId xmlns:p14="http://schemas.microsoft.com/office/powerpoint/2010/main" val="4257725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1226</TotalTime>
  <Words>1797</Words>
  <Application>Microsoft Office PowerPoint</Application>
  <PresentationFormat>Widescreen</PresentationFormat>
  <Paragraphs>319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Dijkstra’s Algorithm</vt:lpstr>
      <vt:lpstr>Dijkstra’s Algorithm</vt:lpstr>
      <vt:lpstr>Dijkstra’s Algorithm</vt:lpstr>
      <vt:lpstr>Dijkstra’s Algorithm</vt:lpstr>
      <vt:lpstr>Applications of Dijkstra’s Algorithm</vt:lpstr>
      <vt:lpstr>Applications of Dijkstra’s Algorithm</vt:lpstr>
      <vt:lpstr>Applications of Dijkstra’s Algorithm</vt:lpstr>
      <vt:lpstr>Minimum Spanning Tree (MST)</vt:lpstr>
      <vt:lpstr>Minimum Spanning Tree (MST)</vt:lpstr>
      <vt:lpstr>Steps for finding MST using Prim's algorithm</vt:lpstr>
      <vt:lpstr>Illustration:</vt:lpstr>
      <vt:lpstr>Illustration:</vt:lpstr>
      <vt:lpstr>Minimum Spanning Tree (MST)</vt:lpstr>
      <vt:lpstr>Steps for finding MST using Kruskal's algorithm</vt:lpstr>
      <vt:lpstr>Illustration:</vt:lpstr>
      <vt:lpstr>Illustration:</vt:lpstr>
      <vt:lpstr>Terms to note: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Dijkstra’s Algorithm</dc:title>
  <dc:creator>MASTER CHEIF EZAMATI</dc:creator>
  <cp:lastModifiedBy>MASTER CHEIF EZAMATI</cp:lastModifiedBy>
  <cp:revision>15</cp:revision>
  <dcterms:created xsi:type="dcterms:W3CDTF">2024-03-21T10:29:45Z</dcterms:created>
  <dcterms:modified xsi:type="dcterms:W3CDTF">2024-03-22T09:15:50Z</dcterms:modified>
</cp:coreProperties>
</file>