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80" r:id="rId24"/>
    <p:sldId id="282" r:id="rId25"/>
    <p:sldId id="283" r:id="rId26"/>
    <p:sldId id="285" r:id="rId27"/>
    <p:sldId id="287" r:id="rId28"/>
    <p:sldId id="284" r:id="rId29"/>
    <p:sldId id="288" r:id="rId30"/>
    <p:sldId id="289" r:id="rId31"/>
    <p:sldId id="291" r:id="rId32"/>
    <p:sldId id="292" r:id="rId33"/>
    <p:sldId id="293" r:id="rId34"/>
    <p:sldId id="307" r:id="rId35"/>
    <p:sldId id="294" r:id="rId36"/>
    <p:sldId id="295" r:id="rId37"/>
    <p:sldId id="319" r:id="rId38"/>
    <p:sldId id="320" r:id="rId39"/>
    <p:sldId id="321" r:id="rId40"/>
    <p:sldId id="298" r:id="rId41"/>
    <p:sldId id="296" r:id="rId42"/>
    <p:sldId id="302" r:id="rId43"/>
    <p:sldId id="303" r:id="rId44"/>
    <p:sldId id="301" r:id="rId45"/>
    <p:sldId id="299" r:id="rId46"/>
    <p:sldId id="304" r:id="rId47"/>
    <p:sldId id="300" r:id="rId48"/>
    <p:sldId id="297" r:id="rId49"/>
    <p:sldId id="308" r:id="rId50"/>
    <p:sldId id="317" r:id="rId51"/>
    <p:sldId id="309" r:id="rId52"/>
    <p:sldId id="310" r:id="rId53"/>
    <p:sldId id="318" r:id="rId54"/>
    <p:sldId id="311" r:id="rId55"/>
    <p:sldId id="290" r:id="rId56"/>
    <p:sldId id="315" r:id="rId57"/>
    <p:sldId id="314" r:id="rId58"/>
    <p:sldId id="313" r:id="rId59"/>
    <p:sldId id="312" r:id="rId60"/>
    <p:sldId id="278" r:id="rId61"/>
    <p:sldId id="306" r:id="rId62"/>
    <p:sldId id="316" r:id="rId63"/>
    <p:sldId id="279" r:id="rId64"/>
  </p:sldIdLst>
  <p:sldSz cx="12192000" cy="6858000"/>
  <p:notesSz cx="6858000" cy="9144000"/>
  <p:embeddedFontLst>
    <p:embeddedFont>
      <p:font typeface="Book Antiqua" panose="02040602050305030304" pitchFamily="18" charset="0"/>
      <p:regular r:id="rId66"/>
      <p:bold r:id="rId67"/>
      <p:italic r:id="rId68"/>
      <p:boldItalic r:id="rId69"/>
    </p:embeddedFont>
    <p:embeddedFont>
      <p:font typeface="Trebuchet MS" panose="020B0603020202020204" pitchFamily="34" charset="0"/>
      <p:regular r:id="rId70"/>
      <p:bold r:id="rId71"/>
      <p:italic r:id="rId72"/>
      <p:boldItalic r:id="rId73"/>
    </p:embeddedFont>
    <p:embeddedFont>
      <p:font typeface="Calibri" panose="020F0502020204030204" pitchFamily="34" charset="0"/>
      <p:regular r:id="rId74"/>
      <p:bold r:id="rId75"/>
      <p:italic r:id="rId76"/>
      <p:boldItalic r:id="rId77"/>
    </p:embeddedFont>
    <p:embeddedFont>
      <p:font typeface="Cambria" panose="02040503050406030204" pitchFamily="18"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3" roundtripDataSignature="AMtx7mjrgDHJy0FKUxglz+Cl7GFCoOcF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61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font" Target="fonts/font15.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87" Type="http://schemas.openxmlformats.org/officeDocument/2006/relationships/tableStyles" Target="tableStyles.xml"/><Relationship Id="rId61"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0269cc05b6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30269cc05b6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g30269cc05b6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0269cc05b6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30269cc05b6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g30269cc05b6_0_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269cc05b6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g30269cc05b6_0_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30269cc05b6_0_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0269cc05b6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30269cc05b6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30269cc05b6_0_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0269cc05b6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30269cc05b6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30269cc05b6_0_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0269cc05b6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g30269cc05b6_0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g30269cc05b6_0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269cc05b6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30269cc05b6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30269cc05b6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0269cc05b6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30269cc05b6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30269cc05b6_0_8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0269cc05b6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30269cc05b6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30269cc05b6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0269cc05b6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30269cc05b6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g30269cc05b6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f69192a1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2ff69192a1d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Clr>
                <a:schemeClr val="dk1"/>
              </a:buClr>
              <a:buSzPts val="1200"/>
              <a:buFont typeface="Noto Sans Symbols"/>
              <a:buChar char="▪"/>
            </a:pPr>
            <a:r>
              <a:rPr lang="en-GB"/>
              <a:t>Limited empirical investigation into the challenges encountered by Master's degree students </a:t>
            </a:r>
            <a:endParaRPr/>
          </a:p>
          <a:p>
            <a:pPr marL="0" lvl="0" indent="0" algn="l" rtl="0">
              <a:lnSpc>
                <a:spcPct val="100000"/>
              </a:lnSpc>
              <a:spcBef>
                <a:spcPts val="0"/>
              </a:spcBef>
              <a:spcAft>
                <a:spcPts val="0"/>
              </a:spcAft>
              <a:buClr>
                <a:schemeClr val="dk1"/>
              </a:buClr>
              <a:buSzPts val="1200"/>
              <a:buFont typeface="Noto Sans Symbols"/>
              <a:buChar char="▪"/>
            </a:pPr>
            <a:r>
              <a:rPr lang="en-GB"/>
              <a:t>during the dissertation writing process contributes to difficulties in completing dissertations, resulting in elevated dropout rates and delayed program completion. This study seeks to fill this research gap by examining the specific challenges and solutions.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10" name="Google Shape;110;g2ff69192a1d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GB"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0269cc05b6_0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30269cc05b6_0_1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g30269cc05b6_0_1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0269cc05b6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30269cc05b6_0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30269cc05b6_0_1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22</a:t>
            </a:fld>
            <a:endParaRPr/>
          </a:p>
        </p:txBody>
      </p:sp>
    </p:spTree>
    <p:extLst>
      <p:ext uri="{BB962C8B-B14F-4D97-AF65-F5344CB8AC3E}">
        <p14:creationId xmlns:p14="http://schemas.microsoft.com/office/powerpoint/2010/main" val="66971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0269cc05b6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30269cc05b6_0_1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30269cc05b6_0_1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23</a:t>
            </a:fld>
            <a:endParaRPr/>
          </a:p>
        </p:txBody>
      </p:sp>
    </p:spTree>
    <p:extLst>
      <p:ext uri="{BB962C8B-B14F-4D97-AF65-F5344CB8AC3E}">
        <p14:creationId xmlns:p14="http://schemas.microsoft.com/office/powerpoint/2010/main" val="2447579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24</a:t>
            </a:fld>
            <a:endParaRPr/>
          </a:p>
        </p:txBody>
      </p:sp>
    </p:spTree>
    <p:extLst>
      <p:ext uri="{BB962C8B-B14F-4D97-AF65-F5344CB8AC3E}">
        <p14:creationId xmlns:p14="http://schemas.microsoft.com/office/powerpoint/2010/main" val="1872289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25</a:t>
            </a:fld>
            <a:endParaRPr/>
          </a:p>
        </p:txBody>
      </p:sp>
    </p:spTree>
    <p:extLst>
      <p:ext uri="{BB962C8B-B14F-4D97-AF65-F5344CB8AC3E}">
        <p14:creationId xmlns:p14="http://schemas.microsoft.com/office/powerpoint/2010/main" val="881514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26</a:t>
            </a:fld>
            <a:endParaRPr/>
          </a:p>
        </p:txBody>
      </p:sp>
    </p:spTree>
    <p:extLst>
      <p:ext uri="{BB962C8B-B14F-4D97-AF65-F5344CB8AC3E}">
        <p14:creationId xmlns:p14="http://schemas.microsoft.com/office/powerpoint/2010/main" val="41312588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27</a:t>
            </a:fld>
            <a:endParaRPr/>
          </a:p>
        </p:txBody>
      </p:sp>
    </p:spTree>
    <p:extLst>
      <p:ext uri="{BB962C8B-B14F-4D97-AF65-F5344CB8AC3E}">
        <p14:creationId xmlns:p14="http://schemas.microsoft.com/office/powerpoint/2010/main" val="4273038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28</a:t>
            </a:fld>
            <a:endParaRPr/>
          </a:p>
        </p:txBody>
      </p:sp>
    </p:spTree>
    <p:extLst>
      <p:ext uri="{BB962C8B-B14F-4D97-AF65-F5344CB8AC3E}">
        <p14:creationId xmlns:p14="http://schemas.microsoft.com/office/powerpoint/2010/main" val="4045442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29</a:t>
            </a:fld>
            <a:endParaRPr/>
          </a:p>
        </p:txBody>
      </p:sp>
    </p:spTree>
    <p:extLst>
      <p:ext uri="{BB962C8B-B14F-4D97-AF65-F5344CB8AC3E}">
        <p14:creationId xmlns:p14="http://schemas.microsoft.com/office/powerpoint/2010/main" val="383163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30</a:t>
            </a:fld>
            <a:endParaRPr/>
          </a:p>
        </p:txBody>
      </p:sp>
    </p:spTree>
    <p:extLst>
      <p:ext uri="{BB962C8B-B14F-4D97-AF65-F5344CB8AC3E}">
        <p14:creationId xmlns:p14="http://schemas.microsoft.com/office/powerpoint/2010/main" val="2880449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31</a:t>
            </a:fld>
            <a:endParaRPr/>
          </a:p>
        </p:txBody>
      </p:sp>
    </p:spTree>
    <p:extLst>
      <p:ext uri="{BB962C8B-B14F-4D97-AF65-F5344CB8AC3E}">
        <p14:creationId xmlns:p14="http://schemas.microsoft.com/office/powerpoint/2010/main" val="3069071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32</a:t>
            </a:fld>
            <a:endParaRPr/>
          </a:p>
        </p:txBody>
      </p:sp>
    </p:spTree>
    <p:extLst>
      <p:ext uri="{BB962C8B-B14F-4D97-AF65-F5344CB8AC3E}">
        <p14:creationId xmlns:p14="http://schemas.microsoft.com/office/powerpoint/2010/main" val="392400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33</a:t>
            </a:fld>
            <a:endParaRPr/>
          </a:p>
        </p:txBody>
      </p:sp>
    </p:spTree>
    <p:extLst>
      <p:ext uri="{BB962C8B-B14F-4D97-AF65-F5344CB8AC3E}">
        <p14:creationId xmlns:p14="http://schemas.microsoft.com/office/powerpoint/2010/main" val="3560301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35</a:t>
            </a:fld>
            <a:endParaRPr/>
          </a:p>
        </p:txBody>
      </p:sp>
    </p:spTree>
    <p:extLst>
      <p:ext uri="{BB962C8B-B14F-4D97-AF65-F5344CB8AC3E}">
        <p14:creationId xmlns:p14="http://schemas.microsoft.com/office/powerpoint/2010/main" val="9891932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36</a:t>
            </a:fld>
            <a:endParaRPr/>
          </a:p>
        </p:txBody>
      </p:sp>
    </p:spTree>
    <p:extLst>
      <p:ext uri="{BB962C8B-B14F-4D97-AF65-F5344CB8AC3E}">
        <p14:creationId xmlns:p14="http://schemas.microsoft.com/office/powerpoint/2010/main" val="3295769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40</a:t>
            </a:fld>
            <a:endParaRPr/>
          </a:p>
        </p:txBody>
      </p:sp>
    </p:spTree>
    <p:extLst>
      <p:ext uri="{BB962C8B-B14F-4D97-AF65-F5344CB8AC3E}">
        <p14:creationId xmlns:p14="http://schemas.microsoft.com/office/powerpoint/2010/main" val="2067936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41</a:t>
            </a:fld>
            <a:endParaRPr/>
          </a:p>
        </p:txBody>
      </p:sp>
    </p:spTree>
    <p:extLst>
      <p:ext uri="{BB962C8B-B14F-4D97-AF65-F5344CB8AC3E}">
        <p14:creationId xmlns:p14="http://schemas.microsoft.com/office/powerpoint/2010/main" val="2124118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42</a:t>
            </a:fld>
            <a:endParaRPr/>
          </a:p>
        </p:txBody>
      </p:sp>
    </p:spTree>
    <p:extLst>
      <p:ext uri="{BB962C8B-B14F-4D97-AF65-F5344CB8AC3E}">
        <p14:creationId xmlns:p14="http://schemas.microsoft.com/office/powerpoint/2010/main" val="40559403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43</a:t>
            </a:fld>
            <a:endParaRPr/>
          </a:p>
        </p:txBody>
      </p:sp>
    </p:spTree>
    <p:extLst>
      <p:ext uri="{BB962C8B-B14F-4D97-AF65-F5344CB8AC3E}">
        <p14:creationId xmlns:p14="http://schemas.microsoft.com/office/powerpoint/2010/main" val="3766210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44</a:t>
            </a:fld>
            <a:endParaRPr/>
          </a:p>
        </p:txBody>
      </p:sp>
    </p:spTree>
    <p:extLst>
      <p:ext uri="{BB962C8B-B14F-4D97-AF65-F5344CB8AC3E}">
        <p14:creationId xmlns:p14="http://schemas.microsoft.com/office/powerpoint/2010/main" val="2387622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45</a:t>
            </a:fld>
            <a:endParaRPr/>
          </a:p>
        </p:txBody>
      </p:sp>
    </p:spTree>
    <p:extLst>
      <p:ext uri="{BB962C8B-B14F-4D97-AF65-F5344CB8AC3E}">
        <p14:creationId xmlns:p14="http://schemas.microsoft.com/office/powerpoint/2010/main" val="10156885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46</a:t>
            </a:fld>
            <a:endParaRPr/>
          </a:p>
        </p:txBody>
      </p:sp>
    </p:spTree>
    <p:extLst>
      <p:ext uri="{BB962C8B-B14F-4D97-AF65-F5344CB8AC3E}">
        <p14:creationId xmlns:p14="http://schemas.microsoft.com/office/powerpoint/2010/main" val="259326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0269cc05b6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30269cc05b6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30269cc05b6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47</a:t>
            </a:fld>
            <a:endParaRPr/>
          </a:p>
        </p:txBody>
      </p:sp>
    </p:spTree>
    <p:extLst>
      <p:ext uri="{BB962C8B-B14F-4D97-AF65-F5344CB8AC3E}">
        <p14:creationId xmlns:p14="http://schemas.microsoft.com/office/powerpoint/2010/main" val="3951097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48</a:t>
            </a:fld>
            <a:endParaRPr/>
          </a:p>
        </p:txBody>
      </p:sp>
    </p:spTree>
    <p:extLst>
      <p:ext uri="{BB962C8B-B14F-4D97-AF65-F5344CB8AC3E}">
        <p14:creationId xmlns:p14="http://schemas.microsoft.com/office/powerpoint/2010/main" val="3846663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49</a:t>
            </a:fld>
            <a:endParaRPr/>
          </a:p>
        </p:txBody>
      </p:sp>
    </p:spTree>
    <p:extLst>
      <p:ext uri="{BB962C8B-B14F-4D97-AF65-F5344CB8AC3E}">
        <p14:creationId xmlns:p14="http://schemas.microsoft.com/office/powerpoint/2010/main" val="38048040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50</a:t>
            </a:fld>
            <a:endParaRPr/>
          </a:p>
        </p:txBody>
      </p:sp>
    </p:spTree>
    <p:extLst>
      <p:ext uri="{BB962C8B-B14F-4D97-AF65-F5344CB8AC3E}">
        <p14:creationId xmlns:p14="http://schemas.microsoft.com/office/powerpoint/2010/main" val="16531835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51</a:t>
            </a:fld>
            <a:endParaRPr/>
          </a:p>
        </p:txBody>
      </p:sp>
    </p:spTree>
    <p:extLst>
      <p:ext uri="{BB962C8B-B14F-4D97-AF65-F5344CB8AC3E}">
        <p14:creationId xmlns:p14="http://schemas.microsoft.com/office/powerpoint/2010/main" val="2156172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52</a:t>
            </a:fld>
            <a:endParaRPr/>
          </a:p>
        </p:txBody>
      </p:sp>
    </p:spTree>
    <p:extLst>
      <p:ext uri="{BB962C8B-B14F-4D97-AF65-F5344CB8AC3E}">
        <p14:creationId xmlns:p14="http://schemas.microsoft.com/office/powerpoint/2010/main" val="12951610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53</a:t>
            </a:fld>
            <a:endParaRPr/>
          </a:p>
        </p:txBody>
      </p:sp>
    </p:spTree>
    <p:extLst>
      <p:ext uri="{BB962C8B-B14F-4D97-AF65-F5344CB8AC3E}">
        <p14:creationId xmlns:p14="http://schemas.microsoft.com/office/powerpoint/2010/main" val="331820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269cc05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0269cc05b6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30269cc05b6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54</a:t>
            </a:fld>
            <a:endParaRPr/>
          </a:p>
        </p:txBody>
      </p:sp>
    </p:spTree>
    <p:extLst>
      <p:ext uri="{BB962C8B-B14F-4D97-AF65-F5344CB8AC3E}">
        <p14:creationId xmlns:p14="http://schemas.microsoft.com/office/powerpoint/2010/main" val="29613136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0269cc05b6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g30269cc05b6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30269cc05b6_0_1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60</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0269cc05b6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30269cc05b6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30269cc05b6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269cc05b6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30269cc05b6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30269cc05b6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0269cc05b6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30269cc05b6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30269cc05b6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0269cc05b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30269cc05b6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30269cc05b6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mailto:info@ucu.ac.ug" TargetMode="External"/><Relationship Id="rId5" Type="http://schemas.openxmlformats.org/officeDocument/2006/relationships/hyperlink" Target="https://ucu.ac.ug/" TargetMode="External"/><Relationship Id="rId4" Type="http://schemas.openxmlformats.org/officeDocument/2006/relationships/image" Target="../media/image5.png"/><Relationship Id="rId9"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1900"/>
              <a:buNone/>
              <a:defRPr sz="2000"/>
            </a:lvl2pPr>
            <a:lvl3pPr lvl="2" algn="ctr">
              <a:lnSpc>
                <a:spcPct val="90000"/>
              </a:lnSpc>
              <a:spcBef>
                <a:spcPts val="500"/>
              </a:spcBef>
              <a:spcAft>
                <a:spcPts val="0"/>
              </a:spcAft>
              <a:buSzPts val="1620"/>
              <a:buNone/>
              <a:defRPr sz="1800"/>
            </a:lvl3pPr>
            <a:lvl4pPr lvl="3" algn="ctr">
              <a:lnSpc>
                <a:spcPct val="90000"/>
              </a:lnSpc>
              <a:spcBef>
                <a:spcPts val="500"/>
              </a:spcBef>
              <a:spcAft>
                <a:spcPts val="0"/>
              </a:spcAft>
              <a:buSzPts val="1408"/>
              <a:buNone/>
              <a:defRPr sz="1600"/>
            </a:lvl4pPr>
            <a:lvl5pPr lvl="4" algn="ctr">
              <a:lnSpc>
                <a:spcPct val="90000"/>
              </a:lnSpc>
              <a:spcBef>
                <a:spcPts val="500"/>
              </a:spcBef>
              <a:spcAft>
                <a:spcPts val="0"/>
              </a:spcAft>
              <a:buSzPts val="1376"/>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11"/>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1"/>
          </p:nvPr>
        </p:nvSpPr>
        <p:spPr>
          <a:xfrm>
            <a:off x="838200" y="1687514"/>
            <a:ext cx="10515600" cy="4489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Slide">
  <p:cSld name="Last Slide">
    <p:spTree>
      <p:nvGrpSpPr>
        <p:cNvPr id="1" name="Shape 34"/>
        <p:cNvGrpSpPr/>
        <p:nvPr/>
      </p:nvGrpSpPr>
      <p:grpSpPr>
        <a:xfrm>
          <a:off x="0" y="0"/>
          <a:ext cx="0" cy="0"/>
          <a:chOff x="0" y="0"/>
          <a:chExt cx="0" cy="0"/>
        </a:xfrm>
      </p:grpSpPr>
      <p:sp>
        <p:nvSpPr>
          <p:cNvPr id="35" name="Google Shape;35;p18"/>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
        <p:nvSpPr>
          <p:cNvPr id="36" name="Google Shape;36;p18"/>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2116899" y="6251714"/>
            <a:ext cx="8129391" cy="46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38" name="Google Shape;38;p18"/>
          <p:cNvGrpSpPr/>
          <p:nvPr/>
        </p:nvGrpSpPr>
        <p:grpSpPr>
          <a:xfrm>
            <a:off x="888267" y="4604423"/>
            <a:ext cx="5551131" cy="1360803"/>
            <a:chOff x="3063490" y="4400284"/>
            <a:chExt cx="5551131" cy="1360803"/>
          </a:xfrm>
        </p:grpSpPr>
        <p:grpSp>
          <p:nvGrpSpPr>
            <p:cNvPr id="39" name="Google Shape;39;p18"/>
            <p:cNvGrpSpPr/>
            <p:nvPr/>
          </p:nvGrpSpPr>
          <p:grpSpPr>
            <a:xfrm>
              <a:off x="4215162" y="4400284"/>
              <a:ext cx="4399459" cy="1360286"/>
              <a:chOff x="3595675" y="3836538"/>
              <a:chExt cx="5247402" cy="1632365"/>
            </a:xfrm>
          </p:grpSpPr>
          <p:pic>
            <p:nvPicPr>
              <p:cNvPr id="40" name="Google Shape;40;p18" descr="facebook instagram whatsapp PNG image with transparent background | TOPpng"/>
              <p:cNvPicPr preferRelativeResize="0"/>
              <p:nvPr/>
            </p:nvPicPr>
            <p:blipFill rotWithShape="1">
              <a:blip r:embed="rId2">
                <a:alphaModFix/>
              </a:blip>
              <a:srcRect r="66494" b="67238"/>
              <a:stretch/>
            </p:blipFill>
            <p:spPr>
              <a:xfrm>
                <a:off x="3693167" y="4915321"/>
                <a:ext cx="249211" cy="259159"/>
              </a:xfrm>
              <a:prstGeom prst="rect">
                <a:avLst/>
              </a:prstGeom>
              <a:noFill/>
              <a:ln>
                <a:noFill/>
              </a:ln>
            </p:spPr>
          </p:pic>
          <p:pic>
            <p:nvPicPr>
              <p:cNvPr id="41" name="Google Shape;41;p18" descr="facebook instagram whatsapp PNG image with transparent background | TOPpng"/>
              <p:cNvPicPr preferRelativeResize="0"/>
              <p:nvPr/>
            </p:nvPicPr>
            <p:blipFill rotWithShape="1">
              <a:blip r:embed="rId3">
                <a:alphaModFix/>
              </a:blip>
              <a:srcRect l="67402" b="69905"/>
              <a:stretch/>
            </p:blipFill>
            <p:spPr>
              <a:xfrm>
                <a:off x="3685804" y="5173122"/>
                <a:ext cx="263933" cy="259160"/>
              </a:xfrm>
              <a:prstGeom prst="rect">
                <a:avLst/>
              </a:prstGeom>
              <a:noFill/>
              <a:ln>
                <a:noFill/>
              </a:ln>
            </p:spPr>
          </p:pic>
          <p:pic>
            <p:nvPicPr>
              <p:cNvPr id="42" name="Google Shape;42;p18" descr="Round black telephone logo, Telephone Icon, Phone File, electronics, logo,  black And White png | PNGWing"/>
              <p:cNvPicPr preferRelativeResize="0"/>
              <p:nvPr/>
            </p:nvPicPr>
            <p:blipFill rotWithShape="1">
              <a:blip r:embed="rId4">
                <a:alphaModFix/>
              </a:blip>
              <a:srcRect/>
              <a:stretch/>
            </p:blipFill>
            <p:spPr>
              <a:xfrm>
                <a:off x="3693167" y="4579064"/>
                <a:ext cx="249209" cy="259159"/>
              </a:xfrm>
              <a:prstGeom prst="rect">
                <a:avLst/>
              </a:prstGeom>
              <a:noFill/>
              <a:ln>
                <a:noFill/>
              </a:ln>
            </p:spPr>
          </p:pic>
          <p:sp>
            <p:nvSpPr>
              <p:cNvPr id="43" name="Google Shape;43;p18"/>
              <p:cNvSpPr txBox="1"/>
              <p:nvPr/>
            </p:nvSpPr>
            <p:spPr>
              <a:xfrm>
                <a:off x="3943860" y="4840719"/>
                <a:ext cx="2964236" cy="3324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Trebuchet MS"/>
                    <a:ea typeface="Trebuchet MS"/>
                    <a:cs typeface="Trebuchet MS"/>
                    <a:sym typeface="Trebuchet MS"/>
                  </a:rPr>
                  <a:t>@ugandachristianuniversity</a:t>
                </a:r>
                <a:endParaRPr sz="1200" b="0" i="0" u="none" strike="noStrike" cap="none">
                  <a:solidFill>
                    <a:srgbClr val="000000"/>
                  </a:solidFill>
                  <a:latin typeface="Trebuchet MS"/>
                  <a:ea typeface="Trebuchet MS"/>
                  <a:cs typeface="Trebuchet MS"/>
                  <a:sym typeface="Trebuchet MS"/>
                </a:endParaRPr>
              </a:p>
            </p:txBody>
          </p:sp>
          <p:sp>
            <p:nvSpPr>
              <p:cNvPr id="44" name="Google Shape;44;p18"/>
              <p:cNvSpPr txBox="1"/>
              <p:nvPr/>
            </p:nvSpPr>
            <p:spPr>
              <a:xfrm>
                <a:off x="6724749" y="4848559"/>
                <a:ext cx="1781016" cy="369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GB" sz="1350" b="0" i="0" u="none" strike="noStrike" cap="none">
                    <a:solidFill>
                      <a:srgbClr val="0C0C0C"/>
                    </a:solidFill>
                    <a:latin typeface="Trebuchet MS"/>
                    <a:ea typeface="Trebuchet MS"/>
                    <a:cs typeface="Trebuchet MS"/>
                    <a:sym typeface="Trebuchet MS"/>
                  </a:rPr>
                  <a:t>@</a:t>
                </a:r>
                <a:r>
                  <a:rPr lang="en-GB" sz="1200" b="0" i="0" u="none" strike="noStrike" cap="none">
                    <a:solidFill>
                      <a:srgbClr val="0C0C0C"/>
                    </a:solidFill>
                    <a:latin typeface="Trebuchet MS"/>
                    <a:ea typeface="Trebuchet MS"/>
                    <a:cs typeface="Trebuchet MS"/>
                    <a:sym typeface="Trebuchet MS"/>
                  </a:rPr>
                  <a:t>UCUniversity</a:t>
                </a:r>
                <a:endParaRPr sz="1350" b="0" i="0" u="none" strike="noStrike" cap="none">
                  <a:solidFill>
                    <a:srgbClr val="0C0C0C"/>
                  </a:solidFill>
                  <a:latin typeface="Trebuchet MS"/>
                  <a:ea typeface="Trebuchet MS"/>
                  <a:cs typeface="Trebuchet MS"/>
                  <a:sym typeface="Trebuchet MS"/>
                </a:endParaRPr>
              </a:p>
            </p:txBody>
          </p:sp>
          <p:sp>
            <p:nvSpPr>
              <p:cNvPr id="45" name="Google Shape;45;p18"/>
              <p:cNvSpPr txBox="1"/>
              <p:nvPr/>
            </p:nvSpPr>
            <p:spPr>
              <a:xfrm>
                <a:off x="3961223" y="5136500"/>
                <a:ext cx="3240066" cy="3324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C0C0C"/>
                    </a:solidFill>
                    <a:latin typeface="Trebuchet MS"/>
                    <a:ea typeface="Trebuchet MS"/>
                    <a:cs typeface="Trebuchet MS"/>
                    <a:sym typeface="Trebuchet MS"/>
                  </a:rPr>
                  <a:t>@UgandaChristianUniversity</a:t>
                </a:r>
                <a:endParaRPr sz="1200" b="0" i="0" u="none" strike="noStrike" cap="none">
                  <a:solidFill>
                    <a:srgbClr val="0C0C0C"/>
                  </a:solidFill>
                  <a:latin typeface="Trebuchet MS"/>
                  <a:ea typeface="Trebuchet MS"/>
                  <a:cs typeface="Trebuchet MS"/>
                  <a:sym typeface="Trebuchet MS"/>
                </a:endParaRPr>
              </a:p>
            </p:txBody>
          </p:sp>
          <p:sp>
            <p:nvSpPr>
              <p:cNvPr id="46" name="Google Shape;46;p18"/>
              <p:cNvSpPr txBox="1"/>
              <p:nvPr/>
            </p:nvSpPr>
            <p:spPr>
              <a:xfrm>
                <a:off x="3619181" y="4118017"/>
                <a:ext cx="5223896" cy="7202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1E4E79"/>
                    </a:solidFill>
                    <a:latin typeface="Trebuchet MS"/>
                    <a:ea typeface="Trebuchet MS"/>
                    <a:cs typeface="Trebuchet MS"/>
                    <a:sym typeface="Trebuchet MS"/>
                  </a:rPr>
                  <a:t>P.O. Box 4 Mukono, Uganda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1E4E79"/>
                    </a:solidFill>
                    <a:latin typeface="Trebuchet MS"/>
                    <a:ea typeface="Trebuchet MS"/>
                    <a:cs typeface="Trebuchet MS"/>
                    <a:sym typeface="Trebuchet MS"/>
                  </a:rPr>
                  <a:t>Tel: 256-312-350800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FF"/>
                  </a:buClr>
                  <a:buSzPts val="1100"/>
                  <a:buFont typeface="Trebuchet MS"/>
                  <a:buNone/>
                </a:pPr>
                <a:r>
                  <a:rPr lang="en-GB" sz="1100" b="0" i="0" u="sng" strike="noStrike" cap="none">
                    <a:solidFill>
                      <a:srgbClr val="0000FF"/>
                    </a:solidFill>
                    <a:latin typeface="Trebuchet MS"/>
                    <a:ea typeface="Trebuchet MS"/>
                    <a:cs typeface="Trebuchet MS"/>
                    <a:sym typeface="Trebuchet M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https://ucu.ac.ug/</a:t>
                </a:r>
                <a:r>
                  <a:rPr lang="en-GB" sz="1100" b="0" i="0" u="none" strike="noStrike" cap="none">
                    <a:solidFill>
                      <a:srgbClr val="0000FF"/>
                    </a:solidFill>
                    <a:latin typeface="Trebuchet MS"/>
                    <a:ea typeface="Trebuchet MS"/>
                    <a:cs typeface="Trebuchet MS"/>
                    <a:sym typeface="Trebuchet MS"/>
                  </a:rPr>
                  <a:t> </a:t>
                </a:r>
                <a:r>
                  <a:rPr lang="en-GB" sz="1100" b="0" i="0" u="none" strike="noStrike" cap="none">
                    <a:solidFill>
                      <a:srgbClr val="1E4E79"/>
                    </a:solidFill>
                    <a:latin typeface="Trebuchet MS"/>
                    <a:ea typeface="Trebuchet MS"/>
                    <a:cs typeface="Trebuchet MS"/>
                    <a:sym typeface="Trebuchet MS"/>
                  </a:rPr>
                  <a:t>   Email: </a:t>
                </a:r>
                <a:r>
                  <a:rPr lang="en-GB" sz="1100" b="0" i="0" u="sng" strike="noStrike" cap="none">
                    <a:solidFill>
                      <a:srgbClr val="0000FF"/>
                    </a:solidFill>
                    <a:latin typeface="Trebuchet MS"/>
                    <a:ea typeface="Trebuchet MS"/>
                    <a:cs typeface="Trebuchet MS"/>
                    <a:sym typeface="Trebuchet MS"/>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info@ucu.ac.ug</a:t>
                </a:r>
                <a:r>
                  <a:rPr lang="en-GB" sz="1100" b="0" i="0" u="none" strike="noStrike" cap="none">
                    <a:solidFill>
                      <a:srgbClr val="0000FF"/>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p:txBody>
          </p:sp>
          <p:sp>
            <p:nvSpPr>
              <p:cNvPr id="47" name="Google Shape;47;p18"/>
              <p:cNvSpPr txBox="1"/>
              <p:nvPr/>
            </p:nvSpPr>
            <p:spPr>
              <a:xfrm>
                <a:off x="3595675" y="3836538"/>
                <a:ext cx="4174870" cy="4062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1E4E79"/>
                    </a:solidFill>
                    <a:latin typeface="Trebuchet MS"/>
                    <a:ea typeface="Trebuchet MS"/>
                    <a:cs typeface="Trebuchet MS"/>
                    <a:sym typeface="Trebuchet MS"/>
                  </a:rPr>
                  <a:t>Uganda Christian University</a:t>
                </a:r>
                <a:endParaRPr sz="1600" b="0" i="0" u="none" strike="noStrike" cap="none">
                  <a:solidFill>
                    <a:srgbClr val="1E4E79"/>
                  </a:solidFill>
                  <a:latin typeface="Trebuchet MS"/>
                  <a:ea typeface="Trebuchet MS"/>
                  <a:cs typeface="Trebuchet MS"/>
                  <a:sym typeface="Trebuchet MS"/>
                </a:endParaRPr>
              </a:p>
            </p:txBody>
          </p:sp>
          <p:pic>
            <p:nvPicPr>
              <p:cNvPr id="48" name="Google Shape;48;p18" descr="facebook instagram whatsapp PNG image with transparent background | TOPpng"/>
              <p:cNvPicPr preferRelativeResize="0"/>
              <p:nvPr/>
            </p:nvPicPr>
            <p:blipFill rotWithShape="1">
              <a:blip r:embed="rId3">
                <a:alphaModFix/>
              </a:blip>
              <a:srcRect t="34921" r="64675" b="31937"/>
              <a:stretch/>
            </p:blipFill>
            <p:spPr>
              <a:xfrm>
                <a:off x="6492923" y="4908033"/>
                <a:ext cx="260459" cy="259903"/>
              </a:xfrm>
              <a:prstGeom prst="rect">
                <a:avLst/>
              </a:prstGeom>
              <a:noFill/>
              <a:ln>
                <a:noFill/>
              </a:ln>
            </p:spPr>
          </p:pic>
        </p:grpSp>
        <p:pic>
          <p:nvPicPr>
            <p:cNvPr id="49" name="Google Shape;49;p18"/>
            <p:cNvPicPr preferRelativeResize="0"/>
            <p:nvPr/>
          </p:nvPicPr>
          <p:blipFill rotWithShape="1">
            <a:blip r:embed="rId7">
              <a:alphaModFix/>
            </a:blip>
            <a:srcRect l="4177" t="16271" r="77310" b="16736"/>
            <a:stretch/>
          </p:blipFill>
          <p:spPr>
            <a:xfrm>
              <a:off x="3063490" y="4440462"/>
              <a:ext cx="1197778" cy="1320625"/>
            </a:xfrm>
            <a:prstGeom prst="rect">
              <a:avLst/>
            </a:prstGeom>
            <a:noFill/>
            <a:ln>
              <a:noFill/>
            </a:ln>
          </p:spPr>
        </p:pic>
      </p:grpSp>
      <p:pic>
        <p:nvPicPr>
          <p:cNvPr id="50" name="Google Shape;50;p18" descr="Red button thank you icon Royalty Free Vector Image"/>
          <p:cNvPicPr preferRelativeResize="0"/>
          <p:nvPr/>
        </p:nvPicPr>
        <p:blipFill rotWithShape="1">
          <a:blip r:embed="rId8">
            <a:alphaModFix/>
          </a:blip>
          <a:srcRect b="13040"/>
          <a:stretch/>
        </p:blipFill>
        <p:spPr>
          <a:xfrm>
            <a:off x="5409985" y="1899157"/>
            <a:ext cx="1825644" cy="1704122"/>
          </a:xfrm>
          <a:prstGeom prst="rect">
            <a:avLst/>
          </a:prstGeom>
          <a:noFill/>
          <a:ln>
            <a:noFill/>
          </a:ln>
        </p:spPr>
      </p:pic>
      <p:grpSp>
        <p:nvGrpSpPr>
          <p:cNvPr id="51" name="Google Shape;51;p18"/>
          <p:cNvGrpSpPr/>
          <p:nvPr/>
        </p:nvGrpSpPr>
        <p:grpSpPr>
          <a:xfrm>
            <a:off x="8223082" y="4505034"/>
            <a:ext cx="4710416" cy="1774757"/>
            <a:chOff x="4261082" y="3159912"/>
            <a:chExt cx="5618294" cy="2129734"/>
          </a:xfrm>
        </p:grpSpPr>
        <p:pic>
          <p:nvPicPr>
            <p:cNvPr id="52" name="Google Shape;52;p18" descr="facebook instagram whatsapp PNG image with transparent background | TOPpng"/>
            <p:cNvPicPr preferRelativeResize="0"/>
            <p:nvPr/>
          </p:nvPicPr>
          <p:blipFill rotWithShape="1">
            <a:blip r:embed="rId2">
              <a:alphaModFix/>
            </a:blip>
            <a:srcRect r="66494" b="67238"/>
            <a:stretch/>
          </p:blipFill>
          <p:spPr>
            <a:xfrm>
              <a:off x="4333142" y="4196730"/>
              <a:ext cx="277638" cy="288721"/>
            </a:xfrm>
            <a:prstGeom prst="rect">
              <a:avLst/>
            </a:prstGeom>
            <a:noFill/>
            <a:ln>
              <a:noFill/>
            </a:ln>
          </p:spPr>
        </p:pic>
        <p:pic>
          <p:nvPicPr>
            <p:cNvPr id="53" name="Google Shape;53;p18" descr="Round black telephone logo, Telephone Icon, Phone File, electronics, logo,  black And White png | PNGWing"/>
            <p:cNvPicPr preferRelativeResize="0"/>
            <p:nvPr/>
          </p:nvPicPr>
          <p:blipFill rotWithShape="1">
            <a:blip r:embed="rId4">
              <a:alphaModFix/>
            </a:blip>
            <a:srcRect/>
            <a:stretch/>
          </p:blipFill>
          <p:spPr>
            <a:xfrm>
              <a:off x="4362423" y="4497666"/>
              <a:ext cx="245303" cy="255097"/>
            </a:xfrm>
            <a:prstGeom prst="rect">
              <a:avLst/>
            </a:prstGeom>
            <a:noFill/>
            <a:ln>
              <a:noFill/>
            </a:ln>
          </p:spPr>
        </p:pic>
        <p:sp>
          <p:nvSpPr>
            <p:cNvPr id="54" name="Google Shape;54;p18"/>
            <p:cNvSpPr txBox="1"/>
            <p:nvPr/>
          </p:nvSpPr>
          <p:spPr>
            <a:xfrm>
              <a:off x="4629313" y="4929543"/>
              <a:ext cx="2964236" cy="360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Trebuchet MS"/>
                <a:ea typeface="Trebuchet MS"/>
                <a:cs typeface="Trebuchet MS"/>
                <a:sym typeface="Trebuchet MS"/>
              </a:endParaRPr>
            </a:p>
          </p:txBody>
        </p:sp>
        <p:sp>
          <p:nvSpPr>
            <p:cNvPr id="55" name="Google Shape;55;p18"/>
            <p:cNvSpPr txBox="1"/>
            <p:nvPr/>
          </p:nvSpPr>
          <p:spPr>
            <a:xfrm>
              <a:off x="4547946" y="4468247"/>
              <a:ext cx="1959178" cy="3139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FF"/>
                  </a:solidFill>
                  <a:latin typeface="Trebuchet MS"/>
                  <a:ea typeface="Trebuchet MS"/>
                  <a:cs typeface="Trebuchet MS"/>
                  <a:sym typeface="Trebuchet MS"/>
                </a:rPr>
                <a:t>https://cse.ucu.ac.ug/</a:t>
              </a:r>
              <a:endParaRPr sz="1100" b="0" i="0" u="none" strike="noStrike" cap="none">
                <a:solidFill>
                  <a:srgbClr val="0000FF"/>
                </a:solidFill>
                <a:latin typeface="Trebuchet MS"/>
                <a:ea typeface="Trebuchet MS"/>
                <a:cs typeface="Trebuchet MS"/>
                <a:sym typeface="Trebuchet MS"/>
              </a:endParaRPr>
            </a:p>
          </p:txBody>
        </p:sp>
        <p:sp>
          <p:nvSpPr>
            <p:cNvPr id="56" name="Google Shape;56;p18"/>
            <p:cNvSpPr txBox="1"/>
            <p:nvPr/>
          </p:nvSpPr>
          <p:spPr>
            <a:xfrm>
              <a:off x="6285518" y="4170852"/>
              <a:ext cx="1750610" cy="3324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C0C0C"/>
                  </a:solidFill>
                  <a:latin typeface="Trebuchet MS"/>
                  <a:ea typeface="Trebuchet MS"/>
                  <a:cs typeface="Trebuchet MS"/>
                  <a:sym typeface="Trebuchet MS"/>
                </a:rPr>
                <a:t>@ucu_ComputEng</a:t>
              </a:r>
              <a:endParaRPr sz="1200" b="0" i="0" u="none" strike="noStrike" cap="none">
                <a:solidFill>
                  <a:srgbClr val="0C0C0C"/>
                </a:solidFill>
                <a:latin typeface="Trebuchet MS"/>
                <a:ea typeface="Trebuchet MS"/>
                <a:cs typeface="Trebuchet MS"/>
                <a:sym typeface="Trebuchet MS"/>
              </a:endParaRPr>
            </a:p>
          </p:txBody>
        </p:sp>
        <p:sp>
          <p:nvSpPr>
            <p:cNvPr id="57" name="Google Shape;57;p18"/>
            <p:cNvSpPr txBox="1"/>
            <p:nvPr/>
          </p:nvSpPr>
          <p:spPr>
            <a:xfrm>
              <a:off x="4547946" y="4152767"/>
              <a:ext cx="1581881" cy="3139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C0C0C"/>
                  </a:solidFill>
                  <a:latin typeface="Trebuchet MS"/>
                  <a:ea typeface="Trebuchet MS"/>
                  <a:cs typeface="Trebuchet MS"/>
                  <a:sym typeface="Trebuchet MS"/>
                </a:rPr>
                <a:t>@ucucomputeng</a:t>
              </a:r>
              <a:endParaRPr sz="1100" b="0" i="0" u="none" strike="noStrike" cap="none">
                <a:solidFill>
                  <a:srgbClr val="0C0C0C"/>
                </a:solidFill>
                <a:latin typeface="Trebuchet MS"/>
                <a:ea typeface="Trebuchet MS"/>
                <a:cs typeface="Trebuchet MS"/>
                <a:sym typeface="Trebuchet MS"/>
              </a:endParaRPr>
            </a:p>
          </p:txBody>
        </p:sp>
        <p:sp>
          <p:nvSpPr>
            <p:cNvPr id="58" name="Google Shape;58;p18"/>
            <p:cNvSpPr txBox="1"/>
            <p:nvPr/>
          </p:nvSpPr>
          <p:spPr>
            <a:xfrm>
              <a:off x="4281392" y="3800378"/>
              <a:ext cx="5597984" cy="3139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1E4E79"/>
                  </a:solidFill>
                  <a:latin typeface="Trebuchet MS"/>
                  <a:ea typeface="Trebuchet MS"/>
                  <a:cs typeface="Trebuchet MS"/>
                  <a:sym typeface="Trebuchet MS"/>
                </a:rPr>
                <a:t>Tel: +256 (0) 312 350 863 | WhatsApp: +256 (0) 708 114 300</a:t>
              </a:r>
              <a:endParaRPr sz="1400" b="0" i="0" u="none" strike="noStrike" cap="none">
                <a:solidFill>
                  <a:srgbClr val="000000"/>
                </a:solidFill>
                <a:latin typeface="Arial"/>
                <a:ea typeface="Arial"/>
                <a:cs typeface="Arial"/>
                <a:sym typeface="Arial"/>
              </a:endParaRPr>
            </a:p>
          </p:txBody>
        </p:sp>
        <p:sp>
          <p:nvSpPr>
            <p:cNvPr id="59" name="Google Shape;59;p18"/>
            <p:cNvSpPr txBox="1"/>
            <p:nvPr/>
          </p:nvSpPr>
          <p:spPr>
            <a:xfrm>
              <a:off x="4261082" y="3159912"/>
              <a:ext cx="5597985" cy="627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1" i="0" u="none" strike="noStrike" cap="none">
                  <a:solidFill>
                    <a:srgbClr val="1E4E79"/>
                  </a:solidFill>
                  <a:latin typeface="Trebuchet MS"/>
                  <a:ea typeface="Trebuchet MS"/>
                  <a:cs typeface="Trebuchet MS"/>
                  <a:sym typeface="Trebuchet MS"/>
                </a:rPr>
                <a:t>Department of Computing &amp; Technology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rgbClr val="C00000"/>
                  </a:solidFill>
                  <a:latin typeface="Trebuchet MS"/>
                  <a:ea typeface="Trebuchet MS"/>
                  <a:cs typeface="Trebuchet MS"/>
                  <a:sym typeface="Trebuchet MS"/>
                </a:rPr>
                <a:t>FACULTY OF ENGINEERING, DESIGN AND TECHNOLOGY</a:t>
              </a:r>
              <a:endParaRPr sz="1200" b="0" i="0" u="none" strike="noStrike" cap="none">
                <a:solidFill>
                  <a:srgbClr val="C00000"/>
                </a:solidFill>
                <a:latin typeface="Trebuchet MS"/>
                <a:ea typeface="Trebuchet MS"/>
                <a:cs typeface="Trebuchet MS"/>
                <a:sym typeface="Trebuchet MS"/>
              </a:endParaRPr>
            </a:p>
          </p:txBody>
        </p:sp>
        <p:pic>
          <p:nvPicPr>
            <p:cNvPr id="60" name="Google Shape;60;p18" descr="facebook instagram whatsapp PNG image with transparent background | TOPpng"/>
            <p:cNvPicPr preferRelativeResize="0"/>
            <p:nvPr/>
          </p:nvPicPr>
          <p:blipFill rotWithShape="1">
            <a:blip r:embed="rId3">
              <a:alphaModFix/>
            </a:blip>
            <a:srcRect t="34921" r="64675" b="31937"/>
            <a:stretch/>
          </p:blipFill>
          <p:spPr>
            <a:xfrm>
              <a:off x="6070315" y="4226614"/>
              <a:ext cx="301120" cy="300476"/>
            </a:xfrm>
            <a:prstGeom prst="rect">
              <a:avLst/>
            </a:prstGeom>
            <a:noFill/>
            <a:ln>
              <a:noFill/>
            </a:ln>
          </p:spPr>
        </p:pic>
      </p:grpSp>
      <p:sp>
        <p:nvSpPr>
          <p:cNvPr id="61" name="Google Shape;61;p18"/>
          <p:cNvSpPr txBox="1"/>
          <p:nvPr/>
        </p:nvSpPr>
        <p:spPr>
          <a:xfrm>
            <a:off x="10081508" y="5598486"/>
            <a:ext cx="200074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1E4E79"/>
                </a:solidFill>
                <a:latin typeface="Trebuchet MS"/>
                <a:ea typeface="Trebuchet MS"/>
                <a:cs typeface="Trebuchet MS"/>
                <a:sym typeface="Trebuchet MS"/>
              </a:rPr>
              <a:t>Email: dct-</a:t>
            </a:r>
            <a:r>
              <a:rPr lang="en-GB" sz="1100" b="0" i="0" u="sng" strike="noStrike" cap="none">
                <a:solidFill>
                  <a:srgbClr val="0000FF"/>
                </a:solidFill>
                <a:latin typeface="Trebuchet MS"/>
                <a:ea typeface="Trebuchet MS"/>
                <a:cs typeface="Trebuchet MS"/>
                <a:sym typeface="Trebuchet MS"/>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info@ucu.ac.ug</a:t>
            </a:r>
            <a:endParaRPr sz="1100" b="0" i="0" u="none" strike="noStrike" cap="none">
              <a:solidFill>
                <a:srgbClr val="0000FF"/>
              </a:solidFill>
              <a:latin typeface="Trebuchet MS"/>
              <a:ea typeface="Trebuchet MS"/>
              <a:cs typeface="Trebuchet MS"/>
              <a:sym typeface="Trebuchet MS"/>
            </a:endParaRPr>
          </a:p>
        </p:txBody>
      </p:sp>
      <p:pic>
        <p:nvPicPr>
          <p:cNvPr id="62" name="Google Shape;62;p18"/>
          <p:cNvPicPr preferRelativeResize="0"/>
          <p:nvPr/>
        </p:nvPicPr>
        <p:blipFill rotWithShape="1">
          <a:blip r:embed="rId9">
            <a:alphaModFix/>
          </a:blip>
          <a:srcRect/>
          <a:stretch/>
        </p:blipFill>
        <p:spPr>
          <a:xfrm flipH="1">
            <a:off x="7631107" y="4473507"/>
            <a:ext cx="634564" cy="1407474"/>
          </a:xfrm>
          <a:prstGeom prst="rect">
            <a:avLst/>
          </a:prstGeom>
          <a:noFill/>
          <a:ln>
            <a:noFill/>
          </a:ln>
        </p:spPr>
      </p:pic>
      <p:cxnSp>
        <p:nvCxnSpPr>
          <p:cNvPr id="63" name="Google Shape;63;p18"/>
          <p:cNvCxnSpPr/>
          <p:nvPr/>
        </p:nvCxnSpPr>
        <p:spPr>
          <a:xfrm flipH="1">
            <a:off x="345989" y="4505034"/>
            <a:ext cx="11846011" cy="105016"/>
          </a:xfrm>
          <a:prstGeom prst="straightConnector1">
            <a:avLst/>
          </a:prstGeom>
          <a:noFill/>
          <a:ln w="9525" cap="flat" cmpd="sng">
            <a:solidFill>
              <a:schemeClr val="accent1"/>
            </a:solidFill>
            <a:prstDash val="solid"/>
            <a:miter lim="800000"/>
            <a:headEnd type="none" w="sm" len="sm"/>
            <a:tailEnd type="none" w="sm" len="sm"/>
          </a:ln>
        </p:spPr>
      </p:cxnSp>
      <p:sp>
        <p:nvSpPr>
          <p:cNvPr id="64" name="Google Shape;64;p18"/>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3"/>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400"/>
              <a:buNone/>
              <a:defRPr sz="2400">
                <a:solidFill>
                  <a:srgbClr val="888888"/>
                </a:solidFill>
              </a:defRPr>
            </a:lvl1pPr>
            <a:lvl2pPr marL="914400" lvl="1" indent="-228600" algn="l">
              <a:lnSpc>
                <a:spcPct val="90000"/>
              </a:lnSpc>
              <a:spcBef>
                <a:spcPts val="500"/>
              </a:spcBef>
              <a:spcAft>
                <a:spcPts val="0"/>
              </a:spcAft>
              <a:buSzPts val="1900"/>
              <a:buNone/>
              <a:defRPr sz="2000">
                <a:solidFill>
                  <a:srgbClr val="888888"/>
                </a:solidFill>
              </a:defRPr>
            </a:lvl2pPr>
            <a:lvl3pPr marL="1371600" lvl="2" indent="-228600" algn="l">
              <a:lnSpc>
                <a:spcPct val="90000"/>
              </a:lnSpc>
              <a:spcBef>
                <a:spcPts val="500"/>
              </a:spcBef>
              <a:spcAft>
                <a:spcPts val="0"/>
              </a:spcAft>
              <a:buSzPts val="1620"/>
              <a:buNone/>
              <a:defRPr sz="1800">
                <a:solidFill>
                  <a:srgbClr val="888888"/>
                </a:solidFill>
              </a:defRPr>
            </a:lvl3pPr>
            <a:lvl4pPr marL="1828800" lvl="3" indent="-228600" algn="l">
              <a:lnSpc>
                <a:spcPct val="90000"/>
              </a:lnSpc>
              <a:spcBef>
                <a:spcPts val="500"/>
              </a:spcBef>
              <a:spcAft>
                <a:spcPts val="0"/>
              </a:spcAft>
              <a:buSzPts val="1408"/>
              <a:buNone/>
              <a:defRPr sz="1600">
                <a:solidFill>
                  <a:srgbClr val="888888"/>
                </a:solidFill>
              </a:defRPr>
            </a:lvl4pPr>
            <a:lvl5pPr marL="2286000" lvl="4" indent="-228600" algn="l">
              <a:lnSpc>
                <a:spcPct val="90000"/>
              </a:lnSpc>
              <a:spcBef>
                <a:spcPts val="500"/>
              </a:spcBef>
              <a:spcAft>
                <a:spcPts val="0"/>
              </a:spcAft>
              <a:buSzPts val="1376"/>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5" name="Google Shape;75;p19"/>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0"/>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1"/>
          <p:cNvSpPr txBox="1">
            <a:spLocks noGrp="1"/>
          </p:cNvSpPr>
          <p:nvPr>
            <p:ph type="body" idx="1"/>
          </p:nvPr>
        </p:nvSpPr>
        <p:spPr>
          <a:xfrm rot="5400000">
            <a:off x="3851275" y="-1325561"/>
            <a:ext cx="448945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21"/>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1"/>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1"/>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37185" algn="l">
              <a:lnSpc>
                <a:spcPct val="90000"/>
              </a:lnSpc>
              <a:spcBef>
                <a:spcPts val="500"/>
              </a:spcBef>
              <a:spcAft>
                <a:spcPts val="0"/>
              </a:spcAft>
              <a:buSzPts val="1710"/>
              <a:buChar char="❑"/>
              <a:defRPr/>
            </a:lvl2pPr>
            <a:lvl3pPr marL="1371600" lvl="2" indent="-331469" algn="l">
              <a:lnSpc>
                <a:spcPct val="90000"/>
              </a:lnSpc>
              <a:spcBef>
                <a:spcPts val="500"/>
              </a:spcBef>
              <a:spcAft>
                <a:spcPts val="0"/>
              </a:spcAft>
              <a:buSzPts val="1620"/>
              <a:buChar char="❑"/>
              <a:defRPr/>
            </a:lvl3pPr>
            <a:lvl4pPr marL="1828800" lvl="3" indent="-329183" algn="l">
              <a:lnSpc>
                <a:spcPct val="90000"/>
              </a:lnSpc>
              <a:spcBef>
                <a:spcPts val="500"/>
              </a:spcBef>
              <a:spcAft>
                <a:spcPts val="0"/>
              </a:spcAft>
              <a:buSzPts val="1584"/>
              <a:buChar char="❑"/>
              <a:defRPr/>
            </a:lvl4pPr>
            <a:lvl5pPr marL="2286000" lvl="4" indent="-326898" algn="l">
              <a:lnSpc>
                <a:spcPct val="90000"/>
              </a:lnSpc>
              <a:spcBef>
                <a:spcPts val="500"/>
              </a:spcBef>
              <a:spcAft>
                <a:spcPts val="0"/>
              </a:spcAft>
              <a:buSzPts val="1548"/>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2"/>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2116899" y="6356350"/>
            <a:ext cx="812939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2"/>
          <p:cNvSpPr txBox="1">
            <a:spLocks noGrp="1"/>
          </p:cNvSpPr>
          <p:nvPr>
            <p:ph type="sldNum" idx="12"/>
          </p:nvPr>
        </p:nvSpPr>
        <p:spPr>
          <a:xfrm>
            <a:off x="10809962" y="6356350"/>
            <a:ext cx="54383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ucu.ac.ug/"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mailto:info@ucu.ac.ug"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0">
            <a:alphaModFix/>
          </a:blip>
          <a:srcRect/>
          <a:stretch/>
        </p:blipFill>
        <p:spPr>
          <a:xfrm>
            <a:off x="9776791" y="0"/>
            <a:ext cx="2415209" cy="735885"/>
          </a:xfrm>
          <a:prstGeom prst="rect">
            <a:avLst/>
          </a:prstGeom>
          <a:noFill/>
          <a:ln>
            <a:noFill/>
          </a:ln>
        </p:spPr>
      </p:pic>
      <p:sp>
        <p:nvSpPr>
          <p:cNvPr id="11" name="Google Shape;11;p10"/>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F497D"/>
              </a:buClr>
              <a:buSzPts val="4400"/>
              <a:buFont typeface="Trebuchet MS"/>
              <a:buNone/>
              <a:defRPr sz="4400" b="0" i="0" u="none" strike="noStrike" cap="none">
                <a:solidFill>
                  <a:srgbClr val="1F497D"/>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838200" y="1687514"/>
            <a:ext cx="10515600" cy="448945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D7014D"/>
              </a:buClr>
              <a:buSzPts val="2800"/>
              <a:buFont typeface="Noto Sans Symbols"/>
              <a:buChar char="❑"/>
              <a:defRPr sz="2800" b="0" i="0" u="none" strike="noStrike" cap="none">
                <a:solidFill>
                  <a:schemeClr val="dk1"/>
                </a:solidFill>
                <a:latin typeface="Trebuchet MS"/>
                <a:ea typeface="Trebuchet MS"/>
                <a:cs typeface="Trebuchet MS"/>
                <a:sym typeface="Trebuchet MS"/>
              </a:defRPr>
            </a:lvl1pPr>
            <a:lvl2pPr marL="914400" marR="0" lvl="1" indent="-373380" algn="l" rtl="0">
              <a:lnSpc>
                <a:spcPct val="90000"/>
              </a:lnSpc>
              <a:spcBef>
                <a:spcPts val="500"/>
              </a:spcBef>
              <a:spcAft>
                <a:spcPts val="0"/>
              </a:spcAft>
              <a:buClr>
                <a:srgbClr val="0B3D91"/>
              </a:buClr>
              <a:buSzPts val="2280"/>
              <a:buFont typeface="Noto Sans Symbols"/>
              <a:buChar char="❑"/>
              <a:defRPr sz="2400" b="0" i="0" u="none" strike="noStrike" cap="none">
                <a:solidFill>
                  <a:schemeClr val="dk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rgbClr val="D70167"/>
              </a:buClr>
              <a:buSzPts val="1800"/>
              <a:buFont typeface="Noto Sans Symbols"/>
              <a:buChar char="❑"/>
              <a:defRPr sz="2000" b="0" i="0" u="none" strike="noStrike" cap="none">
                <a:solidFill>
                  <a:schemeClr val="dk1"/>
                </a:solidFill>
                <a:latin typeface="Trebuchet MS"/>
                <a:ea typeface="Trebuchet MS"/>
                <a:cs typeface="Trebuchet MS"/>
                <a:sym typeface="Trebuchet MS"/>
              </a:defRPr>
            </a:lvl3pPr>
            <a:lvl4pPr marL="1828800" marR="0" lvl="3" indent="-329183" algn="l" rtl="0">
              <a:lnSpc>
                <a:spcPct val="90000"/>
              </a:lnSpc>
              <a:spcBef>
                <a:spcPts val="500"/>
              </a:spcBef>
              <a:spcAft>
                <a:spcPts val="0"/>
              </a:spcAft>
              <a:buClr>
                <a:srgbClr val="D70167"/>
              </a:buClr>
              <a:buSzPts val="1584"/>
              <a:buFont typeface="Noto Sans Symbols"/>
              <a:buChar char="❑"/>
              <a:defRPr sz="1800" b="0" i="0" u="none" strike="noStrike" cap="none">
                <a:solidFill>
                  <a:schemeClr val="dk1"/>
                </a:solidFill>
                <a:latin typeface="Trebuchet MS"/>
                <a:ea typeface="Trebuchet MS"/>
                <a:cs typeface="Trebuchet MS"/>
                <a:sym typeface="Trebuchet MS"/>
              </a:defRPr>
            </a:lvl4pPr>
            <a:lvl5pPr marL="2286000" marR="0" lvl="4" indent="-326898" algn="l" rtl="0">
              <a:lnSpc>
                <a:spcPct val="90000"/>
              </a:lnSpc>
              <a:spcBef>
                <a:spcPts val="500"/>
              </a:spcBef>
              <a:spcAft>
                <a:spcPts val="0"/>
              </a:spcAft>
              <a:buClr>
                <a:srgbClr val="007931"/>
              </a:buClr>
              <a:buSzPts val="1548"/>
              <a:buFont typeface="Noto Sans Symbols"/>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13" name="Google Shape;13;p10"/>
          <p:cNvSpPr/>
          <p:nvPr/>
        </p:nvSpPr>
        <p:spPr>
          <a:xfrm>
            <a:off x="838200" y="1508126"/>
            <a:ext cx="11353800" cy="179387"/>
          </a:xfrm>
          <a:prstGeom prst="rect">
            <a:avLst/>
          </a:prstGeom>
          <a:solidFill>
            <a:srgbClr val="0B3D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4" name="Google Shape;14;p10"/>
          <p:cNvSpPr/>
          <p:nvPr/>
        </p:nvSpPr>
        <p:spPr>
          <a:xfrm>
            <a:off x="0" y="1508126"/>
            <a:ext cx="838200" cy="179387"/>
          </a:xfrm>
          <a:prstGeom prst="rect">
            <a:avLst/>
          </a:prstGeom>
          <a:solidFill>
            <a:srgbClr val="D7014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5" name="Google Shape;15;p10"/>
          <p:cNvSpPr/>
          <p:nvPr/>
        </p:nvSpPr>
        <p:spPr>
          <a:xfrm>
            <a:off x="838200" y="1508125"/>
            <a:ext cx="838200" cy="179387"/>
          </a:xfrm>
          <a:prstGeom prst="rect">
            <a:avLst/>
          </a:prstGeom>
          <a:solidFill>
            <a:srgbClr val="FFD9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16" name="Google Shape;16;p10"/>
          <p:cNvSpPr txBox="1">
            <a:spLocks noGrp="1"/>
          </p:cNvSpPr>
          <p:nvPr>
            <p:ph type="dt" idx="10"/>
          </p:nvPr>
        </p:nvSpPr>
        <p:spPr>
          <a:xfrm>
            <a:off x="838200" y="6356350"/>
            <a:ext cx="1028178"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 name="Google Shape;17;p10"/>
          <p:cNvSpPr txBox="1">
            <a:spLocks noGrp="1"/>
          </p:cNvSpPr>
          <p:nvPr>
            <p:ph type="ftr" idx="11"/>
          </p:nvPr>
        </p:nvSpPr>
        <p:spPr>
          <a:xfrm>
            <a:off x="2116899" y="6251714"/>
            <a:ext cx="8129391" cy="46976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8" name="Google Shape;18;p10"/>
          <p:cNvSpPr txBox="1"/>
          <p:nvPr/>
        </p:nvSpPr>
        <p:spPr>
          <a:xfrm>
            <a:off x="2116899" y="6356350"/>
            <a:ext cx="751742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50"/>
              <a:buFont typeface="Arial"/>
              <a:buNone/>
            </a:pPr>
            <a:r>
              <a:rPr lang="en-GB" sz="850" b="1" i="0" u="none" strike="noStrike" cap="none">
                <a:solidFill>
                  <a:srgbClr val="0B3D91"/>
                </a:solidFill>
                <a:latin typeface="Trebuchet MS"/>
                <a:ea typeface="Trebuchet MS"/>
                <a:cs typeface="Trebuchet MS"/>
                <a:sym typeface="Trebuchet MS"/>
              </a:rPr>
              <a:t>A Complete Education for A Complete Person</a:t>
            </a:r>
            <a:r>
              <a:rPr lang="en-GB" sz="700" b="0" i="0" u="none" strike="noStrike" cap="none">
                <a:solidFill>
                  <a:schemeClr val="dk1"/>
                </a:solidFill>
                <a:latin typeface="Trebuchet MS"/>
                <a:ea typeface="Trebuchet MS"/>
                <a:cs typeface="Trebuchet MS"/>
                <a:sym typeface="Trebuchet MS"/>
              </a:rPr>
              <a:t/>
            </a:r>
            <a:br>
              <a:rPr lang="en-GB" sz="700" b="0" i="0" u="none" strike="noStrike" cap="none">
                <a:solidFill>
                  <a:schemeClr val="dk1"/>
                </a:solidFill>
                <a:latin typeface="Trebuchet MS"/>
                <a:ea typeface="Trebuchet MS"/>
                <a:cs typeface="Trebuchet MS"/>
                <a:sym typeface="Trebuchet MS"/>
              </a:rPr>
            </a:br>
            <a:r>
              <a:rPr lang="en-GB" sz="700" b="0" i="0" u="none" strike="noStrike" cap="none">
                <a:solidFill>
                  <a:schemeClr val="dk1"/>
                </a:solidFill>
                <a:latin typeface="Trebuchet MS"/>
                <a:ea typeface="Trebuchet MS"/>
                <a:cs typeface="Trebuchet MS"/>
                <a:sym typeface="Trebuchet MS"/>
              </a:rPr>
              <a:t>P.O. Box 4, Mukono, Uganda, Plot 67-173, Bishop Tucker Road, Mukono Hill | Tel: +256 (0) 312 350 800 Email: </a:t>
            </a:r>
            <a:r>
              <a:rPr lang="en-GB" sz="700" b="0" i="0" u="sng" strike="noStrike" cap="none">
                <a:solidFill>
                  <a:srgbClr val="0000FF"/>
                </a:solidFill>
                <a:latin typeface="Trebuchet MS"/>
                <a:ea typeface="Trebuchet MS"/>
                <a:cs typeface="Trebuchet MS"/>
                <a:sym typeface="Trebuchet MS"/>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info@ucu.ac.ug</a:t>
            </a:r>
            <a:r>
              <a:rPr lang="en-GB" sz="700" b="0" i="0" u="none" strike="noStrike" cap="none">
                <a:solidFill>
                  <a:srgbClr val="0000FF"/>
                </a:solidFill>
                <a:latin typeface="Trebuchet MS"/>
                <a:ea typeface="Trebuchet MS"/>
                <a:cs typeface="Trebuchet MS"/>
                <a:sym typeface="Trebuchet MS"/>
              </a:rPr>
              <a:t> </a:t>
            </a:r>
            <a:r>
              <a:rPr lang="en-GB" sz="700" b="0" i="0" u="none" strike="noStrike" cap="none">
                <a:solidFill>
                  <a:schemeClr val="dk1"/>
                </a:solidFill>
                <a:latin typeface="Trebuchet MS"/>
                <a:ea typeface="Trebuchet MS"/>
                <a:cs typeface="Trebuchet MS"/>
                <a:sym typeface="Trebuchet MS"/>
              </a:rPr>
              <a:t>Web: </a:t>
            </a:r>
            <a:r>
              <a:rPr lang="en-GB" sz="700" b="0" i="0" u="sng" strike="noStrike" cap="none">
                <a:solidFill>
                  <a:srgbClr val="0000FF"/>
                </a:solidFill>
                <a:latin typeface="Trebuchet MS"/>
                <a:ea typeface="Trebuchet MS"/>
                <a:cs typeface="Trebuchet MS"/>
                <a:sym typeface="Trebuchet MS"/>
              </a:rPr>
              <a:t>https://</a:t>
            </a:r>
            <a:r>
              <a:rPr lang="en-GB" sz="700" b="0" i="0" u="sng" strike="noStrike" cap="none">
                <a:solidFill>
                  <a:srgbClr val="0000FF"/>
                </a:solidFill>
                <a:latin typeface="Trebuchet MS"/>
                <a:ea typeface="Trebuchet MS"/>
                <a:cs typeface="Trebuchet MS"/>
                <a:sym typeface="Trebuchet MS"/>
                <a:hlinkClick r:id="rId1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ucu.ac.ug</a:t>
            </a:r>
            <a:endParaRPr sz="700" b="0" i="0" u="sng" strike="noStrike" cap="none">
              <a:solidFill>
                <a:srgbClr val="0000F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0000"/>
              </a:buClr>
              <a:buSzPts val="650"/>
              <a:buFont typeface="Arial"/>
              <a:buNone/>
            </a:pPr>
            <a:r>
              <a:rPr lang="en-GB" sz="650" b="0" i="0" u="none" strike="noStrike" cap="none">
                <a:solidFill>
                  <a:schemeClr val="dk1"/>
                </a:solidFill>
                <a:latin typeface="Trebuchet MS"/>
                <a:ea typeface="Trebuchet MS"/>
                <a:cs typeface="Trebuchet MS"/>
                <a:sym typeface="Trebuchet MS"/>
              </a:rPr>
              <a:t>Founded by the Province of the Church of Uganda. Chartered by the Government of Uganda</a:t>
            </a:r>
            <a:endParaRPr sz="650" b="0" i="0" u="none" strike="noStrike" cap="none">
              <a:solidFill>
                <a:schemeClr val="dk1"/>
              </a:solidFill>
              <a:latin typeface="Trebuchet MS"/>
              <a:ea typeface="Trebuchet MS"/>
              <a:cs typeface="Trebuchet MS"/>
              <a:sym typeface="Trebuchet MS"/>
            </a:endParaRPr>
          </a:p>
        </p:txBody>
      </p:sp>
      <p:cxnSp>
        <p:nvCxnSpPr>
          <p:cNvPr id="19" name="Google Shape;19;p10"/>
          <p:cNvCxnSpPr/>
          <p:nvPr/>
        </p:nvCxnSpPr>
        <p:spPr>
          <a:xfrm>
            <a:off x="0" y="6395027"/>
            <a:ext cx="12192000" cy="0"/>
          </a:xfrm>
          <a:prstGeom prst="straightConnector1">
            <a:avLst/>
          </a:prstGeom>
          <a:noFill/>
          <a:ln w="12700" cap="flat" cmpd="sng">
            <a:solidFill>
              <a:srgbClr val="D70167"/>
            </a:solidFill>
            <a:prstDash val="solid"/>
            <a:miter lim="800000"/>
            <a:headEnd type="none" w="sm" len="sm"/>
            <a:tailEnd type="none" w="sm" len="sm"/>
          </a:ln>
        </p:spPr>
      </p:cxnSp>
      <p:pic>
        <p:nvPicPr>
          <p:cNvPr id="20" name="Google Shape;20;p10"/>
          <p:cNvPicPr preferRelativeResize="0"/>
          <p:nvPr/>
        </p:nvPicPr>
        <p:blipFill rotWithShape="1">
          <a:blip r:embed="rId13">
            <a:alphaModFix/>
          </a:blip>
          <a:srcRect b="42643"/>
          <a:stretch/>
        </p:blipFill>
        <p:spPr>
          <a:xfrm>
            <a:off x="0" y="5412967"/>
            <a:ext cx="1162289" cy="1445033"/>
          </a:xfrm>
          <a:prstGeom prst="rect">
            <a:avLst/>
          </a:prstGeom>
          <a:noFill/>
          <a:ln>
            <a:noFill/>
          </a:ln>
        </p:spPr>
      </p:pic>
      <p:sp>
        <p:nvSpPr>
          <p:cNvPr id="21" name="Google Shape;2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GB" dirty="0"/>
              <a:t>Topic: </a:t>
            </a:r>
            <a:r>
              <a:rPr lang="en-GB" i="1" dirty="0"/>
              <a:t>Fundamentals of Big Data</a:t>
            </a:r>
            <a:endParaRPr dirty="0"/>
          </a:p>
        </p:txBody>
      </p:sp>
      <p:sp>
        <p:nvSpPr>
          <p:cNvPr id="101" name="Google Shape;101;p1"/>
          <p:cNvSpPr txBox="1"/>
          <p:nvPr/>
        </p:nvSpPr>
        <p:spPr>
          <a:xfrm>
            <a:off x="1007534" y="5551742"/>
            <a:ext cx="3733800" cy="820381"/>
          </a:xfrm>
          <a:prstGeom prst="rect">
            <a:avLst/>
          </a:prstGeom>
          <a:solidFill>
            <a:srgbClr val="F2F2F2"/>
          </a:solidFill>
          <a:ln w="9525" cap="flat" cmpd="sng">
            <a:solidFill>
              <a:srgbClr val="F2F2F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02" name="Google Shape;102;p1"/>
          <p:cNvSpPr txBox="1"/>
          <p:nvPr/>
        </p:nvSpPr>
        <p:spPr>
          <a:xfrm>
            <a:off x="937001" y="5579763"/>
            <a:ext cx="3804333" cy="831859"/>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000"/>
              <a:buFont typeface="Trebuchet MS"/>
              <a:buNone/>
            </a:pPr>
            <a:endParaRPr sz="2000" b="0" i="0" u="none" strike="noStrike" cap="none" dirty="0">
              <a:solidFill>
                <a:schemeClr val="dk1"/>
              </a:solidFill>
              <a:latin typeface="Trebuchet MS"/>
              <a:ea typeface="Trebuchet MS"/>
              <a:cs typeface="Trebuchet MS"/>
              <a:sym typeface="Trebuchet MS"/>
            </a:endParaRPr>
          </a:p>
          <a:p>
            <a:pPr marL="0" marR="0" lvl="0" indent="0" algn="l" rtl="0">
              <a:lnSpc>
                <a:spcPct val="90000"/>
              </a:lnSpc>
              <a:spcBef>
                <a:spcPts val="0"/>
              </a:spcBef>
              <a:spcAft>
                <a:spcPts val="0"/>
              </a:spcAft>
              <a:buClr>
                <a:srgbClr val="002060"/>
              </a:buClr>
              <a:buSzPts val="1400"/>
              <a:buFont typeface="Trebuchet MS"/>
              <a:buNone/>
            </a:pPr>
            <a:r>
              <a:rPr lang="en-GB" sz="1400" b="1" i="0" u="none" strike="noStrike" cap="none" dirty="0">
                <a:solidFill>
                  <a:srgbClr val="002060"/>
                </a:solidFill>
                <a:latin typeface="Trebuchet MS"/>
                <a:ea typeface="Trebuchet MS"/>
                <a:cs typeface="Trebuchet MS"/>
                <a:sym typeface="Trebuchet MS"/>
              </a:rPr>
              <a:t>Department of Computing &amp; Technology</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C00000"/>
              </a:buClr>
              <a:buSzPts val="1400"/>
              <a:buFont typeface="Trebuchet MS"/>
              <a:buNone/>
            </a:pPr>
            <a:r>
              <a:rPr lang="en-GB" sz="1400" b="0" i="0" u="none" strike="noStrike" cap="none" dirty="0">
                <a:solidFill>
                  <a:srgbClr val="C00000"/>
                </a:solidFill>
                <a:latin typeface="Trebuchet MS"/>
                <a:ea typeface="Trebuchet MS"/>
                <a:cs typeface="Trebuchet MS"/>
                <a:sym typeface="Trebuchet MS"/>
              </a:rPr>
              <a:t>Faculty of Engineering, Design &amp; Technology</a:t>
            </a:r>
            <a:endParaRPr sz="1400" b="0" i="0" u="none" strike="noStrike" cap="none" dirty="0">
              <a:solidFill>
                <a:srgbClr val="000000"/>
              </a:solidFill>
              <a:latin typeface="Arial"/>
              <a:ea typeface="Arial"/>
              <a:cs typeface="Arial"/>
              <a:sym typeface="Arial"/>
            </a:endParaRPr>
          </a:p>
        </p:txBody>
      </p:sp>
      <p:sp>
        <p:nvSpPr>
          <p:cNvPr id="103" name="Google Shape;103;p1"/>
          <p:cNvSpPr txBox="1"/>
          <p:nvPr/>
        </p:nvSpPr>
        <p:spPr>
          <a:xfrm>
            <a:off x="1" y="2156859"/>
            <a:ext cx="12191999" cy="1325563"/>
          </a:xfrm>
          <a:prstGeom prst="rect">
            <a:avLst/>
          </a:prstGeom>
          <a:solidFill>
            <a:srgbClr val="0A3D91"/>
          </a:solidFill>
          <a:ln w="9525" cap="flat" cmpd="sng">
            <a:solidFill>
              <a:srgbClr val="0A3D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Trebuchet MS"/>
              <a:buNone/>
            </a:pPr>
            <a:endParaRPr sz="2800" b="0" i="0" u="none" strike="noStrike" cap="none">
              <a:solidFill>
                <a:srgbClr val="FFFF00"/>
              </a:solidFill>
              <a:latin typeface="Trebuchet MS"/>
              <a:ea typeface="Trebuchet MS"/>
              <a:cs typeface="Trebuchet MS"/>
              <a:sym typeface="Trebuchet MS"/>
            </a:endParaRPr>
          </a:p>
        </p:txBody>
      </p:sp>
      <p:sp>
        <p:nvSpPr>
          <p:cNvPr id="104" name="Google Shape;104;p1"/>
          <p:cNvSpPr txBox="1"/>
          <p:nvPr/>
        </p:nvSpPr>
        <p:spPr>
          <a:xfrm>
            <a:off x="1" y="2181298"/>
            <a:ext cx="12191999" cy="889481"/>
          </a:xfrm>
          <a:prstGeom prst="rect">
            <a:avLst/>
          </a:prstGeom>
          <a:noFill/>
          <a:ln w="9525" cap="flat" cmpd="sng">
            <a:solidFill>
              <a:srgbClr val="0A3D91"/>
            </a:solidFill>
            <a:prstDash val="solid"/>
            <a:round/>
            <a:headEnd type="none" w="sm" len="sm"/>
            <a:tailEnd type="none" w="sm" len="sm"/>
          </a:ln>
        </p:spPr>
        <p:txBody>
          <a:bodyPr spcFirstLastPara="1" wrap="square" lIns="91425" tIns="45700" rIns="91425" bIns="45700" anchor="ctr" anchorCtr="0">
            <a:noAutofit/>
          </a:bodyPr>
          <a:lstStyle/>
          <a:p>
            <a:pPr marL="739775" lvl="0">
              <a:lnSpc>
                <a:spcPct val="98645"/>
              </a:lnSpc>
            </a:pPr>
            <a:r>
              <a:rPr lang="en-US" sz="4800" dirty="0">
                <a:solidFill>
                  <a:srgbClr val="FFFFFF"/>
                </a:solidFill>
                <a:latin typeface="Trebuchet MS"/>
                <a:ea typeface="Trebuchet MS"/>
                <a:cs typeface="Trebuchet MS"/>
                <a:sym typeface="Trebuchet MS"/>
              </a:rPr>
              <a:t>DSC2207: Data Mining and Wrangling</a:t>
            </a:r>
            <a:endParaRPr lang="en-US" sz="4800" dirty="0">
              <a:latin typeface="Trebuchet MS"/>
              <a:ea typeface="Trebuchet MS"/>
              <a:cs typeface="Trebuchet MS"/>
              <a:sym typeface="Trebuchet MS"/>
            </a:endParaRPr>
          </a:p>
        </p:txBody>
      </p:sp>
      <p:sp>
        <p:nvSpPr>
          <p:cNvPr id="105" name="Google Shape;105;p1"/>
          <p:cNvSpPr txBox="1"/>
          <p:nvPr/>
        </p:nvSpPr>
        <p:spPr>
          <a:xfrm>
            <a:off x="-2" y="2819880"/>
            <a:ext cx="12191999" cy="609120"/>
          </a:xfrm>
          <a:prstGeom prst="rect">
            <a:avLst/>
          </a:prstGeom>
          <a:noFill/>
          <a:ln w="9525" cap="flat" cmpd="sng">
            <a:solidFill>
              <a:srgbClr val="0A3D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00"/>
              </a:buClr>
              <a:buSzPts val="2800"/>
              <a:buFont typeface="Trebuchet MS"/>
              <a:buNone/>
            </a:pPr>
            <a:r>
              <a:rPr lang="en-US" sz="2800" b="0" i="0" u="none" strike="noStrike" cap="none" dirty="0" smtClean="0">
                <a:solidFill>
                  <a:srgbClr val="FFFF00"/>
                </a:solidFill>
                <a:latin typeface="Trebuchet MS"/>
                <a:ea typeface="Trebuchet MS"/>
                <a:cs typeface="Trebuchet MS"/>
                <a:sym typeface="Trebuchet MS"/>
              </a:rPr>
              <a:t>BSDS 2:2</a:t>
            </a:r>
            <a:endParaRPr sz="2800" b="0" i="0" u="none" strike="noStrike" cap="none" dirty="0">
              <a:solidFill>
                <a:srgbClr val="FFFF00"/>
              </a:solidFill>
              <a:latin typeface="Trebuchet MS"/>
              <a:ea typeface="Trebuchet MS"/>
              <a:cs typeface="Trebuchet MS"/>
              <a:sym typeface="Trebuchet MS"/>
            </a:endParaRPr>
          </a:p>
        </p:txBody>
      </p:sp>
      <p:sp>
        <p:nvSpPr>
          <p:cNvPr id="106" name="Google Shape;106;p1"/>
          <p:cNvSpPr txBox="1"/>
          <p:nvPr/>
        </p:nvSpPr>
        <p:spPr>
          <a:xfrm>
            <a:off x="9656407" y="5971302"/>
            <a:ext cx="2535600" cy="4404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accent5"/>
              </a:buClr>
              <a:buSzPts val="1600"/>
              <a:buFont typeface="Trebuchet MS"/>
              <a:buNone/>
            </a:pPr>
            <a:r>
              <a:rPr lang="en-GB" sz="1600" b="0" i="0" u="none" strike="noStrike" cap="none">
                <a:solidFill>
                  <a:schemeClr val="accent5"/>
                </a:solidFill>
                <a:latin typeface="Trebuchet MS"/>
                <a:ea typeface="Trebuchet MS"/>
                <a:cs typeface="Trebuchet MS"/>
                <a:sym typeface="Trebuchet MS"/>
              </a:rPr>
              <a:t>Fri 6</a:t>
            </a:r>
            <a:r>
              <a:rPr lang="en-GB" sz="1600" b="0" i="0" u="none" strike="noStrike" cap="none" baseline="30000">
                <a:solidFill>
                  <a:schemeClr val="accent5"/>
                </a:solidFill>
                <a:latin typeface="Trebuchet MS"/>
                <a:ea typeface="Trebuchet MS"/>
                <a:cs typeface="Trebuchet MS"/>
                <a:sym typeface="Trebuchet MS"/>
              </a:rPr>
              <a:t>th</a:t>
            </a:r>
            <a:r>
              <a:rPr lang="en-GB" sz="1600" b="0" i="0" u="none" strike="noStrike" cap="none">
                <a:solidFill>
                  <a:schemeClr val="accent5"/>
                </a:solidFill>
                <a:latin typeface="Trebuchet MS"/>
                <a:ea typeface="Trebuchet MS"/>
                <a:cs typeface="Trebuchet MS"/>
                <a:sym typeface="Trebuchet MS"/>
              </a:rPr>
              <a:t> Sept 2024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30269cc05b6_0_39"/>
          <p:cNvSpPr txBox="1">
            <a:spLocks noGrp="1"/>
          </p:cNvSpPr>
          <p:nvPr>
            <p:ph type="title"/>
          </p:nvPr>
        </p:nvSpPr>
        <p:spPr>
          <a:xfrm>
            <a:off x="72850" y="380125"/>
            <a:ext cx="111219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               Transformation </a:t>
            </a:r>
            <a:endParaRPr/>
          </a:p>
        </p:txBody>
      </p:sp>
      <p:sp>
        <p:nvSpPr>
          <p:cNvPr id="207" name="Google Shape;207;g30269cc05b6_0_3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l" rtl="0">
              <a:lnSpc>
                <a:spcPct val="98181"/>
              </a:lnSpc>
              <a:spcBef>
                <a:spcPts val="1000"/>
              </a:spcBef>
              <a:spcAft>
                <a:spcPts val="0"/>
              </a:spcAft>
              <a:buClr>
                <a:schemeClr val="dk1"/>
              </a:buClr>
              <a:buSzPts val="1100"/>
              <a:buFont typeface="Arial"/>
              <a:buNone/>
            </a:pPr>
            <a:r>
              <a:rPr lang="en-GB" sz="3000">
                <a:solidFill>
                  <a:srgbClr val="FF0000"/>
                </a:solidFill>
                <a:latin typeface="Book Antiqua"/>
                <a:ea typeface="Book Antiqua"/>
                <a:cs typeface="Book Antiqua"/>
                <a:sym typeface="Book Antiqua"/>
              </a:rPr>
              <a:t>2</a:t>
            </a:r>
            <a:r>
              <a:rPr lang="en-GB" sz="3000">
                <a:latin typeface="Book Antiqua"/>
                <a:ea typeface="Book Antiqua"/>
                <a:cs typeface="Book Antiqua"/>
                <a:sym typeface="Book Antiqua"/>
              </a:rPr>
              <a:t>. Transforming the data so that its structure aligns with the system needed to allow accurate analyses. </a:t>
            </a:r>
            <a:endParaRPr sz="30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For example; </a:t>
            </a:r>
            <a:endParaRPr sz="30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You might want to figure out your company’s best selling products every month. But the data may only contain each product’s sale date. You would need to transform the data by creating a number of sales per month variable or total monthly sales.</a:t>
            </a:r>
            <a:endParaRPr sz="3000">
              <a:latin typeface="Book Antiqua"/>
              <a:ea typeface="Book Antiqua"/>
              <a:cs typeface="Book Antiqua"/>
              <a:sym typeface="Book Antiqua"/>
            </a:endParaRPr>
          </a:p>
          <a:p>
            <a:pPr marL="0" lvl="0" indent="0" algn="l" rtl="0">
              <a:lnSpc>
                <a:spcPct val="98181"/>
              </a:lnSpc>
              <a:spcBef>
                <a:spcPts val="1000"/>
              </a:spcBef>
              <a:spcAft>
                <a:spcPts val="0"/>
              </a:spcAft>
              <a:buSzPts val="1100"/>
              <a:buNone/>
            </a:pPr>
            <a:endParaRPr sz="3000">
              <a:latin typeface="Book Antiqua"/>
              <a:ea typeface="Book Antiqua"/>
              <a:cs typeface="Book Antiqua"/>
              <a:sym typeface="Book Antiqua"/>
            </a:endParaRPr>
          </a:p>
          <a:p>
            <a:pPr marL="0" lvl="0" indent="0" algn="l" rtl="0">
              <a:lnSpc>
                <a:spcPct val="98181"/>
              </a:lnSpc>
              <a:spcBef>
                <a:spcPts val="1000"/>
              </a:spcBef>
              <a:spcAft>
                <a:spcPts val="0"/>
              </a:spcAft>
              <a:buSzPts val="2323"/>
              <a:buNone/>
            </a:pPr>
            <a:endParaRPr sz="3000">
              <a:latin typeface="Book Antiqua"/>
              <a:ea typeface="Book Antiqua"/>
              <a:cs typeface="Book Antiqua"/>
              <a:sym typeface="Book Antiqua"/>
            </a:endParaRPr>
          </a:p>
          <a:p>
            <a:pPr marL="0" lvl="0" indent="0" algn="l" rtl="0">
              <a:lnSpc>
                <a:spcPct val="98181"/>
              </a:lnSpc>
              <a:spcBef>
                <a:spcPts val="1000"/>
              </a:spcBef>
              <a:spcAft>
                <a:spcPts val="0"/>
              </a:spcAft>
              <a:buSzPts val="2323"/>
              <a:buNone/>
            </a:pPr>
            <a:endParaRPr sz="3000">
              <a:latin typeface="Book Antiqua"/>
              <a:ea typeface="Book Antiqua"/>
              <a:cs typeface="Book Antiqua"/>
              <a:sym typeface="Book Antiqua"/>
            </a:endParaRPr>
          </a:p>
          <a:p>
            <a:pPr marL="0" lvl="0" indent="0" algn="l" rtl="0">
              <a:lnSpc>
                <a:spcPct val="98181"/>
              </a:lnSpc>
              <a:spcBef>
                <a:spcPts val="1000"/>
              </a:spcBef>
              <a:spcAft>
                <a:spcPts val="0"/>
              </a:spcAft>
              <a:buSzPts val="2323"/>
              <a:buNone/>
            </a:pPr>
            <a:endParaRPr sz="3000">
              <a:latin typeface="Book Antiqua"/>
              <a:ea typeface="Book Antiqua"/>
              <a:cs typeface="Book Antiqua"/>
              <a:sym typeface="Book Antiqua"/>
            </a:endParaRPr>
          </a:p>
          <a:p>
            <a:pPr marL="457200" lvl="0" indent="0" algn="l" rtl="0">
              <a:lnSpc>
                <a:spcPct val="90000"/>
              </a:lnSpc>
              <a:spcBef>
                <a:spcPts val="1000"/>
              </a:spcBef>
              <a:spcAft>
                <a:spcPts val="0"/>
              </a:spcAft>
              <a:buSzPts val="2323"/>
              <a:buNone/>
            </a:pPr>
            <a:endParaRPr sz="3000">
              <a:latin typeface="Book Antiqua"/>
              <a:ea typeface="Book Antiqua"/>
              <a:cs typeface="Book Antiqua"/>
              <a:sym typeface="Book Antiqua"/>
            </a:endParaRPr>
          </a:p>
          <a:p>
            <a:pPr marL="457200" lvl="0" indent="0" algn="l" rtl="0">
              <a:lnSpc>
                <a:spcPct val="90000"/>
              </a:lnSpc>
              <a:spcBef>
                <a:spcPts val="1000"/>
              </a:spcBef>
              <a:spcAft>
                <a:spcPts val="0"/>
              </a:spcAft>
              <a:buSzPts val="2323"/>
              <a:buNone/>
            </a:pPr>
            <a:endParaRPr sz="3000">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30269cc05b6_0_45"/>
          <p:cNvSpPr txBox="1">
            <a:spLocks noGrp="1"/>
          </p:cNvSpPr>
          <p:nvPr>
            <p:ph type="title"/>
          </p:nvPr>
        </p:nvSpPr>
        <p:spPr>
          <a:xfrm>
            <a:off x="72850" y="380125"/>
            <a:ext cx="111219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               Loading </a:t>
            </a:r>
            <a:endParaRPr/>
          </a:p>
        </p:txBody>
      </p:sp>
      <p:sp>
        <p:nvSpPr>
          <p:cNvPr id="214" name="Google Shape;214;g30269cc05b6_0_45"/>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l" rtl="0">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After transforming data, it needs to be stored in places and forms, making it easy for analysts to run reports on weekly sales and data scientists to deduce insights and create predictive recommendation models.</a:t>
            </a:r>
            <a:endParaRPr sz="23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Data security, or managing data access so that people who should be accessing the data can efficiently, and keeping out people who shouldn’t.</a:t>
            </a:r>
            <a:endParaRPr sz="23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There are two </a:t>
            </a:r>
            <a:r>
              <a:rPr lang="en-GB" sz="2300" b="1">
                <a:latin typeface="Book Antiqua"/>
                <a:ea typeface="Book Antiqua"/>
                <a:cs typeface="Book Antiqua"/>
                <a:sym typeface="Book Antiqua"/>
              </a:rPr>
              <a:t>primary locations </a:t>
            </a:r>
            <a:r>
              <a:rPr lang="en-GB" sz="2300">
                <a:latin typeface="Book Antiqua"/>
                <a:ea typeface="Book Antiqua"/>
                <a:cs typeface="Book Antiqua"/>
                <a:sym typeface="Book Antiqua"/>
              </a:rPr>
              <a:t>for businesses to store their data;</a:t>
            </a:r>
            <a:endParaRPr sz="23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 1. On-premises </a:t>
            </a:r>
            <a:endParaRPr sz="23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2. In the cloud but often, companies use a hybrid of both.</a:t>
            </a:r>
            <a:endParaRPr sz="23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The term “on-premises” refers to hardware on an organization’s servers and infrastructure - usually physically on site.</a:t>
            </a:r>
            <a:endParaRPr sz="2300">
              <a:latin typeface="Book Antiqua"/>
              <a:ea typeface="Book Antiqua"/>
              <a:cs typeface="Book Antiqua"/>
              <a:sym typeface="Book Antiqua"/>
            </a:endParaRPr>
          </a:p>
          <a:p>
            <a:pPr marL="0" lvl="0" indent="0" algn="l" rtl="0">
              <a:lnSpc>
                <a:spcPct val="98181"/>
              </a:lnSpc>
              <a:spcBef>
                <a:spcPts val="1000"/>
              </a:spcBef>
              <a:spcAft>
                <a:spcPts val="0"/>
              </a:spcAft>
              <a:buSzPts val="1100"/>
              <a:buNone/>
            </a:pPr>
            <a:endParaRPr sz="2300">
              <a:latin typeface="Book Antiqua"/>
              <a:ea typeface="Book Antiqua"/>
              <a:cs typeface="Book Antiqua"/>
              <a:sym typeface="Book Antiqua"/>
            </a:endParaRPr>
          </a:p>
          <a:p>
            <a:pPr marL="0" lvl="0" indent="0" algn="l" rtl="0">
              <a:lnSpc>
                <a:spcPct val="98181"/>
              </a:lnSpc>
              <a:spcBef>
                <a:spcPts val="1000"/>
              </a:spcBef>
              <a:spcAft>
                <a:spcPts val="0"/>
              </a:spcAft>
              <a:buSzPts val="1100"/>
              <a:buNone/>
            </a:pPr>
            <a:endParaRPr sz="2300">
              <a:latin typeface="Book Antiqua"/>
              <a:ea typeface="Book Antiqua"/>
              <a:cs typeface="Book Antiqua"/>
              <a:sym typeface="Book Antiqua"/>
            </a:endParaRPr>
          </a:p>
          <a:p>
            <a:pPr marL="0" lvl="0" indent="0" algn="l" rtl="0">
              <a:lnSpc>
                <a:spcPct val="98181"/>
              </a:lnSpc>
              <a:spcBef>
                <a:spcPts val="1000"/>
              </a:spcBef>
              <a:spcAft>
                <a:spcPts val="0"/>
              </a:spcAft>
              <a:buSzPts val="2323"/>
              <a:buNone/>
            </a:pPr>
            <a:endParaRPr sz="2300">
              <a:latin typeface="Book Antiqua"/>
              <a:ea typeface="Book Antiqua"/>
              <a:cs typeface="Book Antiqua"/>
              <a:sym typeface="Book Antiqua"/>
            </a:endParaRPr>
          </a:p>
          <a:p>
            <a:pPr marL="0" lvl="0" indent="0" algn="l" rtl="0">
              <a:lnSpc>
                <a:spcPct val="98181"/>
              </a:lnSpc>
              <a:spcBef>
                <a:spcPts val="1000"/>
              </a:spcBef>
              <a:spcAft>
                <a:spcPts val="0"/>
              </a:spcAft>
              <a:buSzPts val="2323"/>
              <a:buNone/>
            </a:pPr>
            <a:endParaRPr sz="2300">
              <a:latin typeface="Book Antiqua"/>
              <a:ea typeface="Book Antiqua"/>
              <a:cs typeface="Book Antiqua"/>
              <a:sym typeface="Book Antiqua"/>
            </a:endParaRPr>
          </a:p>
          <a:p>
            <a:pPr marL="0" lvl="0" indent="0" algn="l" rtl="0">
              <a:lnSpc>
                <a:spcPct val="98181"/>
              </a:lnSpc>
              <a:spcBef>
                <a:spcPts val="1000"/>
              </a:spcBef>
              <a:spcAft>
                <a:spcPts val="0"/>
              </a:spcAft>
              <a:buSzPts val="2323"/>
              <a:buNone/>
            </a:pPr>
            <a:endParaRPr sz="2300">
              <a:latin typeface="Book Antiqua"/>
              <a:ea typeface="Book Antiqua"/>
              <a:cs typeface="Book Antiqua"/>
              <a:sym typeface="Book Antiqua"/>
            </a:endParaRPr>
          </a:p>
          <a:p>
            <a:pPr marL="457200" lvl="0" indent="0" algn="l" rtl="0">
              <a:lnSpc>
                <a:spcPct val="90000"/>
              </a:lnSpc>
              <a:spcBef>
                <a:spcPts val="1000"/>
              </a:spcBef>
              <a:spcAft>
                <a:spcPts val="0"/>
              </a:spcAft>
              <a:buSzPts val="2323"/>
              <a:buNone/>
            </a:pPr>
            <a:endParaRPr sz="2300">
              <a:latin typeface="Book Antiqua"/>
              <a:ea typeface="Book Antiqua"/>
              <a:cs typeface="Book Antiqua"/>
              <a:sym typeface="Book Antiqua"/>
            </a:endParaRPr>
          </a:p>
          <a:p>
            <a:pPr marL="457200" lvl="0" indent="0" algn="l" rtl="0">
              <a:lnSpc>
                <a:spcPct val="90000"/>
              </a:lnSpc>
              <a:spcBef>
                <a:spcPts val="1000"/>
              </a:spcBef>
              <a:spcAft>
                <a:spcPts val="0"/>
              </a:spcAft>
              <a:buSzPts val="2323"/>
              <a:buNone/>
            </a:pPr>
            <a:endParaRPr sz="2300">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30269cc05b6_0_51"/>
          <p:cNvSpPr txBox="1">
            <a:spLocks noGrp="1"/>
          </p:cNvSpPr>
          <p:nvPr>
            <p:ph type="title"/>
          </p:nvPr>
        </p:nvSpPr>
        <p:spPr>
          <a:xfrm>
            <a:off x="72850" y="380125"/>
            <a:ext cx="111219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               Steps of data exploration </a:t>
            </a:r>
            <a:endParaRPr/>
          </a:p>
        </p:txBody>
      </p:sp>
      <p:sp>
        <p:nvSpPr>
          <p:cNvPr id="221" name="Google Shape;221;g30269cc05b6_0_51"/>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100"/>
              <a:buNone/>
            </a:pPr>
            <a:r>
              <a:rPr lang="en-GB" b="1">
                <a:latin typeface="Book Antiqua"/>
                <a:ea typeface="Book Antiqua"/>
                <a:cs typeface="Book Antiqua"/>
                <a:sym typeface="Book Antiqua"/>
              </a:rPr>
              <a:t>Data exploration is the art of looking at your data, rapidly generating hypotheses, quickly testing them, then repeating again and again and again.</a:t>
            </a:r>
            <a:endParaRPr sz="3200">
              <a:latin typeface="Book Antiqua"/>
              <a:ea typeface="Book Antiqua"/>
              <a:cs typeface="Book Antiqua"/>
              <a:sym typeface="Book Antiqua"/>
            </a:endParaRPr>
          </a:p>
          <a:p>
            <a:pPr marL="457200" lvl="0" indent="0" algn="l" rtl="0">
              <a:lnSpc>
                <a:spcPct val="90000"/>
              </a:lnSpc>
              <a:spcBef>
                <a:spcPts val="1000"/>
              </a:spcBef>
              <a:spcAft>
                <a:spcPts val="0"/>
              </a:spcAft>
              <a:buSzPts val="7200"/>
              <a:buNone/>
            </a:pPr>
            <a:endParaRPr>
              <a:latin typeface="Book Antiqua"/>
              <a:ea typeface="Book Antiqua"/>
              <a:cs typeface="Book Antiqua"/>
              <a:sym typeface="Book Antiqua"/>
            </a:endParaRPr>
          </a:p>
          <a:p>
            <a:pPr marL="457200" lvl="0" indent="0" algn="l" rtl="0">
              <a:lnSpc>
                <a:spcPct val="90000"/>
              </a:lnSpc>
              <a:spcBef>
                <a:spcPts val="1000"/>
              </a:spcBef>
              <a:spcAft>
                <a:spcPts val="0"/>
              </a:spcAft>
              <a:buSzPts val="7200"/>
              <a:buNone/>
            </a:pPr>
            <a:endParaRPr>
              <a:latin typeface="Book Antiqua"/>
              <a:ea typeface="Book Antiqua"/>
              <a:cs typeface="Book Antiqua"/>
              <a:sym typeface="Book Antiqua"/>
            </a:endParaRPr>
          </a:p>
        </p:txBody>
      </p:sp>
      <p:pic>
        <p:nvPicPr>
          <p:cNvPr id="222" name="Google Shape;222;g30269cc05b6_0_51"/>
          <p:cNvPicPr preferRelativeResize="0"/>
          <p:nvPr/>
        </p:nvPicPr>
        <p:blipFill>
          <a:blip r:embed="rId3">
            <a:alphaModFix/>
          </a:blip>
          <a:stretch>
            <a:fillRect/>
          </a:stretch>
        </p:blipFill>
        <p:spPr>
          <a:xfrm>
            <a:off x="1950850" y="3199375"/>
            <a:ext cx="8643775" cy="314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30269cc05b6_0_58"/>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Exploratory Data Analysis (EDA) </a:t>
            </a:r>
            <a:endParaRPr/>
          </a:p>
        </p:txBody>
      </p:sp>
      <p:sp>
        <p:nvSpPr>
          <p:cNvPr id="229" name="Google Shape;229;g30269cc05b6_0_58"/>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An interactive cycle;</a:t>
            </a:r>
            <a:endParaRPr sz="220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1. Generates questions about your data.</a:t>
            </a:r>
            <a:endParaRPr sz="220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2. Searches for answers by visualizing, transforming, and modeling your data.</a:t>
            </a:r>
            <a:endParaRPr sz="220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3. Uses what you learn to refine your questions and/or generate new questions.</a:t>
            </a:r>
            <a:endParaRPr sz="220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200">
                <a:solidFill>
                  <a:srgbClr val="FB0007"/>
                </a:solidFill>
                <a:latin typeface="Book Antiqua"/>
                <a:ea typeface="Book Antiqua"/>
                <a:cs typeface="Book Antiqua"/>
                <a:sym typeface="Book Antiqua"/>
              </a:rPr>
              <a:t>There is no rule about which questions you should ask to guide your research.</a:t>
            </a:r>
            <a:endParaRPr sz="2200">
              <a:solidFill>
                <a:srgbClr val="FB0007"/>
              </a:solidFill>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200">
                <a:solidFill>
                  <a:srgbClr val="FB0007"/>
                </a:solidFill>
                <a:latin typeface="Book Antiqua"/>
                <a:ea typeface="Book Antiqua"/>
                <a:cs typeface="Book Antiqua"/>
                <a:sym typeface="Book Antiqua"/>
              </a:rPr>
              <a:t>However, two types of questions will always be useful for making discoveries within your data. You can loosely word these questions as:</a:t>
            </a:r>
            <a:endParaRPr sz="2200">
              <a:solidFill>
                <a:srgbClr val="FB0007"/>
              </a:solidFill>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200" b="1">
                <a:latin typeface="Book Antiqua"/>
                <a:ea typeface="Book Antiqua"/>
                <a:cs typeface="Book Antiqua"/>
                <a:sym typeface="Book Antiqua"/>
              </a:rPr>
              <a:t>1. What type of variation occurs within my variables? (i.e. variability)</a:t>
            </a:r>
            <a:endParaRPr sz="2200" b="1">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200" b="1">
                <a:latin typeface="Book Antiqua"/>
                <a:ea typeface="Book Antiqua"/>
                <a:cs typeface="Book Antiqua"/>
                <a:sym typeface="Book Antiqua"/>
              </a:rPr>
              <a:t>2. What type of covariation occurs between my variables? (i.e. central tendency)</a:t>
            </a:r>
            <a:endParaRPr sz="2200" b="1">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All of the above questions generate </a:t>
            </a:r>
            <a:r>
              <a:rPr lang="en-GB" sz="2200" b="1">
                <a:latin typeface="Book Antiqua"/>
                <a:ea typeface="Book Antiqua"/>
                <a:cs typeface="Book Antiqua"/>
                <a:sym typeface="Book Antiqua"/>
              </a:rPr>
              <a:t>DESCRIPTIVE</a:t>
            </a:r>
            <a:r>
              <a:rPr lang="en-GB" sz="2200">
                <a:latin typeface="Book Antiqua"/>
                <a:ea typeface="Book Antiqua"/>
                <a:cs typeface="Book Antiqua"/>
                <a:sym typeface="Book Antiqua"/>
              </a:rPr>
              <a:t> and NOT predictive analyses</a:t>
            </a:r>
            <a:endParaRPr sz="22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endParaRPr sz="3300" b="1">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3200">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30269cc05b6_0_64"/>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Central tendency</a:t>
            </a:r>
            <a:endParaRPr/>
          </a:p>
        </p:txBody>
      </p:sp>
      <p:sp>
        <p:nvSpPr>
          <p:cNvPr id="236" name="Google Shape;236;g30269cc05b6_0_64"/>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500" b="1" dirty="0">
                <a:latin typeface="Book Antiqua"/>
                <a:ea typeface="Book Antiqua"/>
                <a:cs typeface="Book Antiqua"/>
                <a:sym typeface="Book Antiqua"/>
              </a:rPr>
              <a:t>Central tendency is a measure that best summarizes the data and is a measure that is related to the </a:t>
            </a:r>
            <a:r>
              <a:rPr lang="en-GB" sz="2500" b="1" dirty="0" err="1">
                <a:latin typeface="Book Antiqua"/>
                <a:ea typeface="Book Antiqua"/>
                <a:cs typeface="Book Antiqua"/>
                <a:sym typeface="Book Antiqua"/>
              </a:rPr>
              <a:t>center</a:t>
            </a:r>
            <a:r>
              <a:rPr lang="en-GB" sz="2500" b="1" dirty="0">
                <a:latin typeface="Book Antiqua"/>
                <a:ea typeface="Book Antiqua"/>
                <a:cs typeface="Book Antiqua"/>
                <a:sym typeface="Book Antiqua"/>
              </a:rPr>
              <a:t> of the data set.</a:t>
            </a:r>
            <a:endParaRPr sz="2500" b="1" dirty="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300" dirty="0">
                <a:latin typeface="Book Antiqua"/>
                <a:ea typeface="Book Antiqua"/>
                <a:cs typeface="Book Antiqua"/>
                <a:sym typeface="Book Antiqua"/>
              </a:rPr>
              <a:t>Described by the statistics Mode, Median and Mean</a:t>
            </a:r>
            <a:endParaRPr sz="2300" dirty="0">
              <a:latin typeface="Book Antiqua"/>
              <a:ea typeface="Book Antiqua"/>
              <a:cs typeface="Book Antiqua"/>
              <a:sym typeface="Book Antiqua"/>
            </a:endParaRPr>
          </a:p>
          <a:p>
            <a:pPr marL="12700" lvl="0" indent="-12700" algn="l" rtl="0">
              <a:lnSpc>
                <a:spcPct val="98181"/>
              </a:lnSpc>
              <a:spcBef>
                <a:spcPts val="1000"/>
              </a:spcBef>
              <a:spcAft>
                <a:spcPts val="0"/>
              </a:spcAft>
              <a:buClr>
                <a:schemeClr val="dk1"/>
              </a:buClr>
              <a:buSzPts val="1100"/>
              <a:buFont typeface="Arial"/>
              <a:buNone/>
            </a:pPr>
            <a:endParaRPr sz="3433" dirty="0">
              <a:latin typeface="Book Antiqua"/>
              <a:ea typeface="Book Antiqua"/>
              <a:cs typeface="Book Antiqua"/>
              <a:sym typeface="Book Antiqua"/>
            </a:endParaRPr>
          </a:p>
          <a:p>
            <a:pPr marL="0" lvl="0" indent="0" algn="l" rtl="0">
              <a:lnSpc>
                <a:spcPct val="90000"/>
              </a:lnSpc>
              <a:spcBef>
                <a:spcPts val="1000"/>
              </a:spcBef>
              <a:spcAft>
                <a:spcPts val="0"/>
              </a:spcAft>
              <a:buSzPts val="2118"/>
              <a:buNone/>
            </a:pPr>
            <a:endParaRPr sz="3300" dirty="0">
              <a:latin typeface="Book Antiqua"/>
              <a:ea typeface="Book Antiqua"/>
              <a:cs typeface="Book Antiqua"/>
              <a:sym typeface="Book Antiqua"/>
            </a:endParaRPr>
          </a:p>
        </p:txBody>
      </p:sp>
      <p:pic>
        <p:nvPicPr>
          <p:cNvPr id="237" name="Google Shape;237;g30269cc05b6_0_64"/>
          <p:cNvPicPr preferRelativeResize="0"/>
          <p:nvPr/>
        </p:nvPicPr>
        <p:blipFill>
          <a:blip r:embed="rId3">
            <a:alphaModFix/>
          </a:blip>
          <a:stretch>
            <a:fillRect/>
          </a:stretch>
        </p:blipFill>
        <p:spPr>
          <a:xfrm>
            <a:off x="4515850" y="3121375"/>
            <a:ext cx="4443075" cy="324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30269cc05b6_0_71"/>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Variability</a:t>
            </a:r>
            <a:endParaRPr/>
          </a:p>
        </p:txBody>
      </p:sp>
      <p:sp>
        <p:nvSpPr>
          <p:cNvPr id="244" name="Google Shape;244;g30269cc05b6_0_71"/>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GB" sz="2300" b="1">
                <a:latin typeface="Book Antiqua"/>
                <a:ea typeface="Book Antiqua"/>
                <a:cs typeface="Book Antiqua"/>
                <a:sym typeface="Book Antiqua"/>
              </a:rPr>
              <a:t>Measures of variability are the measures of the spread/dispersion of the data.</a:t>
            </a:r>
            <a:endParaRPr sz="2300" b="1">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100">
                <a:latin typeface="Book Antiqua"/>
                <a:ea typeface="Book Antiqua"/>
                <a:cs typeface="Book Antiqua"/>
                <a:sym typeface="Book Antiqua"/>
              </a:rPr>
              <a:t>Described by range, interquartile range, variance, standard deviation, and more</a:t>
            </a:r>
            <a:endParaRPr sz="210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100">
                <a:latin typeface="Book Antiqua"/>
                <a:ea typeface="Book Antiqua"/>
                <a:cs typeface="Book Antiqua"/>
                <a:sym typeface="Book Antiqua"/>
              </a:rPr>
              <a:t>Variance is one of the most important measures in statistics</a:t>
            </a:r>
            <a:endParaRPr sz="210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2100">
                <a:latin typeface="Book Antiqua"/>
                <a:ea typeface="Book Antiqua"/>
                <a:cs typeface="Book Antiqua"/>
                <a:sym typeface="Book Antiqua"/>
              </a:rPr>
              <a:t>Covariation- two or more variables vary in a related manner. The best way to discover covariation is to visualize the relation. </a:t>
            </a:r>
            <a:endParaRPr sz="210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endParaRPr sz="2300" b="1">
              <a:latin typeface="Book Antiqua"/>
              <a:ea typeface="Book Antiqua"/>
              <a:cs typeface="Book Antiqua"/>
              <a:sym typeface="Book Antiqua"/>
            </a:endParaRPr>
          </a:p>
          <a:p>
            <a:pPr marL="12700" lvl="0" indent="-12700" algn="l" rtl="0">
              <a:lnSpc>
                <a:spcPct val="98181"/>
              </a:lnSpc>
              <a:spcBef>
                <a:spcPts val="1000"/>
              </a:spcBef>
              <a:spcAft>
                <a:spcPts val="0"/>
              </a:spcAft>
              <a:buClr>
                <a:schemeClr val="dk1"/>
              </a:buClr>
              <a:buSzPts val="1100"/>
              <a:buFont typeface="Arial"/>
              <a:buNone/>
            </a:pPr>
            <a:endParaRPr sz="3233">
              <a:latin typeface="Book Antiqua"/>
              <a:ea typeface="Book Antiqua"/>
              <a:cs typeface="Book Antiqua"/>
              <a:sym typeface="Book Antiqua"/>
            </a:endParaRPr>
          </a:p>
          <a:p>
            <a:pPr marL="0" lvl="0" indent="0" algn="l" rtl="0">
              <a:lnSpc>
                <a:spcPct val="90000"/>
              </a:lnSpc>
              <a:spcBef>
                <a:spcPts val="1000"/>
              </a:spcBef>
              <a:spcAft>
                <a:spcPts val="0"/>
              </a:spcAft>
              <a:buSzPts val="2118"/>
              <a:buNone/>
            </a:pPr>
            <a:endParaRPr sz="3100">
              <a:latin typeface="Book Antiqua"/>
              <a:ea typeface="Book Antiqua"/>
              <a:cs typeface="Book Antiqua"/>
              <a:sym typeface="Book Antiqua"/>
            </a:endParaRPr>
          </a:p>
        </p:txBody>
      </p:sp>
      <p:pic>
        <p:nvPicPr>
          <p:cNvPr id="245" name="Google Shape;245;g30269cc05b6_0_71"/>
          <p:cNvPicPr preferRelativeResize="0"/>
          <p:nvPr/>
        </p:nvPicPr>
        <p:blipFill>
          <a:blip r:embed="rId3">
            <a:alphaModFix/>
          </a:blip>
          <a:stretch>
            <a:fillRect/>
          </a:stretch>
        </p:blipFill>
        <p:spPr>
          <a:xfrm>
            <a:off x="3661725" y="3719300"/>
            <a:ext cx="4836026" cy="2546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30269cc05b6_0_78"/>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Defining the descriptive statistics</a:t>
            </a:r>
            <a:endParaRPr/>
          </a:p>
        </p:txBody>
      </p:sp>
      <p:sp>
        <p:nvSpPr>
          <p:cNvPr id="252" name="Google Shape;252;g30269cc05b6_0_78"/>
          <p:cNvSpPr txBox="1">
            <a:spLocks noGrp="1"/>
          </p:cNvSpPr>
          <p:nvPr>
            <p:ph type="body" idx="1"/>
          </p:nvPr>
        </p:nvSpPr>
        <p:spPr>
          <a:xfrm>
            <a:off x="838200" y="1687525"/>
            <a:ext cx="11046900" cy="24843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Clr>
                <a:schemeClr val="dk1"/>
              </a:buClr>
              <a:buSzPts val="1100"/>
              <a:buFont typeface="Arial"/>
              <a:buNone/>
            </a:pPr>
            <a:r>
              <a:rPr lang="en-GB" sz="2500">
                <a:latin typeface="Book Antiqua"/>
                <a:ea typeface="Book Antiqua"/>
                <a:cs typeface="Book Antiqua"/>
                <a:sym typeface="Book Antiqua"/>
              </a:rPr>
              <a:t>1. </a:t>
            </a:r>
            <a:r>
              <a:rPr lang="en-GB" sz="2500" b="1">
                <a:latin typeface="Book Antiqua"/>
                <a:ea typeface="Book Antiqua"/>
                <a:cs typeface="Book Antiqua"/>
                <a:sym typeface="Book Antiqua"/>
              </a:rPr>
              <a:t>Measure of central tendency: mean, median, mode</a:t>
            </a:r>
            <a:endParaRPr sz="2500" b="1">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1100"/>
              <a:buFont typeface="Arial"/>
              <a:buNone/>
            </a:pPr>
            <a:r>
              <a:rPr lang="en-GB" sz="2500">
                <a:latin typeface="Book Antiqua"/>
                <a:ea typeface="Book Antiqua"/>
                <a:cs typeface="Book Antiqua"/>
                <a:sym typeface="Book Antiqua"/>
              </a:rPr>
              <a:t>Measures the “average” or the “middle” of your data. The most commonly used measures include:</a:t>
            </a:r>
            <a:endParaRPr sz="250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1100"/>
              <a:buFont typeface="Arial"/>
              <a:buNone/>
            </a:pPr>
            <a:r>
              <a:rPr lang="en-GB" sz="2000">
                <a:latin typeface="Book Antiqua"/>
                <a:ea typeface="Book Antiqua"/>
                <a:cs typeface="Book Antiqua"/>
                <a:sym typeface="Book Antiqua"/>
              </a:rPr>
              <a:t>•the mean: the average value. It’s sensitive to outliers.</a:t>
            </a:r>
            <a:endParaRPr sz="200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1100"/>
              <a:buFont typeface="Arial"/>
              <a:buNone/>
            </a:pPr>
            <a:r>
              <a:rPr lang="en-GB" sz="2000">
                <a:latin typeface="Book Antiqua"/>
                <a:ea typeface="Book Antiqua"/>
                <a:cs typeface="Book Antiqua"/>
                <a:sym typeface="Book Antiqua"/>
              </a:rPr>
              <a:t>•the median: the middle value. It’s a robust alternative to mean.</a:t>
            </a:r>
            <a:endParaRPr sz="200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1100"/>
              <a:buFont typeface="Arial"/>
              <a:buNone/>
            </a:pPr>
            <a:r>
              <a:rPr lang="en-GB" sz="2000">
                <a:latin typeface="Book Antiqua"/>
                <a:ea typeface="Book Antiqua"/>
                <a:cs typeface="Book Antiqua"/>
                <a:sym typeface="Book Antiqua"/>
              </a:rPr>
              <a:t>•and the mode: the most frequent value</a:t>
            </a:r>
            <a:endParaRPr sz="2000">
              <a:latin typeface="Book Antiqua"/>
              <a:ea typeface="Book Antiqua"/>
              <a:cs typeface="Book Antiqua"/>
              <a:sym typeface="Book Antiqua"/>
            </a:endParaRPr>
          </a:p>
          <a:p>
            <a:pPr marL="0" lvl="0" indent="0" algn="l" rtl="0">
              <a:lnSpc>
                <a:spcPct val="70000"/>
              </a:lnSpc>
              <a:spcBef>
                <a:spcPts val="1000"/>
              </a:spcBef>
              <a:spcAft>
                <a:spcPts val="0"/>
              </a:spcAft>
              <a:buSzPts val="2323"/>
              <a:buNone/>
            </a:pPr>
            <a:endParaRPr sz="3000">
              <a:latin typeface="Book Antiqua"/>
              <a:ea typeface="Book Antiqua"/>
              <a:cs typeface="Book Antiqua"/>
              <a:sym typeface="Book Antiqua"/>
            </a:endParaRPr>
          </a:p>
        </p:txBody>
      </p:sp>
      <p:pic>
        <p:nvPicPr>
          <p:cNvPr id="253" name="Google Shape;253;g30269cc05b6_0_78"/>
          <p:cNvPicPr preferRelativeResize="0"/>
          <p:nvPr/>
        </p:nvPicPr>
        <p:blipFill>
          <a:blip r:embed="rId3">
            <a:alphaModFix/>
          </a:blip>
          <a:stretch>
            <a:fillRect/>
          </a:stretch>
        </p:blipFill>
        <p:spPr>
          <a:xfrm>
            <a:off x="630275" y="3842075"/>
            <a:ext cx="11320777" cy="248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30269cc05b6_0_85"/>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Defining the descriptive statistics</a:t>
            </a:r>
            <a:endParaRPr/>
          </a:p>
        </p:txBody>
      </p:sp>
      <p:sp>
        <p:nvSpPr>
          <p:cNvPr id="260" name="Google Shape;260;g30269cc05b6_0_85"/>
          <p:cNvSpPr txBox="1">
            <a:spLocks noGrp="1"/>
          </p:cNvSpPr>
          <p:nvPr>
            <p:ph type="body" idx="1"/>
          </p:nvPr>
        </p:nvSpPr>
        <p:spPr>
          <a:xfrm>
            <a:off x="838200" y="1687525"/>
            <a:ext cx="11046900" cy="24843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Clr>
                <a:schemeClr val="dk1"/>
              </a:buClr>
              <a:buSzPts val="935"/>
              <a:buFont typeface="Arial"/>
              <a:buNone/>
            </a:pPr>
            <a:r>
              <a:rPr lang="en-GB" sz="2580" b="1">
                <a:latin typeface="Book Antiqua"/>
                <a:ea typeface="Book Antiqua"/>
                <a:cs typeface="Book Antiqua"/>
                <a:sym typeface="Book Antiqua"/>
              </a:rPr>
              <a:t>2. Measure of variability</a:t>
            </a:r>
            <a:endParaRPr sz="2580" b="1">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935"/>
              <a:buFont typeface="Arial"/>
              <a:buNone/>
            </a:pPr>
            <a:r>
              <a:rPr lang="en-GB" sz="2580">
                <a:latin typeface="Book Antiqua"/>
                <a:ea typeface="Book Antiqua"/>
                <a:cs typeface="Book Antiqua"/>
                <a:sym typeface="Book Antiqua"/>
              </a:rPr>
              <a:t>Measures of variability gives how “spread out” the data are.</a:t>
            </a:r>
            <a:endParaRPr sz="258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935"/>
              <a:buFont typeface="Arial"/>
              <a:buNone/>
            </a:pPr>
            <a:r>
              <a:rPr lang="en-GB" sz="2240">
                <a:latin typeface="Book Antiqua"/>
                <a:ea typeface="Book Antiqua"/>
                <a:cs typeface="Book Antiqua"/>
                <a:sym typeface="Book Antiqua"/>
              </a:rPr>
              <a:t>•Range: minimum &amp; maximum</a:t>
            </a:r>
            <a:endParaRPr sz="224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935"/>
              <a:buFont typeface="Arial"/>
              <a:buNone/>
            </a:pPr>
            <a:r>
              <a:rPr lang="en-GB" sz="2240">
                <a:latin typeface="Book Antiqua"/>
                <a:ea typeface="Book Antiqua"/>
                <a:cs typeface="Book Antiqua"/>
                <a:sym typeface="Book Antiqua"/>
              </a:rPr>
              <a:t>•Range corresponds to biggest value minus the smallest value. It gives you the full spread of the data.</a:t>
            </a:r>
            <a:endParaRPr sz="224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935"/>
              <a:buFont typeface="Arial"/>
              <a:buNone/>
            </a:pPr>
            <a:endParaRPr sz="2155">
              <a:latin typeface="Book Antiqua"/>
              <a:ea typeface="Book Antiqua"/>
              <a:cs typeface="Book Antiqua"/>
              <a:sym typeface="Book Antiqua"/>
            </a:endParaRPr>
          </a:p>
          <a:p>
            <a:pPr marL="0" lvl="0" indent="0" algn="l" rtl="0">
              <a:lnSpc>
                <a:spcPct val="70000"/>
              </a:lnSpc>
              <a:spcBef>
                <a:spcPts val="1000"/>
              </a:spcBef>
              <a:spcAft>
                <a:spcPts val="0"/>
              </a:spcAft>
              <a:buSzPts val="1974"/>
              <a:buNone/>
            </a:pPr>
            <a:endParaRPr sz="2580">
              <a:latin typeface="Book Antiqua"/>
              <a:ea typeface="Book Antiqua"/>
              <a:cs typeface="Book Antiqua"/>
              <a:sym typeface="Book Antiqua"/>
            </a:endParaRPr>
          </a:p>
        </p:txBody>
      </p:sp>
      <p:pic>
        <p:nvPicPr>
          <p:cNvPr id="261" name="Google Shape;261;g30269cc05b6_0_85"/>
          <p:cNvPicPr preferRelativeResize="0"/>
          <p:nvPr/>
        </p:nvPicPr>
        <p:blipFill>
          <a:blip r:embed="rId3">
            <a:alphaModFix/>
          </a:blip>
          <a:stretch>
            <a:fillRect/>
          </a:stretch>
        </p:blipFill>
        <p:spPr>
          <a:xfrm>
            <a:off x="1230550" y="3663950"/>
            <a:ext cx="10234477" cy="263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30269cc05b6_0_92"/>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Defining the descriptive statistics</a:t>
            </a:r>
            <a:endParaRPr/>
          </a:p>
        </p:txBody>
      </p:sp>
      <p:sp>
        <p:nvSpPr>
          <p:cNvPr id="268" name="Google Shape;268;g30269cc05b6_0_92"/>
          <p:cNvSpPr txBox="1">
            <a:spLocks noGrp="1"/>
          </p:cNvSpPr>
          <p:nvPr>
            <p:ph type="body" idx="1"/>
          </p:nvPr>
        </p:nvSpPr>
        <p:spPr>
          <a:xfrm>
            <a:off x="838200" y="1687525"/>
            <a:ext cx="11046900" cy="24843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Clr>
                <a:schemeClr val="dk1"/>
              </a:buClr>
              <a:buSzPts val="935"/>
              <a:buFont typeface="Arial"/>
              <a:buNone/>
            </a:pPr>
            <a:r>
              <a:rPr lang="en-GB" sz="2480" b="1">
                <a:latin typeface="Book Antiqua"/>
                <a:ea typeface="Book Antiqua"/>
                <a:cs typeface="Book Antiqua"/>
                <a:sym typeface="Book Antiqua"/>
              </a:rPr>
              <a:t>3. Interquartile Range (IQR)</a:t>
            </a:r>
            <a:endParaRPr sz="2480" b="1">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935"/>
              <a:buFont typeface="Arial"/>
              <a:buNone/>
            </a:pPr>
            <a:r>
              <a:rPr lang="en-GB" sz="2480">
                <a:latin typeface="Book Antiqua"/>
                <a:ea typeface="Book Antiqua"/>
                <a:cs typeface="Book Antiqua"/>
                <a:sym typeface="Book Antiqua"/>
              </a:rPr>
              <a:t>Quartiles divide the data into 4 parts. IQR  corresponds to the difference between the first and third quartiles - is sometimes used as a robust alternative to the standard deviation.</a:t>
            </a:r>
            <a:endParaRPr sz="248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935"/>
              <a:buFont typeface="Arial"/>
              <a:buNone/>
            </a:pPr>
            <a:endParaRPr sz="248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935"/>
              <a:buFont typeface="Arial"/>
              <a:buNone/>
            </a:pPr>
            <a:endParaRPr sz="2055">
              <a:latin typeface="Book Antiqua"/>
              <a:ea typeface="Book Antiqua"/>
              <a:cs typeface="Book Antiqua"/>
              <a:sym typeface="Book Antiqua"/>
            </a:endParaRPr>
          </a:p>
          <a:p>
            <a:pPr marL="0" lvl="0" indent="0" algn="l" rtl="0">
              <a:lnSpc>
                <a:spcPct val="70000"/>
              </a:lnSpc>
              <a:spcBef>
                <a:spcPts val="1000"/>
              </a:spcBef>
              <a:spcAft>
                <a:spcPts val="0"/>
              </a:spcAft>
              <a:buSzPts val="1974"/>
              <a:buNone/>
            </a:pPr>
            <a:endParaRPr sz="2480">
              <a:latin typeface="Book Antiqua"/>
              <a:ea typeface="Book Antiqua"/>
              <a:cs typeface="Book Antiqua"/>
              <a:sym typeface="Book Antiqua"/>
            </a:endParaRPr>
          </a:p>
        </p:txBody>
      </p:sp>
      <p:pic>
        <p:nvPicPr>
          <p:cNvPr id="269" name="Google Shape;269;g30269cc05b6_0_92"/>
          <p:cNvPicPr preferRelativeResize="0"/>
          <p:nvPr/>
        </p:nvPicPr>
        <p:blipFill>
          <a:blip r:embed="rId3">
            <a:alphaModFix/>
          </a:blip>
          <a:stretch>
            <a:fillRect/>
          </a:stretch>
        </p:blipFill>
        <p:spPr>
          <a:xfrm>
            <a:off x="2190950" y="3376475"/>
            <a:ext cx="7818425" cy="263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30269cc05b6_0_99"/>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Purpose of each descriptive statistic</a:t>
            </a:r>
            <a:endParaRPr/>
          </a:p>
        </p:txBody>
      </p:sp>
      <p:sp>
        <p:nvSpPr>
          <p:cNvPr id="276" name="Google Shape;276;g30269cc05b6_0_9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1. </a:t>
            </a:r>
            <a:r>
              <a:rPr lang="en-GB" sz="2470">
                <a:solidFill>
                  <a:srgbClr val="FF0000"/>
                </a:solidFill>
                <a:latin typeface="Book Antiqua"/>
                <a:ea typeface="Book Antiqua"/>
                <a:cs typeface="Book Antiqua"/>
                <a:sym typeface="Book Antiqua"/>
              </a:rPr>
              <a:t>Range. </a:t>
            </a:r>
            <a:r>
              <a:rPr lang="en-GB" sz="2470">
                <a:latin typeface="Book Antiqua"/>
                <a:ea typeface="Book Antiqua"/>
                <a:cs typeface="Book Antiqua"/>
                <a:sym typeface="Book Antiqua"/>
              </a:rPr>
              <a:t>It’s not often used because it’s very sensitive to outliers.</a:t>
            </a:r>
            <a:endParaRPr sz="2470">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2. </a:t>
            </a:r>
            <a:r>
              <a:rPr lang="en-GB" sz="2470">
                <a:solidFill>
                  <a:srgbClr val="FF0000"/>
                </a:solidFill>
                <a:latin typeface="Book Antiqua"/>
                <a:ea typeface="Book Antiqua"/>
                <a:cs typeface="Book Antiqua"/>
                <a:sym typeface="Book Antiqua"/>
              </a:rPr>
              <a:t>IQR</a:t>
            </a:r>
            <a:r>
              <a:rPr lang="en-GB" sz="2470">
                <a:latin typeface="Book Antiqua"/>
                <a:ea typeface="Book Antiqua"/>
                <a:cs typeface="Book Antiqua"/>
                <a:sym typeface="Book Antiqua"/>
              </a:rPr>
              <a:t>. It’s pretty robust to outliers. </a:t>
            </a:r>
            <a:endParaRPr sz="2470">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3. </a:t>
            </a:r>
            <a:r>
              <a:rPr lang="en-GB" sz="2470">
                <a:solidFill>
                  <a:srgbClr val="FF0000"/>
                </a:solidFill>
                <a:latin typeface="Book Antiqua"/>
                <a:ea typeface="Book Antiqua"/>
                <a:cs typeface="Book Antiqua"/>
                <a:sym typeface="Book Antiqua"/>
              </a:rPr>
              <a:t>Variance</a:t>
            </a:r>
            <a:r>
              <a:rPr lang="en-GB" sz="2470">
                <a:latin typeface="Book Antiqua"/>
                <a:ea typeface="Book Antiqua"/>
                <a:cs typeface="Book Antiqua"/>
                <a:sym typeface="Book Antiqua"/>
              </a:rPr>
              <a:t>. It’s completely uninterpretable because it doesn’t use the same units as the data. It’s almost never used </a:t>
            </a:r>
            <a:endParaRPr sz="2470">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4. </a:t>
            </a:r>
            <a:r>
              <a:rPr lang="en-GB" sz="2470">
                <a:solidFill>
                  <a:srgbClr val="FF0000"/>
                </a:solidFill>
                <a:latin typeface="Book Antiqua"/>
                <a:ea typeface="Book Antiqua"/>
                <a:cs typeface="Book Antiqua"/>
                <a:sym typeface="Book Antiqua"/>
              </a:rPr>
              <a:t>Standard deviation</a:t>
            </a:r>
            <a:r>
              <a:rPr lang="en-GB" sz="2470">
                <a:latin typeface="Book Antiqua"/>
                <a:ea typeface="Book Antiqua"/>
                <a:cs typeface="Book Antiqua"/>
                <a:sym typeface="Book Antiqua"/>
              </a:rPr>
              <a:t>. This is the square root of the variance. It’s expressed in the same units as the data. The standard deviation is often used in the situation where the mean is the measure of central tendency.</a:t>
            </a:r>
            <a:endParaRPr sz="2470">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5. </a:t>
            </a:r>
            <a:r>
              <a:rPr lang="en-GB" sz="2470">
                <a:solidFill>
                  <a:srgbClr val="FF0000"/>
                </a:solidFill>
                <a:latin typeface="Book Antiqua"/>
                <a:ea typeface="Book Antiqua"/>
                <a:cs typeface="Book Antiqua"/>
                <a:sym typeface="Book Antiqua"/>
              </a:rPr>
              <a:t>Median</a:t>
            </a:r>
            <a:r>
              <a:rPr lang="en-GB" sz="2470">
                <a:latin typeface="Book Antiqua"/>
                <a:ea typeface="Book Antiqua"/>
                <a:cs typeface="Book Antiqua"/>
                <a:sym typeface="Book Antiqua"/>
              </a:rPr>
              <a:t>. It’s a robust way to impute for missing data, for data with outliers. Used with continuous data that is not normally distributed.</a:t>
            </a:r>
            <a:endParaRPr sz="2470">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6. </a:t>
            </a:r>
            <a:r>
              <a:rPr lang="en-GB" sz="2470">
                <a:solidFill>
                  <a:srgbClr val="FF0000"/>
                </a:solidFill>
                <a:latin typeface="Book Antiqua"/>
                <a:ea typeface="Book Antiqua"/>
                <a:cs typeface="Book Antiqua"/>
                <a:sym typeface="Book Antiqua"/>
              </a:rPr>
              <a:t>Mode</a:t>
            </a:r>
            <a:r>
              <a:rPr lang="en-GB" sz="2470">
                <a:latin typeface="Book Antiqua"/>
                <a:ea typeface="Book Antiqua"/>
                <a:cs typeface="Book Antiqua"/>
                <a:sym typeface="Book Antiqua"/>
              </a:rPr>
              <a:t>. Imputes for missing data that is categorical</a:t>
            </a:r>
            <a:endParaRPr sz="2470">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7. </a:t>
            </a:r>
            <a:r>
              <a:rPr lang="en-GB" sz="2470">
                <a:solidFill>
                  <a:srgbClr val="FF0000"/>
                </a:solidFill>
                <a:latin typeface="Book Antiqua"/>
                <a:ea typeface="Book Antiqua"/>
                <a:cs typeface="Book Antiqua"/>
                <a:sym typeface="Book Antiqua"/>
              </a:rPr>
              <a:t>Mean</a:t>
            </a:r>
            <a:r>
              <a:rPr lang="en-GB" sz="2470">
                <a:latin typeface="Book Antiqua"/>
                <a:ea typeface="Book Antiqua"/>
                <a:cs typeface="Book Antiqua"/>
                <a:sym typeface="Book Antiqua"/>
              </a:rPr>
              <a:t>. Imputes for missing continuous data that is normally distributed</a:t>
            </a:r>
            <a:endParaRPr sz="2470">
              <a:latin typeface="Book Antiqua"/>
              <a:ea typeface="Book Antiqua"/>
              <a:cs typeface="Book Antiqua"/>
              <a:sym typeface="Book Antiqua"/>
            </a:endParaRPr>
          </a:p>
          <a:p>
            <a:pPr marL="12700" lvl="0" indent="-12700" algn="l" rtl="0">
              <a:lnSpc>
                <a:spcPct val="78181"/>
              </a:lnSpc>
              <a:spcBef>
                <a:spcPts val="1000"/>
              </a:spcBef>
              <a:spcAft>
                <a:spcPts val="0"/>
              </a:spcAft>
              <a:buClr>
                <a:schemeClr val="dk1"/>
              </a:buClr>
              <a:buSzPts val="852"/>
              <a:buFont typeface="Arial"/>
              <a:buNone/>
            </a:pPr>
            <a:endParaRPr sz="2805">
              <a:latin typeface="Book Antiqua"/>
              <a:ea typeface="Book Antiqua"/>
              <a:cs typeface="Book Antiqua"/>
              <a:sym typeface="Book Antiqua"/>
            </a:endParaRPr>
          </a:p>
          <a:p>
            <a:pPr marL="0" lvl="0" indent="0" algn="l" rtl="0">
              <a:lnSpc>
                <a:spcPct val="70000"/>
              </a:lnSpc>
              <a:spcBef>
                <a:spcPts val="1000"/>
              </a:spcBef>
              <a:spcAft>
                <a:spcPts val="0"/>
              </a:spcAft>
              <a:buSzPts val="1641"/>
              <a:buNone/>
            </a:pPr>
            <a:endParaRPr sz="2470">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g2ff69192a1d_1_0"/>
          <p:cNvGrpSpPr/>
          <p:nvPr/>
        </p:nvGrpSpPr>
        <p:grpSpPr>
          <a:xfrm>
            <a:off x="509666" y="239837"/>
            <a:ext cx="8438925" cy="1327816"/>
            <a:chOff x="375853" y="127520"/>
            <a:chExt cx="7831949" cy="1365785"/>
          </a:xfrm>
        </p:grpSpPr>
        <p:pic>
          <p:nvPicPr>
            <p:cNvPr id="113" name="Google Shape;113;g2ff69192a1d_1_0"/>
            <p:cNvPicPr preferRelativeResize="0"/>
            <p:nvPr/>
          </p:nvPicPr>
          <p:blipFill rotWithShape="1">
            <a:blip r:embed="rId3">
              <a:alphaModFix/>
            </a:blip>
            <a:srcRect/>
            <a:stretch/>
          </p:blipFill>
          <p:spPr>
            <a:xfrm>
              <a:off x="375853" y="127520"/>
              <a:ext cx="7776799" cy="1226791"/>
            </a:xfrm>
            <a:prstGeom prst="rect">
              <a:avLst/>
            </a:prstGeom>
            <a:noFill/>
            <a:ln>
              <a:noFill/>
            </a:ln>
          </p:spPr>
        </p:pic>
        <p:sp>
          <p:nvSpPr>
            <p:cNvPr id="114" name="Google Shape;114;g2ff69192a1d_1_0"/>
            <p:cNvSpPr txBox="1"/>
            <p:nvPr/>
          </p:nvSpPr>
          <p:spPr>
            <a:xfrm>
              <a:off x="2046702" y="385105"/>
              <a:ext cx="61611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GB" sz="3200" b="1" i="0" u="none" strike="noStrike" cap="none">
                  <a:solidFill>
                    <a:schemeClr val="dk1"/>
                  </a:solidFill>
                  <a:latin typeface="Arial"/>
                  <a:ea typeface="Arial"/>
                  <a:cs typeface="Arial"/>
                  <a:sym typeface="Arial"/>
                </a:rPr>
                <a:t>COURSE OVERVIEW</a:t>
              </a:r>
              <a:endParaRPr sz="3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3200" b="0" i="0" u="none" strike="noStrike" cap="none">
                <a:solidFill>
                  <a:srgbClr val="FFFFFF"/>
                </a:solidFill>
                <a:latin typeface="Trebuchet MS"/>
                <a:ea typeface="Trebuchet MS"/>
                <a:cs typeface="Trebuchet MS"/>
                <a:sym typeface="Trebuchet MS"/>
              </a:endParaRPr>
            </a:p>
          </p:txBody>
        </p:sp>
      </p:grpSp>
      <p:sp>
        <p:nvSpPr>
          <p:cNvPr id="115" name="Google Shape;115;g2ff69192a1d_1_0"/>
          <p:cNvSpPr/>
          <p:nvPr/>
        </p:nvSpPr>
        <p:spPr>
          <a:xfrm>
            <a:off x="4879048" y="1807374"/>
            <a:ext cx="2433900" cy="700500"/>
          </a:xfrm>
          <a:prstGeom prst="rect">
            <a:avLst/>
          </a:prstGeom>
          <a:solidFill>
            <a:srgbClr val="085630"/>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Trebuchet MS"/>
                <a:ea typeface="Trebuchet MS"/>
                <a:cs typeface="Trebuchet MS"/>
                <a:sym typeface="Trebuchet MS"/>
              </a:rPr>
              <a:t>Big Data</a:t>
            </a:r>
            <a:endParaRPr sz="2400" b="0" i="0" u="none" strike="noStrike" cap="none">
              <a:solidFill>
                <a:srgbClr val="FFFFFF"/>
              </a:solidFill>
              <a:latin typeface="Trebuchet MS"/>
              <a:ea typeface="Trebuchet MS"/>
              <a:cs typeface="Trebuchet MS"/>
              <a:sym typeface="Trebuchet MS"/>
            </a:endParaRPr>
          </a:p>
        </p:txBody>
      </p:sp>
      <p:sp>
        <p:nvSpPr>
          <p:cNvPr id="116" name="Google Shape;116;g2ff69192a1d_1_0"/>
          <p:cNvSpPr/>
          <p:nvPr/>
        </p:nvSpPr>
        <p:spPr>
          <a:xfrm>
            <a:off x="2203925" y="3129725"/>
            <a:ext cx="3453600" cy="700500"/>
          </a:xfrm>
          <a:prstGeom prst="rect">
            <a:avLst/>
          </a:prstGeom>
          <a:solidFill>
            <a:srgbClr val="0B774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FFFFFF"/>
                </a:solidFill>
                <a:latin typeface="Trebuchet MS"/>
                <a:ea typeface="Trebuchet MS"/>
                <a:cs typeface="Trebuchet MS"/>
                <a:sym typeface="Trebuchet MS"/>
              </a:rPr>
              <a:t>Fundamentals and Mining</a:t>
            </a:r>
            <a:endParaRPr sz="1800" b="0" i="0" u="none" strike="noStrike" cap="none">
              <a:solidFill>
                <a:srgbClr val="FFFFFF"/>
              </a:solidFill>
              <a:latin typeface="Trebuchet MS"/>
              <a:ea typeface="Trebuchet MS"/>
              <a:cs typeface="Trebuchet MS"/>
              <a:sym typeface="Trebuchet MS"/>
            </a:endParaRPr>
          </a:p>
        </p:txBody>
      </p:sp>
      <p:sp>
        <p:nvSpPr>
          <p:cNvPr id="117" name="Google Shape;117;g2ff69192a1d_1_0"/>
          <p:cNvSpPr/>
          <p:nvPr/>
        </p:nvSpPr>
        <p:spPr>
          <a:xfrm>
            <a:off x="7554029" y="3129736"/>
            <a:ext cx="2433900" cy="700500"/>
          </a:xfrm>
          <a:prstGeom prst="rect">
            <a:avLst/>
          </a:prstGeom>
          <a:solidFill>
            <a:srgbClr val="0B774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FFFFFF"/>
                </a:solidFill>
                <a:latin typeface="Trebuchet MS"/>
                <a:ea typeface="Trebuchet MS"/>
                <a:cs typeface="Trebuchet MS"/>
                <a:sym typeface="Trebuchet MS"/>
              </a:rPr>
              <a:t>Data Analytics</a:t>
            </a:r>
            <a:endParaRPr sz="1800" b="0" i="0" u="none" strike="noStrike" cap="none">
              <a:solidFill>
                <a:srgbClr val="FFFFFF"/>
              </a:solidFill>
              <a:latin typeface="Trebuchet MS"/>
              <a:ea typeface="Trebuchet MS"/>
              <a:cs typeface="Trebuchet MS"/>
              <a:sym typeface="Trebuchet MS"/>
            </a:endParaRPr>
          </a:p>
        </p:txBody>
      </p:sp>
      <p:sp>
        <p:nvSpPr>
          <p:cNvPr id="118" name="Google Shape;118;g2ff69192a1d_1_0"/>
          <p:cNvSpPr/>
          <p:nvPr/>
        </p:nvSpPr>
        <p:spPr>
          <a:xfrm>
            <a:off x="8891612" y="4350221"/>
            <a:ext cx="2433900" cy="700500"/>
          </a:xfrm>
          <a:prstGeom prst="rect">
            <a:avLst/>
          </a:prstGeom>
          <a:solidFill>
            <a:srgbClr val="0E945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Trebuchet MS"/>
                <a:ea typeface="Trebuchet MS"/>
                <a:cs typeface="Trebuchet MS"/>
                <a:sym typeface="Trebuchet MS"/>
              </a:rPr>
              <a:t>Predictive analytics</a:t>
            </a:r>
            <a:endParaRPr sz="1600" b="0" i="0" u="none" strike="noStrike" cap="none">
              <a:solidFill>
                <a:srgbClr val="FFFFFF"/>
              </a:solidFill>
              <a:latin typeface="Trebuchet MS"/>
              <a:ea typeface="Trebuchet MS"/>
              <a:cs typeface="Trebuchet MS"/>
              <a:sym typeface="Trebuchet MS"/>
            </a:endParaRPr>
          </a:p>
        </p:txBody>
      </p:sp>
      <p:sp>
        <p:nvSpPr>
          <p:cNvPr id="119" name="Google Shape;119;g2ff69192a1d_1_0"/>
          <p:cNvSpPr/>
          <p:nvPr/>
        </p:nvSpPr>
        <p:spPr>
          <a:xfrm>
            <a:off x="6216565" y="4350221"/>
            <a:ext cx="2433900" cy="700500"/>
          </a:xfrm>
          <a:prstGeom prst="rect">
            <a:avLst/>
          </a:prstGeom>
          <a:solidFill>
            <a:srgbClr val="0E945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Trebuchet MS"/>
                <a:ea typeface="Trebuchet MS"/>
                <a:cs typeface="Trebuchet MS"/>
                <a:sym typeface="Trebuchet MS"/>
              </a:rPr>
              <a:t>Descriptive analytics</a:t>
            </a:r>
            <a:endParaRPr sz="1600" b="0" i="0" u="none" strike="noStrike" cap="none">
              <a:solidFill>
                <a:srgbClr val="FFFFFF"/>
              </a:solidFill>
              <a:latin typeface="Trebuchet MS"/>
              <a:ea typeface="Trebuchet MS"/>
              <a:cs typeface="Trebuchet MS"/>
              <a:sym typeface="Trebuchet MS"/>
            </a:endParaRPr>
          </a:p>
        </p:txBody>
      </p:sp>
      <p:sp>
        <p:nvSpPr>
          <p:cNvPr id="120" name="Google Shape;120;g2ff69192a1d_1_0"/>
          <p:cNvSpPr/>
          <p:nvPr/>
        </p:nvSpPr>
        <p:spPr>
          <a:xfrm>
            <a:off x="3541500" y="4350221"/>
            <a:ext cx="2433900" cy="700500"/>
          </a:xfrm>
          <a:prstGeom prst="rect">
            <a:avLst/>
          </a:prstGeom>
          <a:solidFill>
            <a:srgbClr val="0E945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Trebuchet MS"/>
                <a:ea typeface="Trebuchet MS"/>
                <a:cs typeface="Trebuchet MS"/>
                <a:sym typeface="Trebuchet MS"/>
              </a:rPr>
              <a:t>Data Mining Techniques</a:t>
            </a:r>
            <a:endParaRPr sz="1600" b="0" i="0" u="none" strike="noStrike" cap="none">
              <a:solidFill>
                <a:srgbClr val="FFFFFF"/>
              </a:solidFill>
              <a:latin typeface="Trebuchet MS"/>
              <a:ea typeface="Trebuchet MS"/>
              <a:cs typeface="Trebuchet MS"/>
              <a:sym typeface="Trebuchet MS"/>
            </a:endParaRPr>
          </a:p>
        </p:txBody>
      </p:sp>
      <p:sp>
        <p:nvSpPr>
          <p:cNvPr id="121" name="Google Shape;121;g2ff69192a1d_1_0"/>
          <p:cNvSpPr/>
          <p:nvPr/>
        </p:nvSpPr>
        <p:spPr>
          <a:xfrm>
            <a:off x="866452" y="4350221"/>
            <a:ext cx="2433900" cy="700500"/>
          </a:xfrm>
          <a:prstGeom prst="rect">
            <a:avLst/>
          </a:prstGeom>
          <a:solidFill>
            <a:srgbClr val="0E945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Trebuchet MS"/>
                <a:ea typeface="Trebuchet MS"/>
                <a:cs typeface="Trebuchet MS"/>
                <a:sym typeface="Trebuchet MS"/>
              </a:rPr>
              <a:t>Architectures, storage of data</a:t>
            </a:r>
            <a:endParaRPr sz="1600" b="0" i="0" u="none" strike="noStrike" cap="none">
              <a:solidFill>
                <a:srgbClr val="FFFFFF"/>
              </a:solidFill>
              <a:latin typeface="Trebuchet MS"/>
              <a:ea typeface="Trebuchet MS"/>
              <a:cs typeface="Trebuchet MS"/>
              <a:sym typeface="Trebuchet MS"/>
            </a:endParaRPr>
          </a:p>
        </p:txBody>
      </p:sp>
      <p:cxnSp>
        <p:nvCxnSpPr>
          <p:cNvPr id="122" name="Google Shape;122;g2ff69192a1d_1_0"/>
          <p:cNvCxnSpPr>
            <a:stCxn id="115" idx="2"/>
            <a:endCxn id="117" idx="0"/>
          </p:cNvCxnSpPr>
          <p:nvPr/>
        </p:nvCxnSpPr>
        <p:spPr>
          <a:xfrm rot="-5400000" flipH="1">
            <a:off x="7122598" y="1481274"/>
            <a:ext cx="621900" cy="2675100"/>
          </a:xfrm>
          <a:prstGeom prst="bentConnector3">
            <a:avLst>
              <a:gd name="adj1" fmla="val 49997"/>
            </a:avLst>
          </a:prstGeom>
          <a:noFill/>
          <a:ln w="9525" cap="flat" cmpd="sng">
            <a:solidFill>
              <a:srgbClr val="C2C2C2"/>
            </a:solidFill>
            <a:prstDash val="solid"/>
            <a:round/>
            <a:headEnd type="none" w="sm" len="sm"/>
            <a:tailEnd type="none" w="sm" len="sm"/>
          </a:ln>
        </p:spPr>
      </p:cxnSp>
      <p:cxnSp>
        <p:nvCxnSpPr>
          <p:cNvPr id="123" name="Google Shape;123;g2ff69192a1d_1_0"/>
          <p:cNvCxnSpPr>
            <a:stCxn id="116" idx="0"/>
            <a:endCxn id="115" idx="2"/>
          </p:cNvCxnSpPr>
          <p:nvPr/>
        </p:nvCxnSpPr>
        <p:spPr>
          <a:xfrm rot="-5400000">
            <a:off x="4702475" y="1736075"/>
            <a:ext cx="621900" cy="2165400"/>
          </a:xfrm>
          <a:prstGeom prst="bentConnector3">
            <a:avLst>
              <a:gd name="adj1" fmla="val 49996"/>
            </a:avLst>
          </a:prstGeom>
          <a:noFill/>
          <a:ln w="9525" cap="flat" cmpd="sng">
            <a:solidFill>
              <a:srgbClr val="C2C2C2"/>
            </a:solidFill>
            <a:prstDash val="solid"/>
            <a:round/>
            <a:headEnd type="none" w="sm" len="sm"/>
            <a:tailEnd type="none" w="sm" len="sm"/>
          </a:ln>
        </p:spPr>
      </p:cxnSp>
      <p:cxnSp>
        <p:nvCxnSpPr>
          <p:cNvPr id="124" name="Google Shape;124;g2ff69192a1d_1_0"/>
          <p:cNvCxnSpPr>
            <a:stCxn id="116" idx="2"/>
            <a:endCxn id="120" idx="0"/>
          </p:cNvCxnSpPr>
          <p:nvPr/>
        </p:nvCxnSpPr>
        <p:spPr>
          <a:xfrm rot="-5400000" flipH="1">
            <a:off x="4084625" y="3676325"/>
            <a:ext cx="519900" cy="827700"/>
          </a:xfrm>
          <a:prstGeom prst="bentConnector3">
            <a:avLst>
              <a:gd name="adj1" fmla="val 50009"/>
            </a:avLst>
          </a:prstGeom>
          <a:noFill/>
          <a:ln w="9525" cap="flat" cmpd="sng">
            <a:solidFill>
              <a:srgbClr val="C2C2C2"/>
            </a:solidFill>
            <a:prstDash val="solid"/>
            <a:round/>
            <a:headEnd type="none" w="sm" len="sm"/>
            <a:tailEnd type="none" w="sm" len="sm"/>
          </a:ln>
        </p:spPr>
      </p:cxnSp>
      <p:cxnSp>
        <p:nvCxnSpPr>
          <p:cNvPr id="125" name="Google Shape;125;g2ff69192a1d_1_0"/>
          <p:cNvCxnSpPr>
            <a:stCxn id="121" idx="0"/>
            <a:endCxn id="116" idx="2"/>
          </p:cNvCxnSpPr>
          <p:nvPr/>
        </p:nvCxnSpPr>
        <p:spPr>
          <a:xfrm rot="-5400000">
            <a:off x="2747152" y="3166571"/>
            <a:ext cx="519900" cy="1847400"/>
          </a:xfrm>
          <a:prstGeom prst="bentConnector3">
            <a:avLst>
              <a:gd name="adj1" fmla="val 50009"/>
            </a:avLst>
          </a:prstGeom>
          <a:noFill/>
          <a:ln w="9525" cap="flat" cmpd="sng">
            <a:solidFill>
              <a:srgbClr val="C2C2C2"/>
            </a:solidFill>
            <a:prstDash val="solid"/>
            <a:round/>
            <a:headEnd type="none" w="sm" len="sm"/>
            <a:tailEnd type="none" w="sm" len="sm"/>
          </a:ln>
        </p:spPr>
      </p:cxnSp>
      <p:cxnSp>
        <p:nvCxnSpPr>
          <p:cNvPr id="126" name="Google Shape;126;g2ff69192a1d_1_0"/>
          <p:cNvCxnSpPr>
            <a:stCxn id="117" idx="2"/>
            <a:endCxn id="118" idx="0"/>
          </p:cNvCxnSpPr>
          <p:nvPr/>
        </p:nvCxnSpPr>
        <p:spPr>
          <a:xfrm rot="-5400000" flipH="1">
            <a:off x="9179879" y="3421336"/>
            <a:ext cx="519900" cy="1337700"/>
          </a:xfrm>
          <a:prstGeom prst="bentConnector3">
            <a:avLst>
              <a:gd name="adj1" fmla="val 50008"/>
            </a:avLst>
          </a:prstGeom>
          <a:noFill/>
          <a:ln w="9525" cap="flat" cmpd="sng">
            <a:solidFill>
              <a:srgbClr val="C2C2C2"/>
            </a:solidFill>
            <a:prstDash val="solid"/>
            <a:round/>
            <a:headEnd type="none" w="sm" len="sm"/>
            <a:tailEnd type="none" w="sm" len="sm"/>
          </a:ln>
        </p:spPr>
      </p:cxnSp>
      <p:cxnSp>
        <p:nvCxnSpPr>
          <p:cNvPr id="127" name="Google Shape;127;g2ff69192a1d_1_0"/>
          <p:cNvCxnSpPr>
            <a:stCxn id="119" idx="0"/>
            <a:endCxn id="117" idx="2"/>
          </p:cNvCxnSpPr>
          <p:nvPr/>
        </p:nvCxnSpPr>
        <p:spPr>
          <a:xfrm rot="-5400000">
            <a:off x="7842265" y="3421571"/>
            <a:ext cx="519900" cy="1337400"/>
          </a:xfrm>
          <a:prstGeom prst="bentConnector3">
            <a:avLst>
              <a:gd name="adj1" fmla="val 50008"/>
            </a:avLst>
          </a:prstGeom>
          <a:noFill/>
          <a:ln w="9525" cap="flat" cmpd="sng">
            <a:solidFill>
              <a:srgbClr val="C2C2C2"/>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30269cc05b6_0_105"/>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Testing for normal distribution</a:t>
            </a:r>
            <a:endParaRPr/>
          </a:p>
        </p:txBody>
      </p:sp>
      <p:sp>
        <p:nvSpPr>
          <p:cNvPr id="283" name="Google Shape;283;g30269cc05b6_0_105"/>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ctr" rtl="0">
              <a:lnSpc>
                <a:spcPct val="105000"/>
              </a:lnSpc>
              <a:spcBef>
                <a:spcPts val="0"/>
              </a:spcBef>
              <a:spcAft>
                <a:spcPts val="0"/>
              </a:spcAft>
              <a:buClr>
                <a:schemeClr val="dk1"/>
              </a:buClr>
              <a:buSzPts val="1100"/>
              <a:buFont typeface="Arial"/>
              <a:buNone/>
            </a:pPr>
            <a:r>
              <a:rPr lang="en-GB" sz="3000" b="1">
                <a:latin typeface="Book Antiqua"/>
                <a:ea typeface="Book Antiqua"/>
                <a:cs typeface="Book Antiqua"/>
                <a:sym typeface="Book Antiqua"/>
              </a:rPr>
              <a:t>Rule of thumb:</a:t>
            </a:r>
            <a:endParaRPr sz="3000" b="1">
              <a:latin typeface="Book Antiqua"/>
              <a:ea typeface="Book Antiqua"/>
              <a:cs typeface="Book Antiqua"/>
              <a:sym typeface="Book Antiqua"/>
            </a:endParaRPr>
          </a:p>
          <a:p>
            <a:pPr marL="0" lvl="0" indent="0" algn="ctr" rtl="0">
              <a:lnSpc>
                <a:spcPct val="10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Many of the statistical tests including correlation, regression, t-test, and analysis of variance (ANOVA) assume some certain characteristics about the data. They require the data to follow a normal distribution or Gaussian distribution. These tests are called parametric tests, because their validity depends on the distribution of the data.</a:t>
            </a:r>
            <a:endParaRPr sz="3000">
              <a:latin typeface="Book Antiqua"/>
              <a:ea typeface="Book Antiqua"/>
              <a:cs typeface="Book Antiqua"/>
              <a:sym typeface="Book Antiqua"/>
            </a:endParaRPr>
          </a:p>
          <a:p>
            <a:pPr marL="12700" lvl="0" indent="-12700" algn="l" rtl="0">
              <a:lnSpc>
                <a:spcPct val="88181"/>
              </a:lnSpc>
              <a:spcBef>
                <a:spcPts val="1000"/>
              </a:spcBef>
              <a:spcAft>
                <a:spcPts val="0"/>
              </a:spcAft>
              <a:buClr>
                <a:schemeClr val="dk1"/>
              </a:buClr>
              <a:buSzPts val="1100"/>
              <a:buFont typeface="Arial"/>
              <a:buNone/>
            </a:pPr>
            <a:endParaRPr sz="3433">
              <a:latin typeface="Book Antiqua"/>
              <a:ea typeface="Book Antiqua"/>
              <a:cs typeface="Book Antiqua"/>
              <a:sym typeface="Book Antiqua"/>
            </a:endParaRPr>
          </a:p>
          <a:p>
            <a:pPr marL="0" lvl="0" indent="0" algn="l" rtl="0">
              <a:lnSpc>
                <a:spcPct val="80000"/>
              </a:lnSpc>
              <a:spcBef>
                <a:spcPts val="1000"/>
              </a:spcBef>
              <a:spcAft>
                <a:spcPts val="0"/>
              </a:spcAft>
              <a:buSzPts val="2118"/>
              <a:buNone/>
            </a:pPr>
            <a:endParaRPr sz="3000">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30269cc05b6_0_111"/>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Testing for normal distribution</a:t>
            </a:r>
            <a:endParaRPr/>
          </a:p>
        </p:txBody>
      </p:sp>
      <p:sp>
        <p:nvSpPr>
          <p:cNvPr id="290" name="Google Shape;290;g30269cc05b6_0_111"/>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So the distribution of data has to be testing using the following:</a:t>
            </a:r>
            <a:endParaRPr sz="300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1. </a:t>
            </a:r>
            <a:r>
              <a:rPr lang="en-GB" sz="3000">
                <a:solidFill>
                  <a:srgbClr val="FF0000"/>
                </a:solidFill>
                <a:latin typeface="Book Antiqua"/>
                <a:ea typeface="Book Antiqua"/>
                <a:cs typeface="Book Antiqua"/>
                <a:sym typeface="Book Antiqua"/>
              </a:rPr>
              <a:t>Visual inspection </a:t>
            </a:r>
            <a:r>
              <a:rPr lang="en-GB" sz="3000">
                <a:latin typeface="Book Antiqua"/>
                <a:ea typeface="Book Antiqua"/>
                <a:cs typeface="Book Antiqua"/>
                <a:sym typeface="Book Antiqua"/>
              </a:rPr>
              <a:t>[normal plots (histogram), Q-Q plot (quantile-quantile plot)], boxplots)</a:t>
            </a:r>
            <a:endParaRPr sz="3000">
              <a:latin typeface="Book Antiqua"/>
              <a:ea typeface="Book Antiqua"/>
              <a:cs typeface="Book Antiqua"/>
              <a:sym typeface="Book Antiqua"/>
            </a:endParaRPr>
          </a:p>
          <a:p>
            <a:pPr marL="0" lvl="0" indent="0" algn="l" rtl="0">
              <a:lnSpc>
                <a:spcPct val="11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2. </a:t>
            </a:r>
            <a:r>
              <a:rPr lang="en-GB" sz="3000">
                <a:solidFill>
                  <a:srgbClr val="FF0000"/>
                </a:solidFill>
                <a:latin typeface="Book Antiqua"/>
                <a:ea typeface="Book Antiqua"/>
                <a:cs typeface="Book Antiqua"/>
                <a:sym typeface="Book Antiqua"/>
              </a:rPr>
              <a:t>Significance tests</a:t>
            </a:r>
            <a:r>
              <a:rPr lang="en-GB" sz="3000">
                <a:latin typeface="Book Antiqua"/>
                <a:ea typeface="Book Antiqua"/>
                <a:cs typeface="Book Antiqua"/>
                <a:sym typeface="Book Antiqua"/>
              </a:rPr>
              <a:t>. Such as Shapiro-Wilk’s test (samples &gt;3&lt; 5000) and Kolmogorov-Smirnov (K-S) test (samples &gt; 5000)</a:t>
            </a:r>
            <a:endParaRPr sz="3000">
              <a:latin typeface="Book Antiqua"/>
              <a:ea typeface="Book Antiqua"/>
              <a:cs typeface="Book Antiqua"/>
              <a:sym typeface="Book Antiqua"/>
            </a:endParaRPr>
          </a:p>
          <a:p>
            <a:pPr marL="0" lvl="0" indent="0" algn="ctr" rtl="0">
              <a:lnSpc>
                <a:spcPct val="105000"/>
              </a:lnSpc>
              <a:spcBef>
                <a:spcPts val="0"/>
              </a:spcBef>
              <a:spcAft>
                <a:spcPts val="0"/>
              </a:spcAft>
              <a:buClr>
                <a:schemeClr val="dk1"/>
              </a:buClr>
              <a:buSzPts val="1100"/>
              <a:buFont typeface="Arial"/>
              <a:buNone/>
            </a:pPr>
            <a:r>
              <a:rPr lang="en-GB" sz="2900" b="1">
                <a:latin typeface="Book Antiqua"/>
                <a:ea typeface="Book Antiqua"/>
                <a:cs typeface="Book Antiqua"/>
                <a:sym typeface="Book Antiqua"/>
              </a:rPr>
              <a:t>Data distribution also informs how missing data is handled</a:t>
            </a:r>
            <a:endParaRPr sz="2900" b="1">
              <a:latin typeface="Book Antiqua"/>
              <a:ea typeface="Book Antiqua"/>
              <a:cs typeface="Book Antiqua"/>
              <a:sym typeface="Book Antiqua"/>
            </a:endParaRPr>
          </a:p>
          <a:p>
            <a:pPr marL="12700" lvl="0" indent="-12700" algn="l" rtl="0">
              <a:lnSpc>
                <a:spcPct val="88181"/>
              </a:lnSpc>
              <a:spcBef>
                <a:spcPts val="1000"/>
              </a:spcBef>
              <a:spcAft>
                <a:spcPts val="0"/>
              </a:spcAft>
              <a:buClr>
                <a:schemeClr val="dk1"/>
              </a:buClr>
              <a:buSzPts val="1100"/>
              <a:buFont typeface="Arial"/>
              <a:buNone/>
            </a:pPr>
            <a:endParaRPr sz="3633">
              <a:latin typeface="Book Antiqua"/>
              <a:ea typeface="Book Antiqua"/>
              <a:cs typeface="Book Antiqua"/>
              <a:sym typeface="Book Antiqua"/>
            </a:endParaRPr>
          </a:p>
          <a:p>
            <a:pPr marL="0" lvl="0" indent="0" algn="l" rtl="0">
              <a:lnSpc>
                <a:spcPct val="80000"/>
              </a:lnSpc>
              <a:spcBef>
                <a:spcPts val="1000"/>
              </a:spcBef>
              <a:spcAft>
                <a:spcPts val="0"/>
              </a:spcAft>
              <a:buSzPts val="2118"/>
              <a:buNone/>
            </a:pPr>
            <a:endParaRPr sz="3200">
              <a:latin typeface="Book Antiqua"/>
              <a:ea typeface="Book Antiqua"/>
              <a:cs typeface="Book Antiqua"/>
              <a:sym typeface="Book Antiqu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l" rtl="0">
              <a:lnSpc>
                <a:spcPct val="98181"/>
              </a:lnSpc>
              <a:spcBef>
                <a:spcPts val="1000"/>
              </a:spcBef>
              <a:spcAft>
                <a:spcPts val="0"/>
              </a:spcAft>
              <a:buClr>
                <a:schemeClr val="dk1"/>
              </a:buClr>
              <a:buSzPts val="1100"/>
              <a:buFont typeface="Arial"/>
              <a:buNone/>
            </a:pPr>
            <a:r>
              <a:rPr lang="en-US" sz="3600" b="1" u="sng" dirty="0" smtClean="0">
                <a:solidFill>
                  <a:srgbClr val="FF0000"/>
                </a:solidFill>
                <a:latin typeface="Book Antiqua"/>
                <a:ea typeface="Book Antiqua"/>
                <a:cs typeface="Book Antiqua"/>
                <a:sym typeface="Book Antiqua"/>
              </a:rPr>
              <a:t>What are outliers?</a:t>
            </a:r>
            <a:endParaRPr sz="3600" b="1" u="sng" dirty="0">
              <a:solidFill>
                <a:srgbClr val="FF0000"/>
              </a:solidFill>
              <a:latin typeface="Book Antiqua"/>
              <a:ea typeface="Book Antiqua"/>
              <a:cs typeface="Book Antiqua"/>
              <a:sym typeface="Book Antiqua"/>
            </a:endParaRPr>
          </a:p>
          <a:p>
            <a:pPr marL="457200" lvl="0" indent="-457200" algn="l" rtl="0">
              <a:lnSpc>
                <a:spcPct val="98181"/>
              </a:lnSpc>
              <a:spcBef>
                <a:spcPts val="1000"/>
              </a:spcBef>
              <a:spcAft>
                <a:spcPts val="0"/>
              </a:spcAft>
              <a:buSzPts val="3600"/>
              <a:buFont typeface="Book Antiqua"/>
              <a:buChar char="●"/>
            </a:pPr>
            <a:r>
              <a:rPr lang="en-GB" sz="3600" dirty="0" smtClean="0">
                <a:latin typeface="Book Antiqua"/>
                <a:ea typeface="Book Antiqua"/>
                <a:cs typeface="Book Antiqua"/>
                <a:sym typeface="Book Antiqua"/>
              </a:rPr>
              <a:t>Values in data which are unusual for a given context.</a:t>
            </a:r>
            <a:endParaRPr sz="3600" dirty="0">
              <a:latin typeface="Book Antiqua"/>
              <a:ea typeface="Book Antiqua"/>
              <a:cs typeface="Book Antiqua"/>
              <a:sym typeface="Book Antiqua"/>
            </a:endParaRPr>
          </a:p>
          <a:p>
            <a:pPr marL="457200" lvl="0" indent="-457200" algn="l" rtl="0">
              <a:lnSpc>
                <a:spcPct val="98181"/>
              </a:lnSpc>
              <a:spcBef>
                <a:spcPts val="0"/>
              </a:spcBef>
              <a:spcAft>
                <a:spcPts val="0"/>
              </a:spcAft>
              <a:buSzPts val="3600"/>
              <a:buFont typeface="Book Antiqua"/>
              <a:buChar char="●"/>
            </a:pPr>
            <a:r>
              <a:rPr lang="en-GB" sz="3600" dirty="0" smtClean="0">
                <a:solidFill>
                  <a:srgbClr val="181A1F"/>
                </a:solidFill>
                <a:latin typeface="Book Antiqua"/>
                <a:ea typeface="Book Antiqua"/>
                <a:cs typeface="Book Antiqua"/>
                <a:sym typeface="Book Antiqua"/>
              </a:rPr>
              <a:t>Inconsistencies in data, features not part of the flow of data.</a:t>
            </a:r>
            <a:endParaRPr dirty="0"/>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OUTLIER DETECTION</a:t>
            </a:r>
            <a:endParaRPr b="1" dirty="0"/>
          </a:p>
        </p:txBody>
      </p:sp>
    </p:spTree>
    <p:extLst>
      <p:ext uri="{BB962C8B-B14F-4D97-AF65-F5344CB8AC3E}">
        <p14:creationId xmlns:p14="http://schemas.microsoft.com/office/powerpoint/2010/main" val="1645165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30269cc05b6_0_111"/>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dirty="0" smtClean="0"/>
              <a:t>OUTLIERS</a:t>
            </a:r>
            <a:endParaRPr dirty="0"/>
          </a:p>
        </p:txBody>
      </p:sp>
      <p:sp>
        <p:nvSpPr>
          <p:cNvPr id="290" name="Google Shape;290;g30269cc05b6_0_111"/>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indent="-457200">
              <a:lnSpc>
                <a:spcPct val="115000"/>
              </a:lnSpc>
              <a:spcBef>
                <a:spcPts val="0"/>
              </a:spcBef>
              <a:buClr>
                <a:schemeClr val="dk1"/>
              </a:buClr>
              <a:buSzPts val="1100"/>
            </a:pPr>
            <a:r>
              <a:rPr lang="en-US" sz="3000" dirty="0" smtClean="0">
                <a:latin typeface="Book Antiqua"/>
                <a:ea typeface="Book Antiqua"/>
                <a:cs typeface="Book Antiqua"/>
                <a:sym typeface="Book Antiqua"/>
              </a:rPr>
              <a:t>Not always bad or an error </a:t>
            </a:r>
          </a:p>
          <a:p>
            <a:pPr marL="0" lvl="0" indent="0" algn="l" rtl="0">
              <a:lnSpc>
                <a:spcPct val="115000"/>
              </a:lnSpc>
              <a:spcBef>
                <a:spcPts val="0"/>
              </a:spcBef>
              <a:spcAft>
                <a:spcPts val="0"/>
              </a:spcAft>
              <a:buClr>
                <a:schemeClr val="dk1"/>
              </a:buClr>
              <a:buSzPts val="1100"/>
              <a:buFont typeface="Arial"/>
              <a:buNone/>
            </a:pPr>
            <a:endParaRPr lang="en-US" sz="3000" dirty="0">
              <a:latin typeface="Book Antiqua"/>
              <a:ea typeface="Book Antiqua"/>
              <a:cs typeface="Book Antiqua"/>
              <a:sym typeface="Book Antiqua"/>
            </a:endParaRPr>
          </a:p>
          <a:p>
            <a:pPr marL="12700" lvl="0" indent="-12700" algn="l" rtl="0">
              <a:lnSpc>
                <a:spcPct val="88181"/>
              </a:lnSpc>
              <a:spcBef>
                <a:spcPts val="1000"/>
              </a:spcBef>
              <a:spcAft>
                <a:spcPts val="0"/>
              </a:spcAft>
              <a:buClr>
                <a:schemeClr val="dk1"/>
              </a:buClr>
              <a:buSzPts val="1100"/>
              <a:buFont typeface="Arial"/>
              <a:buNone/>
            </a:pPr>
            <a:r>
              <a:rPr lang="en-US" sz="3633" dirty="0" err="1" smtClean="0">
                <a:latin typeface="Book Antiqua"/>
                <a:ea typeface="Book Antiqua"/>
                <a:cs typeface="Book Antiqua"/>
                <a:sym typeface="Book Antiqua"/>
              </a:rPr>
              <a:t>e.g</a:t>
            </a:r>
            <a:r>
              <a:rPr lang="en-US" sz="3633" dirty="0" smtClean="0">
                <a:latin typeface="Book Antiqua"/>
                <a:ea typeface="Book Antiqua"/>
                <a:cs typeface="Book Antiqua"/>
                <a:sym typeface="Book Antiqua"/>
              </a:rPr>
              <a:t> height of players</a:t>
            </a:r>
          </a:p>
          <a:p>
            <a:pPr marL="12700" lvl="0" indent="-12700" algn="l" rtl="0">
              <a:lnSpc>
                <a:spcPct val="88181"/>
              </a:lnSpc>
              <a:spcBef>
                <a:spcPts val="1000"/>
              </a:spcBef>
              <a:spcAft>
                <a:spcPts val="0"/>
              </a:spcAft>
              <a:buClr>
                <a:schemeClr val="dk1"/>
              </a:buClr>
              <a:buSzPts val="1100"/>
              <a:buFont typeface="Arial"/>
              <a:buNone/>
            </a:pPr>
            <a:r>
              <a:rPr lang="en-US" sz="3633" dirty="0">
                <a:latin typeface="Book Antiqua"/>
                <a:ea typeface="Book Antiqua"/>
                <a:cs typeface="Book Antiqua"/>
                <a:sym typeface="Book Antiqua"/>
              </a:rPr>
              <a:t> </a:t>
            </a:r>
            <a:r>
              <a:rPr lang="en-US" sz="3633" dirty="0" smtClean="0">
                <a:latin typeface="Book Antiqua"/>
                <a:ea typeface="Book Antiqua"/>
                <a:cs typeface="Book Antiqua"/>
                <a:sym typeface="Book Antiqua"/>
              </a:rPr>
              <a:t>life expectancy </a:t>
            </a:r>
          </a:p>
          <a:p>
            <a:pPr marL="12700" lvl="0" indent="-12700" algn="l" rtl="0">
              <a:lnSpc>
                <a:spcPct val="88181"/>
              </a:lnSpc>
              <a:spcBef>
                <a:spcPts val="1000"/>
              </a:spcBef>
              <a:spcAft>
                <a:spcPts val="0"/>
              </a:spcAft>
              <a:buClr>
                <a:schemeClr val="dk1"/>
              </a:buClr>
              <a:buSzPts val="1100"/>
              <a:buFont typeface="Arial"/>
              <a:buNone/>
            </a:pPr>
            <a:r>
              <a:rPr lang="en-US" sz="3633" dirty="0" smtClean="0">
                <a:latin typeface="Book Antiqua"/>
                <a:ea typeface="Book Antiqua"/>
                <a:cs typeface="Book Antiqua"/>
                <a:sym typeface="Book Antiqua"/>
              </a:rPr>
              <a:t>If most students score between 50 and 80 in a test, but one student scores 0 and another 100, these maybe considered outliers.</a:t>
            </a:r>
            <a:endParaRPr sz="3633" dirty="0">
              <a:latin typeface="Book Antiqua"/>
              <a:ea typeface="Book Antiqua"/>
              <a:cs typeface="Book Antiqua"/>
              <a:sym typeface="Book Antiqua"/>
            </a:endParaRPr>
          </a:p>
          <a:p>
            <a:pPr marL="0" lvl="0" indent="0" algn="l" rtl="0">
              <a:lnSpc>
                <a:spcPct val="80000"/>
              </a:lnSpc>
              <a:spcBef>
                <a:spcPts val="1000"/>
              </a:spcBef>
              <a:spcAft>
                <a:spcPts val="0"/>
              </a:spcAft>
              <a:buSzPts val="2118"/>
              <a:buNone/>
            </a:pPr>
            <a:endParaRPr sz="3200" dirty="0">
              <a:latin typeface="Book Antiqua"/>
              <a:ea typeface="Book Antiqua"/>
              <a:cs typeface="Book Antiqua"/>
              <a:sym typeface="Book Antiqua"/>
            </a:endParaRPr>
          </a:p>
        </p:txBody>
      </p:sp>
    </p:spTree>
    <p:extLst>
      <p:ext uri="{BB962C8B-B14F-4D97-AF65-F5344CB8AC3E}">
        <p14:creationId xmlns:p14="http://schemas.microsoft.com/office/powerpoint/2010/main" val="2939793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l" rtl="0">
              <a:lnSpc>
                <a:spcPct val="98181"/>
              </a:lnSpc>
              <a:spcBef>
                <a:spcPts val="1000"/>
              </a:spcBef>
              <a:spcAft>
                <a:spcPts val="0"/>
              </a:spcAft>
              <a:buClr>
                <a:schemeClr val="dk1"/>
              </a:buClr>
              <a:buSzPts val="1100"/>
              <a:buFont typeface="Arial"/>
              <a:buNone/>
            </a:pPr>
            <a:r>
              <a:rPr lang="en-GB" sz="3600" b="1" dirty="0" smtClean="0">
                <a:solidFill>
                  <a:srgbClr val="FF0000"/>
                </a:solidFill>
                <a:latin typeface="Book Antiqua"/>
                <a:ea typeface="Book Antiqua"/>
                <a:cs typeface="Book Antiqua"/>
                <a:sym typeface="Book Antiqua"/>
              </a:rPr>
              <a:t>Understanding causes of outliers is essential before deciding how to handle them.</a:t>
            </a:r>
          </a:p>
          <a:p>
            <a:pPr marL="0" lvl="0" indent="0" algn="l" rtl="0">
              <a:lnSpc>
                <a:spcPct val="98181"/>
              </a:lnSpc>
              <a:spcBef>
                <a:spcPts val="1000"/>
              </a:spcBef>
              <a:spcAft>
                <a:spcPts val="0"/>
              </a:spcAft>
              <a:buSzPts val="3600"/>
              <a:buNone/>
            </a:pPr>
            <a:endParaRPr sz="3600" dirty="0">
              <a:latin typeface="Book Antiqua"/>
              <a:ea typeface="Book Antiqua"/>
              <a:cs typeface="Book Antiqua"/>
              <a:sym typeface="Book Antiqua"/>
            </a:endParaRPr>
          </a:p>
          <a:p>
            <a:pPr marL="742950" lvl="0" indent="-742950" algn="l" rtl="0">
              <a:lnSpc>
                <a:spcPct val="98181"/>
              </a:lnSpc>
              <a:spcBef>
                <a:spcPts val="0"/>
              </a:spcBef>
              <a:spcAft>
                <a:spcPts val="0"/>
              </a:spcAft>
              <a:buSzPts val="3600"/>
              <a:buFont typeface="+mj-lt"/>
              <a:buAutoNum type="arabicPeriod"/>
            </a:pPr>
            <a:r>
              <a:rPr lang="en-GB" sz="3600" dirty="0" smtClean="0">
                <a:solidFill>
                  <a:srgbClr val="0070C0"/>
                </a:solidFill>
                <a:latin typeface="Book Antiqua"/>
                <a:ea typeface="Book Antiqua"/>
                <a:cs typeface="Book Antiqua"/>
                <a:sym typeface="Book Antiqua"/>
              </a:rPr>
              <a:t>Errors- </a:t>
            </a:r>
            <a:r>
              <a:rPr lang="en-GB" sz="3600" dirty="0" smtClean="0">
                <a:solidFill>
                  <a:srgbClr val="181A1F"/>
                </a:solidFill>
                <a:latin typeface="Book Antiqua"/>
                <a:ea typeface="Book Antiqua"/>
                <a:cs typeface="Book Antiqua"/>
                <a:sym typeface="Book Antiqua"/>
              </a:rPr>
              <a:t> sampling errors, measurement errors, data processing errors</a:t>
            </a:r>
            <a:endParaRPr dirty="0"/>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Causes of Outliers </a:t>
            </a:r>
            <a:endParaRPr b="1" dirty="0"/>
          </a:p>
        </p:txBody>
      </p:sp>
    </p:spTree>
    <p:extLst>
      <p:ext uri="{BB962C8B-B14F-4D97-AF65-F5344CB8AC3E}">
        <p14:creationId xmlns:p14="http://schemas.microsoft.com/office/powerpoint/2010/main" val="2377821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8181"/>
              </a:lnSpc>
              <a:spcBef>
                <a:spcPts val="1000"/>
              </a:spcBef>
              <a:spcAft>
                <a:spcPts val="0"/>
              </a:spcAft>
              <a:buClr>
                <a:schemeClr val="dk1"/>
              </a:buClr>
              <a:buSzPts val="1100"/>
              <a:buFont typeface="Arial"/>
              <a:buNone/>
            </a:pPr>
            <a:r>
              <a:rPr lang="en-US" sz="3600" b="1" u="sng" dirty="0" smtClean="0">
                <a:solidFill>
                  <a:srgbClr val="FF0000"/>
                </a:solidFill>
                <a:latin typeface="Book Antiqua"/>
                <a:ea typeface="Book Antiqua"/>
                <a:cs typeface="Book Antiqua"/>
                <a:sym typeface="Book Antiqua"/>
              </a:rPr>
              <a:t>Sampling errors (data collection)?</a:t>
            </a:r>
            <a:endParaRPr sz="3600" b="1" u="sng" dirty="0">
              <a:solidFill>
                <a:srgbClr val="FF0000"/>
              </a:solidFill>
              <a:latin typeface="Book Antiqua"/>
              <a:ea typeface="Book Antiqua"/>
              <a:cs typeface="Book Antiqua"/>
              <a:sym typeface="Book Antiqua"/>
            </a:endParaRPr>
          </a:p>
          <a:p>
            <a:pPr marL="0" indent="0" algn="just">
              <a:lnSpc>
                <a:spcPct val="98181"/>
              </a:lnSpc>
              <a:buSzPts val="3600"/>
              <a:buNone/>
            </a:pPr>
            <a:r>
              <a:rPr lang="en-US" sz="3200" dirty="0">
                <a:latin typeface="Book Antiqua" panose="02040602050305030304" pitchFamily="18" charset="0"/>
              </a:rPr>
              <a:t>O</a:t>
            </a:r>
            <a:r>
              <a:rPr lang="en-US" sz="3200" dirty="0" smtClean="0">
                <a:latin typeface="Book Antiqua" panose="02040602050305030304" pitchFamily="18" charset="0"/>
              </a:rPr>
              <a:t>ccurs </a:t>
            </a:r>
            <a:r>
              <a:rPr lang="en-US" sz="3200" dirty="0">
                <a:latin typeface="Book Antiqua" panose="02040602050305030304" pitchFamily="18" charset="0"/>
              </a:rPr>
              <a:t>when the sample does not accurately represent the population due to randomness or bias in selection</a:t>
            </a:r>
            <a:r>
              <a:rPr lang="en-US" sz="3200" dirty="0" smtClean="0">
                <a:latin typeface="Book Antiqua" panose="02040602050305030304" pitchFamily="18" charset="0"/>
              </a:rPr>
              <a:t>. Poor sampling method, small sample size etc..</a:t>
            </a:r>
            <a:endParaRPr lang="en-US" sz="3200" dirty="0">
              <a:latin typeface="Book Antiqua" panose="02040602050305030304" pitchFamily="18" charset="0"/>
            </a:endParaRPr>
          </a:p>
          <a:p>
            <a:pPr marL="457200" lvl="0" indent="-457200" algn="just" rtl="0">
              <a:lnSpc>
                <a:spcPct val="98181"/>
              </a:lnSpc>
              <a:spcBef>
                <a:spcPts val="1000"/>
              </a:spcBef>
              <a:spcAft>
                <a:spcPts val="0"/>
              </a:spcAft>
              <a:buSzPts val="3600"/>
              <a:buFont typeface="Book Antiqua"/>
              <a:buChar char="●"/>
            </a:pPr>
            <a:endParaRPr sz="3200" dirty="0">
              <a:latin typeface="Book Antiqua" panose="02040602050305030304" pitchFamily="18" charset="0"/>
              <a:ea typeface="Book Antiqua"/>
              <a:cs typeface="Book Antiqua"/>
              <a:sym typeface="Book Antiqua"/>
            </a:endParaRPr>
          </a:p>
          <a:p>
            <a:pPr marL="0" indent="0" algn="just">
              <a:lnSpc>
                <a:spcPct val="98181"/>
              </a:lnSpc>
              <a:spcBef>
                <a:spcPts val="0"/>
              </a:spcBef>
              <a:buSzPts val="3600"/>
              <a:buNone/>
            </a:pPr>
            <a:r>
              <a:rPr lang="en-US" sz="3200" b="1" dirty="0" smtClean="0">
                <a:latin typeface="Book Antiqua" panose="02040602050305030304" pitchFamily="18" charset="0"/>
              </a:rPr>
              <a:t>For example: </a:t>
            </a:r>
          </a:p>
          <a:p>
            <a:pPr marL="0" indent="0" algn="just">
              <a:lnSpc>
                <a:spcPct val="98181"/>
              </a:lnSpc>
              <a:spcBef>
                <a:spcPts val="0"/>
              </a:spcBef>
              <a:buSzPts val="3600"/>
              <a:buNone/>
            </a:pPr>
            <a:r>
              <a:rPr lang="en-US" sz="3200" dirty="0" smtClean="0">
                <a:latin typeface="Book Antiqua" panose="02040602050305030304" pitchFamily="18" charset="0"/>
              </a:rPr>
              <a:t>A </a:t>
            </a:r>
            <a:r>
              <a:rPr lang="en-US" sz="3200" dirty="0">
                <a:latin typeface="Book Antiqua" panose="02040602050305030304" pitchFamily="18" charset="0"/>
              </a:rPr>
              <a:t>survey on </a:t>
            </a:r>
            <a:r>
              <a:rPr lang="en-US" sz="3200" b="1" dirty="0">
                <a:latin typeface="Book Antiqua" panose="02040602050305030304" pitchFamily="18" charset="0"/>
              </a:rPr>
              <a:t>household income</a:t>
            </a:r>
            <a:r>
              <a:rPr lang="en-US" sz="3200" dirty="0">
                <a:latin typeface="Book Antiqua" panose="02040602050305030304" pitchFamily="18" charset="0"/>
              </a:rPr>
              <a:t> conducted only in </a:t>
            </a:r>
            <a:r>
              <a:rPr lang="en-US" sz="3200" b="1" dirty="0">
                <a:latin typeface="Book Antiqua" panose="02040602050305030304" pitchFamily="18" charset="0"/>
              </a:rPr>
              <a:t>wealthy neighborhoods</a:t>
            </a:r>
            <a:r>
              <a:rPr lang="en-US" sz="3200" dirty="0">
                <a:latin typeface="Book Antiqua" panose="02040602050305030304" pitchFamily="18" charset="0"/>
              </a:rPr>
              <a:t> may include unusually high-income values (outliers), not representing the general population.</a:t>
            </a:r>
          </a:p>
          <a:p>
            <a:pPr marL="0" lvl="0" indent="0" algn="l" rtl="0">
              <a:lnSpc>
                <a:spcPct val="98181"/>
              </a:lnSpc>
              <a:spcBef>
                <a:spcPts val="0"/>
              </a:spcBef>
              <a:spcAft>
                <a:spcPts val="0"/>
              </a:spcAft>
              <a:buSzPts val="3600"/>
              <a:buNone/>
            </a:pPr>
            <a:endParaRPr dirty="0"/>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Causes of outliers</a:t>
            </a:r>
            <a:endParaRPr b="1" dirty="0"/>
          </a:p>
        </p:txBody>
      </p:sp>
    </p:spTree>
    <p:extLst>
      <p:ext uri="{BB962C8B-B14F-4D97-AF65-F5344CB8AC3E}">
        <p14:creationId xmlns:p14="http://schemas.microsoft.com/office/powerpoint/2010/main" val="796095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l" rtl="0">
              <a:lnSpc>
                <a:spcPct val="98181"/>
              </a:lnSpc>
              <a:spcBef>
                <a:spcPts val="1000"/>
              </a:spcBef>
              <a:spcAft>
                <a:spcPts val="0"/>
              </a:spcAft>
              <a:buClr>
                <a:schemeClr val="dk1"/>
              </a:buClr>
              <a:buSzPts val="1100"/>
              <a:buFont typeface="Arial"/>
              <a:buNone/>
            </a:pPr>
            <a:r>
              <a:rPr lang="en-US" sz="3600" b="1" u="sng" dirty="0" smtClean="0">
                <a:solidFill>
                  <a:srgbClr val="FF0000"/>
                </a:solidFill>
                <a:latin typeface="Book Antiqua"/>
                <a:ea typeface="Book Antiqua"/>
                <a:cs typeface="Book Antiqua"/>
                <a:sym typeface="Book Antiqua"/>
              </a:rPr>
              <a:t>Data Processing errors (Data handling)?</a:t>
            </a:r>
            <a:endParaRPr sz="3600" b="1" u="sng" dirty="0">
              <a:solidFill>
                <a:srgbClr val="FF0000"/>
              </a:solidFill>
              <a:latin typeface="Book Antiqua"/>
              <a:ea typeface="Book Antiqua"/>
              <a:cs typeface="Book Antiqua"/>
              <a:sym typeface="Book Antiqua"/>
            </a:endParaRPr>
          </a:p>
          <a:p>
            <a:pPr marL="0" lvl="0" indent="0">
              <a:lnSpc>
                <a:spcPct val="98181"/>
              </a:lnSpc>
              <a:buSzPts val="3600"/>
              <a:buNone/>
            </a:pPr>
            <a:r>
              <a:rPr lang="en-US" sz="3200" dirty="0" smtClean="0">
                <a:latin typeface="Book Antiqua" panose="02040602050305030304" pitchFamily="18" charset="0"/>
              </a:rPr>
              <a:t>Occur </a:t>
            </a:r>
            <a:r>
              <a:rPr lang="en-US" sz="3200" dirty="0">
                <a:latin typeface="Book Antiqua" panose="02040602050305030304" pitchFamily="18" charset="0"/>
              </a:rPr>
              <a:t>due to mistakes in entering, recording, or handling data</a:t>
            </a:r>
            <a:r>
              <a:rPr lang="en-US" sz="3200" dirty="0" smtClean="0">
                <a:latin typeface="Book Antiqua" panose="02040602050305030304" pitchFamily="18" charset="0"/>
              </a:rPr>
              <a:t>.</a:t>
            </a:r>
          </a:p>
          <a:p>
            <a:pPr marL="0" lvl="0" indent="0">
              <a:lnSpc>
                <a:spcPct val="98181"/>
              </a:lnSpc>
              <a:buSzPts val="3600"/>
              <a:buNone/>
            </a:pPr>
            <a:endParaRPr lang="en-US" sz="3200" dirty="0" smtClean="0">
              <a:latin typeface="Book Antiqua" panose="02040602050305030304" pitchFamily="18" charset="0"/>
            </a:endParaRPr>
          </a:p>
          <a:p>
            <a:pPr marL="0" lvl="0" indent="0">
              <a:lnSpc>
                <a:spcPct val="98181"/>
              </a:lnSpc>
              <a:buSzPts val="3600"/>
              <a:buNone/>
            </a:pPr>
            <a:r>
              <a:rPr lang="en-US" sz="3200" b="1" dirty="0" smtClean="0">
                <a:latin typeface="Book Antiqua" panose="02040602050305030304" pitchFamily="18" charset="0"/>
              </a:rPr>
              <a:t>causes</a:t>
            </a:r>
          </a:p>
          <a:p>
            <a:pPr lvl="0" indent="-457200">
              <a:lnSpc>
                <a:spcPct val="98181"/>
              </a:lnSpc>
              <a:buSzPts val="3600"/>
              <a:buFont typeface="Book Antiqua"/>
              <a:buChar char="●"/>
            </a:pPr>
            <a:r>
              <a:rPr lang="en-US" sz="3200" dirty="0" smtClean="0">
                <a:latin typeface="Book Antiqua" panose="02040602050305030304" pitchFamily="18" charset="0"/>
              </a:rPr>
              <a:t>Typos and entry mistakes entering 95.0 as 950</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Causes of outliers</a:t>
            </a:r>
            <a:endParaRPr b="1" dirty="0"/>
          </a:p>
        </p:txBody>
      </p:sp>
    </p:spTree>
    <p:extLst>
      <p:ext uri="{BB962C8B-B14F-4D97-AF65-F5344CB8AC3E}">
        <p14:creationId xmlns:p14="http://schemas.microsoft.com/office/powerpoint/2010/main" val="2472384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lvl="0" indent="-457200">
              <a:lnSpc>
                <a:spcPct val="98181"/>
              </a:lnSpc>
              <a:buSzPts val="3600"/>
              <a:buFont typeface="Book Antiqua"/>
              <a:buChar char="●"/>
            </a:pPr>
            <a:r>
              <a:rPr lang="en-US" sz="3200" b="1" dirty="0" smtClean="0">
                <a:latin typeface="Book Antiqua" panose="02040602050305030304" pitchFamily="18" charset="0"/>
              </a:rPr>
              <a:t>Unit conversion errors. </a:t>
            </a:r>
            <a:r>
              <a:rPr lang="en-US" sz="3200" dirty="0" smtClean="0">
                <a:latin typeface="Book Antiqua" panose="02040602050305030304" pitchFamily="18" charset="0"/>
              </a:rPr>
              <a:t>Recording temperature in Fahrenheit instead of Celsius</a:t>
            </a:r>
          </a:p>
          <a:p>
            <a:pPr lvl="0" indent="-457200">
              <a:lnSpc>
                <a:spcPct val="98181"/>
              </a:lnSpc>
              <a:buSzPts val="3600"/>
              <a:buFont typeface="Book Antiqua"/>
              <a:buChar char="●"/>
            </a:pPr>
            <a:endParaRPr lang="en-US" sz="3200" dirty="0" smtClean="0">
              <a:latin typeface="Book Antiqua" panose="02040602050305030304" pitchFamily="18" charset="0"/>
            </a:endParaRPr>
          </a:p>
          <a:p>
            <a:pPr lvl="0" indent="-457200">
              <a:lnSpc>
                <a:spcPct val="98181"/>
              </a:lnSpc>
              <a:buSzPts val="3600"/>
              <a:buFont typeface="Book Antiqua"/>
              <a:buChar char="●"/>
            </a:pPr>
            <a:r>
              <a:rPr lang="en-US" sz="3200" b="1" dirty="0" smtClean="0">
                <a:latin typeface="Book Antiqua" panose="02040602050305030304" pitchFamily="18" charset="0"/>
              </a:rPr>
              <a:t>Software bugs-</a:t>
            </a:r>
            <a:r>
              <a:rPr lang="en-US" sz="3200" dirty="0" smtClean="0">
                <a:latin typeface="Book Antiqua" panose="02040602050305030304" pitchFamily="18" charset="0"/>
              </a:rPr>
              <a:t> incorrect rounding or calculations in a program.</a:t>
            </a:r>
          </a:p>
          <a:p>
            <a:pPr lvl="0" indent="-457200">
              <a:lnSpc>
                <a:spcPct val="98181"/>
              </a:lnSpc>
              <a:buSzPts val="3600"/>
              <a:buFont typeface="Book Antiqua"/>
              <a:buChar char="●"/>
            </a:pPr>
            <a:r>
              <a:rPr lang="en-US" sz="3200" dirty="0" smtClean="0">
                <a:latin typeface="Book Antiqua" panose="02040602050305030304" pitchFamily="18" charset="0"/>
              </a:rPr>
              <a:t>Problems merging data sets from different sources.</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Causes of outliers</a:t>
            </a:r>
            <a:endParaRPr b="1" dirty="0"/>
          </a:p>
        </p:txBody>
      </p:sp>
    </p:spTree>
    <p:extLst>
      <p:ext uri="{BB962C8B-B14F-4D97-AF65-F5344CB8AC3E}">
        <p14:creationId xmlns:p14="http://schemas.microsoft.com/office/powerpoint/2010/main" val="3732216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rtl="0">
              <a:lnSpc>
                <a:spcPct val="98181"/>
              </a:lnSpc>
              <a:spcBef>
                <a:spcPts val="1000"/>
              </a:spcBef>
              <a:spcAft>
                <a:spcPts val="0"/>
              </a:spcAft>
              <a:buClr>
                <a:schemeClr val="dk1"/>
              </a:buClr>
              <a:buSzPts val="1100"/>
              <a:buFont typeface="Arial"/>
              <a:buNone/>
            </a:pPr>
            <a:r>
              <a:rPr lang="en-US" sz="3600" b="1" u="sng" dirty="0" smtClean="0">
                <a:solidFill>
                  <a:srgbClr val="FF0000"/>
                </a:solidFill>
                <a:latin typeface="Book Antiqua"/>
                <a:ea typeface="Book Antiqua"/>
                <a:cs typeface="Book Antiqua"/>
                <a:sym typeface="Book Antiqua"/>
              </a:rPr>
              <a:t>Measurement errors ?</a:t>
            </a:r>
            <a:endParaRPr sz="3600" b="1" u="sng" dirty="0">
              <a:solidFill>
                <a:srgbClr val="FF0000"/>
              </a:solidFill>
              <a:latin typeface="Book Antiqua"/>
              <a:ea typeface="Book Antiqua"/>
              <a:cs typeface="Book Antiqua"/>
              <a:sym typeface="Book Antiqua"/>
            </a:endParaRPr>
          </a:p>
          <a:p>
            <a:pPr marL="0" lvl="0" indent="0" algn="just">
              <a:lnSpc>
                <a:spcPct val="98181"/>
              </a:lnSpc>
              <a:buSzPts val="3600"/>
              <a:buNone/>
            </a:pPr>
            <a:r>
              <a:rPr lang="en-US" sz="3600" dirty="0">
                <a:latin typeface="Book Antiqua"/>
                <a:ea typeface="Book Antiqua"/>
                <a:cs typeface="Book Antiqua"/>
                <a:sym typeface="Book Antiqua"/>
              </a:rPr>
              <a:t>occurs when the instrument or method used to collect data is faulty or inaccurate</a:t>
            </a:r>
            <a:r>
              <a:rPr lang="en-US" sz="3600" dirty="0" smtClean="0">
                <a:latin typeface="Book Antiqua"/>
                <a:ea typeface="Book Antiqua"/>
                <a:cs typeface="Book Antiqua"/>
                <a:sym typeface="Book Antiqua"/>
              </a:rPr>
              <a:t>.</a:t>
            </a:r>
          </a:p>
          <a:p>
            <a:pPr marL="0" lvl="0" indent="0" algn="just">
              <a:lnSpc>
                <a:spcPct val="98181"/>
              </a:lnSpc>
              <a:buSzPts val="3600"/>
              <a:buNone/>
            </a:pPr>
            <a:endParaRPr lang="en-US" sz="3600" dirty="0" smtClean="0">
              <a:latin typeface="Book Antiqua"/>
              <a:ea typeface="Book Antiqua"/>
              <a:cs typeface="Book Antiqua"/>
              <a:sym typeface="Book Antiqua"/>
            </a:endParaRPr>
          </a:p>
          <a:p>
            <a:pPr marL="0" lvl="0" indent="0" algn="just">
              <a:lnSpc>
                <a:spcPct val="98181"/>
              </a:lnSpc>
              <a:buSzPts val="3600"/>
              <a:buNone/>
            </a:pPr>
            <a:r>
              <a:rPr lang="en-US" sz="3600" b="1" dirty="0" smtClean="0">
                <a:latin typeface="Book Antiqua"/>
                <a:ea typeface="Book Antiqua"/>
                <a:cs typeface="Book Antiqua"/>
                <a:sym typeface="Book Antiqua"/>
              </a:rPr>
              <a:t>causes</a:t>
            </a:r>
            <a:endParaRPr sz="3600" b="1" dirty="0" smtClean="0">
              <a:latin typeface="Book Antiqua"/>
              <a:ea typeface="Book Antiqua"/>
              <a:cs typeface="Book Antiqua"/>
              <a:sym typeface="Book Antiqua"/>
            </a:endParaRPr>
          </a:p>
          <a:p>
            <a:pPr lvl="0" indent="-457200" algn="just">
              <a:lnSpc>
                <a:spcPct val="98181"/>
              </a:lnSpc>
              <a:spcBef>
                <a:spcPts val="0"/>
              </a:spcBef>
              <a:buSzPts val="3600"/>
              <a:buFont typeface="Book Antiqua"/>
              <a:buChar char="●"/>
            </a:pPr>
            <a:r>
              <a:rPr lang="en-US" sz="3600" b="1" dirty="0" smtClean="0">
                <a:solidFill>
                  <a:srgbClr val="181A1F"/>
                </a:solidFill>
                <a:latin typeface="Book Antiqua"/>
                <a:ea typeface="Book Antiqua"/>
                <a:cs typeface="Book Antiqua"/>
                <a:sym typeface="Book Antiqua"/>
              </a:rPr>
              <a:t>Instrument </a:t>
            </a:r>
            <a:r>
              <a:rPr lang="en-US" sz="3600" b="1" dirty="0">
                <a:solidFill>
                  <a:srgbClr val="181A1F"/>
                </a:solidFill>
                <a:latin typeface="Book Antiqua"/>
                <a:ea typeface="Book Antiqua"/>
                <a:cs typeface="Book Antiqua"/>
                <a:sym typeface="Book Antiqua"/>
              </a:rPr>
              <a:t>Errors </a:t>
            </a:r>
            <a:r>
              <a:rPr lang="en-US" sz="3600" dirty="0">
                <a:solidFill>
                  <a:srgbClr val="181A1F"/>
                </a:solidFill>
                <a:latin typeface="Book Antiqua"/>
                <a:ea typeface="Book Antiqua"/>
                <a:cs typeface="Book Antiqua"/>
                <a:sym typeface="Book Antiqua"/>
              </a:rPr>
              <a:t>– A scale that is not calibrated correctly</a:t>
            </a:r>
            <a:r>
              <a:rPr lang="en-GB" sz="3600" dirty="0" smtClean="0">
                <a:solidFill>
                  <a:srgbClr val="181A1F"/>
                </a:solidFill>
                <a:latin typeface="Book Antiqua"/>
                <a:ea typeface="Book Antiqua"/>
                <a:cs typeface="Book Antiqua"/>
                <a:sym typeface="Book Antiqua"/>
              </a:rPr>
              <a:t>.</a:t>
            </a:r>
            <a:endParaRPr dirty="0"/>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Causes of outliers</a:t>
            </a:r>
            <a:endParaRPr b="1" dirty="0"/>
          </a:p>
        </p:txBody>
      </p:sp>
    </p:spTree>
    <p:extLst>
      <p:ext uri="{BB962C8B-B14F-4D97-AF65-F5344CB8AC3E}">
        <p14:creationId xmlns:p14="http://schemas.microsoft.com/office/powerpoint/2010/main" val="181584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lnSpcReduction="10000"/>
          </a:bodyPr>
          <a:lstStyle/>
          <a:p>
            <a:pPr marL="0" lvl="0" indent="0">
              <a:lnSpc>
                <a:spcPct val="98181"/>
              </a:lnSpc>
              <a:buSzPts val="3600"/>
              <a:buNone/>
            </a:pPr>
            <a:endParaRPr lang="en-US" sz="3600" dirty="0" smtClean="0">
              <a:latin typeface="Book Antiqua"/>
              <a:ea typeface="Book Antiqua"/>
              <a:cs typeface="Book Antiqua"/>
              <a:sym typeface="Book Antiqua"/>
            </a:endParaRPr>
          </a:p>
          <a:p>
            <a:pPr lvl="0" indent="-457200" algn="just">
              <a:lnSpc>
                <a:spcPct val="98181"/>
              </a:lnSpc>
              <a:spcBef>
                <a:spcPts val="0"/>
              </a:spcBef>
              <a:buSzPts val="3600"/>
              <a:buFont typeface="Book Antiqua"/>
              <a:buChar char="●"/>
            </a:pPr>
            <a:r>
              <a:rPr lang="en-US" sz="3600" b="1" dirty="0" smtClean="0">
                <a:solidFill>
                  <a:srgbClr val="181A1F"/>
                </a:solidFill>
                <a:latin typeface="Book Antiqua" panose="02040602050305030304" pitchFamily="18" charset="0"/>
                <a:ea typeface="Book Antiqua"/>
                <a:cs typeface="Book Antiqua"/>
                <a:sym typeface="Book Antiqua"/>
              </a:rPr>
              <a:t>Observer </a:t>
            </a:r>
            <a:r>
              <a:rPr lang="en-US" sz="3600" b="1" dirty="0">
                <a:solidFill>
                  <a:srgbClr val="181A1F"/>
                </a:solidFill>
                <a:latin typeface="Book Antiqua" panose="02040602050305030304" pitchFamily="18" charset="0"/>
                <a:ea typeface="Book Antiqua"/>
                <a:cs typeface="Book Antiqua"/>
                <a:sym typeface="Book Antiqua"/>
              </a:rPr>
              <a:t>Errors </a:t>
            </a:r>
            <a:r>
              <a:rPr lang="en-US" sz="3600" dirty="0">
                <a:solidFill>
                  <a:srgbClr val="181A1F"/>
                </a:solidFill>
                <a:latin typeface="Book Antiqua" panose="02040602050305030304" pitchFamily="18" charset="0"/>
                <a:ea typeface="Book Antiqua"/>
                <a:cs typeface="Book Antiqua"/>
                <a:sym typeface="Book Antiqua"/>
              </a:rPr>
              <a:t>– A researcher misreading a measuring device</a:t>
            </a:r>
            <a:r>
              <a:rPr lang="en-US" sz="3600" dirty="0" smtClean="0">
                <a:solidFill>
                  <a:srgbClr val="181A1F"/>
                </a:solidFill>
                <a:latin typeface="Book Antiqua" panose="02040602050305030304" pitchFamily="18" charset="0"/>
                <a:ea typeface="Book Antiqua"/>
                <a:cs typeface="Book Antiqua"/>
                <a:sym typeface="Book Antiqua"/>
              </a:rPr>
              <a:t>.</a:t>
            </a:r>
          </a:p>
          <a:p>
            <a:pPr lvl="0" indent="-457200" algn="just">
              <a:lnSpc>
                <a:spcPct val="98181"/>
              </a:lnSpc>
              <a:spcBef>
                <a:spcPts val="0"/>
              </a:spcBef>
              <a:buSzPts val="3600"/>
              <a:buFont typeface="Book Antiqua"/>
              <a:buChar char="●"/>
            </a:pPr>
            <a:endParaRPr lang="en-US" sz="3600" dirty="0" smtClean="0">
              <a:solidFill>
                <a:srgbClr val="181A1F"/>
              </a:solidFill>
              <a:latin typeface="Book Antiqua" panose="02040602050305030304" pitchFamily="18" charset="0"/>
              <a:ea typeface="Book Antiqua"/>
              <a:cs typeface="Book Antiqua"/>
              <a:sym typeface="Book Antiqua"/>
            </a:endParaRPr>
          </a:p>
          <a:p>
            <a:pPr lvl="0" indent="-457200" algn="just">
              <a:lnSpc>
                <a:spcPct val="98181"/>
              </a:lnSpc>
              <a:spcBef>
                <a:spcPts val="0"/>
              </a:spcBef>
              <a:buSzPts val="3600"/>
              <a:buFont typeface="Book Antiqua"/>
              <a:buChar char="●"/>
            </a:pPr>
            <a:r>
              <a:rPr lang="en-US" sz="3600" b="1" dirty="0" smtClean="0">
                <a:solidFill>
                  <a:srgbClr val="181A1F"/>
                </a:solidFill>
                <a:latin typeface="Book Antiqua" panose="02040602050305030304" pitchFamily="18" charset="0"/>
                <a:sym typeface="Book Antiqua"/>
              </a:rPr>
              <a:t>Environmental factors </a:t>
            </a:r>
            <a:r>
              <a:rPr lang="en-US" sz="3600" dirty="0" smtClean="0">
                <a:solidFill>
                  <a:srgbClr val="181A1F"/>
                </a:solidFill>
                <a:latin typeface="Book Antiqua" panose="02040602050305030304" pitchFamily="18" charset="0"/>
                <a:sym typeface="Book Antiqua"/>
              </a:rPr>
              <a:t>– </a:t>
            </a:r>
          </a:p>
          <a:p>
            <a:pPr marL="0" lvl="0" indent="0" algn="just">
              <a:lnSpc>
                <a:spcPct val="98181"/>
              </a:lnSpc>
              <a:spcBef>
                <a:spcPts val="0"/>
              </a:spcBef>
              <a:buSzPts val="3600"/>
              <a:buNone/>
            </a:pPr>
            <a:endParaRPr lang="en-US" sz="3600" dirty="0" smtClean="0">
              <a:solidFill>
                <a:srgbClr val="181A1F"/>
              </a:solidFill>
              <a:latin typeface="Book Antiqua" panose="02040602050305030304" pitchFamily="18" charset="0"/>
              <a:sym typeface="Book Antiqua"/>
            </a:endParaRPr>
          </a:p>
          <a:p>
            <a:pPr marL="0" lvl="0" indent="0" algn="just">
              <a:lnSpc>
                <a:spcPct val="98181"/>
              </a:lnSpc>
              <a:spcBef>
                <a:spcPts val="0"/>
              </a:spcBef>
              <a:buSzPts val="3600"/>
              <a:buNone/>
            </a:pPr>
            <a:r>
              <a:rPr lang="en-US" dirty="0" smtClean="0">
                <a:latin typeface="Book Antiqua" panose="02040602050305030304" pitchFamily="18" charset="0"/>
              </a:rPr>
              <a:t>Suppose </a:t>
            </a:r>
            <a:r>
              <a:rPr lang="en-US" dirty="0">
                <a:latin typeface="Book Antiqua" panose="02040602050305030304" pitchFamily="18" charset="0"/>
              </a:rPr>
              <a:t>a thermometer records 40°C instead of 30°C due to sensor </a:t>
            </a:r>
            <a:r>
              <a:rPr lang="en-US" dirty="0" smtClean="0">
                <a:latin typeface="Book Antiqua" panose="02040602050305030304" pitchFamily="18" charset="0"/>
              </a:rPr>
              <a:t>malfunction or weighing scale shows 120kg instead of 100kg</a:t>
            </a:r>
            <a:endParaRPr dirty="0">
              <a:latin typeface="Book Antiqua" panose="02040602050305030304" pitchFamily="18" charset="0"/>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Causes of outliers</a:t>
            </a:r>
            <a:endParaRPr b="1" dirty="0"/>
          </a:p>
        </p:txBody>
      </p:sp>
    </p:spTree>
    <p:extLst>
      <p:ext uri="{BB962C8B-B14F-4D97-AF65-F5344CB8AC3E}">
        <p14:creationId xmlns:p14="http://schemas.microsoft.com/office/powerpoint/2010/main" val="41675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1F497D"/>
              </a:buClr>
              <a:buSzPct val="100000"/>
              <a:buFont typeface="Trebuchet MS"/>
              <a:buNone/>
            </a:pPr>
            <a:r>
              <a:rPr lang="en-GB"/>
              <a:t>Lecture Objectives and Learning outcomes</a:t>
            </a:r>
            <a:endParaRPr/>
          </a:p>
        </p:txBody>
      </p:sp>
      <p:sp>
        <p:nvSpPr>
          <p:cNvPr id="133" name="Google Shape;133;p2"/>
          <p:cNvSpPr txBox="1">
            <a:spLocks noGrp="1"/>
          </p:cNvSpPr>
          <p:nvPr>
            <p:ph type="body" idx="1"/>
          </p:nvPr>
        </p:nvSpPr>
        <p:spPr>
          <a:xfrm>
            <a:off x="586740" y="1687514"/>
            <a:ext cx="10767060" cy="448945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SzPct val="142857"/>
              <a:buNone/>
            </a:pPr>
            <a:r>
              <a:rPr lang="en-GB"/>
              <a:t>The Objectives of this lecture are : </a:t>
            </a:r>
            <a:endParaRPr/>
          </a:p>
          <a:p>
            <a:pPr marL="228600" lvl="0" indent="-228600" algn="l" rtl="0">
              <a:lnSpc>
                <a:spcPct val="90000"/>
              </a:lnSpc>
              <a:spcBef>
                <a:spcPts val="1000"/>
              </a:spcBef>
              <a:spcAft>
                <a:spcPts val="0"/>
              </a:spcAft>
              <a:buSzPct val="142857"/>
              <a:buChar char="❑"/>
            </a:pPr>
            <a:r>
              <a:rPr lang="en-GB"/>
              <a:t>Understand the </a:t>
            </a:r>
            <a:r>
              <a:rPr lang="en-GB" sz="2700"/>
              <a:t>characteristics, challenges, and opportunities</a:t>
            </a:r>
            <a:r>
              <a:rPr lang="en-GB"/>
              <a:t> of big data</a:t>
            </a:r>
            <a:endParaRPr/>
          </a:p>
          <a:p>
            <a:pPr marL="228600" lvl="0" indent="-228600" algn="l" rtl="0">
              <a:lnSpc>
                <a:spcPct val="90000"/>
              </a:lnSpc>
              <a:spcBef>
                <a:spcPts val="1000"/>
              </a:spcBef>
              <a:spcAft>
                <a:spcPts val="0"/>
              </a:spcAft>
              <a:buSzPct val="142857"/>
              <a:buChar char="❑"/>
            </a:pPr>
            <a:r>
              <a:rPr lang="en-GB"/>
              <a:t>Learn about the big data architectures</a:t>
            </a:r>
            <a:endParaRPr/>
          </a:p>
          <a:p>
            <a:pPr marL="228600" lvl="0" indent="-228600" algn="l" rtl="0">
              <a:lnSpc>
                <a:spcPct val="90000"/>
              </a:lnSpc>
              <a:spcBef>
                <a:spcPts val="1000"/>
              </a:spcBef>
              <a:spcAft>
                <a:spcPts val="0"/>
              </a:spcAft>
              <a:buSzPct val="142857"/>
              <a:buChar char="❑"/>
            </a:pPr>
            <a:r>
              <a:rPr lang="en-GB"/>
              <a:t>Learn about big data storage and management.</a:t>
            </a:r>
            <a:endParaRPr/>
          </a:p>
          <a:p>
            <a:pPr marL="228600" lvl="0" indent="-228600" algn="l" rtl="0">
              <a:lnSpc>
                <a:spcPct val="90000"/>
              </a:lnSpc>
              <a:spcBef>
                <a:spcPts val="1000"/>
              </a:spcBef>
              <a:spcAft>
                <a:spcPts val="0"/>
              </a:spcAft>
              <a:buSzPct val="142857"/>
              <a:buChar char="❑"/>
            </a:pPr>
            <a:r>
              <a:rPr lang="en-GB"/>
              <a:t>Understand the principles of data pre-processing.</a:t>
            </a:r>
            <a:endParaRPr/>
          </a:p>
          <a:p>
            <a:pPr marL="0" lvl="0" indent="0" algn="l" rtl="0">
              <a:lnSpc>
                <a:spcPct val="90000"/>
              </a:lnSpc>
              <a:spcBef>
                <a:spcPts val="1000"/>
              </a:spcBef>
              <a:spcAft>
                <a:spcPts val="0"/>
              </a:spcAft>
              <a:buSzPct val="142857"/>
              <a:buNone/>
            </a:pPr>
            <a:endParaRPr/>
          </a:p>
          <a:p>
            <a:pPr marL="0" lvl="0" indent="0" algn="l" rtl="0">
              <a:lnSpc>
                <a:spcPct val="90000"/>
              </a:lnSpc>
              <a:spcBef>
                <a:spcPts val="1000"/>
              </a:spcBef>
              <a:spcAft>
                <a:spcPts val="0"/>
              </a:spcAft>
              <a:buSzPct val="142857"/>
              <a:buNone/>
            </a:pPr>
            <a:r>
              <a:rPr lang="en-GB"/>
              <a:t>By the end of this lecture, students should be able to:</a:t>
            </a:r>
            <a:endParaRPr/>
          </a:p>
          <a:p>
            <a:pPr marL="228600" lvl="0" indent="-228600" algn="l" rtl="0">
              <a:lnSpc>
                <a:spcPct val="90000"/>
              </a:lnSpc>
              <a:spcBef>
                <a:spcPts val="1000"/>
              </a:spcBef>
              <a:spcAft>
                <a:spcPts val="0"/>
              </a:spcAft>
              <a:buSzPct val="142857"/>
              <a:buChar char="❑"/>
            </a:pPr>
            <a:r>
              <a:rPr lang="en-GB"/>
              <a:t>Have an understanding of the applications of big data.</a:t>
            </a:r>
            <a:endParaRPr/>
          </a:p>
          <a:p>
            <a:pPr marL="228600" lvl="0" indent="-228600" algn="l" rtl="0">
              <a:lnSpc>
                <a:spcPct val="90000"/>
              </a:lnSpc>
              <a:spcBef>
                <a:spcPts val="1000"/>
              </a:spcBef>
              <a:spcAft>
                <a:spcPts val="0"/>
              </a:spcAft>
              <a:buSzPct val="142857"/>
              <a:buChar char="❑"/>
            </a:pPr>
            <a:r>
              <a:rPr lang="en-GB"/>
              <a:t>Use python libraries to manage and pre-process big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742950" lvl="0" indent="-742950" algn="just">
              <a:lnSpc>
                <a:spcPct val="98181"/>
              </a:lnSpc>
              <a:spcBef>
                <a:spcPts val="0"/>
              </a:spcBef>
              <a:buSzPts val="3600"/>
              <a:buFont typeface="+mj-lt"/>
              <a:buAutoNum type="arabicPeriod" startAt="2"/>
            </a:pPr>
            <a:r>
              <a:rPr lang="en-US" sz="3600" b="1" dirty="0" smtClean="0">
                <a:solidFill>
                  <a:srgbClr val="0070C0"/>
                </a:solidFill>
                <a:latin typeface="Book Antiqua"/>
                <a:ea typeface="Book Antiqua"/>
                <a:cs typeface="Book Antiqua"/>
                <a:sym typeface="Book Antiqua"/>
              </a:rPr>
              <a:t>Variability</a:t>
            </a:r>
            <a:r>
              <a:rPr lang="en-US" sz="3600" dirty="0" smtClean="0">
                <a:solidFill>
                  <a:srgbClr val="181A1F"/>
                </a:solidFill>
                <a:latin typeface="Book Antiqua"/>
                <a:ea typeface="Book Antiqua"/>
                <a:cs typeface="Book Antiqua"/>
                <a:sym typeface="Book Antiqua"/>
              </a:rPr>
              <a:t>– Genuine extreme values in data.</a:t>
            </a:r>
          </a:p>
          <a:p>
            <a:pPr marL="0" lvl="0" indent="0" algn="just">
              <a:lnSpc>
                <a:spcPct val="98181"/>
              </a:lnSpc>
              <a:spcBef>
                <a:spcPts val="0"/>
              </a:spcBef>
              <a:buSzPts val="3600"/>
              <a:buNone/>
            </a:pPr>
            <a:r>
              <a:rPr lang="en-US" sz="3600" dirty="0" smtClean="0">
                <a:solidFill>
                  <a:srgbClr val="181A1F"/>
                </a:solidFill>
                <a:latin typeface="Book Antiqua"/>
                <a:ea typeface="Book Antiqua"/>
                <a:cs typeface="Book Antiqua"/>
                <a:sym typeface="Book Antiqua"/>
              </a:rPr>
              <a:t>Maybe due to natural differences</a:t>
            </a:r>
            <a:endParaRPr lang="en-GB" sz="3600" dirty="0" smtClean="0">
              <a:solidFill>
                <a:srgbClr val="181A1F"/>
              </a:solidFill>
              <a:latin typeface="Book Antiqua"/>
              <a:ea typeface="Book Antiqua"/>
              <a:cs typeface="Book Antiqua"/>
              <a:sym typeface="Book Antiqua"/>
            </a:endParaRPr>
          </a:p>
          <a:p>
            <a:pPr marL="0" indent="0" algn="just">
              <a:lnSpc>
                <a:spcPct val="98181"/>
              </a:lnSpc>
              <a:spcBef>
                <a:spcPts val="0"/>
              </a:spcBef>
              <a:buSzPts val="3600"/>
              <a:buNone/>
            </a:pPr>
            <a:r>
              <a:rPr lang="en-GB" sz="3600" b="1" dirty="0" smtClean="0">
                <a:solidFill>
                  <a:srgbClr val="181A1F"/>
                </a:solidFill>
                <a:latin typeface="Book Antiqua"/>
                <a:ea typeface="Book Antiqua"/>
                <a:cs typeface="Book Antiqua"/>
                <a:sym typeface="Book Antiqua"/>
              </a:rPr>
              <a:t>For example</a:t>
            </a:r>
          </a:p>
          <a:p>
            <a:pPr marL="571500" indent="-571500" algn="just">
              <a:lnSpc>
                <a:spcPct val="98181"/>
              </a:lnSpc>
              <a:spcBef>
                <a:spcPts val="0"/>
              </a:spcBef>
              <a:buSzPts val="3600"/>
            </a:pPr>
            <a:r>
              <a:rPr lang="en-US" sz="3600" dirty="0" smtClean="0">
                <a:solidFill>
                  <a:srgbClr val="181A1F"/>
                </a:solidFill>
                <a:latin typeface="Book Antiqua"/>
                <a:ea typeface="Book Antiqua"/>
                <a:cs typeface="Book Antiqua"/>
                <a:sym typeface="Book Antiqua"/>
              </a:rPr>
              <a:t>Most </a:t>
            </a:r>
            <a:r>
              <a:rPr lang="en-US" sz="3600" dirty="0">
                <a:solidFill>
                  <a:srgbClr val="181A1F"/>
                </a:solidFill>
                <a:latin typeface="Book Antiqua"/>
                <a:ea typeface="Book Antiqua"/>
                <a:cs typeface="Book Antiqua"/>
                <a:sym typeface="Book Antiqua"/>
              </a:rPr>
              <a:t>players range between 1.80m - 2.10m, but </a:t>
            </a:r>
            <a:r>
              <a:rPr lang="en-US" sz="3600" dirty="0" err="1">
                <a:solidFill>
                  <a:srgbClr val="181A1F"/>
                </a:solidFill>
                <a:latin typeface="Book Antiqua"/>
                <a:ea typeface="Book Antiqua"/>
                <a:cs typeface="Book Antiqua"/>
                <a:sym typeface="Book Antiqua"/>
              </a:rPr>
              <a:t>Tacko</a:t>
            </a:r>
            <a:r>
              <a:rPr lang="en-US" sz="3600" dirty="0">
                <a:solidFill>
                  <a:srgbClr val="181A1F"/>
                </a:solidFill>
                <a:latin typeface="Book Antiqua"/>
                <a:ea typeface="Book Antiqua"/>
                <a:cs typeface="Book Antiqua"/>
                <a:sym typeface="Book Antiqua"/>
              </a:rPr>
              <a:t> Fall (2.26m) is an outlier</a:t>
            </a:r>
            <a:r>
              <a:rPr lang="en-US" sz="3600" dirty="0" smtClean="0">
                <a:solidFill>
                  <a:srgbClr val="181A1F"/>
                </a:solidFill>
                <a:latin typeface="Book Antiqua"/>
                <a:ea typeface="Book Antiqua"/>
                <a:cs typeface="Book Antiqua"/>
                <a:sym typeface="Book Antiqua"/>
              </a:rPr>
              <a:t>.</a:t>
            </a:r>
          </a:p>
          <a:p>
            <a:pPr marL="571500" indent="-571500" algn="just">
              <a:lnSpc>
                <a:spcPct val="98181"/>
              </a:lnSpc>
              <a:spcBef>
                <a:spcPts val="0"/>
              </a:spcBef>
              <a:buSzPts val="3600"/>
            </a:pPr>
            <a:endParaRPr lang="en-US" sz="3600" dirty="0" smtClean="0">
              <a:solidFill>
                <a:srgbClr val="181A1F"/>
              </a:solidFill>
              <a:latin typeface="Book Antiqua"/>
              <a:ea typeface="Book Antiqua"/>
              <a:cs typeface="Book Antiqua"/>
              <a:sym typeface="Book Antiqua"/>
            </a:endParaRPr>
          </a:p>
          <a:p>
            <a:pPr marL="571500" indent="-571500" algn="just">
              <a:lnSpc>
                <a:spcPct val="98181"/>
              </a:lnSpc>
              <a:spcBef>
                <a:spcPts val="0"/>
              </a:spcBef>
              <a:buSzPts val="3600"/>
            </a:pPr>
            <a:r>
              <a:rPr lang="en-US" sz="3600" dirty="0">
                <a:solidFill>
                  <a:srgbClr val="181A1F"/>
                </a:solidFill>
                <a:latin typeface="Book Antiqua"/>
                <a:ea typeface="Book Antiqua"/>
                <a:cs typeface="Book Antiqua"/>
                <a:sym typeface="Book Antiqua"/>
              </a:rPr>
              <a:t>A marathon runner completing a race in record time.</a:t>
            </a:r>
          </a:p>
          <a:p>
            <a:pPr marL="571500" indent="-571500" algn="just">
              <a:lnSpc>
                <a:spcPct val="98181"/>
              </a:lnSpc>
              <a:spcBef>
                <a:spcPts val="0"/>
              </a:spcBef>
              <a:buSzPts val="3600"/>
            </a:pPr>
            <a:endParaRPr lang="en-GB" sz="3600" dirty="0" smtClean="0">
              <a:solidFill>
                <a:srgbClr val="181A1F"/>
              </a:solidFill>
              <a:latin typeface="Book Antiqua"/>
              <a:ea typeface="Book Antiqua"/>
              <a:cs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Causes of outliers</a:t>
            </a:r>
            <a:endParaRPr b="1" dirty="0"/>
          </a:p>
        </p:txBody>
      </p:sp>
    </p:spTree>
    <p:extLst>
      <p:ext uri="{BB962C8B-B14F-4D97-AF65-F5344CB8AC3E}">
        <p14:creationId xmlns:p14="http://schemas.microsoft.com/office/powerpoint/2010/main" val="460720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lnSpcReduction="10000"/>
          </a:bodyPr>
          <a:lstStyle/>
          <a:p>
            <a:pPr marL="742950" lvl="0" indent="-742950" algn="just">
              <a:lnSpc>
                <a:spcPct val="98181"/>
              </a:lnSpc>
              <a:spcBef>
                <a:spcPts val="0"/>
              </a:spcBef>
              <a:buSzPts val="3600"/>
              <a:buFont typeface="+mj-lt"/>
              <a:buAutoNum type="arabicPeriod" startAt="3"/>
            </a:pPr>
            <a:r>
              <a:rPr lang="en-GB" sz="3600" b="1" dirty="0" smtClean="0">
                <a:solidFill>
                  <a:srgbClr val="0070C0"/>
                </a:solidFill>
                <a:latin typeface="Book Antiqua"/>
                <a:sym typeface="Book Antiqua"/>
              </a:rPr>
              <a:t>Anomalies</a:t>
            </a:r>
            <a:endParaRPr lang="en-US" sz="3600" b="1" dirty="0">
              <a:solidFill>
                <a:srgbClr val="0070C0"/>
              </a:solidFill>
              <a:latin typeface="Book Antiqua"/>
              <a:sym typeface="Book Antiqua"/>
            </a:endParaRPr>
          </a:p>
          <a:p>
            <a:pPr marL="0" lvl="0" indent="0" algn="just">
              <a:lnSpc>
                <a:spcPct val="98181"/>
              </a:lnSpc>
              <a:spcBef>
                <a:spcPts val="0"/>
              </a:spcBef>
              <a:buSzPts val="3600"/>
              <a:buNone/>
            </a:pPr>
            <a:r>
              <a:rPr lang="en-US" sz="3600" dirty="0" smtClean="0">
                <a:solidFill>
                  <a:schemeClr val="tx1"/>
                </a:solidFill>
                <a:latin typeface="Book Antiqua"/>
                <a:sym typeface="Book Antiqua"/>
              </a:rPr>
              <a:t>Such as fraud, rare diseases, </a:t>
            </a:r>
          </a:p>
          <a:p>
            <a:pPr marL="0" lvl="0" indent="0" algn="just">
              <a:lnSpc>
                <a:spcPct val="98181"/>
              </a:lnSpc>
              <a:spcBef>
                <a:spcPts val="0"/>
              </a:spcBef>
              <a:buSzPts val="3600"/>
              <a:buNone/>
            </a:pPr>
            <a:endParaRPr lang="en-US" sz="3600" b="1" dirty="0">
              <a:solidFill>
                <a:schemeClr val="tx1"/>
              </a:solidFill>
              <a:latin typeface="Book Antiqua"/>
              <a:sym typeface="Book Antiqua"/>
            </a:endParaRPr>
          </a:p>
          <a:p>
            <a:pPr marL="0" lvl="0" indent="0" algn="just">
              <a:lnSpc>
                <a:spcPct val="98181"/>
              </a:lnSpc>
              <a:spcBef>
                <a:spcPts val="0"/>
              </a:spcBef>
              <a:buSzPts val="3600"/>
              <a:buNone/>
            </a:pPr>
            <a:r>
              <a:rPr lang="en-US" sz="3600" b="1" dirty="0" smtClean="0">
                <a:solidFill>
                  <a:schemeClr val="tx1"/>
                </a:solidFill>
                <a:latin typeface="Book Antiqua"/>
                <a:sym typeface="Book Antiqua"/>
              </a:rPr>
              <a:t> For example a bank analyzing credit  transactions</a:t>
            </a:r>
            <a:endParaRPr lang="en-US" sz="3600" b="1" dirty="0">
              <a:solidFill>
                <a:schemeClr val="tx1"/>
              </a:solidFill>
              <a:latin typeface="Book Antiqua"/>
              <a:sym typeface="Book Antiqua"/>
            </a:endParaRPr>
          </a:p>
          <a:p>
            <a:pPr marL="0" lvl="0" indent="0" algn="just">
              <a:lnSpc>
                <a:spcPct val="98181"/>
              </a:lnSpc>
              <a:spcBef>
                <a:spcPts val="0"/>
              </a:spcBef>
              <a:buSzPts val="3600"/>
              <a:buNone/>
            </a:pPr>
            <a:r>
              <a:rPr lang="en-US" sz="3600" dirty="0" smtClean="0">
                <a:solidFill>
                  <a:schemeClr val="tx1"/>
                </a:solidFill>
                <a:latin typeface="Book Antiqua"/>
                <a:sym typeface="Book Antiqua"/>
              </a:rPr>
              <a:t>A </a:t>
            </a:r>
            <a:r>
              <a:rPr lang="en-US" sz="3600" dirty="0">
                <a:solidFill>
                  <a:schemeClr val="tx1"/>
                </a:solidFill>
                <a:latin typeface="Book Antiqua"/>
                <a:sym typeface="Book Antiqua"/>
              </a:rPr>
              <a:t>customer usually spends $50-$300 per transaction.</a:t>
            </a:r>
          </a:p>
          <a:p>
            <a:pPr marL="0" lvl="0" indent="0" algn="just">
              <a:lnSpc>
                <a:spcPct val="98181"/>
              </a:lnSpc>
              <a:spcBef>
                <a:spcPts val="0"/>
              </a:spcBef>
              <a:buSzPts val="3600"/>
              <a:buNone/>
            </a:pPr>
            <a:r>
              <a:rPr lang="en-US" sz="3600" dirty="0" smtClean="0">
                <a:solidFill>
                  <a:schemeClr val="tx1"/>
                </a:solidFill>
                <a:latin typeface="Book Antiqua"/>
                <a:sym typeface="Book Antiqua"/>
              </a:rPr>
              <a:t>Suddenly</a:t>
            </a:r>
            <a:r>
              <a:rPr lang="en-US" sz="3600" dirty="0">
                <a:solidFill>
                  <a:schemeClr val="tx1"/>
                </a:solidFill>
                <a:latin typeface="Book Antiqua"/>
                <a:sym typeface="Book Antiqua"/>
              </a:rPr>
              <a:t>, a charge of $20,000 appears in a different country.</a:t>
            </a:r>
          </a:p>
          <a:p>
            <a:pPr marL="0" lvl="0" indent="0" algn="just">
              <a:lnSpc>
                <a:spcPct val="98181"/>
              </a:lnSpc>
              <a:spcBef>
                <a:spcPts val="0"/>
              </a:spcBef>
              <a:buSzPts val="3600"/>
              <a:buNone/>
            </a:pPr>
            <a:endParaRPr lang="en-US" sz="3600" dirty="0" smtClean="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Causes of outliers</a:t>
            </a:r>
            <a:endParaRPr b="1" dirty="0"/>
          </a:p>
        </p:txBody>
      </p:sp>
    </p:spTree>
    <p:extLst>
      <p:ext uri="{BB962C8B-B14F-4D97-AF65-F5344CB8AC3E}">
        <p14:creationId xmlns:p14="http://schemas.microsoft.com/office/powerpoint/2010/main" val="3944923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smtClean="0">
                <a:solidFill>
                  <a:srgbClr val="FF0000"/>
                </a:solidFill>
                <a:latin typeface="Book Antiqua"/>
                <a:sym typeface="Book Antiqua"/>
              </a:rPr>
              <a:t>Univariate Outliers</a:t>
            </a:r>
            <a:endParaRPr lang="en-US" sz="3600" b="1" dirty="0">
              <a:solidFill>
                <a:srgbClr val="FF0000"/>
              </a:solidFill>
              <a:latin typeface="Book Antiqua"/>
              <a:sym typeface="Book Antiqua"/>
            </a:endParaRPr>
          </a:p>
          <a:p>
            <a:pPr marL="0" lvl="0" indent="0" algn="just">
              <a:lnSpc>
                <a:spcPct val="98181"/>
              </a:lnSpc>
              <a:spcBef>
                <a:spcPts val="0"/>
              </a:spcBef>
              <a:buSzPts val="3600"/>
              <a:buNone/>
            </a:pPr>
            <a:r>
              <a:rPr lang="en-US" sz="3600" dirty="0" smtClean="0">
                <a:solidFill>
                  <a:schemeClr val="tx1"/>
                </a:solidFill>
                <a:latin typeface="Book Antiqua"/>
                <a:sym typeface="Book Antiqua"/>
              </a:rPr>
              <a:t>Extreme values in a single variable</a:t>
            </a:r>
          </a:p>
          <a:p>
            <a:pPr marL="0" lvl="0" indent="0" algn="just">
              <a:lnSpc>
                <a:spcPct val="98181"/>
              </a:lnSpc>
              <a:spcBef>
                <a:spcPts val="0"/>
              </a:spcBef>
              <a:buSzPts val="3600"/>
              <a:buNone/>
            </a:pPr>
            <a:endParaRPr lang="en-US" sz="3600" b="1" dirty="0">
              <a:solidFill>
                <a:schemeClr val="tx1"/>
              </a:solidFill>
              <a:latin typeface="Book Antiqua"/>
              <a:sym typeface="Book Antiqua"/>
            </a:endParaRPr>
          </a:p>
          <a:p>
            <a:pPr marL="0" lvl="0" indent="0" algn="just">
              <a:lnSpc>
                <a:spcPct val="98181"/>
              </a:lnSpc>
              <a:spcBef>
                <a:spcPts val="0"/>
              </a:spcBef>
              <a:buSzPts val="3600"/>
              <a:buNone/>
            </a:pPr>
            <a:r>
              <a:rPr lang="en-US" sz="3600" b="1" dirty="0" smtClean="0">
                <a:solidFill>
                  <a:schemeClr val="tx1"/>
                </a:solidFill>
                <a:latin typeface="Book Antiqua"/>
                <a:sym typeface="Book Antiqua"/>
              </a:rPr>
              <a:t> Example</a:t>
            </a:r>
          </a:p>
          <a:p>
            <a:pPr marL="0" lvl="0" indent="0" algn="just">
              <a:lnSpc>
                <a:spcPct val="98181"/>
              </a:lnSpc>
              <a:spcBef>
                <a:spcPts val="0"/>
              </a:spcBef>
              <a:buSzPts val="3600"/>
              <a:buNone/>
            </a:pPr>
            <a:r>
              <a:rPr lang="en-US" sz="3600" dirty="0" smtClean="0">
                <a:solidFill>
                  <a:schemeClr val="tx1"/>
                </a:solidFill>
                <a:latin typeface="Book Antiqua"/>
                <a:sym typeface="Book Antiqua"/>
              </a:rPr>
              <a:t>In a dataset of peoples height (in cm), if most values range between 150 and 190, but one entry is 300 cm, it may be an outlier</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Types of outliers</a:t>
            </a:r>
            <a:endParaRPr b="1" dirty="0"/>
          </a:p>
        </p:txBody>
      </p:sp>
    </p:spTree>
    <p:extLst>
      <p:ext uri="{BB962C8B-B14F-4D97-AF65-F5344CB8AC3E}">
        <p14:creationId xmlns:p14="http://schemas.microsoft.com/office/powerpoint/2010/main" val="3278867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smtClean="0">
                <a:solidFill>
                  <a:srgbClr val="FF0000"/>
                </a:solidFill>
                <a:latin typeface="Book Antiqua"/>
                <a:sym typeface="Book Antiqua"/>
              </a:rPr>
              <a:t>Multivariate Outliers</a:t>
            </a:r>
            <a:endParaRPr lang="en-US" sz="3600" b="1" dirty="0">
              <a:solidFill>
                <a:srgbClr val="FF0000"/>
              </a:solidFill>
              <a:latin typeface="Book Antiqua"/>
              <a:sym typeface="Book Antiqua"/>
            </a:endParaRPr>
          </a:p>
          <a:p>
            <a:pPr marL="0" lvl="0" indent="0" algn="just">
              <a:lnSpc>
                <a:spcPct val="98181"/>
              </a:lnSpc>
              <a:spcBef>
                <a:spcPts val="0"/>
              </a:spcBef>
              <a:buSzPts val="3600"/>
              <a:buNone/>
            </a:pPr>
            <a:r>
              <a:rPr lang="en-US" sz="3600" dirty="0" smtClean="0">
                <a:solidFill>
                  <a:schemeClr val="tx1"/>
                </a:solidFill>
                <a:latin typeface="Book Antiqua"/>
                <a:sym typeface="Book Antiqua"/>
              </a:rPr>
              <a:t>These are unusual combinations of values across multiple variables.</a:t>
            </a:r>
          </a:p>
          <a:p>
            <a:pPr marL="0" lvl="0" indent="0" algn="just">
              <a:lnSpc>
                <a:spcPct val="98181"/>
              </a:lnSpc>
              <a:spcBef>
                <a:spcPts val="0"/>
              </a:spcBef>
              <a:buSzPts val="3600"/>
              <a:buNone/>
            </a:pPr>
            <a:endParaRPr lang="en-US" sz="3600" b="1" dirty="0">
              <a:solidFill>
                <a:schemeClr val="tx1"/>
              </a:solidFill>
              <a:latin typeface="Book Antiqua"/>
              <a:sym typeface="Book Antiqua"/>
            </a:endParaRPr>
          </a:p>
          <a:p>
            <a:pPr marL="0" lvl="0" indent="0" algn="just">
              <a:lnSpc>
                <a:spcPct val="98181"/>
              </a:lnSpc>
              <a:spcBef>
                <a:spcPts val="0"/>
              </a:spcBef>
              <a:buSzPts val="3600"/>
              <a:buNone/>
            </a:pPr>
            <a:r>
              <a:rPr lang="en-US" sz="3600" b="1" dirty="0" smtClean="0">
                <a:solidFill>
                  <a:schemeClr val="tx1"/>
                </a:solidFill>
                <a:latin typeface="Book Antiqua"/>
                <a:sym typeface="Book Antiqua"/>
              </a:rPr>
              <a:t> Example</a:t>
            </a:r>
          </a:p>
          <a:p>
            <a:pPr marL="0" lvl="0" indent="0" algn="just">
              <a:lnSpc>
                <a:spcPct val="98181"/>
              </a:lnSpc>
              <a:spcBef>
                <a:spcPts val="0"/>
              </a:spcBef>
              <a:buSzPts val="3600"/>
              <a:buNone/>
            </a:pPr>
            <a:r>
              <a:rPr lang="en-US" sz="3600" dirty="0">
                <a:solidFill>
                  <a:schemeClr val="tx1"/>
                </a:solidFill>
                <a:latin typeface="Book Antiqua"/>
                <a:sym typeface="Book Antiqua"/>
              </a:rPr>
              <a:t>A person who is 120 cm tall but weighs 150 kg might be an outlier, even though neither height nor weight alone is </a:t>
            </a:r>
            <a:r>
              <a:rPr lang="en-US" sz="3600" dirty="0" smtClean="0">
                <a:solidFill>
                  <a:schemeClr val="tx1"/>
                </a:solidFill>
                <a:latin typeface="Book Antiqua"/>
                <a:sym typeface="Book Antiqua"/>
              </a:rPr>
              <a:t>extreme</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Types of outliers</a:t>
            </a:r>
            <a:endParaRPr b="1" dirty="0"/>
          </a:p>
        </p:txBody>
      </p:sp>
    </p:spTree>
    <p:extLst>
      <p:ext uri="{BB962C8B-B14F-4D97-AF65-F5344CB8AC3E}">
        <p14:creationId xmlns:p14="http://schemas.microsoft.com/office/powerpoint/2010/main" val="4212221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Text Placeholder 2"/>
          <p:cNvSpPr>
            <a:spLocks noGrp="1"/>
          </p:cNvSpPr>
          <p:nvPr>
            <p:ph type="body" idx="1"/>
          </p:nvPr>
        </p:nvSpPr>
        <p:spPr/>
        <p:txBody>
          <a:bodyPr/>
          <a:lstStyle/>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81311627"/>
              </p:ext>
            </p:extLst>
          </p:nvPr>
        </p:nvGraphicFramePr>
        <p:xfrm>
          <a:off x="6380480" y="1796826"/>
          <a:ext cx="3423920" cy="4270825"/>
        </p:xfrm>
        <a:graphic>
          <a:graphicData uri="http://schemas.openxmlformats.org/drawingml/2006/table">
            <a:tbl>
              <a:tblPr/>
              <a:tblGrid>
                <a:gridCol w="1325388">
                  <a:extLst>
                    <a:ext uri="{9D8B030D-6E8A-4147-A177-3AD203B41FA5}">
                      <a16:colId xmlns:a16="http://schemas.microsoft.com/office/drawing/2014/main" val="2353706203"/>
                    </a:ext>
                  </a:extLst>
                </a:gridCol>
                <a:gridCol w="2098532">
                  <a:extLst>
                    <a:ext uri="{9D8B030D-6E8A-4147-A177-3AD203B41FA5}">
                      <a16:colId xmlns:a16="http://schemas.microsoft.com/office/drawing/2014/main" val="3013519287"/>
                    </a:ext>
                  </a:extLst>
                </a:gridCol>
              </a:tblGrid>
              <a:tr h="549725">
                <a:tc>
                  <a:txBody>
                    <a:bodyPr/>
                    <a:lstStyle/>
                    <a:p>
                      <a:pPr algn="l" fontAlgn="b"/>
                      <a:r>
                        <a:rPr lang="en-US" sz="2400" b="1" i="0" u="none" strike="noStrike" dirty="0">
                          <a:solidFill>
                            <a:srgbClr val="000000"/>
                          </a:solidFill>
                          <a:effectLst/>
                          <a:latin typeface="Book Antiqua" panose="02040602050305030304" pitchFamily="18" charset="0"/>
                        </a:rPr>
                        <a:t>AGE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2400" b="1" i="0" u="none" strike="noStrike" dirty="0">
                          <a:solidFill>
                            <a:srgbClr val="000000"/>
                          </a:solidFill>
                          <a:effectLst/>
                          <a:latin typeface="Book Antiqua" panose="02040602050305030304" pitchFamily="18" charset="0"/>
                        </a:rPr>
                        <a:t>EXPERIENCE</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74056621"/>
                  </a:ext>
                </a:extLst>
              </a:tr>
              <a:tr h="286721">
                <a:tc>
                  <a:txBody>
                    <a:bodyPr/>
                    <a:lstStyle/>
                    <a:p>
                      <a:pPr algn="r" fontAlgn="b"/>
                      <a:r>
                        <a:rPr lang="en-US" sz="2400" b="1" i="0" u="none" strike="noStrike" dirty="0">
                          <a:solidFill>
                            <a:srgbClr val="000000"/>
                          </a:solidFill>
                          <a:effectLst/>
                          <a:latin typeface="Book Antiqua" panose="02040602050305030304" pitchFamily="18" charset="0"/>
                        </a:rPr>
                        <a:t>22</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5816370"/>
                  </a:ext>
                </a:extLst>
              </a:tr>
              <a:tr h="286721">
                <a:tc>
                  <a:txBody>
                    <a:bodyPr/>
                    <a:lstStyle/>
                    <a:p>
                      <a:pPr algn="r" fontAlgn="b"/>
                      <a:r>
                        <a:rPr lang="en-US" sz="2400" b="1" i="0" u="none" strike="noStrike">
                          <a:solidFill>
                            <a:srgbClr val="000000"/>
                          </a:solidFill>
                          <a:effectLst/>
                          <a:latin typeface="Book Antiqua" panose="02040602050305030304" pitchFamily="18" charset="0"/>
                        </a:rPr>
                        <a:t>29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517347811"/>
                  </a:ext>
                </a:extLst>
              </a:tr>
              <a:tr h="286721">
                <a:tc>
                  <a:txBody>
                    <a:bodyPr/>
                    <a:lstStyle/>
                    <a:p>
                      <a:pPr algn="r" fontAlgn="b"/>
                      <a:r>
                        <a:rPr lang="en-US" sz="2400" b="1" i="0" u="none" strike="noStrike">
                          <a:solidFill>
                            <a:srgbClr val="000000"/>
                          </a:solidFill>
                          <a:effectLst/>
                          <a:latin typeface="Book Antiqua" panose="02040602050305030304" pitchFamily="18" charset="0"/>
                        </a:rPr>
                        <a:t>35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10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914512439"/>
                  </a:ext>
                </a:extLst>
              </a:tr>
              <a:tr h="286721">
                <a:tc>
                  <a:txBody>
                    <a:bodyPr/>
                    <a:lstStyle/>
                    <a:p>
                      <a:pPr algn="r" fontAlgn="b"/>
                      <a:r>
                        <a:rPr lang="en-US" sz="2400" b="1" i="0" u="none" strike="noStrike">
                          <a:solidFill>
                            <a:srgbClr val="000000"/>
                          </a:solidFill>
                          <a:effectLst/>
                          <a:latin typeface="Book Antiqua" panose="02040602050305030304" pitchFamily="18" charset="0"/>
                        </a:rPr>
                        <a:t>36</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dirty="0">
                          <a:solidFill>
                            <a:srgbClr val="000000"/>
                          </a:solidFill>
                          <a:effectLst/>
                          <a:latin typeface="Book Antiqua" panose="02040602050305030304" pitchFamily="18" charset="0"/>
                        </a:rPr>
                        <a:t>12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74284851"/>
                  </a:ext>
                </a:extLst>
              </a:tr>
              <a:tr h="286721">
                <a:tc>
                  <a:txBody>
                    <a:bodyPr/>
                    <a:lstStyle/>
                    <a:p>
                      <a:pPr algn="r" fontAlgn="b"/>
                      <a:r>
                        <a:rPr lang="en-US" sz="2400" b="1" i="0" u="none" strike="noStrike" dirty="0">
                          <a:solidFill>
                            <a:srgbClr val="000000"/>
                          </a:solidFill>
                          <a:effectLst/>
                          <a:latin typeface="Book Antiqua" panose="02040602050305030304" pitchFamily="18" charset="0"/>
                        </a:rPr>
                        <a:t>23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dirty="0">
                          <a:solidFill>
                            <a:srgbClr val="000000"/>
                          </a:solidFill>
                          <a:effectLst/>
                          <a:latin typeface="Book Antiqua" panose="02040602050305030304" pitchFamily="18" charset="0"/>
                        </a:rPr>
                        <a:t> (14,30)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546228072"/>
                  </a:ext>
                </a:extLst>
              </a:tr>
              <a:tr h="286721">
                <a:tc>
                  <a:txBody>
                    <a:bodyPr/>
                    <a:lstStyle/>
                    <a:p>
                      <a:pPr algn="r" fontAlgn="b"/>
                      <a:r>
                        <a:rPr lang="en-US" sz="2400" b="1" i="0" u="none" strike="noStrike">
                          <a:solidFill>
                            <a:srgbClr val="000000"/>
                          </a:solidFill>
                          <a:effectLst/>
                          <a:latin typeface="Book Antiqua" panose="02040602050305030304" pitchFamily="18" charset="0"/>
                        </a:rPr>
                        <a:t>49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24</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560099956"/>
                  </a:ext>
                </a:extLst>
              </a:tr>
              <a:tr h="286721">
                <a:tc>
                  <a:txBody>
                    <a:bodyPr/>
                    <a:lstStyle/>
                    <a:p>
                      <a:pPr algn="r" fontAlgn="b"/>
                      <a:r>
                        <a:rPr lang="en-US" sz="2400" b="1" i="0" u="none" strike="noStrike">
                          <a:solidFill>
                            <a:srgbClr val="000000"/>
                          </a:solidFill>
                          <a:effectLst/>
                          <a:latin typeface="Book Antiqua" panose="02040602050305030304" pitchFamily="18" charset="0"/>
                        </a:rPr>
                        <a:t>42</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16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42461619"/>
                  </a:ext>
                </a:extLst>
              </a:tr>
              <a:tr h="286721">
                <a:tc>
                  <a:txBody>
                    <a:bodyPr/>
                    <a:lstStyle/>
                    <a:p>
                      <a:pPr algn="r" fontAlgn="b"/>
                      <a:r>
                        <a:rPr lang="en-US" sz="2400" b="1" i="0" u="none" strike="noStrike">
                          <a:solidFill>
                            <a:srgbClr val="000000"/>
                          </a:solidFill>
                          <a:effectLst/>
                          <a:latin typeface="Book Antiqua" panose="02040602050305030304" pitchFamily="18" charset="0"/>
                        </a:rPr>
                        <a:t>34</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73138823"/>
                  </a:ext>
                </a:extLst>
              </a:tr>
              <a:tr h="286721">
                <a:tc>
                  <a:txBody>
                    <a:bodyPr/>
                    <a:lstStyle/>
                    <a:p>
                      <a:pPr algn="r" fontAlgn="b"/>
                      <a:r>
                        <a:rPr lang="en-US" sz="2400" b="1" i="0" u="none" strike="noStrike">
                          <a:solidFill>
                            <a:srgbClr val="000000"/>
                          </a:solidFill>
                          <a:effectLst/>
                          <a:latin typeface="Book Antiqua" panose="02040602050305030304" pitchFamily="18" charset="0"/>
                        </a:rPr>
                        <a:t>40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18</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789515380"/>
                  </a:ext>
                </a:extLst>
              </a:tr>
              <a:tr h="286721">
                <a:tc>
                  <a:txBody>
                    <a:bodyPr/>
                    <a:lstStyle/>
                    <a:p>
                      <a:pPr algn="r" fontAlgn="b"/>
                      <a:r>
                        <a:rPr lang="en-US" sz="2400" b="1" i="0" u="none" strike="noStrike">
                          <a:solidFill>
                            <a:srgbClr val="000000"/>
                          </a:solidFill>
                          <a:effectLst/>
                          <a:latin typeface="Book Antiqua" panose="02040602050305030304" pitchFamily="18" charset="0"/>
                        </a:rPr>
                        <a:t>55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dirty="0">
                          <a:solidFill>
                            <a:srgbClr val="000000"/>
                          </a:solidFill>
                          <a:effectLst/>
                          <a:latin typeface="Book Antiqua" panose="02040602050305030304" pitchFamily="18" charset="0"/>
                        </a:rPr>
                        <a:t>23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879838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8615617"/>
              </p:ext>
            </p:extLst>
          </p:nvPr>
        </p:nvGraphicFramePr>
        <p:xfrm>
          <a:off x="1026160" y="1796823"/>
          <a:ext cx="4470400" cy="4559529"/>
        </p:xfrm>
        <a:graphic>
          <a:graphicData uri="http://schemas.openxmlformats.org/drawingml/2006/table">
            <a:tbl>
              <a:tblPr/>
              <a:tblGrid>
                <a:gridCol w="2249258">
                  <a:extLst>
                    <a:ext uri="{9D8B030D-6E8A-4147-A177-3AD203B41FA5}">
                      <a16:colId xmlns:a16="http://schemas.microsoft.com/office/drawing/2014/main" val="1219321163"/>
                    </a:ext>
                  </a:extLst>
                </a:gridCol>
                <a:gridCol w="2221142">
                  <a:extLst>
                    <a:ext uri="{9D8B030D-6E8A-4147-A177-3AD203B41FA5}">
                      <a16:colId xmlns:a16="http://schemas.microsoft.com/office/drawing/2014/main" val="453329182"/>
                    </a:ext>
                  </a:extLst>
                </a:gridCol>
              </a:tblGrid>
              <a:tr h="754509">
                <a:tc>
                  <a:txBody>
                    <a:bodyPr/>
                    <a:lstStyle/>
                    <a:p>
                      <a:pPr algn="l" fontAlgn="b"/>
                      <a:r>
                        <a:rPr lang="en-US" sz="2400" b="1" i="0" u="none" strike="noStrike" dirty="0">
                          <a:solidFill>
                            <a:srgbClr val="000000"/>
                          </a:solidFill>
                          <a:effectLst/>
                          <a:latin typeface="Book Antiqua" panose="02040602050305030304" pitchFamily="18" charset="0"/>
                        </a:rPr>
                        <a:t>EXPERIENCE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endParaRPr lang="en-US" sz="2400" b="1" i="0" u="none" strike="noStrike" dirty="0">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14205103"/>
                  </a:ext>
                </a:extLst>
              </a:tr>
              <a:tr h="380502">
                <a:tc>
                  <a:txBody>
                    <a:bodyPr/>
                    <a:lstStyle/>
                    <a:p>
                      <a:pPr algn="ctr" fontAlgn="b"/>
                      <a:r>
                        <a:rPr lang="en-US" sz="2400" b="1" i="0" u="none" strike="noStrike">
                          <a:solidFill>
                            <a:srgbClr val="000000"/>
                          </a:solidFill>
                          <a:effectLst/>
                          <a:latin typeface="Book Antiqua" panose="02040602050305030304" pitchFamily="18" charset="0"/>
                        </a:rPr>
                        <a:t>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56398786"/>
                  </a:ext>
                </a:extLst>
              </a:tr>
              <a:tr h="380502">
                <a:tc>
                  <a:txBody>
                    <a:bodyPr/>
                    <a:lstStyle/>
                    <a:p>
                      <a:pPr algn="ctr" fontAlgn="b"/>
                      <a:r>
                        <a:rPr lang="en-US" sz="2400" b="1" i="0" u="none" strike="noStrike">
                          <a:solidFill>
                            <a:srgbClr val="000000"/>
                          </a:solidFill>
                          <a:effectLst/>
                          <a:latin typeface="Book Antiqua" panose="02040602050305030304" pitchFamily="18" charset="0"/>
                        </a:rPr>
                        <a:t>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11952"/>
                  </a:ext>
                </a:extLst>
              </a:tr>
              <a:tr h="380502">
                <a:tc>
                  <a:txBody>
                    <a:bodyPr/>
                    <a:lstStyle/>
                    <a:p>
                      <a:pPr algn="ctr" fontAlgn="b"/>
                      <a:r>
                        <a:rPr lang="en-US" sz="2400" b="1" i="0" u="none" strike="noStrike">
                          <a:solidFill>
                            <a:srgbClr val="000000"/>
                          </a:solidFill>
                          <a:effectLst/>
                          <a:latin typeface="Book Antiqua" panose="02040602050305030304" pitchFamily="18" charset="0"/>
                        </a:rPr>
                        <a:t>10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2">
                  <a:txBody>
                    <a:bodyPr/>
                    <a:lstStyle/>
                    <a:p>
                      <a:pPr algn="ctr" fontAlgn="b"/>
                      <a:r>
                        <a:rPr lang="en-US" sz="2400" b="1" i="0" u="none" strike="noStrike">
                          <a:solidFill>
                            <a:srgbClr val="000000"/>
                          </a:solidFill>
                          <a:effectLst/>
                          <a:latin typeface="Book Antiqua" panose="02040602050305030304" pitchFamily="18" charset="0"/>
                        </a:rPr>
                        <a:t>Median =14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244578345"/>
                  </a:ext>
                </a:extLst>
              </a:tr>
              <a:tr h="380502">
                <a:tc>
                  <a:txBody>
                    <a:bodyPr/>
                    <a:lstStyle/>
                    <a:p>
                      <a:pPr algn="ctr" fontAlgn="b"/>
                      <a:r>
                        <a:rPr lang="en-US" sz="2400" b="1" i="0" u="none" strike="noStrike">
                          <a:solidFill>
                            <a:srgbClr val="000000"/>
                          </a:solidFill>
                          <a:effectLst/>
                          <a:latin typeface="Book Antiqua" panose="02040602050305030304" pitchFamily="18" charset="0"/>
                        </a:rPr>
                        <a:t>12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n-US"/>
                    </a:p>
                  </a:txBody>
                  <a:tcPr/>
                </a:tc>
                <a:extLst>
                  <a:ext uri="{0D108BD9-81ED-4DB2-BD59-A6C34878D82A}">
                    <a16:rowId xmlns:a16="http://schemas.microsoft.com/office/drawing/2014/main" val="1462842871"/>
                  </a:ext>
                </a:extLst>
              </a:tr>
              <a:tr h="380502">
                <a:tc>
                  <a:txBody>
                    <a:bodyPr/>
                    <a:lstStyle/>
                    <a:p>
                      <a:pPr algn="ctr" fontAlgn="b"/>
                      <a:r>
                        <a:rPr lang="en-US" sz="2400" b="1" i="0" u="none" strike="noStrike">
                          <a:solidFill>
                            <a:srgbClr val="000000"/>
                          </a:solidFill>
                          <a:effectLst/>
                          <a:latin typeface="Book Antiqua" panose="02040602050305030304" pitchFamily="18" charset="0"/>
                        </a:rPr>
                        <a:t>60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48344"/>
                  </a:ext>
                </a:extLst>
              </a:tr>
              <a:tr h="380502">
                <a:tc>
                  <a:txBody>
                    <a:bodyPr/>
                    <a:lstStyle/>
                    <a:p>
                      <a:pPr algn="ctr" fontAlgn="b"/>
                      <a:r>
                        <a:rPr lang="en-US" sz="2400" b="1" i="0" u="none" strike="noStrike">
                          <a:solidFill>
                            <a:srgbClr val="000000"/>
                          </a:solidFill>
                          <a:effectLst/>
                          <a:latin typeface="Book Antiqua" panose="02040602050305030304" pitchFamily="18" charset="0"/>
                        </a:rPr>
                        <a:t>24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2">
                  <a:txBody>
                    <a:bodyPr/>
                    <a:lstStyle/>
                    <a:p>
                      <a:pPr algn="ctr" fontAlgn="b"/>
                      <a:r>
                        <a:rPr lang="en-US" sz="2400" b="1" i="0" u="none" strike="noStrike">
                          <a:solidFill>
                            <a:srgbClr val="000000"/>
                          </a:solidFill>
                          <a:effectLst/>
                          <a:latin typeface="Book Antiqua" panose="02040602050305030304" pitchFamily="18" charset="0"/>
                        </a:rPr>
                        <a:t>upper limit =30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023066745"/>
                  </a:ext>
                </a:extLst>
              </a:tr>
              <a:tr h="380502">
                <a:tc>
                  <a:txBody>
                    <a:bodyPr/>
                    <a:lstStyle/>
                    <a:p>
                      <a:pPr algn="ctr" fontAlgn="b"/>
                      <a:r>
                        <a:rPr lang="en-US" sz="2400" b="1" i="0" u="none" strike="noStrike">
                          <a:solidFill>
                            <a:srgbClr val="000000"/>
                          </a:solidFill>
                          <a:effectLst/>
                          <a:latin typeface="Book Antiqua" panose="02040602050305030304" pitchFamily="18" charset="0"/>
                        </a:rPr>
                        <a:t>16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n-US"/>
                    </a:p>
                  </a:txBody>
                  <a:tcPr/>
                </a:tc>
                <a:extLst>
                  <a:ext uri="{0D108BD9-81ED-4DB2-BD59-A6C34878D82A}">
                    <a16:rowId xmlns:a16="http://schemas.microsoft.com/office/drawing/2014/main" val="4185741941"/>
                  </a:ext>
                </a:extLst>
              </a:tr>
              <a:tr h="380502">
                <a:tc>
                  <a:txBody>
                    <a:bodyPr/>
                    <a:lstStyle/>
                    <a:p>
                      <a:pPr algn="ctr" fontAlgn="b"/>
                      <a:r>
                        <a:rPr lang="en-US" sz="2400" b="1" i="0" u="none" strike="noStrike">
                          <a:solidFill>
                            <a:srgbClr val="000000"/>
                          </a:solidFill>
                          <a:effectLst/>
                          <a:latin typeface="Book Antiqua" panose="02040602050305030304" pitchFamily="18" charset="0"/>
                        </a:rPr>
                        <a:t>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13313521"/>
                  </a:ext>
                </a:extLst>
              </a:tr>
              <a:tr h="380502">
                <a:tc>
                  <a:txBody>
                    <a:bodyPr/>
                    <a:lstStyle/>
                    <a:p>
                      <a:pPr algn="ctr" fontAlgn="b"/>
                      <a:r>
                        <a:rPr lang="en-US" sz="2400" b="1" i="0" u="none" strike="noStrike">
                          <a:solidFill>
                            <a:srgbClr val="000000"/>
                          </a:solidFill>
                          <a:effectLst/>
                          <a:latin typeface="Book Antiqua" panose="02040602050305030304" pitchFamily="18" charset="0"/>
                        </a:rPr>
                        <a:t>18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95727493"/>
                  </a:ext>
                </a:extLst>
              </a:tr>
              <a:tr h="380502">
                <a:tc>
                  <a:txBody>
                    <a:bodyPr/>
                    <a:lstStyle/>
                    <a:p>
                      <a:pPr algn="ctr" fontAlgn="b"/>
                      <a:r>
                        <a:rPr lang="en-US" sz="2400" b="1" i="0" u="none" strike="noStrike">
                          <a:solidFill>
                            <a:srgbClr val="000000"/>
                          </a:solidFill>
                          <a:effectLst/>
                          <a:latin typeface="Book Antiqua" panose="02040602050305030304" pitchFamily="18" charset="0"/>
                        </a:rPr>
                        <a:t>23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dirty="0">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89033963"/>
                  </a:ext>
                </a:extLst>
              </a:tr>
            </a:tbl>
          </a:graphicData>
        </a:graphic>
      </p:graphicFrame>
    </p:spTree>
    <p:extLst>
      <p:ext uri="{BB962C8B-B14F-4D97-AF65-F5344CB8AC3E}">
        <p14:creationId xmlns:p14="http://schemas.microsoft.com/office/powerpoint/2010/main" val="2903887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a:solidFill>
                  <a:srgbClr val="FF0000"/>
                </a:solidFill>
                <a:latin typeface="Book Antiqua"/>
                <a:sym typeface="Book Antiqua"/>
              </a:rPr>
              <a:t>C</a:t>
            </a:r>
            <a:r>
              <a:rPr lang="en-US" sz="3600" b="1" dirty="0" smtClean="0">
                <a:solidFill>
                  <a:srgbClr val="FF0000"/>
                </a:solidFill>
                <a:latin typeface="Book Antiqua"/>
                <a:sym typeface="Book Antiqua"/>
              </a:rPr>
              <a:t>ontextual Outliers</a:t>
            </a:r>
            <a:endParaRPr lang="en-US" sz="3600" b="1" dirty="0">
              <a:solidFill>
                <a:srgbClr val="FF0000"/>
              </a:solidFill>
              <a:latin typeface="Book Antiqua"/>
              <a:sym typeface="Book Antiqua"/>
            </a:endParaRPr>
          </a:p>
          <a:p>
            <a:pPr marL="0" lvl="0" indent="0" algn="just">
              <a:lnSpc>
                <a:spcPct val="98181"/>
              </a:lnSpc>
              <a:spcBef>
                <a:spcPts val="0"/>
              </a:spcBef>
              <a:buSzPts val="3600"/>
              <a:buNone/>
            </a:pPr>
            <a:r>
              <a:rPr lang="en-US" sz="3600" dirty="0" smtClean="0">
                <a:solidFill>
                  <a:schemeClr val="tx1"/>
                </a:solidFill>
                <a:latin typeface="Book Antiqua"/>
                <a:sym typeface="Book Antiqua"/>
              </a:rPr>
              <a:t>Global – extreme across the entire dataset </a:t>
            </a:r>
          </a:p>
          <a:p>
            <a:pPr marL="0" lvl="0" indent="0" algn="just">
              <a:lnSpc>
                <a:spcPct val="98181"/>
              </a:lnSpc>
              <a:spcBef>
                <a:spcPts val="0"/>
              </a:spcBef>
              <a:buSzPts val="3600"/>
              <a:buNone/>
            </a:pPr>
            <a:r>
              <a:rPr lang="en-US" sz="3600" dirty="0" smtClean="0">
                <a:solidFill>
                  <a:schemeClr val="tx1"/>
                </a:solidFill>
                <a:latin typeface="Book Antiqua"/>
                <a:sym typeface="Book Antiqua"/>
              </a:rPr>
              <a:t>Contextual – depend on the specific situation</a:t>
            </a:r>
          </a:p>
          <a:p>
            <a:pPr marL="0" lvl="0" indent="0" algn="just">
              <a:lnSpc>
                <a:spcPct val="98181"/>
              </a:lnSpc>
              <a:spcBef>
                <a:spcPts val="0"/>
              </a:spcBef>
              <a:buSzPts val="3600"/>
              <a:buNone/>
            </a:pPr>
            <a:endParaRPr lang="en-US" sz="3600" b="1" dirty="0">
              <a:solidFill>
                <a:schemeClr val="tx1"/>
              </a:solidFill>
              <a:latin typeface="Book Antiqua"/>
              <a:sym typeface="Book Antiqua"/>
            </a:endParaRPr>
          </a:p>
          <a:p>
            <a:pPr marL="0" lvl="0" indent="0" algn="just">
              <a:lnSpc>
                <a:spcPct val="98181"/>
              </a:lnSpc>
              <a:spcBef>
                <a:spcPts val="0"/>
              </a:spcBef>
              <a:buSzPts val="3600"/>
              <a:buNone/>
            </a:pPr>
            <a:r>
              <a:rPr lang="en-US" sz="3600" b="1" dirty="0" smtClean="0">
                <a:solidFill>
                  <a:schemeClr val="tx1"/>
                </a:solidFill>
                <a:latin typeface="Book Antiqua"/>
                <a:sym typeface="Book Antiqua"/>
              </a:rPr>
              <a:t> Example</a:t>
            </a:r>
          </a:p>
          <a:p>
            <a:pPr marL="0" lvl="0" indent="0" algn="just">
              <a:lnSpc>
                <a:spcPct val="98181"/>
              </a:lnSpc>
              <a:spcBef>
                <a:spcPts val="0"/>
              </a:spcBef>
              <a:buSzPts val="3600"/>
              <a:buNone/>
            </a:pPr>
            <a:r>
              <a:rPr lang="en-US" sz="3600" dirty="0">
                <a:solidFill>
                  <a:schemeClr val="tx1"/>
                </a:solidFill>
                <a:latin typeface="Book Antiqua"/>
                <a:sym typeface="Book Antiqua"/>
              </a:rPr>
              <a:t>A temperature reading of </a:t>
            </a:r>
            <a:r>
              <a:rPr lang="en-US" sz="3600" dirty="0" smtClean="0">
                <a:solidFill>
                  <a:schemeClr val="tx1"/>
                </a:solidFill>
                <a:latin typeface="Book Antiqua"/>
                <a:sym typeface="Book Antiqua"/>
              </a:rPr>
              <a:t>35°C in summer is normal, but in winter might be an outlier.</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Types of outliers</a:t>
            </a:r>
            <a:endParaRPr b="1" dirty="0"/>
          </a:p>
        </p:txBody>
      </p:sp>
    </p:spTree>
    <p:extLst>
      <p:ext uri="{BB962C8B-B14F-4D97-AF65-F5344CB8AC3E}">
        <p14:creationId xmlns:p14="http://schemas.microsoft.com/office/powerpoint/2010/main" val="57610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smtClean="0">
                <a:solidFill>
                  <a:srgbClr val="FF0000"/>
                </a:solidFill>
                <a:latin typeface="Book Antiqua"/>
                <a:sym typeface="Book Antiqua"/>
              </a:rPr>
              <a:t>Visualization Techniques</a:t>
            </a:r>
          </a:p>
          <a:p>
            <a:pPr marL="0" lvl="0" indent="0" algn="just">
              <a:lnSpc>
                <a:spcPct val="98181"/>
              </a:lnSpc>
              <a:spcBef>
                <a:spcPts val="0"/>
              </a:spcBef>
              <a:buSzPts val="3600"/>
              <a:buNone/>
            </a:pPr>
            <a:endParaRPr lang="en-US" sz="3600" b="1" dirty="0">
              <a:solidFill>
                <a:srgbClr val="FF0000"/>
              </a:solidFill>
              <a:latin typeface="Book Antiqua"/>
              <a:sym typeface="Book Antiqua"/>
            </a:endParaRPr>
          </a:p>
          <a:p>
            <a:pPr marL="0" lvl="0" indent="0" algn="just">
              <a:lnSpc>
                <a:spcPct val="98181"/>
              </a:lnSpc>
              <a:spcBef>
                <a:spcPts val="0"/>
              </a:spcBef>
              <a:buSzPts val="3600"/>
              <a:buNone/>
            </a:pPr>
            <a:r>
              <a:rPr lang="en-US" sz="3600" b="1" dirty="0" smtClean="0">
                <a:solidFill>
                  <a:schemeClr val="tx1"/>
                </a:solidFill>
                <a:latin typeface="Book Antiqua"/>
                <a:sym typeface="Book Antiqua"/>
              </a:rPr>
              <a:t>Box plots- </a:t>
            </a:r>
            <a:r>
              <a:rPr lang="en-US" sz="3600" dirty="0" smtClean="0">
                <a:solidFill>
                  <a:schemeClr val="tx1"/>
                </a:solidFill>
                <a:latin typeface="Book Antiqua"/>
                <a:sym typeface="Book Antiqua"/>
              </a:rPr>
              <a:t>show quartiles and highlight extreme values</a:t>
            </a:r>
          </a:p>
          <a:p>
            <a:pPr marL="0" lvl="0" indent="0" algn="just">
              <a:lnSpc>
                <a:spcPct val="98181"/>
              </a:lnSpc>
              <a:spcBef>
                <a:spcPts val="0"/>
              </a:spcBef>
              <a:buSzPts val="3600"/>
              <a:buNone/>
            </a:pPr>
            <a:endParaRPr lang="en-US" sz="3600" dirty="0">
              <a:solidFill>
                <a:schemeClr val="tx1"/>
              </a:solidFill>
              <a:latin typeface="Book Antiqua"/>
              <a:sym typeface="Book Antiqua"/>
            </a:endParaRPr>
          </a:p>
          <a:p>
            <a:pPr marL="0" lvl="0" indent="0" algn="just">
              <a:lnSpc>
                <a:spcPct val="98181"/>
              </a:lnSpc>
              <a:spcBef>
                <a:spcPts val="0"/>
              </a:spcBef>
              <a:buSzPts val="3600"/>
              <a:buNone/>
            </a:pPr>
            <a:r>
              <a:rPr lang="en-US" sz="3600" b="1" dirty="0" smtClean="0">
                <a:solidFill>
                  <a:schemeClr val="tx1"/>
                </a:solidFill>
                <a:latin typeface="Book Antiqua"/>
                <a:sym typeface="Book Antiqua"/>
              </a:rPr>
              <a:t>Histogram</a:t>
            </a:r>
          </a:p>
          <a:p>
            <a:pPr marL="0" lvl="0" indent="0" algn="just">
              <a:lnSpc>
                <a:spcPct val="98181"/>
              </a:lnSpc>
              <a:spcBef>
                <a:spcPts val="0"/>
              </a:spcBef>
              <a:buSzPts val="3600"/>
              <a:buNone/>
            </a:pPr>
            <a:endParaRPr lang="en-US" sz="3600" b="1" dirty="0">
              <a:solidFill>
                <a:schemeClr val="tx1"/>
              </a:solidFill>
              <a:latin typeface="Book Antiqua"/>
              <a:sym typeface="Book Antiqua"/>
            </a:endParaRPr>
          </a:p>
          <a:p>
            <a:pPr marL="0" lvl="0" indent="0" algn="just">
              <a:lnSpc>
                <a:spcPct val="98181"/>
              </a:lnSpc>
              <a:spcBef>
                <a:spcPts val="0"/>
              </a:spcBef>
              <a:buSzPts val="3600"/>
              <a:buNone/>
            </a:pPr>
            <a:r>
              <a:rPr lang="en-US" sz="3600" b="1" dirty="0" smtClean="0">
                <a:solidFill>
                  <a:schemeClr val="tx1"/>
                </a:solidFill>
                <a:latin typeface="Book Antiqua"/>
                <a:sym typeface="Book Antiqua"/>
              </a:rPr>
              <a:t> </a:t>
            </a:r>
            <a:endParaRPr lang="en-US" sz="3600" dirty="0" smtClean="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Identifying </a:t>
            </a:r>
            <a:r>
              <a:rPr lang="en-GB" b="1" dirty="0"/>
              <a:t>O</a:t>
            </a:r>
            <a:r>
              <a:rPr lang="en-GB" b="1" dirty="0" smtClean="0"/>
              <a:t>utliers</a:t>
            </a:r>
            <a:endParaRPr b="1" dirty="0"/>
          </a:p>
        </p:txBody>
      </p:sp>
    </p:spTree>
    <p:extLst>
      <p:ext uri="{BB962C8B-B14F-4D97-AF65-F5344CB8AC3E}">
        <p14:creationId xmlns:p14="http://schemas.microsoft.com/office/powerpoint/2010/main" val="3205134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10316" y="64007"/>
            <a:ext cx="1106424" cy="1284732"/>
          </a:xfrm>
          <a:prstGeom prst="rect">
            <a:avLst/>
          </a:prstGeom>
        </p:spPr>
      </p:pic>
      <p:grpSp>
        <p:nvGrpSpPr>
          <p:cNvPr id="3" name="object 3"/>
          <p:cNvGrpSpPr/>
          <p:nvPr/>
        </p:nvGrpSpPr>
        <p:grpSpPr>
          <a:xfrm>
            <a:off x="0" y="1661668"/>
            <a:ext cx="11838940" cy="5278120"/>
            <a:chOff x="0" y="1580388"/>
            <a:chExt cx="11838940" cy="5278120"/>
          </a:xfrm>
        </p:grpSpPr>
        <p:pic>
          <p:nvPicPr>
            <p:cNvPr id="4" name="object 4"/>
            <p:cNvPicPr/>
            <p:nvPr/>
          </p:nvPicPr>
          <p:blipFill>
            <a:blip r:embed="rId3" cstate="print"/>
            <a:stretch>
              <a:fillRect/>
            </a:stretch>
          </p:blipFill>
          <p:spPr>
            <a:xfrm>
              <a:off x="0" y="5835076"/>
              <a:ext cx="1130261" cy="1022921"/>
            </a:xfrm>
            <a:prstGeom prst="rect">
              <a:avLst/>
            </a:prstGeom>
          </p:spPr>
        </p:pic>
        <p:pic>
          <p:nvPicPr>
            <p:cNvPr id="5" name="object 5"/>
            <p:cNvPicPr/>
            <p:nvPr/>
          </p:nvPicPr>
          <p:blipFill>
            <a:blip r:embed="rId4" cstate="print"/>
            <a:stretch>
              <a:fillRect/>
            </a:stretch>
          </p:blipFill>
          <p:spPr>
            <a:xfrm>
              <a:off x="7339583" y="1580388"/>
              <a:ext cx="4498848" cy="2926080"/>
            </a:xfrm>
            <a:prstGeom prst="rect">
              <a:avLst/>
            </a:prstGeom>
          </p:spPr>
        </p:pic>
        <p:pic>
          <p:nvPicPr>
            <p:cNvPr id="6" name="object 6"/>
            <p:cNvPicPr/>
            <p:nvPr/>
          </p:nvPicPr>
          <p:blipFill>
            <a:blip r:embed="rId5" cstate="print"/>
            <a:stretch>
              <a:fillRect/>
            </a:stretch>
          </p:blipFill>
          <p:spPr>
            <a:xfrm>
              <a:off x="1161288" y="2488691"/>
              <a:ext cx="6312408" cy="4114800"/>
            </a:xfrm>
            <a:prstGeom prst="rect">
              <a:avLst/>
            </a:prstGeom>
          </p:spPr>
        </p:pic>
      </p:grpSp>
      <p:sp>
        <p:nvSpPr>
          <p:cNvPr id="7" name="object 7"/>
          <p:cNvSpPr txBox="1">
            <a:spLocks noGrp="1"/>
          </p:cNvSpPr>
          <p:nvPr>
            <p:ph type="title"/>
          </p:nvPr>
        </p:nvSpPr>
        <p:spPr>
          <a:xfrm>
            <a:off x="202692" y="219456"/>
            <a:ext cx="10515600" cy="914400"/>
          </a:xfrm>
          <a:prstGeom prst="rect">
            <a:avLst/>
          </a:prstGeom>
          <a:solidFill>
            <a:srgbClr val="351C75"/>
          </a:solidFill>
        </p:spPr>
        <p:txBody>
          <a:bodyPr vert="horz" wrap="square" lIns="0" tIns="57785" rIns="0" bIns="0" rtlCol="0">
            <a:spAutoFit/>
          </a:bodyPr>
          <a:lstStyle/>
          <a:p>
            <a:pPr marL="436245">
              <a:lnSpc>
                <a:spcPct val="100000"/>
              </a:lnSpc>
              <a:spcBef>
                <a:spcPts val="455"/>
              </a:spcBef>
            </a:pPr>
            <a:r>
              <a:rPr sz="4800" i="0" spc="-10" dirty="0">
                <a:solidFill>
                  <a:srgbClr val="FFD966"/>
                </a:solidFill>
                <a:latin typeface="Calibri"/>
                <a:cs typeface="Calibri"/>
              </a:rPr>
              <a:t>Central</a:t>
            </a:r>
            <a:r>
              <a:rPr sz="4800" i="0" spc="-235" dirty="0">
                <a:solidFill>
                  <a:srgbClr val="FFD966"/>
                </a:solidFill>
                <a:latin typeface="Calibri"/>
                <a:cs typeface="Calibri"/>
              </a:rPr>
              <a:t> </a:t>
            </a:r>
            <a:r>
              <a:rPr sz="4800" i="0" spc="-10" dirty="0">
                <a:solidFill>
                  <a:srgbClr val="FFD966"/>
                </a:solidFill>
                <a:latin typeface="Calibri"/>
                <a:cs typeface="Calibri"/>
              </a:rPr>
              <a:t>tendencies/normal</a:t>
            </a:r>
            <a:r>
              <a:rPr sz="4800" i="0" spc="-229" dirty="0">
                <a:solidFill>
                  <a:srgbClr val="FFD966"/>
                </a:solidFill>
                <a:latin typeface="Calibri"/>
                <a:cs typeface="Calibri"/>
              </a:rPr>
              <a:t> </a:t>
            </a:r>
            <a:r>
              <a:rPr sz="4800" i="0" spc="-10" dirty="0">
                <a:solidFill>
                  <a:srgbClr val="FFD966"/>
                </a:solidFill>
                <a:latin typeface="Calibri"/>
                <a:cs typeface="Calibri"/>
              </a:rPr>
              <a:t>distribution</a:t>
            </a:r>
            <a:endParaRPr sz="4800" dirty="0">
              <a:latin typeface="Calibri"/>
              <a:cs typeface="Calibri"/>
            </a:endParaRPr>
          </a:p>
        </p:txBody>
      </p:sp>
      <p:sp>
        <p:nvSpPr>
          <p:cNvPr id="8" name="object 8"/>
          <p:cNvSpPr txBox="1"/>
          <p:nvPr/>
        </p:nvSpPr>
        <p:spPr>
          <a:xfrm>
            <a:off x="202693" y="1777999"/>
            <a:ext cx="6868668" cy="1120820"/>
          </a:xfrm>
          <a:prstGeom prst="rect">
            <a:avLst/>
          </a:prstGeom>
        </p:spPr>
        <p:txBody>
          <a:bodyPr vert="horz" wrap="square" lIns="0" tIns="12700" rIns="0" bIns="0" rtlCol="0">
            <a:spAutoFit/>
          </a:bodyPr>
          <a:lstStyle/>
          <a:p>
            <a:pPr marL="38735">
              <a:lnSpc>
                <a:spcPct val="100000"/>
              </a:lnSpc>
              <a:spcBef>
                <a:spcPts val="100"/>
              </a:spcBef>
            </a:pPr>
            <a:r>
              <a:rPr sz="2400" dirty="0">
                <a:latin typeface="Cambria"/>
                <a:cs typeface="Cambria"/>
              </a:rPr>
              <a:t>The</a:t>
            </a:r>
            <a:r>
              <a:rPr sz="2400" spc="170" dirty="0">
                <a:latin typeface="Cambria"/>
                <a:cs typeface="Cambria"/>
              </a:rPr>
              <a:t> </a:t>
            </a:r>
            <a:r>
              <a:rPr sz="2400" dirty="0">
                <a:latin typeface="Cambria"/>
                <a:cs typeface="Cambria"/>
              </a:rPr>
              <a:t>normal</a:t>
            </a:r>
            <a:r>
              <a:rPr sz="2400" spc="195" dirty="0">
                <a:latin typeface="Cambria"/>
                <a:cs typeface="Cambria"/>
              </a:rPr>
              <a:t> </a:t>
            </a:r>
            <a:r>
              <a:rPr sz="2400" dirty="0">
                <a:latin typeface="Cambria"/>
                <a:cs typeface="Cambria"/>
              </a:rPr>
              <a:t>distribution</a:t>
            </a:r>
            <a:r>
              <a:rPr sz="2400" spc="195" dirty="0">
                <a:latin typeface="Cambria"/>
                <a:cs typeface="Cambria"/>
              </a:rPr>
              <a:t> </a:t>
            </a:r>
            <a:r>
              <a:rPr sz="2400" spc="114" dirty="0">
                <a:latin typeface="Cambria"/>
                <a:cs typeface="Cambria"/>
              </a:rPr>
              <a:t>=</a:t>
            </a:r>
            <a:r>
              <a:rPr sz="2400" spc="170" dirty="0">
                <a:latin typeface="Cambria"/>
                <a:cs typeface="Cambria"/>
              </a:rPr>
              <a:t> </a:t>
            </a:r>
            <a:r>
              <a:rPr sz="2400" spc="65" dirty="0">
                <a:latin typeface="Cambria"/>
                <a:cs typeface="Cambria"/>
              </a:rPr>
              <a:t>Gaussian</a:t>
            </a:r>
            <a:r>
              <a:rPr sz="2400" spc="170" dirty="0">
                <a:latin typeface="Cambria"/>
                <a:cs typeface="Cambria"/>
              </a:rPr>
              <a:t> </a:t>
            </a:r>
            <a:r>
              <a:rPr sz="2400" spc="-10" dirty="0">
                <a:latin typeface="Cambria"/>
                <a:cs typeface="Cambria"/>
              </a:rPr>
              <a:t>distribution</a:t>
            </a:r>
            <a:endParaRPr sz="2400" dirty="0">
              <a:latin typeface="Cambria"/>
              <a:cs typeface="Cambria"/>
            </a:endParaRPr>
          </a:p>
          <a:p>
            <a:pPr marL="38100">
              <a:lnSpc>
                <a:spcPct val="100000"/>
              </a:lnSpc>
            </a:pPr>
            <a:r>
              <a:rPr sz="2700" spc="-157" baseline="7716" dirty="0">
                <a:latin typeface="Arial MT"/>
                <a:cs typeface="Arial MT"/>
              </a:rPr>
              <a:t>.</a:t>
            </a:r>
            <a:r>
              <a:rPr sz="2400" spc="-105" dirty="0">
                <a:latin typeface="Cambria"/>
                <a:cs typeface="Cambria"/>
              </a:rPr>
              <a:t>If</a:t>
            </a:r>
            <a:r>
              <a:rPr sz="2400" spc="220" dirty="0">
                <a:latin typeface="Cambria"/>
                <a:cs typeface="Cambria"/>
              </a:rPr>
              <a:t> </a:t>
            </a:r>
            <a:r>
              <a:rPr sz="2400" dirty="0">
                <a:latin typeface="Cambria"/>
                <a:cs typeface="Cambria"/>
              </a:rPr>
              <a:t>normally</a:t>
            </a:r>
            <a:r>
              <a:rPr sz="2400" spc="245" dirty="0">
                <a:latin typeface="Cambria"/>
                <a:cs typeface="Cambria"/>
              </a:rPr>
              <a:t> </a:t>
            </a:r>
            <a:r>
              <a:rPr sz="2400" dirty="0">
                <a:latin typeface="Cambria"/>
                <a:cs typeface="Cambria"/>
              </a:rPr>
              <a:t>distributed,</a:t>
            </a:r>
            <a:r>
              <a:rPr sz="2400" spc="210" dirty="0">
                <a:latin typeface="Cambria"/>
                <a:cs typeface="Cambria"/>
              </a:rPr>
              <a:t> </a:t>
            </a:r>
            <a:r>
              <a:rPr sz="2400" dirty="0">
                <a:latin typeface="Cambria"/>
                <a:cs typeface="Cambria"/>
              </a:rPr>
              <a:t>use</a:t>
            </a:r>
            <a:r>
              <a:rPr sz="2400" spc="204" dirty="0">
                <a:latin typeface="Cambria"/>
                <a:cs typeface="Cambria"/>
              </a:rPr>
              <a:t> </a:t>
            </a:r>
            <a:r>
              <a:rPr sz="2400" dirty="0">
                <a:latin typeface="Cambria"/>
                <a:cs typeface="Cambria"/>
              </a:rPr>
              <a:t>a</a:t>
            </a:r>
            <a:r>
              <a:rPr sz="2400" spc="215" dirty="0">
                <a:latin typeface="Cambria"/>
                <a:cs typeface="Cambria"/>
              </a:rPr>
              <a:t> </a:t>
            </a:r>
            <a:r>
              <a:rPr sz="2400" dirty="0">
                <a:latin typeface="Cambria"/>
                <a:cs typeface="Cambria"/>
              </a:rPr>
              <a:t>parametric</a:t>
            </a:r>
            <a:r>
              <a:rPr sz="2400" spc="220" dirty="0">
                <a:latin typeface="Cambria"/>
                <a:cs typeface="Cambria"/>
              </a:rPr>
              <a:t> </a:t>
            </a:r>
            <a:r>
              <a:rPr sz="2400" spc="-10" dirty="0">
                <a:latin typeface="Cambria"/>
                <a:cs typeface="Cambria"/>
              </a:rPr>
              <a:t>statistical</a:t>
            </a:r>
            <a:endParaRPr sz="2400" dirty="0">
              <a:latin typeface="Cambria"/>
              <a:cs typeface="Cambria"/>
            </a:endParaRPr>
          </a:p>
          <a:p>
            <a:pPr marL="38735">
              <a:lnSpc>
                <a:spcPct val="100000"/>
              </a:lnSpc>
            </a:pPr>
            <a:r>
              <a:rPr sz="2400" spc="-10" dirty="0">
                <a:latin typeface="Cambria"/>
                <a:cs typeface="Cambria"/>
              </a:rPr>
              <a:t>approach</a:t>
            </a:r>
            <a:endParaRPr sz="2400" dirty="0">
              <a:latin typeface="Cambria"/>
              <a:cs typeface="Cambria"/>
            </a:endParaRPr>
          </a:p>
        </p:txBody>
      </p:sp>
    </p:spTree>
    <p:extLst>
      <p:ext uri="{BB962C8B-B14F-4D97-AF65-F5344CB8AC3E}">
        <p14:creationId xmlns:p14="http://schemas.microsoft.com/office/powerpoint/2010/main" val="2727580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10316" y="64007"/>
            <a:ext cx="1106424" cy="1284732"/>
          </a:xfrm>
          <a:prstGeom prst="rect">
            <a:avLst/>
          </a:prstGeom>
        </p:spPr>
      </p:pic>
      <p:pic>
        <p:nvPicPr>
          <p:cNvPr id="3" name="object 3"/>
          <p:cNvPicPr/>
          <p:nvPr/>
        </p:nvPicPr>
        <p:blipFill>
          <a:blip r:embed="rId3" cstate="print"/>
          <a:stretch>
            <a:fillRect/>
          </a:stretch>
        </p:blipFill>
        <p:spPr>
          <a:xfrm>
            <a:off x="0" y="5835076"/>
            <a:ext cx="1130261" cy="1022921"/>
          </a:xfrm>
          <a:prstGeom prst="rect">
            <a:avLst/>
          </a:prstGeom>
        </p:spPr>
      </p:pic>
      <p:sp>
        <p:nvSpPr>
          <p:cNvPr id="4" name="object 4"/>
          <p:cNvSpPr txBox="1">
            <a:spLocks noGrp="1"/>
          </p:cNvSpPr>
          <p:nvPr>
            <p:ph type="title"/>
          </p:nvPr>
        </p:nvSpPr>
        <p:spPr>
          <a:xfrm>
            <a:off x="202692" y="209296"/>
            <a:ext cx="10515600" cy="914400"/>
          </a:xfrm>
          <a:prstGeom prst="rect">
            <a:avLst/>
          </a:prstGeom>
          <a:solidFill>
            <a:srgbClr val="351C75"/>
          </a:solidFill>
        </p:spPr>
        <p:txBody>
          <a:bodyPr vert="horz" wrap="square" lIns="0" tIns="57785" rIns="0" bIns="0" rtlCol="0">
            <a:spAutoFit/>
          </a:bodyPr>
          <a:lstStyle/>
          <a:p>
            <a:pPr algn="ctr">
              <a:lnSpc>
                <a:spcPct val="100000"/>
              </a:lnSpc>
              <a:spcBef>
                <a:spcPts val="455"/>
              </a:spcBef>
              <a:tabLst>
                <a:tab pos="4044315" algn="l"/>
              </a:tabLst>
            </a:pPr>
            <a:r>
              <a:rPr sz="4800" i="0" spc="-10" dirty="0">
                <a:solidFill>
                  <a:srgbClr val="FFD966"/>
                </a:solidFill>
                <a:latin typeface="Calibri"/>
                <a:cs typeface="Calibri"/>
              </a:rPr>
              <a:t>Negatively/Left</a:t>
            </a:r>
            <a:r>
              <a:rPr sz="4800" i="0" dirty="0">
                <a:solidFill>
                  <a:srgbClr val="FFD966"/>
                </a:solidFill>
                <a:latin typeface="Calibri"/>
                <a:cs typeface="Calibri"/>
              </a:rPr>
              <a:t>	</a:t>
            </a:r>
            <a:r>
              <a:rPr sz="4800" i="0" spc="-10" dirty="0">
                <a:solidFill>
                  <a:srgbClr val="FFD966"/>
                </a:solidFill>
                <a:latin typeface="Calibri"/>
                <a:cs typeface="Calibri"/>
              </a:rPr>
              <a:t>skewed</a:t>
            </a:r>
            <a:endParaRPr sz="4800">
              <a:latin typeface="Calibri"/>
              <a:cs typeface="Calibri"/>
            </a:endParaRPr>
          </a:p>
        </p:txBody>
      </p:sp>
      <p:sp>
        <p:nvSpPr>
          <p:cNvPr id="5" name="object 5"/>
          <p:cNvSpPr txBox="1"/>
          <p:nvPr/>
        </p:nvSpPr>
        <p:spPr>
          <a:xfrm>
            <a:off x="508000" y="1757680"/>
            <a:ext cx="5201920" cy="5691302"/>
          </a:xfrm>
          <a:prstGeom prst="rect">
            <a:avLst/>
          </a:prstGeom>
        </p:spPr>
        <p:txBody>
          <a:bodyPr vert="horz" wrap="square" lIns="0" tIns="12700" rIns="0" bIns="0" rtlCol="0">
            <a:spAutoFit/>
          </a:bodyPr>
          <a:lstStyle/>
          <a:p>
            <a:pPr marL="12700" marR="7620">
              <a:lnSpc>
                <a:spcPct val="100000"/>
              </a:lnSpc>
              <a:spcBef>
                <a:spcPts val="100"/>
              </a:spcBef>
            </a:pPr>
            <a:r>
              <a:rPr sz="2000" b="1" dirty="0">
                <a:latin typeface="Arial"/>
                <a:cs typeface="Arial"/>
              </a:rPr>
              <a:t>Left</a:t>
            </a:r>
            <a:r>
              <a:rPr sz="2000" b="1" spc="-70" dirty="0">
                <a:latin typeface="Arial"/>
                <a:cs typeface="Arial"/>
              </a:rPr>
              <a:t> </a:t>
            </a:r>
            <a:r>
              <a:rPr sz="2000" b="1" dirty="0">
                <a:latin typeface="Arial"/>
                <a:cs typeface="Arial"/>
              </a:rPr>
              <a:t>skewed</a:t>
            </a:r>
            <a:r>
              <a:rPr sz="2000" b="1" spc="-70" dirty="0">
                <a:latin typeface="Arial"/>
                <a:cs typeface="Arial"/>
              </a:rPr>
              <a:t> </a:t>
            </a:r>
            <a:r>
              <a:rPr sz="2000" b="1" dirty="0">
                <a:latin typeface="Arial"/>
                <a:cs typeface="Arial"/>
              </a:rPr>
              <a:t>distributions</a:t>
            </a:r>
            <a:r>
              <a:rPr sz="2000" b="1" spc="-100" dirty="0">
                <a:latin typeface="Arial"/>
                <a:cs typeface="Arial"/>
              </a:rPr>
              <a:t> </a:t>
            </a:r>
            <a:r>
              <a:rPr sz="2000" b="1" spc="-10" dirty="0">
                <a:latin typeface="Arial"/>
                <a:cs typeface="Arial"/>
              </a:rPr>
              <a:t>occur </a:t>
            </a:r>
            <a:r>
              <a:rPr sz="2000" b="1" dirty="0">
                <a:latin typeface="Arial"/>
                <a:cs typeface="Arial"/>
              </a:rPr>
              <a:t>when</a:t>
            </a:r>
            <a:r>
              <a:rPr sz="2000" b="1" spc="-65" dirty="0">
                <a:latin typeface="Arial"/>
                <a:cs typeface="Arial"/>
              </a:rPr>
              <a:t> </a:t>
            </a:r>
            <a:r>
              <a:rPr sz="2000" b="1" dirty="0">
                <a:latin typeface="Arial"/>
                <a:cs typeface="Arial"/>
              </a:rPr>
              <a:t>the</a:t>
            </a:r>
            <a:r>
              <a:rPr sz="2000" b="1" spc="-10" dirty="0">
                <a:latin typeface="Arial"/>
                <a:cs typeface="Arial"/>
              </a:rPr>
              <a:t> </a:t>
            </a:r>
            <a:r>
              <a:rPr sz="2000" b="1" dirty="0">
                <a:latin typeface="Arial"/>
                <a:cs typeface="Arial"/>
              </a:rPr>
              <a:t>long</a:t>
            </a:r>
            <a:r>
              <a:rPr sz="2000" b="1" spc="-25" dirty="0">
                <a:latin typeface="Arial"/>
                <a:cs typeface="Arial"/>
              </a:rPr>
              <a:t> </a:t>
            </a:r>
            <a:r>
              <a:rPr sz="2000" b="1" dirty="0">
                <a:latin typeface="Arial"/>
                <a:cs typeface="Arial"/>
              </a:rPr>
              <a:t>tail</a:t>
            </a:r>
            <a:r>
              <a:rPr sz="2000" b="1" spc="-30" dirty="0">
                <a:latin typeface="Arial"/>
                <a:cs typeface="Arial"/>
              </a:rPr>
              <a:t> </a:t>
            </a:r>
            <a:r>
              <a:rPr sz="2000" b="1" dirty="0">
                <a:latin typeface="Arial"/>
                <a:cs typeface="Arial"/>
              </a:rPr>
              <a:t>is on</a:t>
            </a:r>
            <a:r>
              <a:rPr sz="2000" b="1" spc="-25" dirty="0">
                <a:latin typeface="Arial"/>
                <a:cs typeface="Arial"/>
              </a:rPr>
              <a:t> </a:t>
            </a:r>
            <a:r>
              <a:rPr sz="2000" b="1" dirty="0">
                <a:latin typeface="Arial"/>
                <a:cs typeface="Arial"/>
              </a:rPr>
              <a:t>the</a:t>
            </a:r>
            <a:r>
              <a:rPr sz="2000" b="1" spc="-10" dirty="0">
                <a:latin typeface="Arial"/>
                <a:cs typeface="Arial"/>
              </a:rPr>
              <a:t> </a:t>
            </a:r>
            <a:r>
              <a:rPr sz="2000" b="1" spc="-20" dirty="0">
                <a:latin typeface="Arial"/>
                <a:cs typeface="Arial"/>
              </a:rPr>
              <a:t>left </a:t>
            </a:r>
            <a:r>
              <a:rPr sz="2000" b="1" dirty="0">
                <a:latin typeface="Arial"/>
                <a:cs typeface="Arial"/>
              </a:rPr>
              <a:t>side</a:t>
            </a:r>
            <a:r>
              <a:rPr sz="2000" b="1" spc="-20" dirty="0">
                <a:latin typeface="Arial"/>
                <a:cs typeface="Arial"/>
              </a:rPr>
              <a:t> </a:t>
            </a:r>
            <a:r>
              <a:rPr sz="2000" b="1" dirty="0">
                <a:latin typeface="Arial"/>
                <a:cs typeface="Arial"/>
              </a:rPr>
              <a:t>of</a:t>
            </a:r>
            <a:r>
              <a:rPr sz="2000" b="1" spc="-30" dirty="0">
                <a:latin typeface="Arial"/>
                <a:cs typeface="Arial"/>
              </a:rPr>
              <a:t> </a:t>
            </a:r>
            <a:r>
              <a:rPr sz="2000" b="1" dirty="0">
                <a:latin typeface="Arial"/>
                <a:cs typeface="Arial"/>
              </a:rPr>
              <a:t>the</a:t>
            </a:r>
            <a:r>
              <a:rPr sz="2000" b="1" spc="-15" dirty="0">
                <a:latin typeface="Arial"/>
                <a:cs typeface="Arial"/>
              </a:rPr>
              <a:t> </a:t>
            </a:r>
            <a:r>
              <a:rPr sz="2000" b="1" spc="-10" dirty="0">
                <a:latin typeface="Arial"/>
                <a:cs typeface="Arial"/>
              </a:rPr>
              <a:t>distribution</a:t>
            </a:r>
            <a:endParaRPr sz="2000" dirty="0">
              <a:latin typeface="Arial"/>
              <a:cs typeface="Arial"/>
            </a:endParaRPr>
          </a:p>
          <a:p>
            <a:pPr>
              <a:lnSpc>
                <a:spcPct val="100000"/>
              </a:lnSpc>
              <a:spcBef>
                <a:spcPts val="120"/>
              </a:spcBef>
            </a:pPr>
            <a:endParaRPr sz="2400" dirty="0">
              <a:latin typeface="Arial"/>
              <a:cs typeface="Arial"/>
            </a:endParaRPr>
          </a:p>
          <a:p>
            <a:pPr marL="12700">
              <a:lnSpc>
                <a:spcPct val="100000"/>
              </a:lnSpc>
            </a:pPr>
            <a:r>
              <a:rPr sz="2400" b="1" dirty="0">
                <a:latin typeface="Arial"/>
                <a:cs typeface="Arial"/>
              </a:rPr>
              <a:t>A</a:t>
            </a:r>
            <a:r>
              <a:rPr sz="2400" b="1" spc="-110" dirty="0">
                <a:latin typeface="Arial"/>
                <a:cs typeface="Arial"/>
              </a:rPr>
              <a:t> </a:t>
            </a:r>
            <a:r>
              <a:rPr sz="2400" b="1" dirty="0">
                <a:latin typeface="Arial"/>
                <a:cs typeface="Arial"/>
              </a:rPr>
              <a:t>box</a:t>
            </a:r>
            <a:r>
              <a:rPr sz="2400" b="1" spc="-40" dirty="0">
                <a:latin typeface="Arial"/>
                <a:cs typeface="Arial"/>
              </a:rPr>
              <a:t> </a:t>
            </a:r>
            <a:r>
              <a:rPr sz="2400" b="1" dirty="0">
                <a:latin typeface="Arial"/>
                <a:cs typeface="Arial"/>
              </a:rPr>
              <a:t>plot</a:t>
            </a:r>
            <a:r>
              <a:rPr sz="2400" b="1" spc="-35" dirty="0">
                <a:latin typeface="Arial"/>
                <a:cs typeface="Arial"/>
              </a:rPr>
              <a:t> </a:t>
            </a:r>
            <a:r>
              <a:rPr sz="2400" b="1" dirty="0">
                <a:latin typeface="Arial"/>
                <a:cs typeface="Arial"/>
              </a:rPr>
              <a:t>also</a:t>
            </a:r>
            <a:r>
              <a:rPr sz="2400" b="1" spc="-30" dirty="0">
                <a:latin typeface="Arial"/>
                <a:cs typeface="Arial"/>
              </a:rPr>
              <a:t> </a:t>
            </a:r>
            <a:r>
              <a:rPr sz="2400" b="1" dirty="0">
                <a:latin typeface="Arial"/>
                <a:cs typeface="Arial"/>
              </a:rPr>
              <a:t>displays</a:t>
            </a:r>
            <a:r>
              <a:rPr sz="2400" b="1" spc="-25" dirty="0">
                <a:latin typeface="Arial"/>
                <a:cs typeface="Arial"/>
              </a:rPr>
              <a:t> </a:t>
            </a:r>
            <a:r>
              <a:rPr sz="2400" b="1" spc="-20" dirty="0">
                <a:latin typeface="Arial"/>
                <a:cs typeface="Arial"/>
              </a:rPr>
              <a:t>this</a:t>
            </a:r>
            <a:endParaRPr sz="2400" dirty="0">
              <a:latin typeface="Arial"/>
              <a:cs typeface="Arial"/>
            </a:endParaRPr>
          </a:p>
          <a:p>
            <a:pPr>
              <a:lnSpc>
                <a:spcPct val="100000"/>
              </a:lnSpc>
              <a:spcBef>
                <a:spcPts val="125"/>
              </a:spcBef>
            </a:pPr>
            <a:endParaRPr sz="2400" dirty="0">
              <a:latin typeface="Arial"/>
              <a:cs typeface="Arial"/>
            </a:endParaRPr>
          </a:p>
          <a:p>
            <a:pPr marL="12700" marR="5080">
              <a:lnSpc>
                <a:spcPct val="100000"/>
              </a:lnSpc>
            </a:pPr>
            <a:r>
              <a:rPr sz="2400" b="1" dirty="0">
                <a:latin typeface="Arial"/>
                <a:cs typeface="Arial"/>
              </a:rPr>
              <a:t>As</a:t>
            </a:r>
            <a:r>
              <a:rPr sz="2400" b="1" spc="-30" dirty="0">
                <a:latin typeface="Arial"/>
                <a:cs typeface="Arial"/>
              </a:rPr>
              <a:t> </a:t>
            </a:r>
            <a:r>
              <a:rPr sz="2400" b="1" dirty="0">
                <a:latin typeface="Arial"/>
                <a:cs typeface="Arial"/>
              </a:rPr>
              <a:t>opposed</a:t>
            </a:r>
            <a:r>
              <a:rPr sz="2400" b="1" spc="-30" dirty="0">
                <a:latin typeface="Arial"/>
                <a:cs typeface="Arial"/>
              </a:rPr>
              <a:t> </a:t>
            </a:r>
            <a:r>
              <a:rPr sz="2400" b="1" dirty="0">
                <a:latin typeface="Arial"/>
                <a:cs typeface="Arial"/>
              </a:rPr>
              <a:t>to</a:t>
            </a:r>
            <a:r>
              <a:rPr sz="2400" b="1" spc="-20" dirty="0">
                <a:latin typeface="Arial"/>
                <a:cs typeface="Arial"/>
              </a:rPr>
              <a:t> </a:t>
            </a:r>
            <a:r>
              <a:rPr sz="2400" b="1" dirty="0">
                <a:latin typeface="Arial"/>
                <a:cs typeface="Arial"/>
              </a:rPr>
              <a:t>having</a:t>
            </a:r>
            <a:r>
              <a:rPr sz="2400" b="1" spc="-45" dirty="0">
                <a:latin typeface="Arial"/>
                <a:cs typeface="Arial"/>
              </a:rPr>
              <a:t> </a:t>
            </a:r>
            <a:r>
              <a:rPr sz="2400" b="1" dirty="0">
                <a:latin typeface="Arial"/>
                <a:cs typeface="Arial"/>
              </a:rPr>
              <a:t>the</a:t>
            </a:r>
            <a:r>
              <a:rPr sz="2400" b="1" spc="-30" dirty="0">
                <a:latin typeface="Arial"/>
                <a:cs typeface="Arial"/>
              </a:rPr>
              <a:t> </a:t>
            </a:r>
            <a:r>
              <a:rPr sz="2400" b="1" spc="-10" dirty="0">
                <a:latin typeface="Arial"/>
                <a:cs typeface="Arial"/>
              </a:rPr>
              <a:t>“bell- </a:t>
            </a:r>
            <a:r>
              <a:rPr sz="2400" b="1" dirty="0">
                <a:latin typeface="Arial"/>
                <a:cs typeface="Arial"/>
              </a:rPr>
              <a:t>curve”</a:t>
            </a:r>
            <a:r>
              <a:rPr sz="2400" b="1" spc="-35" dirty="0">
                <a:latin typeface="Arial"/>
                <a:cs typeface="Arial"/>
              </a:rPr>
              <a:t> </a:t>
            </a:r>
            <a:r>
              <a:rPr sz="2400" b="1" dirty="0">
                <a:latin typeface="Arial"/>
                <a:cs typeface="Arial"/>
              </a:rPr>
              <a:t>of</a:t>
            </a:r>
            <a:r>
              <a:rPr sz="2400" b="1" spc="-45" dirty="0">
                <a:latin typeface="Arial"/>
                <a:cs typeface="Arial"/>
              </a:rPr>
              <a:t> </a:t>
            </a:r>
            <a:r>
              <a:rPr sz="2400" b="1" dirty="0">
                <a:latin typeface="Arial"/>
                <a:cs typeface="Arial"/>
              </a:rPr>
              <a:t>normal</a:t>
            </a:r>
            <a:r>
              <a:rPr sz="2400" b="1" spc="-30" dirty="0">
                <a:latin typeface="Arial"/>
                <a:cs typeface="Arial"/>
              </a:rPr>
              <a:t> </a:t>
            </a:r>
            <a:r>
              <a:rPr sz="2400" b="1" spc="-10" dirty="0">
                <a:latin typeface="Arial"/>
                <a:cs typeface="Arial"/>
              </a:rPr>
              <a:t>distribution;</a:t>
            </a:r>
            <a:endParaRPr sz="2400" dirty="0">
              <a:latin typeface="Arial"/>
              <a:cs typeface="Arial"/>
            </a:endParaRPr>
          </a:p>
          <a:p>
            <a:pPr marL="355600" marR="755650" indent="-342900">
              <a:lnSpc>
                <a:spcPct val="100000"/>
              </a:lnSpc>
              <a:buChar char="•"/>
              <a:tabLst>
                <a:tab pos="355600" algn="l"/>
              </a:tabLst>
            </a:pPr>
            <a:r>
              <a:rPr sz="2400" dirty="0">
                <a:latin typeface="Arial MT"/>
                <a:cs typeface="Arial MT"/>
              </a:rPr>
              <a:t>The</a:t>
            </a:r>
            <a:r>
              <a:rPr sz="2400" spc="-60" dirty="0">
                <a:latin typeface="Arial MT"/>
                <a:cs typeface="Arial MT"/>
              </a:rPr>
              <a:t> </a:t>
            </a:r>
            <a:r>
              <a:rPr sz="2400" dirty="0">
                <a:latin typeface="Arial MT"/>
                <a:cs typeface="Arial MT"/>
              </a:rPr>
              <a:t>mean</a:t>
            </a:r>
            <a:r>
              <a:rPr sz="2400" spc="-60" dirty="0">
                <a:latin typeface="Arial MT"/>
                <a:cs typeface="Arial MT"/>
              </a:rPr>
              <a:t> </a:t>
            </a:r>
            <a:r>
              <a:rPr sz="2400" dirty="0">
                <a:latin typeface="Arial MT"/>
                <a:cs typeface="Arial MT"/>
              </a:rPr>
              <a:t>is</a:t>
            </a:r>
            <a:r>
              <a:rPr sz="2400" spc="-45" dirty="0">
                <a:latin typeface="Arial MT"/>
                <a:cs typeface="Arial MT"/>
              </a:rPr>
              <a:t> </a:t>
            </a:r>
            <a:r>
              <a:rPr sz="2400" dirty="0">
                <a:latin typeface="Arial MT"/>
                <a:cs typeface="Arial MT"/>
              </a:rPr>
              <a:t>less</a:t>
            </a:r>
            <a:r>
              <a:rPr sz="2400" spc="-50" dirty="0">
                <a:latin typeface="Arial MT"/>
                <a:cs typeface="Arial MT"/>
              </a:rPr>
              <a:t> </a:t>
            </a:r>
            <a:r>
              <a:rPr sz="2400" dirty="0">
                <a:latin typeface="Arial MT"/>
                <a:cs typeface="Arial MT"/>
              </a:rPr>
              <a:t>than</a:t>
            </a:r>
            <a:r>
              <a:rPr sz="2400" spc="-50" dirty="0">
                <a:latin typeface="Arial MT"/>
                <a:cs typeface="Arial MT"/>
              </a:rPr>
              <a:t> </a:t>
            </a:r>
            <a:r>
              <a:rPr sz="2400" spc="-25" dirty="0">
                <a:latin typeface="Arial MT"/>
                <a:cs typeface="Arial MT"/>
              </a:rPr>
              <a:t>the </a:t>
            </a:r>
            <a:r>
              <a:rPr sz="2400" spc="-10" dirty="0">
                <a:latin typeface="Arial MT"/>
                <a:cs typeface="Arial MT"/>
              </a:rPr>
              <a:t>median</a:t>
            </a:r>
            <a:endParaRPr sz="2400" dirty="0">
              <a:latin typeface="Arial MT"/>
              <a:cs typeface="Arial MT"/>
            </a:endParaRPr>
          </a:p>
          <a:p>
            <a:pPr marL="355600" marR="196215" indent="-342900">
              <a:lnSpc>
                <a:spcPct val="100000"/>
              </a:lnSpc>
              <a:buChar char="•"/>
              <a:tabLst>
                <a:tab pos="355600" algn="l"/>
              </a:tabLst>
            </a:pPr>
            <a:r>
              <a:rPr sz="2400" dirty="0">
                <a:latin typeface="Arial MT"/>
                <a:cs typeface="Arial MT"/>
              </a:rPr>
              <a:t>The</a:t>
            </a:r>
            <a:r>
              <a:rPr sz="2400" spc="-100" dirty="0">
                <a:latin typeface="Arial MT"/>
                <a:cs typeface="Arial MT"/>
              </a:rPr>
              <a:t> </a:t>
            </a:r>
            <a:r>
              <a:rPr sz="2400" dirty="0">
                <a:latin typeface="Arial MT"/>
                <a:cs typeface="Arial MT"/>
              </a:rPr>
              <a:t>mean</a:t>
            </a:r>
            <a:r>
              <a:rPr sz="2400" spc="-100" dirty="0">
                <a:latin typeface="Arial MT"/>
                <a:cs typeface="Arial MT"/>
              </a:rPr>
              <a:t> </a:t>
            </a:r>
            <a:r>
              <a:rPr sz="2400" dirty="0">
                <a:latin typeface="Arial MT"/>
                <a:cs typeface="Arial MT"/>
              </a:rPr>
              <a:t>underestimates</a:t>
            </a:r>
            <a:r>
              <a:rPr sz="2400" spc="-90" dirty="0">
                <a:latin typeface="Arial MT"/>
                <a:cs typeface="Arial MT"/>
              </a:rPr>
              <a:t> </a:t>
            </a:r>
            <a:r>
              <a:rPr sz="2400" spc="-25" dirty="0">
                <a:latin typeface="Arial MT"/>
                <a:cs typeface="Arial MT"/>
              </a:rPr>
              <a:t>the </a:t>
            </a:r>
            <a:r>
              <a:rPr sz="2400" dirty="0">
                <a:latin typeface="Arial MT"/>
                <a:cs typeface="Arial MT"/>
              </a:rPr>
              <a:t>most</a:t>
            </a:r>
            <a:r>
              <a:rPr sz="2400" spc="-70" dirty="0">
                <a:latin typeface="Arial MT"/>
                <a:cs typeface="Arial MT"/>
              </a:rPr>
              <a:t> </a:t>
            </a:r>
            <a:r>
              <a:rPr sz="2400" dirty="0">
                <a:latin typeface="Arial MT"/>
                <a:cs typeface="Arial MT"/>
              </a:rPr>
              <a:t>common</a:t>
            </a:r>
            <a:r>
              <a:rPr sz="2400" spc="-70" dirty="0">
                <a:latin typeface="Arial MT"/>
                <a:cs typeface="Arial MT"/>
              </a:rPr>
              <a:t> </a:t>
            </a:r>
            <a:r>
              <a:rPr sz="2400" dirty="0">
                <a:latin typeface="Arial MT"/>
                <a:cs typeface="Arial MT"/>
              </a:rPr>
              <a:t>values</a:t>
            </a:r>
            <a:r>
              <a:rPr sz="2400" spc="-45" dirty="0">
                <a:latin typeface="Arial MT"/>
                <a:cs typeface="Arial MT"/>
              </a:rPr>
              <a:t> </a:t>
            </a:r>
            <a:r>
              <a:rPr sz="2400" dirty="0">
                <a:latin typeface="Arial MT"/>
                <a:cs typeface="Arial MT"/>
              </a:rPr>
              <a:t>in</a:t>
            </a:r>
            <a:r>
              <a:rPr sz="2400" spc="-65" dirty="0">
                <a:latin typeface="Arial MT"/>
                <a:cs typeface="Arial MT"/>
              </a:rPr>
              <a:t> </a:t>
            </a:r>
            <a:r>
              <a:rPr sz="2400" spc="-50" dirty="0">
                <a:latin typeface="Arial MT"/>
                <a:cs typeface="Arial MT"/>
              </a:rPr>
              <a:t>a </a:t>
            </a:r>
            <a:r>
              <a:rPr sz="2400" dirty="0">
                <a:latin typeface="Arial MT"/>
                <a:cs typeface="Arial MT"/>
              </a:rPr>
              <a:t>negatively</a:t>
            </a:r>
            <a:r>
              <a:rPr sz="2400" spc="-125" dirty="0">
                <a:latin typeface="Arial MT"/>
                <a:cs typeface="Arial MT"/>
              </a:rPr>
              <a:t> </a:t>
            </a:r>
            <a:r>
              <a:rPr sz="2400" dirty="0">
                <a:latin typeface="Arial MT"/>
                <a:cs typeface="Arial MT"/>
              </a:rPr>
              <a:t>skewed</a:t>
            </a:r>
            <a:r>
              <a:rPr sz="2400" spc="-120" dirty="0">
                <a:latin typeface="Arial MT"/>
                <a:cs typeface="Arial MT"/>
              </a:rPr>
              <a:t> </a:t>
            </a:r>
            <a:r>
              <a:rPr sz="2400" spc="-10" dirty="0">
                <a:latin typeface="Arial MT"/>
                <a:cs typeface="Arial MT"/>
              </a:rPr>
              <a:t>distribution</a:t>
            </a:r>
            <a:endParaRPr sz="2400" dirty="0">
              <a:latin typeface="Arial MT"/>
              <a:cs typeface="Arial MT"/>
            </a:endParaRPr>
          </a:p>
          <a:p>
            <a:pPr>
              <a:lnSpc>
                <a:spcPct val="100000"/>
              </a:lnSpc>
              <a:spcBef>
                <a:spcPts val="1575"/>
              </a:spcBef>
            </a:pPr>
            <a:endParaRPr sz="2400" dirty="0">
              <a:latin typeface="Arial MT"/>
              <a:cs typeface="Arial MT"/>
            </a:endParaRPr>
          </a:p>
          <a:p>
            <a:pPr marL="12700">
              <a:lnSpc>
                <a:spcPct val="100000"/>
              </a:lnSpc>
            </a:pPr>
            <a:r>
              <a:rPr sz="1800" spc="-50" dirty="0">
                <a:latin typeface="Arial MT"/>
                <a:cs typeface="Arial MT"/>
              </a:rPr>
              <a:t>.</a:t>
            </a:r>
            <a:endParaRPr sz="1800" dirty="0">
              <a:latin typeface="Arial MT"/>
              <a:cs typeface="Arial MT"/>
            </a:endParaRPr>
          </a:p>
        </p:txBody>
      </p:sp>
      <p:grpSp>
        <p:nvGrpSpPr>
          <p:cNvPr id="6" name="object 6"/>
          <p:cNvGrpSpPr/>
          <p:nvPr/>
        </p:nvGrpSpPr>
        <p:grpSpPr>
          <a:xfrm>
            <a:off x="5003291" y="1205483"/>
            <a:ext cx="6941820" cy="2417445"/>
            <a:chOff x="5003291" y="1205483"/>
            <a:chExt cx="6941820" cy="2417445"/>
          </a:xfrm>
        </p:grpSpPr>
        <p:pic>
          <p:nvPicPr>
            <p:cNvPr id="7" name="object 7"/>
            <p:cNvPicPr/>
            <p:nvPr/>
          </p:nvPicPr>
          <p:blipFill>
            <a:blip r:embed="rId4" cstate="print"/>
            <a:stretch>
              <a:fillRect/>
            </a:stretch>
          </p:blipFill>
          <p:spPr>
            <a:xfrm>
              <a:off x="5003291" y="1205483"/>
              <a:ext cx="3625596" cy="2417064"/>
            </a:xfrm>
            <a:prstGeom prst="rect">
              <a:avLst/>
            </a:prstGeom>
          </p:spPr>
        </p:pic>
        <p:pic>
          <p:nvPicPr>
            <p:cNvPr id="8" name="object 8"/>
            <p:cNvPicPr/>
            <p:nvPr/>
          </p:nvPicPr>
          <p:blipFill>
            <a:blip r:embed="rId5" cstate="print"/>
            <a:stretch>
              <a:fillRect/>
            </a:stretch>
          </p:blipFill>
          <p:spPr>
            <a:xfrm>
              <a:off x="8628888" y="1272539"/>
              <a:ext cx="3316224" cy="2211324"/>
            </a:xfrm>
            <a:prstGeom prst="rect">
              <a:avLst/>
            </a:prstGeom>
          </p:spPr>
        </p:pic>
      </p:grpSp>
      <p:pic>
        <p:nvPicPr>
          <p:cNvPr id="9" name="object 9"/>
          <p:cNvPicPr/>
          <p:nvPr/>
        </p:nvPicPr>
        <p:blipFill>
          <a:blip r:embed="rId6" cstate="print"/>
          <a:stretch>
            <a:fillRect/>
          </a:stretch>
        </p:blipFill>
        <p:spPr>
          <a:xfrm>
            <a:off x="7909561" y="3609432"/>
            <a:ext cx="4107179" cy="2737104"/>
          </a:xfrm>
          <a:prstGeom prst="rect">
            <a:avLst/>
          </a:prstGeom>
        </p:spPr>
      </p:pic>
    </p:spTree>
    <p:extLst>
      <p:ext uri="{BB962C8B-B14F-4D97-AF65-F5344CB8AC3E}">
        <p14:creationId xmlns:p14="http://schemas.microsoft.com/office/powerpoint/2010/main" val="34047858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10913" y="64007"/>
            <a:ext cx="1105284" cy="1284732"/>
          </a:xfrm>
          <a:prstGeom prst="rect">
            <a:avLst/>
          </a:prstGeom>
        </p:spPr>
      </p:pic>
      <p:pic>
        <p:nvPicPr>
          <p:cNvPr id="3" name="object 3"/>
          <p:cNvPicPr/>
          <p:nvPr/>
        </p:nvPicPr>
        <p:blipFill>
          <a:blip r:embed="rId3" cstate="print"/>
          <a:stretch>
            <a:fillRect/>
          </a:stretch>
        </p:blipFill>
        <p:spPr>
          <a:xfrm>
            <a:off x="0" y="5835076"/>
            <a:ext cx="1130261" cy="1022921"/>
          </a:xfrm>
          <a:prstGeom prst="rect">
            <a:avLst/>
          </a:prstGeom>
        </p:spPr>
      </p:pic>
      <p:sp>
        <p:nvSpPr>
          <p:cNvPr id="4" name="object 4"/>
          <p:cNvSpPr txBox="1">
            <a:spLocks noGrp="1"/>
          </p:cNvSpPr>
          <p:nvPr>
            <p:ph type="title"/>
          </p:nvPr>
        </p:nvSpPr>
        <p:spPr>
          <a:xfrm>
            <a:off x="116064" y="145161"/>
            <a:ext cx="10515600" cy="914400"/>
          </a:xfrm>
          <a:prstGeom prst="rect">
            <a:avLst/>
          </a:prstGeom>
          <a:solidFill>
            <a:srgbClr val="351C75"/>
          </a:solidFill>
        </p:spPr>
        <p:txBody>
          <a:bodyPr vert="horz" wrap="square" lIns="0" tIns="57785" rIns="0" bIns="0" rtlCol="0">
            <a:spAutoFit/>
          </a:bodyPr>
          <a:lstStyle/>
          <a:p>
            <a:pPr algn="ctr">
              <a:lnSpc>
                <a:spcPct val="100000"/>
              </a:lnSpc>
              <a:spcBef>
                <a:spcPts val="455"/>
              </a:spcBef>
              <a:tabLst>
                <a:tab pos="4119879" algn="l"/>
              </a:tabLst>
            </a:pPr>
            <a:r>
              <a:rPr sz="4800" i="0" spc="-10" dirty="0">
                <a:solidFill>
                  <a:srgbClr val="FFD966"/>
                </a:solidFill>
                <a:latin typeface="Calibri"/>
                <a:cs typeface="Calibri"/>
              </a:rPr>
              <a:t>Positively/Right</a:t>
            </a:r>
            <a:r>
              <a:rPr sz="4800" i="0" dirty="0">
                <a:solidFill>
                  <a:srgbClr val="FFD966"/>
                </a:solidFill>
                <a:latin typeface="Calibri"/>
                <a:cs typeface="Calibri"/>
              </a:rPr>
              <a:t>	</a:t>
            </a:r>
            <a:r>
              <a:rPr sz="4800" i="0" spc="-10" dirty="0">
                <a:solidFill>
                  <a:srgbClr val="FFD966"/>
                </a:solidFill>
                <a:latin typeface="Calibri"/>
                <a:cs typeface="Calibri"/>
              </a:rPr>
              <a:t>skewed</a:t>
            </a:r>
            <a:endParaRPr sz="4800">
              <a:latin typeface="Calibri"/>
              <a:cs typeface="Calibri"/>
            </a:endParaRPr>
          </a:p>
        </p:txBody>
      </p:sp>
      <p:sp>
        <p:nvSpPr>
          <p:cNvPr id="5" name="object 5"/>
          <p:cNvSpPr txBox="1"/>
          <p:nvPr/>
        </p:nvSpPr>
        <p:spPr>
          <a:xfrm>
            <a:off x="280517" y="1158621"/>
            <a:ext cx="4608195" cy="5606415"/>
          </a:xfrm>
          <a:prstGeom prst="rect">
            <a:avLst/>
          </a:prstGeom>
        </p:spPr>
        <p:txBody>
          <a:bodyPr vert="horz" wrap="square" lIns="0" tIns="12700" rIns="0" bIns="0" rtlCol="0">
            <a:spAutoFit/>
          </a:bodyPr>
          <a:lstStyle/>
          <a:p>
            <a:pPr marL="12700" marR="5080">
              <a:lnSpc>
                <a:spcPct val="100000"/>
              </a:lnSpc>
              <a:spcBef>
                <a:spcPts val="100"/>
              </a:spcBef>
            </a:pPr>
            <a:r>
              <a:rPr sz="2400" b="1" dirty="0">
                <a:latin typeface="Arial"/>
                <a:cs typeface="Arial"/>
              </a:rPr>
              <a:t>Right</a:t>
            </a:r>
            <a:r>
              <a:rPr sz="2400" b="1" spc="-40" dirty="0">
                <a:latin typeface="Arial"/>
                <a:cs typeface="Arial"/>
              </a:rPr>
              <a:t> </a:t>
            </a:r>
            <a:r>
              <a:rPr sz="2400" b="1" dirty="0">
                <a:latin typeface="Arial"/>
                <a:cs typeface="Arial"/>
              </a:rPr>
              <a:t>skewed</a:t>
            </a:r>
            <a:r>
              <a:rPr sz="2400" b="1" spc="-45" dirty="0">
                <a:latin typeface="Arial"/>
                <a:cs typeface="Arial"/>
              </a:rPr>
              <a:t> </a:t>
            </a:r>
            <a:r>
              <a:rPr sz="2400" b="1" spc="-10" dirty="0">
                <a:latin typeface="Arial"/>
                <a:cs typeface="Arial"/>
              </a:rPr>
              <a:t>distributions </a:t>
            </a:r>
            <a:r>
              <a:rPr sz="2400" b="1" dirty="0">
                <a:latin typeface="Arial"/>
                <a:cs typeface="Arial"/>
              </a:rPr>
              <a:t>occur</a:t>
            </a:r>
            <a:r>
              <a:rPr sz="2400" b="1" spc="-20" dirty="0">
                <a:latin typeface="Arial"/>
                <a:cs typeface="Arial"/>
              </a:rPr>
              <a:t> </a:t>
            </a:r>
            <a:r>
              <a:rPr sz="2400" b="1" dirty="0">
                <a:latin typeface="Arial"/>
                <a:cs typeface="Arial"/>
              </a:rPr>
              <a:t>when</a:t>
            </a:r>
            <a:r>
              <a:rPr sz="2400" b="1" spc="-50" dirty="0">
                <a:latin typeface="Arial"/>
                <a:cs typeface="Arial"/>
              </a:rPr>
              <a:t> </a:t>
            </a:r>
            <a:r>
              <a:rPr sz="2400" b="1" dirty="0">
                <a:latin typeface="Arial"/>
                <a:cs typeface="Arial"/>
              </a:rPr>
              <a:t>the</a:t>
            </a:r>
            <a:r>
              <a:rPr sz="2400" b="1" spc="-20" dirty="0">
                <a:latin typeface="Arial"/>
                <a:cs typeface="Arial"/>
              </a:rPr>
              <a:t> </a:t>
            </a:r>
            <a:r>
              <a:rPr sz="2400" b="1" dirty="0">
                <a:latin typeface="Arial"/>
                <a:cs typeface="Arial"/>
              </a:rPr>
              <a:t>long</a:t>
            </a:r>
            <a:r>
              <a:rPr sz="2400" b="1" spc="-45" dirty="0">
                <a:latin typeface="Arial"/>
                <a:cs typeface="Arial"/>
              </a:rPr>
              <a:t> </a:t>
            </a:r>
            <a:r>
              <a:rPr sz="2400" b="1" dirty="0">
                <a:latin typeface="Arial"/>
                <a:cs typeface="Arial"/>
              </a:rPr>
              <a:t>tail</a:t>
            </a:r>
            <a:r>
              <a:rPr sz="2400" b="1" spc="-20" dirty="0">
                <a:latin typeface="Arial"/>
                <a:cs typeface="Arial"/>
              </a:rPr>
              <a:t> </a:t>
            </a:r>
            <a:r>
              <a:rPr sz="2400" b="1" dirty="0">
                <a:latin typeface="Arial"/>
                <a:cs typeface="Arial"/>
              </a:rPr>
              <a:t>is</a:t>
            </a:r>
            <a:r>
              <a:rPr sz="2400" b="1" spc="-30" dirty="0">
                <a:latin typeface="Arial"/>
                <a:cs typeface="Arial"/>
              </a:rPr>
              <a:t> </a:t>
            </a:r>
            <a:r>
              <a:rPr sz="2400" b="1" spc="-25" dirty="0">
                <a:latin typeface="Arial"/>
                <a:cs typeface="Arial"/>
              </a:rPr>
              <a:t>on </a:t>
            </a:r>
            <a:r>
              <a:rPr sz="2400" b="1" dirty="0">
                <a:latin typeface="Arial"/>
                <a:cs typeface="Arial"/>
              </a:rPr>
              <a:t>the</a:t>
            </a:r>
            <a:r>
              <a:rPr sz="2400" b="1" spc="-20" dirty="0">
                <a:latin typeface="Arial"/>
                <a:cs typeface="Arial"/>
              </a:rPr>
              <a:t> </a:t>
            </a:r>
            <a:r>
              <a:rPr sz="2400" b="1" dirty="0">
                <a:latin typeface="Arial"/>
                <a:cs typeface="Arial"/>
              </a:rPr>
              <a:t>right</a:t>
            </a:r>
            <a:r>
              <a:rPr sz="2400" b="1" spc="-35" dirty="0">
                <a:latin typeface="Arial"/>
                <a:cs typeface="Arial"/>
              </a:rPr>
              <a:t> </a:t>
            </a:r>
            <a:r>
              <a:rPr sz="2400" b="1" dirty="0">
                <a:latin typeface="Arial"/>
                <a:cs typeface="Arial"/>
              </a:rPr>
              <a:t>side</a:t>
            </a:r>
            <a:r>
              <a:rPr sz="2400" b="1" spc="-20" dirty="0">
                <a:latin typeface="Arial"/>
                <a:cs typeface="Arial"/>
              </a:rPr>
              <a:t> </a:t>
            </a:r>
            <a:r>
              <a:rPr sz="2400" b="1" dirty="0">
                <a:latin typeface="Arial"/>
                <a:cs typeface="Arial"/>
              </a:rPr>
              <a:t>of</a:t>
            </a:r>
            <a:r>
              <a:rPr sz="2400" b="1" spc="-5" dirty="0">
                <a:latin typeface="Arial"/>
                <a:cs typeface="Arial"/>
              </a:rPr>
              <a:t> </a:t>
            </a:r>
            <a:r>
              <a:rPr sz="2400" b="1" dirty="0">
                <a:latin typeface="Arial"/>
                <a:cs typeface="Arial"/>
              </a:rPr>
              <a:t>the</a:t>
            </a:r>
            <a:r>
              <a:rPr sz="2400" b="1" spc="-20" dirty="0">
                <a:latin typeface="Arial"/>
                <a:cs typeface="Arial"/>
              </a:rPr>
              <a:t> </a:t>
            </a:r>
            <a:r>
              <a:rPr sz="2400" b="1" spc="-10" dirty="0">
                <a:latin typeface="Arial"/>
                <a:cs typeface="Arial"/>
              </a:rPr>
              <a:t>distribution</a:t>
            </a:r>
            <a:endParaRPr sz="2400" dirty="0">
              <a:latin typeface="Arial"/>
              <a:cs typeface="Arial"/>
            </a:endParaRPr>
          </a:p>
          <a:p>
            <a:pPr>
              <a:lnSpc>
                <a:spcPct val="100000"/>
              </a:lnSpc>
              <a:spcBef>
                <a:spcPts val="120"/>
              </a:spcBef>
            </a:pPr>
            <a:endParaRPr sz="2400" dirty="0">
              <a:latin typeface="Arial"/>
              <a:cs typeface="Arial"/>
            </a:endParaRPr>
          </a:p>
          <a:p>
            <a:pPr marL="12700">
              <a:lnSpc>
                <a:spcPct val="100000"/>
              </a:lnSpc>
            </a:pPr>
            <a:r>
              <a:rPr sz="2400" b="1" dirty="0">
                <a:latin typeface="Arial"/>
                <a:cs typeface="Arial"/>
              </a:rPr>
              <a:t>A</a:t>
            </a:r>
            <a:r>
              <a:rPr sz="2400" b="1" spc="-110" dirty="0">
                <a:latin typeface="Arial"/>
                <a:cs typeface="Arial"/>
              </a:rPr>
              <a:t> </a:t>
            </a:r>
            <a:r>
              <a:rPr sz="2400" b="1" dirty="0">
                <a:latin typeface="Arial"/>
                <a:cs typeface="Arial"/>
              </a:rPr>
              <a:t>box</a:t>
            </a:r>
            <a:r>
              <a:rPr sz="2400" b="1" spc="-40" dirty="0">
                <a:latin typeface="Arial"/>
                <a:cs typeface="Arial"/>
              </a:rPr>
              <a:t> </a:t>
            </a:r>
            <a:r>
              <a:rPr sz="2400" b="1" dirty="0">
                <a:latin typeface="Arial"/>
                <a:cs typeface="Arial"/>
              </a:rPr>
              <a:t>plot</a:t>
            </a:r>
            <a:r>
              <a:rPr sz="2400" b="1" spc="-35" dirty="0">
                <a:latin typeface="Arial"/>
                <a:cs typeface="Arial"/>
              </a:rPr>
              <a:t> </a:t>
            </a:r>
            <a:r>
              <a:rPr sz="2400" b="1" dirty="0">
                <a:latin typeface="Arial"/>
                <a:cs typeface="Arial"/>
              </a:rPr>
              <a:t>also</a:t>
            </a:r>
            <a:r>
              <a:rPr sz="2400" b="1" spc="-30" dirty="0">
                <a:latin typeface="Arial"/>
                <a:cs typeface="Arial"/>
              </a:rPr>
              <a:t> </a:t>
            </a:r>
            <a:r>
              <a:rPr sz="2400" b="1" dirty="0">
                <a:latin typeface="Arial"/>
                <a:cs typeface="Arial"/>
              </a:rPr>
              <a:t>displays</a:t>
            </a:r>
            <a:r>
              <a:rPr sz="2400" b="1" spc="-25" dirty="0">
                <a:latin typeface="Arial"/>
                <a:cs typeface="Arial"/>
              </a:rPr>
              <a:t> </a:t>
            </a:r>
            <a:r>
              <a:rPr sz="2400" b="1" spc="-20" dirty="0">
                <a:latin typeface="Arial"/>
                <a:cs typeface="Arial"/>
              </a:rPr>
              <a:t>this</a:t>
            </a:r>
            <a:endParaRPr sz="2400" dirty="0">
              <a:latin typeface="Arial"/>
              <a:cs typeface="Arial"/>
            </a:endParaRPr>
          </a:p>
          <a:p>
            <a:pPr>
              <a:lnSpc>
                <a:spcPct val="100000"/>
              </a:lnSpc>
              <a:spcBef>
                <a:spcPts val="125"/>
              </a:spcBef>
            </a:pPr>
            <a:endParaRPr sz="2400" dirty="0">
              <a:latin typeface="Arial"/>
              <a:cs typeface="Arial"/>
            </a:endParaRPr>
          </a:p>
          <a:p>
            <a:pPr marL="12700" marR="5080">
              <a:lnSpc>
                <a:spcPct val="100000"/>
              </a:lnSpc>
            </a:pPr>
            <a:r>
              <a:rPr sz="2400" b="1" dirty="0">
                <a:latin typeface="Arial"/>
                <a:cs typeface="Arial"/>
              </a:rPr>
              <a:t>As</a:t>
            </a:r>
            <a:r>
              <a:rPr sz="2400" b="1" spc="-30" dirty="0">
                <a:latin typeface="Arial"/>
                <a:cs typeface="Arial"/>
              </a:rPr>
              <a:t> </a:t>
            </a:r>
            <a:r>
              <a:rPr sz="2400" b="1" dirty="0">
                <a:latin typeface="Arial"/>
                <a:cs typeface="Arial"/>
              </a:rPr>
              <a:t>opposed</a:t>
            </a:r>
            <a:r>
              <a:rPr sz="2400" b="1" spc="-30" dirty="0">
                <a:latin typeface="Arial"/>
                <a:cs typeface="Arial"/>
              </a:rPr>
              <a:t> </a:t>
            </a:r>
            <a:r>
              <a:rPr sz="2400" b="1" dirty="0">
                <a:latin typeface="Arial"/>
                <a:cs typeface="Arial"/>
              </a:rPr>
              <a:t>to</a:t>
            </a:r>
            <a:r>
              <a:rPr sz="2400" b="1" spc="-20" dirty="0">
                <a:latin typeface="Arial"/>
                <a:cs typeface="Arial"/>
              </a:rPr>
              <a:t> </a:t>
            </a:r>
            <a:r>
              <a:rPr sz="2400" b="1" dirty="0">
                <a:latin typeface="Arial"/>
                <a:cs typeface="Arial"/>
              </a:rPr>
              <a:t>having</a:t>
            </a:r>
            <a:r>
              <a:rPr sz="2400" b="1" spc="-45" dirty="0">
                <a:latin typeface="Arial"/>
                <a:cs typeface="Arial"/>
              </a:rPr>
              <a:t> </a:t>
            </a:r>
            <a:r>
              <a:rPr sz="2400" b="1" dirty="0">
                <a:latin typeface="Arial"/>
                <a:cs typeface="Arial"/>
              </a:rPr>
              <a:t>the</a:t>
            </a:r>
            <a:r>
              <a:rPr sz="2400" b="1" spc="-30" dirty="0">
                <a:latin typeface="Arial"/>
                <a:cs typeface="Arial"/>
              </a:rPr>
              <a:t> </a:t>
            </a:r>
            <a:r>
              <a:rPr sz="2400" b="1" spc="-10" dirty="0">
                <a:latin typeface="Arial"/>
                <a:cs typeface="Arial"/>
              </a:rPr>
              <a:t>“bell- </a:t>
            </a:r>
            <a:r>
              <a:rPr sz="2400" b="1" dirty="0">
                <a:latin typeface="Arial"/>
                <a:cs typeface="Arial"/>
              </a:rPr>
              <a:t>curve”</a:t>
            </a:r>
            <a:r>
              <a:rPr sz="2400" b="1" spc="-35" dirty="0">
                <a:latin typeface="Arial"/>
                <a:cs typeface="Arial"/>
              </a:rPr>
              <a:t> </a:t>
            </a:r>
            <a:r>
              <a:rPr sz="2400" b="1" dirty="0">
                <a:latin typeface="Arial"/>
                <a:cs typeface="Arial"/>
              </a:rPr>
              <a:t>of</a:t>
            </a:r>
            <a:r>
              <a:rPr sz="2400" b="1" spc="-45" dirty="0">
                <a:latin typeface="Arial"/>
                <a:cs typeface="Arial"/>
              </a:rPr>
              <a:t> </a:t>
            </a:r>
            <a:r>
              <a:rPr sz="2400" b="1" dirty="0">
                <a:latin typeface="Arial"/>
                <a:cs typeface="Arial"/>
              </a:rPr>
              <a:t>normal</a:t>
            </a:r>
            <a:r>
              <a:rPr sz="2400" b="1" spc="-30" dirty="0">
                <a:latin typeface="Arial"/>
                <a:cs typeface="Arial"/>
              </a:rPr>
              <a:t> </a:t>
            </a:r>
            <a:r>
              <a:rPr sz="2400" b="1" spc="-10" dirty="0">
                <a:latin typeface="Arial"/>
                <a:cs typeface="Arial"/>
              </a:rPr>
              <a:t>distribution;</a:t>
            </a:r>
            <a:endParaRPr sz="2400" dirty="0">
              <a:latin typeface="Arial"/>
              <a:cs typeface="Arial"/>
            </a:endParaRPr>
          </a:p>
          <a:p>
            <a:pPr marL="355600" marR="333375" indent="-342900">
              <a:lnSpc>
                <a:spcPct val="100000"/>
              </a:lnSpc>
              <a:buChar char="•"/>
              <a:tabLst>
                <a:tab pos="355600" algn="l"/>
              </a:tabLst>
            </a:pPr>
            <a:r>
              <a:rPr sz="2400" dirty="0">
                <a:latin typeface="Arial MT"/>
                <a:cs typeface="Arial MT"/>
              </a:rPr>
              <a:t>The</a:t>
            </a:r>
            <a:r>
              <a:rPr sz="2400" spc="-65" dirty="0">
                <a:latin typeface="Arial MT"/>
                <a:cs typeface="Arial MT"/>
              </a:rPr>
              <a:t> </a:t>
            </a:r>
            <a:r>
              <a:rPr sz="2400" dirty="0">
                <a:latin typeface="Arial MT"/>
                <a:cs typeface="Arial MT"/>
              </a:rPr>
              <a:t>mean</a:t>
            </a:r>
            <a:r>
              <a:rPr sz="2400" spc="-65" dirty="0">
                <a:latin typeface="Arial MT"/>
                <a:cs typeface="Arial MT"/>
              </a:rPr>
              <a:t> </a:t>
            </a:r>
            <a:r>
              <a:rPr sz="2400" dirty="0">
                <a:latin typeface="Arial MT"/>
                <a:cs typeface="Arial MT"/>
              </a:rPr>
              <a:t>is</a:t>
            </a:r>
            <a:r>
              <a:rPr sz="2400" spc="-55" dirty="0">
                <a:latin typeface="Arial MT"/>
                <a:cs typeface="Arial MT"/>
              </a:rPr>
              <a:t> </a:t>
            </a:r>
            <a:r>
              <a:rPr sz="2400" dirty="0">
                <a:latin typeface="Arial MT"/>
                <a:cs typeface="Arial MT"/>
              </a:rPr>
              <a:t>greater</a:t>
            </a:r>
            <a:r>
              <a:rPr sz="2400" spc="-60" dirty="0">
                <a:latin typeface="Arial MT"/>
                <a:cs typeface="Arial MT"/>
              </a:rPr>
              <a:t> </a:t>
            </a:r>
            <a:r>
              <a:rPr sz="2400" dirty="0">
                <a:latin typeface="Arial MT"/>
                <a:cs typeface="Arial MT"/>
              </a:rPr>
              <a:t>than</a:t>
            </a:r>
            <a:r>
              <a:rPr sz="2400" spc="-60" dirty="0">
                <a:latin typeface="Arial MT"/>
                <a:cs typeface="Arial MT"/>
              </a:rPr>
              <a:t> </a:t>
            </a:r>
            <a:r>
              <a:rPr sz="2400" spc="-25" dirty="0">
                <a:latin typeface="Arial MT"/>
                <a:cs typeface="Arial MT"/>
              </a:rPr>
              <a:t>the </a:t>
            </a:r>
            <a:r>
              <a:rPr sz="2400" spc="-10" dirty="0">
                <a:latin typeface="Arial MT"/>
                <a:cs typeface="Arial MT"/>
              </a:rPr>
              <a:t>median</a:t>
            </a:r>
            <a:endParaRPr sz="2400" dirty="0">
              <a:latin typeface="Arial MT"/>
              <a:cs typeface="Arial MT"/>
            </a:endParaRPr>
          </a:p>
          <a:p>
            <a:pPr marL="355600" marR="315595" indent="-342900">
              <a:lnSpc>
                <a:spcPct val="100000"/>
              </a:lnSpc>
              <a:buChar char="•"/>
              <a:tabLst>
                <a:tab pos="355600" algn="l"/>
              </a:tabLst>
            </a:pPr>
            <a:r>
              <a:rPr sz="2400" dirty="0">
                <a:latin typeface="Arial MT"/>
                <a:cs typeface="Arial MT"/>
              </a:rPr>
              <a:t>The</a:t>
            </a:r>
            <a:r>
              <a:rPr sz="2400" spc="-105" dirty="0">
                <a:latin typeface="Arial MT"/>
                <a:cs typeface="Arial MT"/>
              </a:rPr>
              <a:t> </a:t>
            </a:r>
            <a:r>
              <a:rPr sz="2400" dirty="0">
                <a:latin typeface="Arial MT"/>
                <a:cs typeface="Arial MT"/>
              </a:rPr>
              <a:t>mean</a:t>
            </a:r>
            <a:r>
              <a:rPr sz="2400" spc="-100" dirty="0">
                <a:latin typeface="Arial MT"/>
                <a:cs typeface="Arial MT"/>
              </a:rPr>
              <a:t> </a:t>
            </a:r>
            <a:r>
              <a:rPr sz="2400" dirty="0">
                <a:latin typeface="Arial MT"/>
                <a:cs typeface="Arial MT"/>
              </a:rPr>
              <a:t>overestimates</a:t>
            </a:r>
            <a:r>
              <a:rPr sz="2400" spc="-100" dirty="0">
                <a:latin typeface="Arial MT"/>
                <a:cs typeface="Arial MT"/>
              </a:rPr>
              <a:t> </a:t>
            </a:r>
            <a:r>
              <a:rPr sz="2400" spc="-25" dirty="0">
                <a:latin typeface="Arial MT"/>
                <a:cs typeface="Arial MT"/>
              </a:rPr>
              <a:t>the </a:t>
            </a:r>
            <a:r>
              <a:rPr sz="2400" dirty="0">
                <a:latin typeface="Arial MT"/>
                <a:cs typeface="Arial MT"/>
              </a:rPr>
              <a:t>most</a:t>
            </a:r>
            <a:r>
              <a:rPr sz="2400" spc="-70" dirty="0">
                <a:latin typeface="Arial MT"/>
                <a:cs typeface="Arial MT"/>
              </a:rPr>
              <a:t> </a:t>
            </a:r>
            <a:r>
              <a:rPr sz="2400" dirty="0">
                <a:latin typeface="Arial MT"/>
                <a:cs typeface="Arial MT"/>
              </a:rPr>
              <a:t>common</a:t>
            </a:r>
            <a:r>
              <a:rPr sz="2400" spc="-70" dirty="0">
                <a:latin typeface="Arial MT"/>
                <a:cs typeface="Arial MT"/>
              </a:rPr>
              <a:t> </a:t>
            </a:r>
            <a:r>
              <a:rPr sz="2400" dirty="0">
                <a:latin typeface="Arial MT"/>
                <a:cs typeface="Arial MT"/>
              </a:rPr>
              <a:t>values</a:t>
            </a:r>
            <a:r>
              <a:rPr sz="2400" spc="-45" dirty="0">
                <a:latin typeface="Arial MT"/>
                <a:cs typeface="Arial MT"/>
              </a:rPr>
              <a:t> </a:t>
            </a:r>
            <a:r>
              <a:rPr sz="2400" dirty="0">
                <a:latin typeface="Arial MT"/>
                <a:cs typeface="Arial MT"/>
              </a:rPr>
              <a:t>in</a:t>
            </a:r>
            <a:r>
              <a:rPr sz="2400" spc="-65" dirty="0">
                <a:latin typeface="Arial MT"/>
                <a:cs typeface="Arial MT"/>
              </a:rPr>
              <a:t> </a:t>
            </a:r>
            <a:r>
              <a:rPr sz="2400" spc="-50" dirty="0">
                <a:latin typeface="Arial MT"/>
                <a:cs typeface="Arial MT"/>
              </a:rPr>
              <a:t>a </a:t>
            </a:r>
            <a:r>
              <a:rPr sz="2400" dirty="0">
                <a:latin typeface="Arial MT"/>
                <a:cs typeface="Arial MT"/>
              </a:rPr>
              <a:t>positively</a:t>
            </a:r>
            <a:r>
              <a:rPr sz="2400" spc="-114" dirty="0">
                <a:latin typeface="Arial MT"/>
                <a:cs typeface="Arial MT"/>
              </a:rPr>
              <a:t> </a:t>
            </a:r>
            <a:r>
              <a:rPr sz="2400" dirty="0">
                <a:latin typeface="Arial MT"/>
                <a:cs typeface="Arial MT"/>
              </a:rPr>
              <a:t>skewed</a:t>
            </a:r>
            <a:r>
              <a:rPr sz="2400" spc="-110" dirty="0">
                <a:latin typeface="Arial MT"/>
                <a:cs typeface="Arial MT"/>
              </a:rPr>
              <a:t> </a:t>
            </a:r>
            <a:r>
              <a:rPr sz="2400" spc="-10" dirty="0">
                <a:latin typeface="Arial MT"/>
                <a:cs typeface="Arial MT"/>
              </a:rPr>
              <a:t>distribution</a:t>
            </a:r>
            <a:endParaRPr sz="2400" dirty="0">
              <a:latin typeface="Arial MT"/>
              <a:cs typeface="Arial MT"/>
            </a:endParaRPr>
          </a:p>
          <a:p>
            <a:pPr>
              <a:lnSpc>
                <a:spcPct val="100000"/>
              </a:lnSpc>
              <a:spcBef>
                <a:spcPts val="1575"/>
              </a:spcBef>
            </a:pPr>
            <a:endParaRPr sz="2400" dirty="0">
              <a:latin typeface="Arial MT"/>
              <a:cs typeface="Arial MT"/>
            </a:endParaRPr>
          </a:p>
          <a:p>
            <a:pPr marL="12700">
              <a:lnSpc>
                <a:spcPct val="100000"/>
              </a:lnSpc>
            </a:pPr>
            <a:r>
              <a:rPr sz="1800" spc="-50" dirty="0">
                <a:latin typeface="Arial MT"/>
                <a:cs typeface="Arial MT"/>
              </a:rPr>
              <a:t>.</a:t>
            </a:r>
            <a:endParaRPr sz="1800" dirty="0">
              <a:latin typeface="Arial MT"/>
              <a:cs typeface="Arial MT"/>
            </a:endParaRPr>
          </a:p>
        </p:txBody>
      </p:sp>
      <p:pic>
        <p:nvPicPr>
          <p:cNvPr id="6" name="object 6"/>
          <p:cNvPicPr/>
          <p:nvPr/>
        </p:nvPicPr>
        <p:blipFill>
          <a:blip r:embed="rId4" cstate="print"/>
          <a:stretch>
            <a:fillRect/>
          </a:stretch>
        </p:blipFill>
        <p:spPr>
          <a:xfrm>
            <a:off x="5084064" y="1449324"/>
            <a:ext cx="3534155" cy="2356104"/>
          </a:xfrm>
          <a:prstGeom prst="rect">
            <a:avLst/>
          </a:prstGeom>
        </p:spPr>
      </p:pic>
      <p:pic>
        <p:nvPicPr>
          <p:cNvPr id="7" name="object 7"/>
          <p:cNvPicPr/>
          <p:nvPr/>
        </p:nvPicPr>
        <p:blipFill>
          <a:blip r:embed="rId5" cstate="print"/>
          <a:stretch>
            <a:fillRect/>
          </a:stretch>
        </p:blipFill>
        <p:spPr>
          <a:xfrm>
            <a:off x="6359652" y="4029455"/>
            <a:ext cx="3657600" cy="2438400"/>
          </a:xfrm>
          <a:prstGeom prst="rect">
            <a:avLst/>
          </a:prstGeom>
        </p:spPr>
      </p:pic>
      <p:pic>
        <p:nvPicPr>
          <p:cNvPr id="8" name="object 8"/>
          <p:cNvPicPr/>
          <p:nvPr/>
        </p:nvPicPr>
        <p:blipFill>
          <a:blip r:embed="rId6" cstate="print"/>
          <a:stretch>
            <a:fillRect/>
          </a:stretch>
        </p:blipFill>
        <p:spPr>
          <a:xfrm>
            <a:off x="8711183" y="1609344"/>
            <a:ext cx="3480816" cy="2321051"/>
          </a:xfrm>
          <a:prstGeom prst="rect">
            <a:avLst/>
          </a:prstGeom>
        </p:spPr>
      </p:pic>
    </p:spTree>
    <p:extLst>
      <p:ext uri="{BB962C8B-B14F-4D97-AF65-F5344CB8AC3E}">
        <p14:creationId xmlns:p14="http://schemas.microsoft.com/office/powerpoint/2010/main" val="4041721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497D"/>
              </a:buClr>
              <a:buSzPts val="4400"/>
              <a:buFont typeface="Trebuchet MS"/>
              <a:buNone/>
            </a:pPr>
            <a:r>
              <a:rPr lang="en-GB"/>
              <a:t>Lecture Overview</a:t>
            </a:r>
            <a:endParaRPr/>
          </a:p>
        </p:txBody>
      </p:sp>
      <p:grpSp>
        <p:nvGrpSpPr>
          <p:cNvPr id="139" name="Google Shape;139;p3"/>
          <p:cNvGrpSpPr/>
          <p:nvPr/>
        </p:nvGrpSpPr>
        <p:grpSpPr>
          <a:xfrm>
            <a:off x="-3970419" y="756189"/>
            <a:ext cx="13069274" cy="6583195"/>
            <a:chOff x="-5529055" y="-846510"/>
            <a:chExt cx="13069274" cy="6583195"/>
          </a:xfrm>
        </p:grpSpPr>
        <p:sp>
          <p:nvSpPr>
            <p:cNvPr id="140" name="Google Shape;140;p3"/>
            <p:cNvSpPr/>
            <p:nvPr/>
          </p:nvSpPr>
          <p:spPr>
            <a:xfrm>
              <a:off x="-5529055" y="-846510"/>
              <a:ext cx="6583195" cy="6583195"/>
            </a:xfrm>
            <a:prstGeom prst="blockArc">
              <a:avLst>
                <a:gd name="adj1" fmla="val 18900000"/>
                <a:gd name="adj2" fmla="val 2700000"/>
                <a:gd name="adj3" fmla="val 328"/>
              </a:avLst>
            </a:prstGeom>
            <a:noFill/>
            <a:ln w="12700" cap="flat" cmpd="sng">
              <a:solidFill>
                <a:srgbClr val="7590A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
            <p:cNvSpPr/>
            <p:nvPr/>
          </p:nvSpPr>
          <p:spPr>
            <a:xfrm>
              <a:off x="460881" y="305538"/>
              <a:ext cx="7079338" cy="611467"/>
            </a:xfrm>
            <a:prstGeom prst="rect">
              <a:avLst/>
            </a:prstGeom>
            <a:solidFill>
              <a:srgbClr val="D7024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txBox="1"/>
            <p:nvPr/>
          </p:nvSpPr>
          <p:spPr>
            <a:xfrm>
              <a:off x="460881" y="299404"/>
              <a:ext cx="7079338" cy="611467"/>
            </a:xfrm>
            <a:prstGeom prst="rect">
              <a:avLst/>
            </a:prstGeom>
            <a:noFill/>
            <a:ln>
              <a:noFill/>
            </a:ln>
          </p:spPr>
          <p:txBody>
            <a:bodyPr spcFirstLastPara="1" wrap="square" lIns="485350" tIns="83800" rIns="83800" bIns="83800" anchor="ctr" anchorCtr="0">
              <a:noAutofit/>
            </a:bodyPr>
            <a:lstStyle/>
            <a:p>
              <a:pPr marL="0" marR="0" lvl="0" indent="0" algn="l" rtl="0">
                <a:lnSpc>
                  <a:spcPct val="90000"/>
                </a:lnSpc>
                <a:spcBef>
                  <a:spcPts val="0"/>
                </a:spcBef>
                <a:spcAft>
                  <a:spcPts val="0"/>
                </a:spcAft>
                <a:buClr>
                  <a:srgbClr val="000000"/>
                </a:buClr>
                <a:buSzPts val="3300"/>
                <a:buFont typeface="Arial"/>
                <a:buNone/>
              </a:pPr>
              <a:r>
                <a:rPr lang="en-GB" sz="3300" b="0" i="0" u="none" strike="noStrike" cap="none" dirty="0" smtClean="0">
                  <a:solidFill>
                    <a:schemeClr val="lt1"/>
                  </a:solidFill>
                  <a:latin typeface="Trebuchet MS"/>
                  <a:ea typeface="Trebuchet MS"/>
                  <a:cs typeface="Trebuchet MS"/>
                  <a:sym typeface="Trebuchet MS"/>
                </a:rPr>
                <a:t>Exploratory Data Analysis</a:t>
              </a:r>
              <a:endParaRPr sz="1400" b="0" i="0" u="none" strike="noStrike" cap="none" dirty="0">
                <a:solidFill>
                  <a:srgbClr val="000000"/>
                </a:solidFill>
                <a:latin typeface="Arial"/>
                <a:ea typeface="Arial"/>
                <a:cs typeface="Arial"/>
                <a:sym typeface="Arial"/>
              </a:endParaRPr>
            </a:p>
          </p:txBody>
        </p:sp>
        <p:sp>
          <p:nvSpPr>
            <p:cNvPr id="143" name="Google Shape;143;p3"/>
            <p:cNvSpPr/>
            <p:nvPr/>
          </p:nvSpPr>
          <p:spPr>
            <a:xfrm>
              <a:off x="78714" y="229104"/>
              <a:ext cx="764334" cy="764334"/>
            </a:xfrm>
            <a:prstGeom prst="ellipse">
              <a:avLst/>
            </a:prstGeom>
            <a:solidFill>
              <a:schemeClr val="lt1"/>
            </a:solidFill>
            <a:ln w="12700" cap="flat" cmpd="sng">
              <a:solidFill>
                <a:srgbClr val="93B6D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
            <p:cNvSpPr/>
            <p:nvPr/>
          </p:nvSpPr>
          <p:spPr>
            <a:xfrm>
              <a:off x="899041" y="1222445"/>
              <a:ext cx="6641178" cy="611467"/>
            </a:xfrm>
            <a:prstGeom prst="rect">
              <a:avLst/>
            </a:prstGeom>
            <a:solidFill>
              <a:srgbClr val="D7024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
            <p:cNvSpPr txBox="1"/>
            <p:nvPr/>
          </p:nvSpPr>
          <p:spPr>
            <a:xfrm>
              <a:off x="899041" y="1222445"/>
              <a:ext cx="6641178" cy="611467"/>
            </a:xfrm>
            <a:prstGeom prst="rect">
              <a:avLst/>
            </a:prstGeom>
            <a:noFill/>
            <a:ln>
              <a:noFill/>
            </a:ln>
          </p:spPr>
          <p:txBody>
            <a:bodyPr spcFirstLastPara="1" wrap="square" lIns="485350" tIns="83800" rIns="83800" bIns="83800" anchor="ctr" anchorCtr="0">
              <a:noAutofit/>
            </a:bodyPr>
            <a:lstStyle/>
            <a:p>
              <a:pPr marL="0" marR="0" lvl="0" indent="0" algn="l" rtl="0">
                <a:lnSpc>
                  <a:spcPct val="90000"/>
                </a:lnSpc>
                <a:spcBef>
                  <a:spcPts val="0"/>
                </a:spcBef>
                <a:spcAft>
                  <a:spcPts val="0"/>
                </a:spcAft>
                <a:buClr>
                  <a:srgbClr val="000000"/>
                </a:buClr>
                <a:buSzPts val="3300"/>
                <a:buFont typeface="Arial"/>
                <a:buNone/>
              </a:pPr>
              <a:r>
                <a:rPr lang="en-GB" sz="3300" b="0" i="0" u="none" strike="noStrike" cap="none" dirty="0" smtClean="0">
                  <a:solidFill>
                    <a:schemeClr val="lt1"/>
                  </a:solidFill>
                  <a:latin typeface="Trebuchet MS"/>
                  <a:ea typeface="Trebuchet MS"/>
                  <a:cs typeface="Trebuchet MS"/>
                  <a:sym typeface="Trebuchet MS"/>
                </a:rPr>
                <a:t>Descriptive Statistics</a:t>
              </a:r>
              <a:endParaRPr sz="1400" b="0" i="0" u="none" strike="noStrike" cap="none" dirty="0">
                <a:solidFill>
                  <a:srgbClr val="000000"/>
                </a:solidFill>
                <a:latin typeface="Arial"/>
                <a:ea typeface="Arial"/>
                <a:cs typeface="Arial"/>
                <a:sym typeface="Arial"/>
              </a:endParaRPr>
            </a:p>
          </p:txBody>
        </p:sp>
        <p:sp>
          <p:nvSpPr>
            <p:cNvPr id="146" name="Google Shape;146;p3"/>
            <p:cNvSpPr/>
            <p:nvPr/>
          </p:nvSpPr>
          <p:spPr>
            <a:xfrm>
              <a:off x="516874" y="1146012"/>
              <a:ext cx="764334" cy="764334"/>
            </a:xfrm>
            <a:prstGeom prst="ellipse">
              <a:avLst/>
            </a:prstGeom>
            <a:solidFill>
              <a:schemeClr val="lt1"/>
            </a:solidFill>
            <a:ln w="12700" cap="flat" cmpd="sng">
              <a:solidFill>
                <a:srgbClr val="93B6D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
            <p:cNvSpPr/>
            <p:nvPr/>
          </p:nvSpPr>
          <p:spPr>
            <a:xfrm>
              <a:off x="1033521" y="2139353"/>
              <a:ext cx="6506698" cy="611467"/>
            </a:xfrm>
            <a:prstGeom prst="rect">
              <a:avLst/>
            </a:prstGeom>
            <a:solidFill>
              <a:srgbClr val="0A3D9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
            <p:cNvSpPr txBox="1"/>
            <p:nvPr/>
          </p:nvSpPr>
          <p:spPr>
            <a:xfrm>
              <a:off x="1033521" y="2139353"/>
              <a:ext cx="6506698" cy="697089"/>
            </a:xfrm>
            <a:prstGeom prst="rect">
              <a:avLst/>
            </a:prstGeom>
            <a:solidFill>
              <a:srgbClr val="C00000"/>
            </a:solidFill>
            <a:ln>
              <a:noFill/>
            </a:ln>
          </p:spPr>
          <p:txBody>
            <a:bodyPr spcFirstLastPara="1" wrap="square" lIns="485350" tIns="83800" rIns="83800" bIns="83800" anchor="ctr" anchorCtr="0">
              <a:noAutofit/>
            </a:bodyPr>
            <a:lstStyle/>
            <a:p>
              <a:pPr marL="0" marR="0" lvl="0" indent="0" algn="l" rtl="0">
                <a:lnSpc>
                  <a:spcPct val="90000"/>
                </a:lnSpc>
                <a:spcBef>
                  <a:spcPts val="0"/>
                </a:spcBef>
                <a:spcAft>
                  <a:spcPts val="0"/>
                </a:spcAft>
                <a:buClr>
                  <a:srgbClr val="000000"/>
                </a:buClr>
                <a:buSzPts val="3300"/>
                <a:buFont typeface="Arial"/>
                <a:buNone/>
              </a:pPr>
              <a:r>
                <a:rPr lang="en-GB" sz="2800" dirty="0" smtClean="0">
                  <a:solidFill>
                    <a:schemeClr val="lt1"/>
                  </a:solidFill>
                  <a:latin typeface="Trebuchet MS"/>
                  <a:ea typeface="Trebuchet MS"/>
                  <a:cs typeface="Trebuchet MS"/>
                  <a:sym typeface="Trebuchet MS"/>
                </a:rPr>
                <a:t>Definition and identifying </a:t>
              </a:r>
              <a:r>
                <a:rPr lang="en-GB" sz="2800" b="0" i="0" u="none" strike="noStrike" cap="none" dirty="0" smtClean="0">
                  <a:solidFill>
                    <a:schemeClr val="lt1"/>
                  </a:solidFill>
                  <a:latin typeface="Trebuchet MS"/>
                  <a:ea typeface="Trebuchet MS"/>
                  <a:cs typeface="Trebuchet MS"/>
                  <a:sym typeface="Trebuchet MS"/>
                </a:rPr>
                <a:t> outliers</a:t>
              </a:r>
              <a:endParaRPr sz="2800" b="0" i="0" u="none" strike="noStrike" cap="none" dirty="0">
                <a:solidFill>
                  <a:srgbClr val="000000"/>
                </a:solidFill>
                <a:sym typeface="Arial"/>
              </a:endParaRPr>
            </a:p>
          </p:txBody>
        </p:sp>
        <p:sp>
          <p:nvSpPr>
            <p:cNvPr id="149" name="Google Shape;149;p3"/>
            <p:cNvSpPr/>
            <p:nvPr/>
          </p:nvSpPr>
          <p:spPr>
            <a:xfrm>
              <a:off x="651354" y="2062920"/>
              <a:ext cx="764334" cy="764334"/>
            </a:xfrm>
            <a:prstGeom prst="ellipse">
              <a:avLst/>
            </a:prstGeom>
            <a:solidFill>
              <a:schemeClr val="lt1"/>
            </a:solidFill>
            <a:ln w="12700" cap="flat" cmpd="sng">
              <a:solidFill>
                <a:srgbClr val="93B6D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
            <p:cNvSpPr/>
            <p:nvPr/>
          </p:nvSpPr>
          <p:spPr>
            <a:xfrm>
              <a:off x="899041" y="3056261"/>
              <a:ext cx="6641178" cy="611467"/>
            </a:xfrm>
            <a:prstGeom prst="rect">
              <a:avLst/>
            </a:prstGeom>
            <a:solidFill>
              <a:srgbClr val="D7024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
            <p:cNvSpPr txBox="1"/>
            <p:nvPr/>
          </p:nvSpPr>
          <p:spPr>
            <a:xfrm>
              <a:off x="899041" y="3141883"/>
              <a:ext cx="6641178" cy="525845"/>
            </a:xfrm>
            <a:prstGeom prst="rect">
              <a:avLst/>
            </a:prstGeom>
            <a:solidFill>
              <a:srgbClr val="00C0EB"/>
            </a:solidFill>
            <a:ln>
              <a:noFill/>
            </a:ln>
          </p:spPr>
          <p:txBody>
            <a:bodyPr spcFirstLastPara="1" wrap="square" lIns="485350" tIns="83800" rIns="83800" bIns="83800"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n-GB" sz="2800" b="0" i="0" u="none" strike="noStrike" cap="none" dirty="0" smtClean="0">
                  <a:solidFill>
                    <a:schemeClr val="lt1"/>
                  </a:solidFill>
                  <a:latin typeface="Trebuchet MS"/>
                  <a:ea typeface="Trebuchet MS"/>
                  <a:cs typeface="Trebuchet MS"/>
                  <a:sym typeface="Trebuchet MS"/>
                </a:rPr>
                <a:t>Handing of outliers</a:t>
              </a:r>
              <a:endParaRPr sz="2800" b="0" i="0" u="none" strike="noStrike" cap="none" dirty="0">
                <a:solidFill>
                  <a:srgbClr val="000000"/>
                </a:solidFill>
                <a:latin typeface="Arial"/>
                <a:ea typeface="Arial"/>
                <a:cs typeface="Arial"/>
                <a:sym typeface="Arial"/>
              </a:endParaRPr>
            </a:p>
          </p:txBody>
        </p:sp>
        <p:sp>
          <p:nvSpPr>
            <p:cNvPr id="152" name="Google Shape;152;p3"/>
            <p:cNvSpPr/>
            <p:nvPr/>
          </p:nvSpPr>
          <p:spPr>
            <a:xfrm>
              <a:off x="516874" y="2979828"/>
              <a:ext cx="764334" cy="764334"/>
            </a:xfrm>
            <a:prstGeom prst="ellipse">
              <a:avLst/>
            </a:prstGeom>
            <a:solidFill>
              <a:schemeClr val="lt1"/>
            </a:solidFill>
            <a:ln w="12700" cap="flat" cmpd="sng">
              <a:solidFill>
                <a:srgbClr val="93B6D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
            <p:cNvSpPr/>
            <p:nvPr/>
          </p:nvSpPr>
          <p:spPr>
            <a:xfrm>
              <a:off x="460881" y="3973169"/>
              <a:ext cx="7079338" cy="611467"/>
            </a:xfrm>
            <a:prstGeom prst="rect">
              <a:avLst/>
            </a:prstGeom>
            <a:solidFill>
              <a:srgbClr val="D7024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
            <p:cNvSpPr txBox="1"/>
            <p:nvPr/>
          </p:nvSpPr>
          <p:spPr>
            <a:xfrm>
              <a:off x="460881" y="3973169"/>
              <a:ext cx="7079338" cy="611467"/>
            </a:xfrm>
            <a:prstGeom prst="rect">
              <a:avLst/>
            </a:prstGeom>
            <a:solidFill>
              <a:srgbClr val="00C0EB"/>
            </a:solidFill>
            <a:ln>
              <a:noFill/>
            </a:ln>
          </p:spPr>
          <p:txBody>
            <a:bodyPr spcFirstLastPara="1" wrap="square" lIns="485350" tIns="83800" rIns="83800" bIns="83800" anchor="ctr" anchorCtr="0">
              <a:noAutofit/>
            </a:bodyPr>
            <a:lstStyle/>
            <a:p>
              <a:pPr marL="0" marR="0" lvl="0" indent="0" algn="l" rtl="0">
                <a:lnSpc>
                  <a:spcPct val="90000"/>
                </a:lnSpc>
                <a:spcBef>
                  <a:spcPts val="0"/>
                </a:spcBef>
                <a:spcAft>
                  <a:spcPts val="0"/>
                </a:spcAft>
                <a:buClr>
                  <a:srgbClr val="000000"/>
                </a:buClr>
                <a:buSzPts val="3300"/>
                <a:buFont typeface="Arial"/>
                <a:buNone/>
              </a:pPr>
              <a:r>
                <a:rPr lang="en-GB" sz="3300" b="0" i="0" u="none" strike="noStrike" cap="none" dirty="0">
                  <a:solidFill>
                    <a:schemeClr val="lt1"/>
                  </a:solidFill>
                  <a:latin typeface="Trebuchet MS"/>
                  <a:ea typeface="Trebuchet MS"/>
                  <a:cs typeface="Trebuchet MS"/>
                  <a:sym typeface="Trebuchet MS"/>
                </a:rPr>
                <a:t>Hands-on practical</a:t>
              </a:r>
              <a:endParaRPr sz="1400" b="0" i="0" u="none" strike="noStrike" cap="none" dirty="0">
                <a:solidFill>
                  <a:srgbClr val="000000"/>
                </a:solidFill>
                <a:latin typeface="Arial"/>
                <a:ea typeface="Arial"/>
                <a:cs typeface="Arial"/>
                <a:sym typeface="Arial"/>
              </a:endParaRPr>
            </a:p>
          </p:txBody>
        </p:sp>
        <p:sp>
          <p:nvSpPr>
            <p:cNvPr id="155" name="Google Shape;155;p3"/>
            <p:cNvSpPr/>
            <p:nvPr/>
          </p:nvSpPr>
          <p:spPr>
            <a:xfrm>
              <a:off x="78714" y="3896735"/>
              <a:ext cx="764334" cy="764334"/>
            </a:xfrm>
            <a:prstGeom prst="ellipse">
              <a:avLst/>
            </a:prstGeom>
            <a:solidFill>
              <a:schemeClr val="lt1"/>
            </a:solidFill>
            <a:ln w="12700" cap="flat" cmpd="sng">
              <a:solidFill>
                <a:srgbClr val="93B6D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smtClean="0">
                <a:solidFill>
                  <a:srgbClr val="FF0000"/>
                </a:solidFill>
                <a:latin typeface="Book Antiqua"/>
                <a:sym typeface="Book Antiqua"/>
              </a:rPr>
              <a:t>Visualization Techniques</a:t>
            </a:r>
          </a:p>
          <a:p>
            <a:pPr marL="0" lvl="0" indent="0" algn="just">
              <a:lnSpc>
                <a:spcPct val="98181"/>
              </a:lnSpc>
              <a:spcBef>
                <a:spcPts val="0"/>
              </a:spcBef>
              <a:buSzPts val="3600"/>
              <a:buNone/>
            </a:pPr>
            <a:endParaRPr lang="en-US" sz="3600" b="1" dirty="0">
              <a:solidFill>
                <a:srgbClr val="FF0000"/>
              </a:solidFill>
              <a:latin typeface="Book Antiqua"/>
              <a:sym typeface="Book Antiqua"/>
            </a:endParaRPr>
          </a:p>
          <a:p>
            <a:pPr marL="571500" lvl="0" indent="-571500" algn="just">
              <a:lnSpc>
                <a:spcPct val="98181"/>
              </a:lnSpc>
              <a:spcBef>
                <a:spcPts val="0"/>
              </a:spcBef>
              <a:buSzPts val="3600"/>
              <a:buFont typeface="Wingdings" panose="05000000000000000000" pitchFamily="2" charset="2"/>
              <a:buChar char="q"/>
            </a:pPr>
            <a:r>
              <a:rPr lang="en-US" sz="3600" dirty="0" smtClean="0">
                <a:solidFill>
                  <a:schemeClr val="tx1"/>
                </a:solidFill>
                <a:latin typeface="Book Antiqua"/>
                <a:sym typeface="Book Antiqua"/>
              </a:rPr>
              <a:t>Scatter plots-</a:t>
            </a:r>
          </a:p>
          <a:p>
            <a:pPr marL="571500" lvl="0" indent="-571500" algn="just">
              <a:lnSpc>
                <a:spcPct val="98181"/>
              </a:lnSpc>
              <a:spcBef>
                <a:spcPts val="0"/>
              </a:spcBef>
              <a:buSzPts val="3600"/>
              <a:buFont typeface="Wingdings" panose="05000000000000000000" pitchFamily="2" charset="2"/>
              <a:buChar char="q"/>
            </a:pPr>
            <a:endParaRPr lang="en-US" sz="3600" dirty="0" smtClean="0">
              <a:solidFill>
                <a:schemeClr val="tx1"/>
              </a:solidFill>
              <a:latin typeface="Book Antiqua"/>
              <a:sym typeface="Book Antiqua"/>
            </a:endParaRPr>
          </a:p>
          <a:p>
            <a:pPr marL="571500" lvl="0" indent="-571500" algn="just">
              <a:lnSpc>
                <a:spcPct val="98181"/>
              </a:lnSpc>
              <a:spcBef>
                <a:spcPts val="0"/>
              </a:spcBef>
              <a:buSzPts val="3600"/>
              <a:buFont typeface="Wingdings" panose="05000000000000000000" pitchFamily="2" charset="2"/>
              <a:buChar char="q"/>
            </a:pPr>
            <a:r>
              <a:rPr lang="en-US" sz="3600" dirty="0" smtClean="0">
                <a:solidFill>
                  <a:schemeClr val="tx1"/>
                </a:solidFill>
                <a:latin typeface="Book Antiqua"/>
                <a:sym typeface="Book Antiqua"/>
              </a:rPr>
              <a:t>Histogram</a:t>
            </a:r>
          </a:p>
          <a:p>
            <a:pPr marL="0" lvl="0" indent="0" algn="just">
              <a:lnSpc>
                <a:spcPct val="98181"/>
              </a:lnSpc>
              <a:spcBef>
                <a:spcPts val="0"/>
              </a:spcBef>
              <a:buSzPts val="3600"/>
              <a:buNone/>
            </a:pPr>
            <a:endParaRPr lang="en-US" sz="3600" b="1" dirty="0">
              <a:solidFill>
                <a:schemeClr val="tx1"/>
              </a:solidFill>
              <a:latin typeface="Book Antiqua"/>
              <a:sym typeface="Book Antiqua"/>
            </a:endParaRPr>
          </a:p>
          <a:p>
            <a:pPr marL="0" lvl="0" indent="0" algn="just">
              <a:lnSpc>
                <a:spcPct val="98181"/>
              </a:lnSpc>
              <a:spcBef>
                <a:spcPts val="0"/>
              </a:spcBef>
              <a:buSzPts val="3600"/>
              <a:buNone/>
            </a:pPr>
            <a:r>
              <a:rPr lang="en-US" sz="3600" b="1" dirty="0" smtClean="0">
                <a:solidFill>
                  <a:schemeClr val="tx1"/>
                </a:solidFill>
                <a:latin typeface="Book Antiqua"/>
                <a:sym typeface="Book Antiqua"/>
              </a:rPr>
              <a:t> </a:t>
            </a:r>
            <a:endParaRPr lang="en-US" sz="3600" dirty="0" smtClean="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Identifying </a:t>
            </a:r>
            <a:r>
              <a:rPr lang="en-GB" b="1" dirty="0"/>
              <a:t>O</a:t>
            </a:r>
            <a:r>
              <a:rPr lang="en-GB" b="1" dirty="0" smtClean="0"/>
              <a:t>utliers</a:t>
            </a:r>
            <a:endParaRPr b="1" dirty="0"/>
          </a:p>
        </p:txBody>
      </p:sp>
    </p:spTree>
    <p:extLst>
      <p:ext uri="{BB962C8B-B14F-4D97-AF65-F5344CB8AC3E}">
        <p14:creationId xmlns:p14="http://schemas.microsoft.com/office/powerpoint/2010/main" val="14071179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smtClean="0">
                <a:solidFill>
                  <a:srgbClr val="FF0000"/>
                </a:solidFill>
                <a:latin typeface="Book Antiqua"/>
                <a:sym typeface="Book Antiqua"/>
              </a:rPr>
              <a:t>Statistical Methods</a:t>
            </a:r>
          </a:p>
          <a:p>
            <a:pPr marL="0" lvl="0" indent="0" algn="just">
              <a:lnSpc>
                <a:spcPct val="98181"/>
              </a:lnSpc>
              <a:spcBef>
                <a:spcPts val="0"/>
              </a:spcBef>
              <a:buSzPts val="3600"/>
              <a:buNone/>
            </a:pPr>
            <a:endParaRPr lang="en-US" sz="3600" b="1" dirty="0">
              <a:solidFill>
                <a:srgbClr val="FF0000"/>
              </a:solidFill>
              <a:latin typeface="Book Antiqua"/>
              <a:sym typeface="Book Antiqua"/>
            </a:endParaRPr>
          </a:p>
          <a:p>
            <a:pPr marL="571500" lvl="0" indent="-571500" algn="just">
              <a:lnSpc>
                <a:spcPct val="98181"/>
              </a:lnSpc>
              <a:spcBef>
                <a:spcPts val="0"/>
              </a:spcBef>
              <a:buSzPts val="3600"/>
              <a:buFont typeface="Wingdings" panose="05000000000000000000" pitchFamily="2" charset="2"/>
              <a:buChar char="q"/>
            </a:pPr>
            <a:r>
              <a:rPr lang="en-US" sz="3600" dirty="0" smtClean="0">
                <a:solidFill>
                  <a:schemeClr val="tx1"/>
                </a:solidFill>
                <a:latin typeface="Book Antiqua"/>
                <a:sym typeface="Book Antiqua"/>
              </a:rPr>
              <a:t>Standard Deviation -Z score</a:t>
            </a:r>
          </a:p>
          <a:p>
            <a:pPr marL="0" lvl="0" indent="0" algn="just">
              <a:lnSpc>
                <a:spcPct val="98181"/>
              </a:lnSpc>
              <a:spcBef>
                <a:spcPts val="0"/>
              </a:spcBef>
              <a:buSzPts val="3600"/>
              <a:buNone/>
            </a:pPr>
            <a:endParaRPr lang="en-US" sz="3600" dirty="0">
              <a:solidFill>
                <a:schemeClr val="tx1"/>
              </a:solidFill>
              <a:latin typeface="Book Antiqua"/>
              <a:sym typeface="Book Antiqua"/>
            </a:endParaRPr>
          </a:p>
          <a:p>
            <a:pPr marL="0" lvl="0" indent="0" algn="just">
              <a:lnSpc>
                <a:spcPct val="98181"/>
              </a:lnSpc>
              <a:spcBef>
                <a:spcPts val="0"/>
              </a:spcBef>
              <a:buSzPts val="3600"/>
              <a:buNone/>
            </a:pPr>
            <a:r>
              <a:rPr lang="en-US" sz="3600" dirty="0" smtClean="0">
                <a:solidFill>
                  <a:schemeClr val="tx1"/>
                </a:solidFill>
                <a:latin typeface="Book Antiqua"/>
                <a:sym typeface="Book Antiqua"/>
              </a:rPr>
              <a:t>Sensitive to outliers</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Identifying </a:t>
            </a:r>
            <a:r>
              <a:rPr lang="en-GB" b="1" dirty="0"/>
              <a:t>O</a:t>
            </a:r>
            <a:r>
              <a:rPr lang="en-GB" b="1" dirty="0" smtClean="0"/>
              <a:t>utliers</a:t>
            </a:r>
            <a:endParaRPr b="1" dirty="0"/>
          </a:p>
        </p:txBody>
      </p:sp>
    </p:spTree>
    <p:extLst>
      <p:ext uri="{BB962C8B-B14F-4D97-AF65-F5344CB8AC3E}">
        <p14:creationId xmlns:p14="http://schemas.microsoft.com/office/powerpoint/2010/main" val="1140255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endParaRPr lang="en-US" sz="3600" dirty="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Identifying </a:t>
            </a:r>
            <a:r>
              <a:rPr lang="en-GB" b="1" dirty="0"/>
              <a:t>O</a:t>
            </a:r>
            <a:r>
              <a:rPr lang="en-GB" b="1" dirty="0" smtClean="0"/>
              <a:t>utliers</a:t>
            </a:r>
            <a:endParaRPr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1625507"/>
            <a:ext cx="11196320" cy="4805773"/>
          </a:xfrm>
          <a:prstGeom prst="rect">
            <a:avLst/>
          </a:prstGeom>
        </p:spPr>
      </p:pic>
    </p:spTree>
    <p:extLst>
      <p:ext uri="{BB962C8B-B14F-4D97-AF65-F5344CB8AC3E}">
        <p14:creationId xmlns:p14="http://schemas.microsoft.com/office/powerpoint/2010/main" val="1266475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endParaRPr lang="en-US" sz="3600" dirty="0" smtClean="0">
              <a:solidFill>
                <a:schemeClr val="tx1"/>
              </a:solidFill>
              <a:latin typeface="Book Antiqua"/>
              <a:sym typeface="Book Antiqua"/>
            </a:endParaRPr>
          </a:p>
          <a:p>
            <a:pPr marL="0" lvl="0" indent="0" algn="just">
              <a:lnSpc>
                <a:spcPct val="98181"/>
              </a:lnSpc>
              <a:spcBef>
                <a:spcPts val="0"/>
              </a:spcBef>
              <a:buSzPts val="3600"/>
              <a:buNone/>
            </a:pPr>
            <a:endParaRPr lang="en-US" sz="3600" dirty="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Identifying </a:t>
            </a:r>
            <a:r>
              <a:rPr lang="en-GB" b="1" dirty="0"/>
              <a:t>O</a:t>
            </a:r>
            <a:r>
              <a:rPr lang="en-GB" b="1" dirty="0" smtClean="0"/>
              <a:t>utliers</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40" y="1544320"/>
            <a:ext cx="9479280" cy="4846320"/>
          </a:xfrm>
          <a:prstGeom prst="rect">
            <a:avLst/>
          </a:prstGeom>
        </p:spPr>
      </p:pic>
    </p:spTree>
    <p:extLst>
      <p:ext uri="{BB962C8B-B14F-4D97-AF65-F5344CB8AC3E}">
        <p14:creationId xmlns:p14="http://schemas.microsoft.com/office/powerpoint/2010/main" val="22225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endParaRPr lang="en-US" sz="3600" b="1" dirty="0" smtClean="0">
              <a:solidFill>
                <a:srgbClr val="FF0000"/>
              </a:solidFill>
              <a:latin typeface="Book Antiqua"/>
              <a:sym typeface="Book Antiqua"/>
            </a:endParaRPr>
          </a:p>
          <a:p>
            <a:pPr marL="0" lvl="0" indent="0" algn="just">
              <a:lnSpc>
                <a:spcPct val="98181"/>
              </a:lnSpc>
              <a:spcBef>
                <a:spcPts val="0"/>
              </a:spcBef>
              <a:buSzPts val="3600"/>
              <a:buNone/>
            </a:pPr>
            <a:endParaRPr lang="en-US" sz="3600" b="1" dirty="0">
              <a:solidFill>
                <a:srgbClr val="FF0000"/>
              </a:solidFill>
              <a:latin typeface="Book Antiqua"/>
              <a:sym typeface="Book Antiqua"/>
            </a:endParaRPr>
          </a:p>
          <a:p>
            <a:pPr marL="0" lvl="0" indent="0" algn="just">
              <a:lnSpc>
                <a:spcPct val="98181"/>
              </a:lnSpc>
              <a:spcBef>
                <a:spcPts val="0"/>
              </a:spcBef>
              <a:buSzPts val="3600"/>
              <a:buNone/>
            </a:pPr>
            <a:endParaRPr lang="en-US" sz="3600" dirty="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Identifying </a:t>
            </a:r>
            <a:r>
              <a:rPr lang="en-GB" b="1" dirty="0"/>
              <a:t>O</a:t>
            </a:r>
            <a:r>
              <a:rPr lang="en-GB" b="1" dirty="0" smtClean="0"/>
              <a:t>utliers</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8800"/>
            <a:ext cx="9413240" cy="4312590"/>
          </a:xfrm>
          <a:prstGeom prst="rect">
            <a:avLst/>
          </a:prstGeom>
        </p:spPr>
      </p:pic>
    </p:spTree>
    <p:extLst>
      <p:ext uri="{BB962C8B-B14F-4D97-AF65-F5344CB8AC3E}">
        <p14:creationId xmlns:p14="http://schemas.microsoft.com/office/powerpoint/2010/main" val="471077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endParaRPr lang="en-US" sz="3600" dirty="0">
              <a:solidFill>
                <a:schemeClr val="tx1"/>
              </a:solidFill>
              <a:latin typeface="Book Antiqua"/>
              <a:sym typeface="Book Antiqua"/>
            </a:endParaRPr>
          </a:p>
          <a:p>
            <a:pPr marL="571500" indent="-571500" algn="just">
              <a:lnSpc>
                <a:spcPct val="98181"/>
              </a:lnSpc>
              <a:spcBef>
                <a:spcPts val="0"/>
              </a:spcBef>
              <a:buSzPts val="3600"/>
            </a:pPr>
            <a:r>
              <a:rPr lang="en-US" sz="3600" dirty="0" smtClean="0">
                <a:solidFill>
                  <a:schemeClr val="tx1"/>
                </a:solidFill>
                <a:latin typeface="Book Antiqua"/>
                <a:sym typeface="Book Antiqua"/>
              </a:rPr>
              <a:t> </a:t>
            </a:r>
            <a:r>
              <a:rPr lang="en-US" sz="3600" b="1" dirty="0" smtClean="0">
                <a:solidFill>
                  <a:schemeClr val="tx1"/>
                </a:solidFill>
                <a:latin typeface="Book Antiqua"/>
                <a:sym typeface="Book Antiqua"/>
              </a:rPr>
              <a:t>Inter quartile range (IQR) Method</a:t>
            </a:r>
          </a:p>
          <a:p>
            <a:pPr lvl="1" indent="-457200" algn="just">
              <a:lnSpc>
                <a:spcPct val="98181"/>
              </a:lnSpc>
              <a:spcBef>
                <a:spcPts val="0"/>
              </a:spcBef>
              <a:buSzPts val="3600"/>
              <a:buFont typeface="Courier New" panose="02070309020205020404" pitchFamily="49" charset="0"/>
              <a:buChar char="o"/>
            </a:pPr>
            <a:r>
              <a:rPr lang="en-US" sz="3200" dirty="0" smtClean="0">
                <a:solidFill>
                  <a:schemeClr val="tx1"/>
                </a:solidFill>
                <a:latin typeface="Book Antiqua"/>
                <a:sym typeface="Book Antiqua"/>
              </a:rPr>
              <a:t>Find </a:t>
            </a:r>
            <a:r>
              <a:rPr lang="en-US" sz="3200" dirty="0">
                <a:solidFill>
                  <a:schemeClr val="tx1"/>
                </a:solidFill>
                <a:latin typeface="Book Antiqua"/>
                <a:sym typeface="Book Antiqua"/>
              </a:rPr>
              <a:t>Q1 (25th percentile) and Q3 (75th percentile).</a:t>
            </a:r>
          </a:p>
          <a:p>
            <a:pPr lvl="1" indent="-457200" algn="just">
              <a:lnSpc>
                <a:spcPct val="98181"/>
              </a:lnSpc>
              <a:spcBef>
                <a:spcPts val="0"/>
              </a:spcBef>
              <a:buSzPts val="3600"/>
              <a:buFont typeface="Courier New" panose="02070309020205020404" pitchFamily="49" charset="0"/>
              <a:buChar char="o"/>
            </a:pPr>
            <a:r>
              <a:rPr lang="en-US" sz="3200" dirty="0" smtClean="0">
                <a:solidFill>
                  <a:schemeClr val="tx1"/>
                </a:solidFill>
                <a:latin typeface="Book Antiqua"/>
                <a:sym typeface="Book Antiqua"/>
              </a:rPr>
              <a:t>Compute </a:t>
            </a:r>
            <a:r>
              <a:rPr lang="en-US" sz="3200" dirty="0">
                <a:solidFill>
                  <a:schemeClr val="tx1"/>
                </a:solidFill>
                <a:latin typeface="Book Antiqua"/>
                <a:sym typeface="Book Antiqua"/>
              </a:rPr>
              <a:t>IQR: </a:t>
            </a:r>
            <a:endParaRPr lang="en-US" sz="3200" dirty="0" smtClean="0">
              <a:solidFill>
                <a:schemeClr val="tx1"/>
              </a:solidFill>
              <a:latin typeface="Book Antiqua"/>
              <a:sym typeface="Book Antiqua"/>
            </a:endParaRPr>
          </a:p>
          <a:p>
            <a:pPr marL="457200" lvl="1" indent="0" algn="just">
              <a:lnSpc>
                <a:spcPct val="98181"/>
              </a:lnSpc>
              <a:spcBef>
                <a:spcPts val="0"/>
              </a:spcBef>
              <a:buSzPts val="3600"/>
              <a:buNone/>
            </a:pPr>
            <a:r>
              <a:rPr lang="en-US" sz="3200" dirty="0" smtClean="0">
                <a:solidFill>
                  <a:schemeClr val="tx1"/>
                </a:solidFill>
                <a:latin typeface="Book Antiqua"/>
                <a:sym typeface="Book Antiqua"/>
              </a:rPr>
              <a:t>       IQR= Q3</a:t>
            </a:r>
            <a:r>
              <a:rPr lang="en-US" sz="3200" dirty="0">
                <a:solidFill>
                  <a:schemeClr val="tx1"/>
                </a:solidFill>
                <a:latin typeface="Book Antiqua"/>
                <a:sym typeface="Book Antiqua"/>
              </a:rPr>
              <a:t>−</a:t>
            </a:r>
            <a:r>
              <a:rPr lang="en-US" sz="3200" dirty="0" smtClean="0">
                <a:solidFill>
                  <a:schemeClr val="tx1"/>
                </a:solidFill>
                <a:latin typeface="Book Antiqua"/>
                <a:sym typeface="Book Antiqua"/>
              </a:rPr>
              <a:t>Q1 </a:t>
            </a:r>
          </a:p>
          <a:p>
            <a:pPr marL="1028700" lvl="1" indent="-571500" algn="just">
              <a:lnSpc>
                <a:spcPct val="98181"/>
              </a:lnSpc>
              <a:spcBef>
                <a:spcPts val="0"/>
              </a:spcBef>
              <a:buSzPts val="3600"/>
              <a:buFont typeface="Courier New" panose="02070309020205020404" pitchFamily="49" charset="0"/>
              <a:buChar char="o"/>
            </a:pPr>
            <a:r>
              <a:rPr lang="en-US" sz="3200" dirty="0" smtClean="0">
                <a:solidFill>
                  <a:schemeClr val="tx1"/>
                </a:solidFill>
                <a:latin typeface="Book Antiqua"/>
                <a:sym typeface="Book Antiqua"/>
              </a:rPr>
              <a:t>Any </a:t>
            </a:r>
            <a:r>
              <a:rPr lang="en-US" sz="3200" dirty="0">
                <a:solidFill>
                  <a:schemeClr val="tx1"/>
                </a:solidFill>
                <a:latin typeface="Book Antiqua"/>
                <a:sym typeface="Book Antiqua"/>
              </a:rPr>
              <a:t>value below Q1 - 1.5 × IQR or above Q3 + 1.5 × IQR is considered an outlier.</a:t>
            </a:r>
          </a:p>
          <a:p>
            <a:pPr marL="0" indent="0" algn="just">
              <a:lnSpc>
                <a:spcPct val="98181"/>
              </a:lnSpc>
              <a:spcBef>
                <a:spcPts val="0"/>
              </a:spcBef>
              <a:buSzPts val="3600"/>
              <a:buNone/>
            </a:pPr>
            <a:endParaRPr lang="en-US" sz="3600" dirty="0" smtClean="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Identifying </a:t>
            </a:r>
            <a:r>
              <a:rPr lang="en-GB" b="1" dirty="0"/>
              <a:t>O</a:t>
            </a:r>
            <a:r>
              <a:rPr lang="en-GB" b="1" dirty="0" smtClean="0"/>
              <a:t>utliers</a:t>
            </a:r>
            <a:endParaRPr b="1" dirty="0"/>
          </a:p>
        </p:txBody>
      </p:sp>
    </p:spTree>
    <p:extLst>
      <p:ext uri="{BB962C8B-B14F-4D97-AF65-F5344CB8AC3E}">
        <p14:creationId xmlns:p14="http://schemas.microsoft.com/office/powerpoint/2010/main" val="2321555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endParaRPr lang="en-US" sz="3600" dirty="0">
              <a:solidFill>
                <a:schemeClr val="tx1"/>
              </a:solidFill>
              <a:latin typeface="Book Antiqua"/>
              <a:sym typeface="Book Antiqua"/>
            </a:endParaRPr>
          </a:p>
          <a:p>
            <a:pPr marL="0" indent="0" algn="just">
              <a:lnSpc>
                <a:spcPct val="98181"/>
              </a:lnSpc>
              <a:spcBef>
                <a:spcPts val="0"/>
              </a:spcBef>
              <a:buSzPts val="3600"/>
              <a:buNone/>
            </a:pPr>
            <a:endParaRPr lang="en-US" sz="3600" dirty="0" smtClean="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Identifying </a:t>
            </a:r>
            <a:r>
              <a:rPr lang="en-GB" b="1" dirty="0"/>
              <a:t>O</a:t>
            </a:r>
            <a:r>
              <a:rPr lang="en-GB" b="1" dirty="0" smtClean="0"/>
              <a:t>utliers</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921" y="1663609"/>
            <a:ext cx="8044338" cy="4601493"/>
          </a:xfrm>
          <a:prstGeom prst="rect">
            <a:avLst/>
          </a:prstGeom>
        </p:spPr>
      </p:pic>
    </p:spTree>
    <p:extLst>
      <p:ext uri="{BB962C8B-B14F-4D97-AF65-F5344CB8AC3E}">
        <p14:creationId xmlns:p14="http://schemas.microsoft.com/office/powerpoint/2010/main" val="1675083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30269cc05b6_0_92"/>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dirty="0" smtClean="0"/>
              <a:t>Identifying Outliers</a:t>
            </a:r>
            <a:endParaRPr dirty="0"/>
          </a:p>
        </p:txBody>
      </p:sp>
      <p:sp>
        <p:nvSpPr>
          <p:cNvPr id="268" name="Google Shape;268;g30269cc05b6_0_92"/>
          <p:cNvSpPr txBox="1">
            <a:spLocks noGrp="1"/>
          </p:cNvSpPr>
          <p:nvPr>
            <p:ph type="body" idx="1"/>
          </p:nvPr>
        </p:nvSpPr>
        <p:spPr>
          <a:xfrm>
            <a:off x="838200" y="1687525"/>
            <a:ext cx="11046900" cy="24843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0"/>
              </a:spcAft>
              <a:buClr>
                <a:schemeClr val="dk1"/>
              </a:buClr>
              <a:buSzPts val="935"/>
              <a:buFont typeface="Arial"/>
              <a:buNone/>
            </a:pPr>
            <a:r>
              <a:rPr lang="en-GB" sz="2480" b="1" dirty="0" smtClean="0">
                <a:latin typeface="Book Antiqua"/>
                <a:ea typeface="Book Antiqua"/>
                <a:cs typeface="Book Antiqua"/>
                <a:sym typeface="Book Antiqua"/>
              </a:rPr>
              <a:t>Interquartile </a:t>
            </a:r>
            <a:r>
              <a:rPr lang="en-GB" sz="2480" b="1" dirty="0">
                <a:latin typeface="Book Antiqua"/>
                <a:ea typeface="Book Antiqua"/>
                <a:cs typeface="Book Antiqua"/>
                <a:sym typeface="Book Antiqua"/>
              </a:rPr>
              <a:t>Range (IQR)</a:t>
            </a:r>
            <a:endParaRPr sz="2480" b="1" dirty="0">
              <a:latin typeface="Book Antiqua"/>
              <a:ea typeface="Book Antiqua"/>
              <a:cs typeface="Book Antiqua"/>
              <a:sym typeface="Book Antiqua"/>
            </a:endParaRPr>
          </a:p>
          <a:p>
            <a:pPr marL="0" lvl="0" indent="0" algn="l" rtl="0">
              <a:lnSpc>
                <a:spcPct val="95000"/>
              </a:lnSpc>
              <a:spcBef>
                <a:spcPts val="0"/>
              </a:spcBef>
              <a:spcAft>
                <a:spcPts val="0"/>
              </a:spcAft>
              <a:buClr>
                <a:schemeClr val="dk1"/>
              </a:buClr>
              <a:buSzPts val="935"/>
              <a:buFont typeface="Arial"/>
              <a:buNone/>
            </a:pPr>
            <a:r>
              <a:rPr lang="en-GB" sz="2480" dirty="0">
                <a:latin typeface="Book Antiqua"/>
                <a:ea typeface="Book Antiqua"/>
                <a:cs typeface="Book Antiqua"/>
                <a:sym typeface="Book Antiqua"/>
              </a:rPr>
              <a:t>Quartiles divide the data into 4 parts. IQR  corresponds to the difference between the first and third quartiles - is sometimes used as a robust alternative to the standard deviation.</a:t>
            </a:r>
            <a:endParaRPr sz="2480" dirty="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935"/>
              <a:buFont typeface="Arial"/>
              <a:buNone/>
            </a:pPr>
            <a:endParaRPr sz="2480" dirty="0">
              <a:latin typeface="Book Antiqua"/>
              <a:ea typeface="Book Antiqua"/>
              <a:cs typeface="Book Antiqua"/>
              <a:sym typeface="Book Antiqua"/>
            </a:endParaRPr>
          </a:p>
          <a:p>
            <a:pPr marL="12700" lvl="0" indent="0" algn="l" rtl="0">
              <a:lnSpc>
                <a:spcPct val="95000"/>
              </a:lnSpc>
              <a:spcBef>
                <a:spcPts val="0"/>
              </a:spcBef>
              <a:spcAft>
                <a:spcPts val="0"/>
              </a:spcAft>
              <a:buClr>
                <a:schemeClr val="dk1"/>
              </a:buClr>
              <a:buSzPts val="935"/>
              <a:buFont typeface="Arial"/>
              <a:buNone/>
            </a:pPr>
            <a:endParaRPr sz="2055" dirty="0">
              <a:latin typeface="Book Antiqua"/>
              <a:ea typeface="Book Antiqua"/>
              <a:cs typeface="Book Antiqua"/>
              <a:sym typeface="Book Antiqua"/>
            </a:endParaRPr>
          </a:p>
          <a:p>
            <a:pPr marL="0" lvl="0" indent="0" algn="l" rtl="0">
              <a:lnSpc>
                <a:spcPct val="70000"/>
              </a:lnSpc>
              <a:spcBef>
                <a:spcPts val="1000"/>
              </a:spcBef>
              <a:spcAft>
                <a:spcPts val="0"/>
              </a:spcAft>
              <a:buSzPts val="1974"/>
              <a:buNone/>
            </a:pPr>
            <a:endParaRPr sz="2480" dirty="0">
              <a:latin typeface="Book Antiqua"/>
              <a:ea typeface="Book Antiqua"/>
              <a:cs typeface="Book Antiqua"/>
              <a:sym typeface="Book Antiqua"/>
            </a:endParaRPr>
          </a:p>
        </p:txBody>
      </p:sp>
      <p:pic>
        <p:nvPicPr>
          <p:cNvPr id="269" name="Google Shape;269;g30269cc05b6_0_92"/>
          <p:cNvPicPr preferRelativeResize="0"/>
          <p:nvPr/>
        </p:nvPicPr>
        <p:blipFill>
          <a:blip r:embed="rId3">
            <a:alphaModFix/>
          </a:blip>
          <a:stretch>
            <a:fillRect/>
          </a:stretch>
        </p:blipFill>
        <p:spPr>
          <a:xfrm>
            <a:off x="2190950" y="3376475"/>
            <a:ext cx="7818425" cy="2638800"/>
          </a:xfrm>
          <a:prstGeom prst="rect">
            <a:avLst/>
          </a:prstGeom>
          <a:noFill/>
          <a:ln>
            <a:noFill/>
          </a:ln>
        </p:spPr>
      </p:pic>
    </p:spTree>
    <p:extLst>
      <p:ext uri="{BB962C8B-B14F-4D97-AF65-F5344CB8AC3E}">
        <p14:creationId xmlns:p14="http://schemas.microsoft.com/office/powerpoint/2010/main" val="3960854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smtClean="0">
                <a:solidFill>
                  <a:srgbClr val="FF0000"/>
                </a:solidFill>
                <a:latin typeface="Book Antiqua"/>
                <a:sym typeface="Book Antiqua"/>
              </a:rPr>
              <a:t>Machine learning- Based Methods</a:t>
            </a:r>
            <a:endParaRPr lang="en-US" sz="3600" b="1" dirty="0">
              <a:solidFill>
                <a:srgbClr val="FF0000"/>
              </a:solidFill>
              <a:latin typeface="Book Antiqua"/>
              <a:sym typeface="Book Antiqua"/>
            </a:endParaRPr>
          </a:p>
          <a:p>
            <a:pPr marL="571500" indent="-571500" algn="just">
              <a:lnSpc>
                <a:spcPct val="98181"/>
              </a:lnSpc>
              <a:spcBef>
                <a:spcPts val="0"/>
              </a:spcBef>
              <a:buSzPts val="3600"/>
            </a:pPr>
            <a:r>
              <a:rPr lang="en-US" sz="3600" b="1" dirty="0" smtClean="0">
                <a:solidFill>
                  <a:schemeClr val="tx1"/>
                </a:solidFill>
                <a:latin typeface="Book Antiqua"/>
                <a:sym typeface="Book Antiqua"/>
              </a:rPr>
              <a:t>Isolation </a:t>
            </a:r>
            <a:r>
              <a:rPr lang="en-US" sz="3600" b="1" dirty="0">
                <a:solidFill>
                  <a:schemeClr val="tx1"/>
                </a:solidFill>
                <a:latin typeface="Book Antiqua"/>
                <a:sym typeface="Book Antiqua"/>
              </a:rPr>
              <a:t>Forests:</a:t>
            </a:r>
          </a:p>
          <a:p>
            <a:pPr marL="0" lvl="0" indent="0" algn="just">
              <a:lnSpc>
                <a:spcPct val="98181"/>
              </a:lnSpc>
              <a:spcBef>
                <a:spcPts val="0"/>
              </a:spcBef>
              <a:buSzPts val="3600"/>
              <a:buNone/>
            </a:pPr>
            <a:r>
              <a:rPr lang="en-US" sz="3600" dirty="0" smtClean="0">
                <a:solidFill>
                  <a:schemeClr val="tx1"/>
                </a:solidFill>
                <a:latin typeface="Book Antiqua"/>
                <a:sym typeface="Book Antiqua"/>
              </a:rPr>
              <a:t>Detect </a:t>
            </a:r>
            <a:r>
              <a:rPr lang="en-US" sz="3600" dirty="0">
                <a:solidFill>
                  <a:schemeClr val="tx1"/>
                </a:solidFill>
                <a:latin typeface="Book Antiqua"/>
                <a:sym typeface="Book Antiqua"/>
              </a:rPr>
              <a:t>anomalies by isolating rare data points in a tree-based structure</a:t>
            </a:r>
            <a:r>
              <a:rPr lang="en-US" sz="3600" dirty="0" smtClean="0">
                <a:solidFill>
                  <a:schemeClr val="tx1"/>
                </a:solidFill>
                <a:latin typeface="Book Antiqua"/>
                <a:sym typeface="Book Antiqua"/>
              </a:rPr>
              <a:t>.</a:t>
            </a:r>
          </a:p>
          <a:p>
            <a:pPr marL="0" lvl="0" indent="0" algn="just">
              <a:lnSpc>
                <a:spcPct val="98181"/>
              </a:lnSpc>
              <a:spcBef>
                <a:spcPts val="0"/>
              </a:spcBef>
              <a:buSzPts val="3600"/>
              <a:buNone/>
            </a:pPr>
            <a:endParaRPr lang="en-US" sz="3600" dirty="0">
              <a:solidFill>
                <a:schemeClr val="tx1"/>
              </a:solidFill>
              <a:latin typeface="Book Antiqua"/>
              <a:sym typeface="Book Antiqua"/>
            </a:endParaRPr>
          </a:p>
          <a:p>
            <a:pPr marL="571500" indent="-571500" algn="just">
              <a:lnSpc>
                <a:spcPct val="98181"/>
              </a:lnSpc>
              <a:spcBef>
                <a:spcPts val="0"/>
              </a:spcBef>
              <a:buSzPts val="3600"/>
            </a:pPr>
            <a:r>
              <a:rPr lang="en-US" sz="3600" b="1" dirty="0" smtClean="0">
                <a:solidFill>
                  <a:schemeClr val="tx1"/>
                </a:solidFill>
                <a:latin typeface="Book Antiqua"/>
                <a:sym typeface="Book Antiqua"/>
              </a:rPr>
              <a:t>Clustering</a:t>
            </a:r>
            <a:r>
              <a:rPr lang="en-US" sz="3600" b="1" dirty="0">
                <a:solidFill>
                  <a:schemeClr val="tx1"/>
                </a:solidFill>
                <a:latin typeface="Book Antiqua"/>
                <a:sym typeface="Book Antiqua"/>
              </a:rPr>
              <a:t>:</a:t>
            </a:r>
          </a:p>
          <a:p>
            <a:pPr marL="0" lvl="0" indent="0" algn="just">
              <a:lnSpc>
                <a:spcPct val="98181"/>
              </a:lnSpc>
              <a:spcBef>
                <a:spcPts val="0"/>
              </a:spcBef>
              <a:buSzPts val="3600"/>
              <a:buNone/>
            </a:pPr>
            <a:r>
              <a:rPr lang="en-US" sz="3600" dirty="0" smtClean="0">
                <a:solidFill>
                  <a:schemeClr val="tx1"/>
                </a:solidFill>
                <a:latin typeface="Book Antiqua"/>
                <a:sym typeface="Book Antiqua"/>
              </a:rPr>
              <a:t>Groups </a:t>
            </a:r>
            <a:r>
              <a:rPr lang="en-US" sz="3600" dirty="0">
                <a:solidFill>
                  <a:schemeClr val="tx1"/>
                </a:solidFill>
                <a:latin typeface="Book Antiqua"/>
                <a:sym typeface="Book Antiqua"/>
              </a:rPr>
              <a:t>dense data points together and identifies sparse ones as outliers.</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Identifying </a:t>
            </a:r>
            <a:r>
              <a:rPr lang="en-GB" b="1" dirty="0"/>
              <a:t>O</a:t>
            </a:r>
            <a:r>
              <a:rPr lang="en-GB" b="1" dirty="0" smtClean="0"/>
              <a:t>utliers</a:t>
            </a:r>
            <a:endParaRPr b="1" dirty="0"/>
          </a:p>
        </p:txBody>
      </p:sp>
    </p:spTree>
    <p:extLst>
      <p:ext uri="{BB962C8B-B14F-4D97-AF65-F5344CB8AC3E}">
        <p14:creationId xmlns:p14="http://schemas.microsoft.com/office/powerpoint/2010/main" val="35119916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lnSpcReduction="10000"/>
          </a:bodyPr>
          <a:lstStyle/>
          <a:p>
            <a:pPr marL="0" lvl="0" indent="0" algn="just">
              <a:lnSpc>
                <a:spcPct val="98181"/>
              </a:lnSpc>
              <a:spcBef>
                <a:spcPts val="0"/>
              </a:spcBef>
              <a:buSzPts val="3600"/>
              <a:buNone/>
            </a:pPr>
            <a:r>
              <a:rPr lang="en-US" sz="3600" b="1" u="sng" dirty="0" smtClean="0">
                <a:solidFill>
                  <a:srgbClr val="FF0000"/>
                </a:solidFill>
                <a:latin typeface="Book Antiqua"/>
                <a:sym typeface="Book Antiqua"/>
              </a:rPr>
              <a:t>Remove outliers</a:t>
            </a:r>
          </a:p>
          <a:p>
            <a:pPr marL="0" lvl="0" indent="0" algn="just">
              <a:lnSpc>
                <a:spcPct val="98181"/>
              </a:lnSpc>
              <a:spcBef>
                <a:spcPts val="0"/>
              </a:spcBef>
              <a:buSzPts val="3600"/>
              <a:buNone/>
            </a:pPr>
            <a:endParaRPr lang="en-US" sz="3600" dirty="0" smtClean="0">
              <a:solidFill>
                <a:schemeClr val="tx1"/>
              </a:solidFill>
              <a:latin typeface="Book Antiqua"/>
              <a:sym typeface="Book Antiqua"/>
            </a:endParaRPr>
          </a:p>
          <a:p>
            <a:pPr marL="0" lvl="0" indent="0" algn="just">
              <a:lnSpc>
                <a:spcPct val="98181"/>
              </a:lnSpc>
              <a:spcBef>
                <a:spcPts val="0"/>
              </a:spcBef>
              <a:buSzPts val="3600"/>
              <a:buNone/>
            </a:pPr>
            <a:r>
              <a:rPr lang="en-US" sz="3200" dirty="0">
                <a:solidFill>
                  <a:schemeClr val="tx1"/>
                </a:solidFill>
                <a:latin typeface="Book Antiqua"/>
                <a:sym typeface="Book Antiqua"/>
              </a:rPr>
              <a:t>I</a:t>
            </a:r>
            <a:r>
              <a:rPr lang="en-US" sz="3200" dirty="0" smtClean="0">
                <a:solidFill>
                  <a:schemeClr val="tx1"/>
                </a:solidFill>
                <a:latin typeface="Book Antiqua"/>
                <a:sym typeface="Book Antiqua"/>
              </a:rPr>
              <a:t>f they are due to errors.</a:t>
            </a:r>
          </a:p>
          <a:p>
            <a:pPr marL="0" lvl="0" indent="0" algn="just">
              <a:lnSpc>
                <a:spcPct val="98181"/>
              </a:lnSpc>
              <a:spcBef>
                <a:spcPts val="0"/>
              </a:spcBef>
              <a:buSzPts val="3600"/>
              <a:buNone/>
            </a:pPr>
            <a:endParaRPr lang="en-US" sz="3200" dirty="0" smtClean="0">
              <a:solidFill>
                <a:schemeClr val="tx1"/>
              </a:solidFill>
              <a:latin typeface="Book Antiqua"/>
              <a:sym typeface="Book Antiqua"/>
            </a:endParaRPr>
          </a:p>
          <a:p>
            <a:pPr marL="0" lvl="0" indent="0" algn="just">
              <a:lnSpc>
                <a:spcPct val="98181"/>
              </a:lnSpc>
              <a:spcBef>
                <a:spcPts val="0"/>
              </a:spcBef>
              <a:buSzPts val="3600"/>
              <a:buNone/>
            </a:pPr>
            <a:r>
              <a:rPr lang="en-US" sz="3200" u="sng" dirty="0" smtClean="0">
                <a:solidFill>
                  <a:schemeClr val="tx1"/>
                </a:solidFill>
                <a:latin typeface="Book Antiqua"/>
                <a:sym typeface="Book Antiqua"/>
              </a:rPr>
              <a:t>Example</a:t>
            </a:r>
            <a:r>
              <a:rPr lang="en-US" sz="3200" u="sng" dirty="0">
                <a:solidFill>
                  <a:schemeClr val="tx1"/>
                </a:solidFill>
                <a:latin typeface="Book Antiqua"/>
                <a:sym typeface="Book Antiqua"/>
              </a:rPr>
              <a:t>: </a:t>
            </a:r>
            <a:endParaRPr lang="en-US" sz="3200" u="sng" dirty="0" smtClean="0">
              <a:solidFill>
                <a:schemeClr val="tx1"/>
              </a:solidFill>
              <a:latin typeface="Book Antiqua"/>
              <a:sym typeface="Book Antiqua"/>
            </a:endParaRPr>
          </a:p>
          <a:p>
            <a:pPr marL="0" lvl="0" indent="0" algn="just">
              <a:lnSpc>
                <a:spcPct val="98181"/>
              </a:lnSpc>
              <a:spcBef>
                <a:spcPts val="0"/>
              </a:spcBef>
              <a:buSzPts val="3600"/>
              <a:buNone/>
            </a:pPr>
            <a:r>
              <a:rPr lang="en-US" sz="3200" dirty="0" smtClean="0">
                <a:solidFill>
                  <a:schemeClr val="tx1"/>
                </a:solidFill>
                <a:latin typeface="Book Antiqua"/>
                <a:sym typeface="Book Antiqua"/>
              </a:rPr>
              <a:t>If </a:t>
            </a:r>
            <a:r>
              <a:rPr lang="en-US" sz="3200" dirty="0">
                <a:solidFill>
                  <a:schemeClr val="tx1"/>
                </a:solidFill>
                <a:latin typeface="Book Antiqua"/>
                <a:sym typeface="Book Antiqua"/>
              </a:rPr>
              <a:t>a height value of 900 cm appears, it is likely a typo and can be deleted.</a:t>
            </a:r>
          </a:p>
          <a:p>
            <a:pPr marL="0" lvl="0" indent="0" algn="just">
              <a:lnSpc>
                <a:spcPct val="98181"/>
              </a:lnSpc>
              <a:spcBef>
                <a:spcPts val="0"/>
              </a:spcBef>
              <a:buSzPts val="3600"/>
              <a:buNone/>
            </a:pPr>
            <a:r>
              <a:rPr lang="en-US" sz="3200" b="1" dirty="0" smtClean="0">
                <a:solidFill>
                  <a:schemeClr val="tx1"/>
                </a:solidFill>
                <a:latin typeface="Book Antiqua"/>
                <a:sym typeface="Book Antiqua"/>
              </a:rPr>
              <a:t>Caution</a:t>
            </a:r>
            <a:r>
              <a:rPr lang="en-US" sz="3200" b="1" dirty="0">
                <a:solidFill>
                  <a:schemeClr val="tx1"/>
                </a:solidFill>
                <a:latin typeface="Book Antiqua"/>
                <a:sym typeface="Book Antiqua"/>
              </a:rPr>
              <a:t>: </a:t>
            </a:r>
            <a:r>
              <a:rPr lang="en-US" sz="3200" dirty="0">
                <a:solidFill>
                  <a:schemeClr val="tx1"/>
                </a:solidFill>
                <a:latin typeface="Book Antiqua"/>
                <a:sym typeface="Book Antiqua"/>
              </a:rPr>
              <a:t>Removing outliers without justification may lead to loss of valuable information.</a:t>
            </a:r>
          </a:p>
          <a:p>
            <a:pPr marL="0" lvl="0" indent="0" algn="just">
              <a:lnSpc>
                <a:spcPct val="98181"/>
              </a:lnSpc>
              <a:spcBef>
                <a:spcPts val="0"/>
              </a:spcBef>
              <a:buSzPts val="3600"/>
              <a:buNone/>
            </a:pPr>
            <a:endParaRPr lang="en-US" sz="3600" dirty="0" smtClean="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Handling </a:t>
            </a:r>
            <a:r>
              <a:rPr lang="en-GB" b="1" dirty="0"/>
              <a:t>O</a:t>
            </a:r>
            <a:r>
              <a:rPr lang="en-GB" b="1" dirty="0" smtClean="0"/>
              <a:t>utliers</a:t>
            </a:r>
            <a:endParaRPr b="1" dirty="0"/>
          </a:p>
        </p:txBody>
      </p:sp>
    </p:spTree>
    <p:extLst>
      <p:ext uri="{BB962C8B-B14F-4D97-AF65-F5344CB8AC3E}">
        <p14:creationId xmlns:p14="http://schemas.microsoft.com/office/powerpoint/2010/main" val="1271973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l" rtl="0">
              <a:lnSpc>
                <a:spcPct val="98181"/>
              </a:lnSpc>
              <a:spcBef>
                <a:spcPts val="1000"/>
              </a:spcBef>
              <a:spcAft>
                <a:spcPts val="0"/>
              </a:spcAft>
              <a:buClr>
                <a:schemeClr val="dk1"/>
              </a:buClr>
              <a:buSzPts val="1100"/>
              <a:buFont typeface="Arial"/>
              <a:buNone/>
            </a:pPr>
            <a:r>
              <a:rPr lang="en-GB" sz="3600">
                <a:latin typeface="Book Antiqua"/>
                <a:ea typeface="Book Antiqua"/>
                <a:cs typeface="Book Antiqua"/>
                <a:sym typeface="Book Antiqua"/>
              </a:rPr>
              <a:t>Qn. Describe data flow through pipelines</a:t>
            </a:r>
            <a:endParaRPr sz="3600">
              <a:latin typeface="Book Antiqua"/>
              <a:ea typeface="Book Antiqua"/>
              <a:cs typeface="Book Antiqua"/>
              <a:sym typeface="Book Antiqua"/>
            </a:endParaRPr>
          </a:p>
          <a:p>
            <a:pPr marL="457200" lvl="0" indent="-457200" algn="l" rtl="0">
              <a:lnSpc>
                <a:spcPct val="98181"/>
              </a:lnSpc>
              <a:spcBef>
                <a:spcPts val="1000"/>
              </a:spcBef>
              <a:spcAft>
                <a:spcPts val="0"/>
              </a:spcAft>
              <a:buSzPts val="3600"/>
              <a:buFont typeface="Book Antiqua"/>
              <a:buChar char="●"/>
            </a:pPr>
            <a:r>
              <a:rPr lang="en-GB" sz="3600">
                <a:latin typeface="Book Antiqua"/>
                <a:ea typeface="Book Antiqua"/>
                <a:cs typeface="Book Antiqua"/>
                <a:sym typeface="Book Antiqua"/>
              </a:rPr>
              <a:t>The data pipeline starts with data being extracted, transformed and loaded for storage either on cloud or on-premises storage.</a:t>
            </a:r>
            <a:endParaRPr sz="3600">
              <a:latin typeface="Book Antiqua"/>
              <a:ea typeface="Book Antiqua"/>
              <a:cs typeface="Book Antiqua"/>
              <a:sym typeface="Book Antiqua"/>
            </a:endParaRPr>
          </a:p>
          <a:p>
            <a:pPr marL="457200" lvl="0" indent="-457200" algn="l" rtl="0">
              <a:lnSpc>
                <a:spcPct val="98181"/>
              </a:lnSpc>
              <a:spcBef>
                <a:spcPts val="0"/>
              </a:spcBef>
              <a:spcAft>
                <a:spcPts val="0"/>
              </a:spcAft>
              <a:buSzPts val="3600"/>
              <a:buFont typeface="Book Antiqua"/>
              <a:buChar char="●"/>
            </a:pPr>
            <a:r>
              <a:rPr lang="en-GB" sz="3600">
                <a:solidFill>
                  <a:srgbClr val="181A1F"/>
                </a:solidFill>
                <a:latin typeface="Book Antiqua"/>
                <a:ea typeface="Book Antiqua"/>
                <a:cs typeface="Book Antiqua"/>
                <a:sym typeface="Book Antiqua"/>
              </a:rPr>
              <a:t>Data flows through the three phases of a data pipeline; ingestion(Extract), transformation and storage(load).  </a:t>
            </a:r>
            <a:endParaRPr/>
          </a:p>
        </p:txBody>
      </p:sp>
      <p:sp>
        <p:nvSpPr>
          <p:cNvPr id="172" name="Google Shape;172;g30269cc05b6_0_9"/>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a:t>  Understanding big data management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u="sng" dirty="0" smtClean="0">
                <a:solidFill>
                  <a:srgbClr val="FF0000"/>
                </a:solidFill>
                <a:latin typeface="Book Antiqua"/>
                <a:sym typeface="Book Antiqua"/>
              </a:rPr>
              <a:t>Remove outliers</a:t>
            </a:r>
          </a:p>
          <a:p>
            <a:pPr marL="0" lvl="0" indent="0" algn="just">
              <a:lnSpc>
                <a:spcPct val="98181"/>
              </a:lnSpc>
              <a:spcBef>
                <a:spcPts val="0"/>
              </a:spcBef>
              <a:buSzPts val="3600"/>
              <a:buNone/>
            </a:pPr>
            <a:endParaRPr lang="en-US" sz="3600" dirty="0" smtClean="0">
              <a:solidFill>
                <a:schemeClr val="tx1"/>
              </a:solidFill>
              <a:latin typeface="Book Antiqua"/>
              <a:sym typeface="Book Antiqua"/>
            </a:endParaRPr>
          </a:p>
          <a:p>
            <a:pPr marL="0" lvl="0" indent="0" algn="just">
              <a:lnSpc>
                <a:spcPct val="98181"/>
              </a:lnSpc>
              <a:spcBef>
                <a:spcPts val="0"/>
              </a:spcBef>
              <a:buSzPts val="3600"/>
              <a:buNone/>
            </a:pPr>
            <a:r>
              <a:rPr lang="en-US" sz="3200" dirty="0" smtClean="0">
                <a:solidFill>
                  <a:schemeClr val="tx1"/>
                </a:solidFill>
                <a:latin typeface="Book Antiqua"/>
                <a:sym typeface="Book Antiqua"/>
              </a:rPr>
              <a:t>If you have no more than 30% missing.</a:t>
            </a:r>
          </a:p>
          <a:p>
            <a:pPr marL="0" lvl="0" indent="0" algn="just">
              <a:lnSpc>
                <a:spcPct val="98181"/>
              </a:lnSpc>
              <a:spcBef>
                <a:spcPts val="0"/>
              </a:spcBef>
              <a:buSzPts val="3600"/>
              <a:buNone/>
            </a:pPr>
            <a:endParaRPr lang="en-US" sz="3200" dirty="0" smtClean="0">
              <a:solidFill>
                <a:schemeClr val="tx1"/>
              </a:solidFill>
              <a:latin typeface="Book Antiqua"/>
              <a:sym typeface="Book Antiqua"/>
            </a:endParaRPr>
          </a:p>
          <a:p>
            <a:pPr marL="0" lvl="0" indent="0" algn="just">
              <a:lnSpc>
                <a:spcPct val="98181"/>
              </a:lnSpc>
              <a:spcBef>
                <a:spcPts val="0"/>
              </a:spcBef>
              <a:buSzPts val="3600"/>
              <a:buNone/>
            </a:pPr>
            <a:r>
              <a:rPr lang="en-US" sz="3200" dirty="0" smtClean="0">
                <a:solidFill>
                  <a:schemeClr val="tx1"/>
                </a:solidFill>
                <a:latin typeface="Book Antiqua"/>
                <a:sym typeface="Book Antiqua"/>
              </a:rPr>
              <a:t>Impute with zeros (if certain there was no information)</a:t>
            </a:r>
          </a:p>
          <a:p>
            <a:pPr marL="0" lvl="0" indent="0" algn="just">
              <a:lnSpc>
                <a:spcPct val="98181"/>
              </a:lnSpc>
              <a:spcBef>
                <a:spcPts val="0"/>
              </a:spcBef>
              <a:buSzPts val="3600"/>
              <a:buNone/>
            </a:pPr>
            <a:endParaRPr lang="en-US" sz="3200" dirty="0" smtClean="0">
              <a:solidFill>
                <a:schemeClr val="tx1"/>
              </a:solidFill>
              <a:latin typeface="Book Antiqua"/>
              <a:sym typeface="Book Antiqua"/>
            </a:endParaRPr>
          </a:p>
          <a:p>
            <a:pPr marL="0" lvl="0" indent="0" algn="just">
              <a:lnSpc>
                <a:spcPct val="98181"/>
              </a:lnSpc>
              <a:spcBef>
                <a:spcPts val="0"/>
              </a:spcBef>
              <a:buSzPts val="3600"/>
              <a:buNone/>
            </a:pPr>
            <a:endParaRPr lang="en-US" sz="3200" dirty="0" smtClean="0">
              <a:solidFill>
                <a:schemeClr val="tx1"/>
              </a:solidFill>
              <a:latin typeface="Book Antiqua"/>
              <a:sym typeface="Book Antiqua"/>
            </a:endParaRPr>
          </a:p>
          <a:p>
            <a:pPr marL="0" lvl="0" indent="0" algn="just">
              <a:lnSpc>
                <a:spcPct val="98181"/>
              </a:lnSpc>
              <a:spcBef>
                <a:spcPts val="0"/>
              </a:spcBef>
              <a:buSzPts val="3600"/>
              <a:buNone/>
            </a:pPr>
            <a:endParaRPr lang="en-US" sz="3600" dirty="0" smtClean="0">
              <a:solidFill>
                <a:schemeClr val="tx1"/>
              </a:solidFill>
              <a:latin typeface="Book Antiqua"/>
              <a:sym typeface="Book Antiqua"/>
            </a:endParaRP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Handling </a:t>
            </a:r>
            <a:r>
              <a:rPr lang="en-GB" b="1" dirty="0"/>
              <a:t>O</a:t>
            </a:r>
            <a:r>
              <a:rPr lang="en-GB" b="1" dirty="0" smtClean="0"/>
              <a:t>utliers</a:t>
            </a:r>
            <a:endParaRPr b="1" dirty="0"/>
          </a:p>
        </p:txBody>
      </p:sp>
    </p:spTree>
    <p:extLst>
      <p:ext uri="{BB962C8B-B14F-4D97-AF65-F5344CB8AC3E}">
        <p14:creationId xmlns:p14="http://schemas.microsoft.com/office/powerpoint/2010/main" val="40049565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smtClean="0">
                <a:solidFill>
                  <a:srgbClr val="FF0000"/>
                </a:solidFill>
                <a:latin typeface="Book Antiqua"/>
                <a:sym typeface="Book Antiqua"/>
              </a:rPr>
              <a:t>Transform the data</a:t>
            </a:r>
            <a:endParaRPr lang="en-US" sz="3600" b="1" dirty="0">
              <a:solidFill>
                <a:srgbClr val="FF0000"/>
              </a:solidFill>
              <a:latin typeface="Book Antiqua"/>
              <a:sym typeface="Book Antiqua"/>
            </a:endParaRPr>
          </a:p>
          <a:p>
            <a:pPr marL="0" indent="0" algn="just">
              <a:lnSpc>
                <a:spcPct val="98181"/>
              </a:lnSpc>
              <a:spcBef>
                <a:spcPts val="0"/>
              </a:spcBef>
              <a:buSzPts val="3600"/>
              <a:buNone/>
            </a:pPr>
            <a:r>
              <a:rPr lang="en-US" sz="3600" dirty="0" smtClean="0">
                <a:solidFill>
                  <a:schemeClr val="tx1"/>
                </a:solidFill>
                <a:latin typeface="Book Antiqua"/>
                <a:sym typeface="Book Antiqua"/>
              </a:rPr>
              <a:t>Applying </a:t>
            </a:r>
            <a:r>
              <a:rPr lang="en-US" sz="3600" dirty="0">
                <a:solidFill>
                  <a:schemeClr val="tx1"/>
                </a:solidFill>
                <a:latin typeface="Book Antiqua"/>
                <a:sym typeface="Book Antiqua"/>
              </a:rPr>
              <a:t>log or square root transformations can </a:t>
            </a:r>
            <a:r>
              <a:rPr lang="en-US" sz="3600" b="1" dirty="0">
                <a:solidFill>
                  <a:schemeClr val="tx1"/>
                </a:solidFill>
                <a:latin typeface="Book Antiqua"/>
                <a:sym typeface="Book Antiqua"/>
              </a:rPr>
              <a:t>reduce</a:t>
            </a:r>
            <a:r>
              <a:rPr lang="en-US" sz="3600" dirty="0">
                <a:solidFill>
                  <a:schemeClr val="tx1"/>
                </a:solidFill>
                <a:latin typeface="Book Antiqua"/>
                <a:sym typeface="Book Antiqua"/>
              </a:rPr>
              <a:t> the effect of extreme values.</a:t>
            </a:r>
          </a:p>
          <a:p>
            <a:pPr marL="0" indent="0" algn="just">
              <a:lnSpc>
                <a:spcPct val="98181"/>
              </a:lnSpc>
              <a:spcBef>
                <a:spcPts val="0"/>
              </a:spcBef>
              <a:buSzPts val="3600"/>
              <a:buNone/>
            </a:pPr>
            <a:endParaRPr lang="en-US" sz="3600" dirty="0">
              <a:solidFill>
                <a:schemeClr val="tx1"/>
              </a:solidFill>
              <a:latin typeface="Book Antiqua"/>
              <a:sym typeface="Book Antiqua"/>
            </a:endParaRPr>
          </a:p>
          <a:p>
            <a:pPr marL="0" indent="0" algn="just">
              <a:lnSpc>
                <a:spcPct val="98181"/>
              </a:lnSpc>
              <a:spcBef>
                <a:spcPts val="0"/>
              </a:spcBef>
              <a:buSzPts val="3600"/>
              <a:buNone/>
            </a:pPr>
            <a:r>
              <a:rPr lang="en-US" sz="3600" b="1" dirty="0" smtClean="0">
                <a:solidFill>
                  <a:schemeClr val="tx1"/>
                </a:solidFill>
                <a:latin typeface="Book Antiqua"/>
                <a:sym typeface="Book Antiqua"/>
              </a:rPr>
              <a:t>Example</a:t>
            </a:r>
            <a:r>
              <a:rPr lang="en-US" sz="3600" b="1" dirty="0">
                <a:solidFill>
                  <a:schemeClr val="tx1"/>
                </a:solidFill>
                <a:latin typeface="Book Antiqua"/>
                <a:sym typeface="Book Antiqua"/>
              </a:rPr>
              <a:t>: </a:t>
            </a:r>
            <a:r>
              <a:rPr lang="en-US" sz="3600" dirty="0">
                <a:solidFill>
                  <a:schemeClr val="tx1"/>
                </a:solidFill>
                <a:latin typeface="Book Antiqua"/>
                <a:sym typeface="Book Antiqua"/>
              </a:rPr>
              <a:t>Instead of using raw income data (which has extreme values), we can apply a logarithmic scale.</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Handling </a:t>
            </a:r>
            <a:r>
              <a:rPr lang="en-GB" b="1" dirty="0"/>
              <a:t>O</a:t>
            </a:r>
            <a:r>
              <a:rPr lang="en-GB" b="1" dirty="0" smtClean="0"/>
              <a:t>utliers</a:t>
            </a:r>
            <a:endParaRPr b="1" dirty="0"/>
          </a:p>
        </p:txBody>
      </p:sp>
    </p:spTree>
    <p:extLst>
      <p:ext uri="{BB962C8B-B14F-4D97-AF65-F5344CB8AC3E}">
        <p14:creationId xmlns:p14="http://schemas.microsoft.com/office/powerpoint/2010/main" val="20066742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smtClean="0">
                <a:solidFill>
                  <a:srgbClr val="FF0000"/>
                </a:solidFill>
                <a:latin typeface="Book Antiqua"/>
                <a:sym typeface="Book Antiqua"/>
              </a:rPr>
              <a:t>Impute Outliers</a:t>
            </a:r>
            <a:endParaRPr lang="en-US" sz="3600" b="1" dirty="0">
              <a:solidFill>
                <a:srgbClr val="FF0000"/>
              </a:solidFill>
              <a:latin typeface="Book Antiqua"/>
              <a:sym typeface="Book Antiqua"/>
            </a:endParaRPr>
          </a:p>
          <a:p>
            <a:pPr marL="0" indent="0" algn="just">
              <a:lnSpc>
                <a:spcPct val="98181"/>
              </a:lnSpc>
              <a:spcBef>
                <a:spcPts val="0"/>
              </a:spcBef>
              <a:buSzPts val="3600"/>
              <a:buNone/>
            </a:pPr>
            <a:r>
              <a:rPr lang="en-US" sz="3600" dirty="0" smtClean="0">
                <a:solidFill>
                  <a:schemeClr val="tx1"/>
                </a:solidFill>
                <a:latin typeface="Book Antiqua"/>
                <a:sym typeface="Book Antiqua"/>
              </a:rPr>
              <a:t>Replace </a:t>
            </a:r>
            <a:r>
              <a:rPr lang="en-US" sz="3600" dirty="0">
                <a:solidFill>
                  <a:schemeClr val="tx1"/>
                </a:solidFill>
                <a:latin typeface="Book Antiqua"/>
                <a:sym typeface="Book Antiqua"/>
              </a:rPr>
              <a:t>extreme values with </a:t>
            </a:r>
            <a:endParaRPr lang="en-US" sz="3600" dirty="0" smtClean="0">
              <a:solidFill>
                <a:schemeClr val="tx1"/>
              </a:solidFill>
              <a:latin typeface="Book Antiqua"/>
              <a:sym typeface="Book Antiqua"/>
            </a:endParaRPr>
          </a:p>
          <a:p>
            <a:pPr marL="0" indent="0" algn="just">
              <a:lnSpc>
                <a:spcPct val="98181"/>
              </a:lnSpc>
              <a:spcBef>
                <a:spcPts val="0"/>
              </a:spcBef>
              <a:buSzPts val="3600"/>
              <a:buNone/>
            </a:pPr>
            <a:endParaRPr lang="en-US" sz="3600" dirty="0" smtClean="0">
              <a:solidFill>
                <a:schemeClr val="tx1"/>
              </a:solidFill>
              <a:latin typeface="Book Antiqua"/>
              <a:sym typeface="Book Antiqua"/>
            </a:endParaRPr>
          </a:p>
          <a:p>
            <a:pPr marL="571500" indent="-571500" algn="just">
              <a:lnSpc>
                <a:spcPct val="98181"/>
              </a:lnSpc>
              <a:spcBef>
                <a:spcPts val="0"/>
              </a:spcBef>
              <a:buSzPts val="3600"/>
              <a:buFont typeface="Courier New" panose="02070309020205020404" pitchFamily="49" charset="0"/>
              <a:buChar char="o"/>
            </a:pPr>
            <a:r>
              <a:rPr lang="en-US" sz="3600" dirty="0">
                <a:solidFill>
                  <a:schemeClr val="tx1"/>
                </a:solidFill>
                <a:latin typeface="Book Antiqua"/>
                <a:sym typeface="Book Antiqua"/>
              </a:rPr>
              <a:t>M</a:t>
            </a:r>
            <a:r>
              <a:rPr lang="en-US" sz="3600" dirty="0" smtClean="0">
                <a:solidFill>
                  <a:schemeClr val="tx1"/>
                </a:solidFill>
                <a:latin typeface="Book Antiqua"/>
                <a:sym typeface="Book Antiqua"/>
              </a:rPr>
              <a:t>ean if numeric variables are normally distributed.</a:t>
            </a:r>
          </a:p>
          <a:p>
            <a:pPr marL="571500" indent="-571500" algn="just">
              <a:lnSpc>
                <a:spcPct val="98181"/>
              </a:lnSpc>
              <a:spcBef>
                <a:spcPts val="0"/>
              </a:spcBef>
              <a:buSzPts val="3600"/>
              <a:buFont typeface="Courier New" panose="02070309020205020404" pitchFamily="49" charset="0"/>
              <a:buChar char="o"/>
            </a:pPr>
            <a:endParaRPr lang="en-US" sz="3600" dirty="0" smtClean="0">
              <a:solidFill>
                <a:schemeClr val="tx1"/>
              </a:solidFill>
              <a:latin typeface="Book Antiqua"/>
              <a:sym typeface="Book Antiqua"/>
            </a:endParaRPr>
          </a:p>
          <a:p>
            <a:pPr marL="571500" indent="-571500" algn="just">
              <a:lnSpc>
                <a:spcPct val="98181"/>
              </a:lnSpc>
              <a:spcBef>
                <a:spcPts val="0"/>
              </a:spcBef>
              <a:buSzPts val="3600"/>
              <a:buFont typeface="Courier New" panose="02070309020205020404" pitchFamily="49" charset="0"/>
              <a:buChar char="o"/>
            </a:pPr>
            <a:r>
              <a:rPr lang="en-US" sz="3600" dirty="0" smtClean="0">
                <a:solidFill>
                  <a:schemeClr val="tx1"/>
                </a:solidFill>
                <a:latin typeface="Book Antiqua"/>
                <a:sym typeface="Book Antiqua"/>
              </a:rPr>
              <a:t> Median if numeric variables are skewed</a:t>
            </a:r>
            <a:endParaRPr lang="en-US" sz="3600" dirty="0">
              <a:solidFill>
                <a:schemeClr val="tx1"/>
              </a:solidFill>
              <a:latin typeface="Book Antiqua"/>
              <a:sym typeface="Book Antiqua"/>
            </a:endParaRPr>
          </a:p>
          <a:p>
            <a:pPr marL="571500" indent="-571500" algn="just">
              <a:lnSpc>
                <a:spcPct val="98181"/>
              </a:lnSpc>
              <a:spcBef>
                <a:spcPts val="0"/>
              </a:spcBef>
              <a:buSzPts val="3600"/>
              <a:buFont typeface="Courier New" panose="02070309020205020404" pitchFamily="49" charset="0"/>
              <a:buChar char="o"/>
            </a:pPr>
            <a:r>
              <a:rPr lang="en-US" sz="3600" dirty="0" smtClean="0">
                <a:solidFill>
                  <a:schemeClr val="tx1"/>
                </a:solidFill>
                <a:latin typeface="Book Antiqua"/>
                <a:sym typeface="Book Antiqua"/>
              </a:rPr>
              <a:t>Mode if variables are categorical (</a:t>
            </a:r>
            <a:r>
              <a:rPr lang="en-US" sz="3600" dirty="0" err="1" smtClean="0">
                <a:solidFill>
                  <a:schemeClr val="tx1"/>
                </a:solidFill>
                <a:latin typeface="Book Antiqua"/>
                <a:sym typeface="Book Antiqua"/>
              </a:rPr>
              <a:t>text,string</a:t>
            </a:r>
            <a:r>
              <a:rPr lang="en-US" sz="3600" dirty="0" smtClean="0">
                <a:solidFill>
                  <a:schemeClr val="tx1"/>
                </a:solidFill>
                <a:latin typeface="Book Antiqua"/>
                <a:sym typeface="Book Antiqua"/>
              </a:rPr>
              <a:t>)</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Handling </a:t>
            </a:r>
            <a:r>
              <a:rPr lang="en-GB" b="1" dirty="0"/>
              <a:t>O</a:t>
            </a:r>
            <a:r>
              <a:rPr lang="en-GB" b="1" dirty="0" smtClean="0"/>
              <a:t>utliers</a:t>
            </a:r>
            <a:endParaRPr b="1" dirty="0"/>
          </a:p>
        </p:txBody>
      </p:sp>
    </p:spTree>
    <p:extLst>
      <p:ext uri="{BB962C8B-B14F-4D97-AF65-F5344CB8AC3E}">
        <p14:creationId xmlns:p14="http://schemas.microsoft.com/office/powerpoint/2010/main" val="34704688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dirty="0" smtClean="0">
                <a:solidFill>
                  <a:srgbClr val="FF0000"/>
                </a:solidFill>
                <a:latin typeface="Book Antiqua"/>
                <a:sym typeface="Book Antiqua"/>
              </a:rPr>
              <a:t>Impute Outliers</a:t>
            </a:r>
            <a:endParaRPr lang="en-US" sz="3600" b="1" dirty="0">
              <a:solidFill>
                <a:srgbClr val="FF0000"/>
              </a:solidFill>
              <a:latin typeface="Book Antiqua"/>
              <a:sym typeface="Book Antiqua"/>
            </a:endParaRPr>
          </a:p>
          <a:p>
            <a:pPr marL="0" indent="0" algn="just">
              <a:lnSpc>
                <a:spcPct val="98181"/>
              </a:lnSpc>
              <a:spcBef>
                <a:spcPts val="0"/>
              </a:spcBef>
              <a:buSzPts val="3600"/>
              <a:buNone/>
            </a:pPr>
            <a:r>
              <a:rPr lang="en-US" sz="3600" dirty="0" smtClean="0">
                <a:solidFill>
                  <a:schemeClr val="tx1"/>
                </a:solidFill>
                <a:latin typeface="Book Antiqua"/>
                <a:sym typeface="Book Antiqua"/>
              </a:rPr>
              <a:t>Replace </a:t>
            </a:r>
            <a:r>
              <a:rPr lang="en-US" sz="3600" dirty="0">
                <a:solidFill>
                  <a:schemeClr val="tx1"/>
                </a:solidFill>
                <a:latin typeface="Book Antiqua"/>
                <a:sym typeface="Book Antiqua"/>
              </a:rPr>
              <a:t>extreme values with </a:t>
            </a:r>
            <a:endParaRPr lang="en-US" sz="3600" dirty="0" smtClean="0">
              <a:solidFill>
                <a:schemeClr val="tx1"/>
              </a:solidFill>
              <a:latin typeface="Book Antiqua"/>
              <a:sym typeface="Book Antiqua"/>
            </a:endParaRPr>
          </a:p>
          <a:p>
            <a:pPr marL="0" indent="0" algn="just">
              <a:lnSpc>
                <a:spcPct val="98181"/>
              </a:lnSpc>
              <a:spcBef>
                <a:spcPts val="0"/>
              </a:spcBef>
              <a:buSzPts val="3600"/>
              <a:buNone/>
            </a:pPr>
            <a:endParaRPr lang="en-US" sz="3600" dirty="0">
              <a:solidFill>
                <a:schemeClr val="tx1"/>
              </a:solidFill>
              <a:latin typeface="Book Antiqua"/>
              <a:sym typeface="Book Antiqua"/>
            </a:endParaRPr>
          </a:p>
          <a:p>
            <a:pPr marL="571500" indent="-571500" algn="just">
              <a:lnSpc>
                <a:spcPct val="98181"/>
              </a:lnSpc>
              <a:spcBef>
                <a:spcPts val="0"/>
              </a:spcBef>
              <a:buSzPts val="3600"/>
              <a:buFont typeface="Courier New" panose="02070309020205020404" pitchFamily="49" charset="0"/>
              <a:buChar char="o"/>
            </a:pPr>
            <a:r>
              <a:rPr lang="en-US" sz="3600" dirty="0" smtClean="0">
                <a:solidFill>
                  <a:schemeClr val="tx1"/>
                </a:solidFill>
                <a:latin typeface="Book Antiqua"/>
                <a:sym typeface="Book Antiqua"/>
              </a:rPr>
              <a:t>Mode if variables are categorical (text, string)</a:t>
            </a:r>
            <a:endParaRPr lang="en-US" sz="3600" dirty="0">
              <a:solidFill>
                <a:schemeClr val="tx1"/>
              </a:solidFill>
              <a:latin typeface="Book Antiqua"/>
              <a:sym typeface="Book Antiqua"/>
            </a:endParaRPr>
          </a:p>
          <a:p>
            <a:pPr marL="571500" indent="-571500" algn="just">
              <a:lnSpc>
                <a:spcPct val="98181"/>
              </a:lnSpc>
              <a:spcBef>
                <a:spcPts val="0"/>
              </a:spcBef>
              <a:buSzPts val="3600"/>
              <a:buFont typeface="Courier New" panose="02070309020205020404" pitchFamily="49" charset="0"/>
              <a:buChar char="o"/>
            </a:pPr>
            <a:endParaRPr lang="en-US" sz="3600" dirty="0" smtClean="0">
              <a:solidFill>
                <a:schemeClr val="tx1"/>
              </a:solidFill>
              <a:latin typeface="Book Antiqua"/>
              <a:sym typeface="Book Antiqua"/>
            </a:endParaRPr>
          </a:p>
          <a:p>
            <a:pPr marL="571500" indent="-571500" algn="just">
              <a:lnSpc>
                <a:spcPct val="98181"/>
              </a:lnSpc>
              <a:spcBef>
                <a:spcPts val="0"/>
              </a:spcBef>
              <a:buSzPts val="3600"/>
              <a:buFont typeface="Courier New" panose="02070309020205020404" pitchFamily="49" charset="0"/>
              <a:buChar char="o"/>
            </a:pPr>
            <a:r>
              <a:rPr lang="en-US" sz="3600" dirty="0" smtClean="0">
                <a:solidFill>
                  <a:schemeClr val="tx1"/>
                </a:solidFill>
                <a:latin typeface="Book Antiqua"/>
                <a:sym typeface="Book Antiqua"/>
              </a:rPr>
              <a:t>Predicted values of IQR method</a:t>
            </a:r>
          </a:p>
        </p:txBody>
      </p:sp>
      <p:sp>
        <p:nvSpPr>
          <p:cNvPr id="172" name="Google Shape;172;g30269cc05b6_0_9"/>
          <p:cNvSpPr txBox="1">
            <a:spLocks noGrp="1"/>
          </p:cNvSpPr>
          <p:nvPr>
            <p:ph type="title"/>
          </p:nvPr>
        </p:nvSpPr>
        <p:spPr>
          <a:xfrm>
            <a:off x="838200" y="29400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Handling </a:t>
            </a:r>
            <a:r>
              <a:rPr lang="en-GB" b="1" dirty="0"/>
              <a:t>O</a:t>
            </a:r>
            <a:r>
              <a:rPr lang="en-GB" b="1" dirty="0" smtClean="0"/>
              <a:t>utliers</a:t>
            </a:r>
            <a:endParaRPr b="1" dirty="0"/>
          </a:p>
        </p:txBody>
      </p:sp>
    </p:spTree>
    <p:extLst>
      <p:ext uri="{BB962C8B-B14F-4D97-AF65-F5344CB8AC3E}">
        <p14:creationId xmlns:p14="http://schemas.microsoft.com/office/powerpoint/2010/main" val="21971088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0269cc05b6_0_9"/>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rmAutofit/>
          </a:bodyPr>
          <a:lstStyle/>
          <a:p>
            <a:pPr marL="0" lvl="0" indent="0" algn="just">
              <a:lnSpc>
                <a:spcPct val="98181"/>
              </a:lnSpc>
              <a:spcBef>
                <a:spcPts val="0"/>
              </a:spcBef>
              <a:buSzPts val="3600"/>
              <a:buNone/>
            </a:pPr>
            <a:r>
              <a:rPr lang="en-US" sz="3600" b="1" u="sng" dirty="0" smtClean="0">
                <a:solidFill>
                  <a:srgbClr val="FF0000"/>
                </a:solidFill>
                <a:latin typeface="Book Antiqua"/>
                <a:sym typeface="Book Antiqua"/>
              </a:rPr>
              <a:t>Use robust models</a:t>
            </a:r>
            <a:endParaRPr lang="en-US" sz="3600" b="1" u="sng" dirty="0">
              <a:solidFill>
                <a:srgbClr val="FF0000"/>
              </a:solidFill>
              <a:latin typeface="Book Antiqua"/>
              <a:sym typeface="Book Antiqua"/>
            </a:endParaRPr>
          </a:p>
          <a:p>
            <a:pPr marL="571500" indent="-571500" algn="just">
              <a:lnSpc>
                <a:spcPct val="98181"/>
              </a:lnSpc>
              <a:spcBef>
                <a:spcPts val="0"/>
              </a:spcBef>
              <a:buSzPts val="3600"/>
              <a:buFont typeface="Arial" panose="020B0604020202020204" pitchFamily="34" charset="0"/>
              <a:buChar char="•"/>
            </a:pPr>
            <a:r>
              <a:rPr lang="en-US" sz="3600" dirty="0" smtClean="0">
                <a:solidFill>
                  <a:schemeClr val="tx1"/>
                </a:solidFill>
                <a:latin typeface="Book Antiqua"/>
                <a:sym typeface="Book Antiqua"/>
              </a:rPr>
              <a:t>Some </a:t>
            </a:r>
            <a:r>
              <a:rPr lang="en-US" sz="3600" dirty="0">
                <a:solidFill>
                  <a:schemeClr val="tx1"/>
                </a:solidFill>
                <a:latin typeface="Book Antiqua"/>
                <a:sym typeface="Book Antiqua"/>
              </a:rPr>
              <a:t>algorithms, like decision trees and random forests, handle outliers better than linear regression</a:t>
            </a:r>
            <a:r>
              <a:rPr lang="en-US" sz="3600" dirty="0" smtClean="0">
                <a:solidFill>
                  <a:schemeClr val="tx1"/>
                </a:solidFill>
                <a:latin typeface="Book Antiqua"/>
                <a:sym typeface="Book Antiqua"/>
              </a:rPr>
              <a:t>.</a:t>
            </a:r>
          </a:p>
          <a:p>
            <a:pPr marL="571500" indent="-571500" algn="just">
              <a:lnSpc>
                <a:spcPct val="98181"/>
              </a:lnSpc>
              <a:spcBef>
                <a:spcPts val="0"/>
              </a:spcBef>
              <a:buSzPts val="3600"/>
            </a:pPr>
            <a:endParaRPr lang="en-US" sz="3600" dirty="0">
              <a:solidFill>
                <a:schemeClr val="tx1"/>
              </a:solidFill>
              <a:latin typeface="Book Antiqua"/>
              <a:sym typeface="Book Antiqua"/>
            </a:endParaRPr>
          </a:p>
          <a:p>
            <a:pPr marL="571500" indent="-571500" algn="just">
              <a:lnSpc>
                <a:spcPct val="98181"/>
              </a:lnSpc>
              <a:spcBef>
                <a:spcPts val="0"/>
              </a:spcBef>
              <a:buSzPts val="3600"/>
              <a:buFont typeface="Arial" panose="020B0604020202020204" pitchFamily="34" charset="0"/>
              <a:buChar char="•"/>
            </a:pPr>
            <a:r>
              <a:rPr lang="en-US" sz="3600" dirty="0" smtClean="0">
                <a:solidFill>
                  <a:schemeClr val="tx1"/>
                </a:solidFill>
                <a:latin typeface="Book Antiqua"/>
                <a:sym typeface="Book Antiqua"/>
              </a:rPr>
              <a:t>Robust </a:t>
            </a:r>
            <a:r>
              <a:rPr lang="en-US" sz="3600" dirty="0">
                <a:solidFill>
                  <a:schemeClr val="tx1"/>
                </a:solidFill>
                <a:latin typeface="Book Antiqua"/>
                <a:sym typeface="Book Antiqua"/>
              </a:rPr>
              <a:t>statistical methods like the median absolute deviation (MAD) can help deal with extreme values.</a:t>
            </a:r>
          </a:p>
        </p:txBody>
      </p:sp>
      <p:sp>
        <p:nvSpPr>
          <p:cNvPr id="172" name="Google Shape;172;g30269cc05b6_0_9"/>
          <p:cNvSpPr txBox="1">
            <a:spLocks noGrp="1"/>
          </p:cNvSpPr>
          <p:nvPr>
            <p:ph type="title"/>
          </p:nvPr>
        </p:nvSpPr>
        <p:spPr>
          <a:xfrm>
            <a:off x="838200" y="22288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b="1" dirty="0"/>
              <a:t>  </a:t>
            </a:r>
            <a:r>
              <a:rPr lang="en-GB" b="1" dirty="0" smtClean="0"/>
              <a:t>Handling </a:t>
            </a:r>
            <a:r>
              <a:rPr lang="en-GB" b="1" dirty="0"/>
              <a:t>O</a:t>
            </a:r>
            <a:r>
              <a:rPr lang="en-GB" b="1" dirty="0" smtClean="0"/>
              <a:t>utliers</a:t>
            </a:r>
            <a:endParaRPr b="1" dirty="0"/>
          </a:p>
        </p:txBody>
      </p:sp>
    </p:spTree>
    <p:extLst>
      <p:ext uri="{BB962C8B-B14F-4D97-AF65-F5344CB8AC3E}">
        <p14:creationId xmlns:p14="http://schemas.microsoft.com/office/powerpoint/2010/main" val="175854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Practical considerations</a:t>
            </a:r>
            <a:endParaRPr lang="en-US" b="1" dirty="0"/>
          </a:p>
        </p:txBody>
      </p:sp>
      <p:sp>
        <p:nvSpPr>
          <p:cNvPr id="3" name="Text Placeholder 2"/>
          <p:cNvSpPr>
            <a:spLocks noGrp="1"/>
          </p:cNvSpPr>
          <p:nvPr>
            <p:ph type="body" idx="1"/>
          </p:nvPr>
        </p:nvSpPr>
        <p:spPr/>
        <p:txBody>
          <a:bodyPr>
            <a:normAutofit/>
          </a:bodyPr>
          <a:lstStyle/>
          <a:p>
            <a:r>
              <a:rPr lang="en-US" sz="3200" b="1" dirty="0" smtClean="0">
                <a:latin typeface="Book Antiqua" panose="02040602050305030304" pitchFamily="18" charset="0"/>
              </a:rPr>
              <a:t>Understand the domain</a:t>
            </a:r>
          </a:p>
          <a:p>
            <a:pPr marL="114300" indent="0">
              <a:buNone/>
            </a:pPr>
            <a:r>
              <a:rPr lang="en-US" sz="3200" dirty="0" smtClean="0">
                <a:latin typeface="Book Antiqua" panose="02040602050305030304" pitchFamily="18" charset="0"/>
              </a:rPr>
              <a:t>In financial data – could indicate fraud rather than errors.</a:t>
            </a:r>
          </a:p>
          <a:p>
            <a:pPr marL="114300" indent="0">
              <a:buNone/>
            </a:pPr>
            <a:r>
              <a:rPr lang="en-US" sz="3200" dirty="0" smtClean="0">
                <a:latin typeface="Book Antiqua" panose="02040602050305030304" pitchFamily="18" charset="0"/>
              </a:rPr>
              <a:t>In scientific research could represent a ground breaking discovery.</a:t>
            </a:r>
          </a:p>
        </p:txBody>
      </p:sp>
    </p:spTree>
    <p:extLst>
      <p:ext uri="{BB962C8B-B14F-4D97-AF65-F5344CB8AC3E}">
        <p14:creationId xmlns:p14="http://schemas.microsoft.com/office/powerpoint/2010/main" val="11132827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Practical considerations</a:t>
            </a:r>
            <a:endParaRPr lang="en-US" b="1" dirty="0"/>
          </a:p>
        </p:txBody>
      </p:sp>
      <p:sp>
        <p:nvSpPr>
          <p:cNvPr id="3" name="Text Placeholder 2"/>
          <p:cNvSpPr>
            <a:spLocks noGrp="1"/>
          </p:cNvSpPr>
          <p:nvPr>
            <p:ph type="body" idx="1"/>
          </p:nvPr>
        </p:nvSpPr>
        <p:spPr/>
        <p:txBody>
          <a:bodyPr>
            <a:normAutofit/>
          </a:bodyPr>
          <a:lstStyle/>
          <a:p>
            <a:r>
              <a:rPr lang="en-US" sz="3200" b="1" dirty="0" smtClean="0">
                <a:latin typeface="Book Antiqua" panose="02040602050305030304" pitchFamily="18" charset="0"/>
              </a:rPr>
              <a:t>Balance cleaning with retaining information</a:t>
            </a:r>
          </a:p>
          <a:p>
            <a:pPr marL="114300" indent="0">
              <a:buNone/>
            </a:pPr>
            <a:r>
              <a:rPr lang="en-US" sz="3200" dirty="0" smtClean="0">
                <a:latin typeface="Book Antiqua" panose="02040602050305030304" pitchFamily="18" charset="0"/>
              </a:rPr>
              <a:t>Removing outliers without analysis can lead to incorrect conclusions.</a:t>
            </a:r>
          </a:p>
          <a:p>
            <a:pPr marL="114300" indent="0">
              <a:buNone/>
            </a:pPr>
            <a:r>
              <a:rPr lang="en-US" sz="3200" dirty="0" smtClean="0">
                <a:latin typeface="Book Antiqua" panose="02040602050305030304" pitchFamily="18" charset="0"/>
              </a:rPr>
              <a:t>Some outliers provide valuable insights.</a:t>
            </a:r>
          </a:p>
        </p:txBody>
      </p:sp>
    </p:spTree>
    <p:extLst>
      <p:ext uri="{BB962C8B-B14F-4D97-AF65-F5344CB8AC3E}">
        <p14:creationId xmlns:p14="http://schemas.microsoft.com/office/powerpoint/2010/main" val="3223574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Practical considerations</a:t>
            </a:r>
            <a:endParaRPr lang="en-US" b="1" dirty="0"/>
          </a:p>
        </p:txBody>
      </p:sp>
      <p:sp>
        <p:nvSpPr>
          <p:cNvPr id="3" name="Text Placeholder 2"/>
          <p:cNvSpPr>
            <a:spLocks noGrp="1"/>
          </p:cNvSpPr>
          <p:nvPr>
            <p:ph type="body" idx="1"/>
          </p:nvPr>
        </p:nvSpPr>
        <p:spPr/>
        <p:txBody>
          <a:bodyPr>
            <a:normAutofit/>
          </a:bodyPr>
          <a:lstStyle/>
          <a:p>
            <a:r>
              <a:rPr lang="en-US" sz="3600" b="1" dirty="0" smtClean="0">
                <a:latin typeface="Book Antiqua" panose="02040602050305030304" pitchFamily="18" charset="0"/>
              </a:rPr>
              <a:t>Use </a:t>
            </a:r>
            <a:r>
              <a:rPr lang="en-US" sz="3600" b="1" dirty="0">
                <a:latin typeface="Book Antiqua" panose="02040602050305030304" pitchFamily="18" charset="0"/>
              </a:rPr>
              <a:t>multiple detection </a:t>
            </a:r>
            <a:r>
              <a:rPr lang="en-US" sz="3600" b="1" dirty="0" smtClean="0">
                <a:latin typeface="Book Antiqua" panose="02040602050305030304" pitchFamily="18" charset="0"/>
              </a:rPr>
              <a:t>techniques</a:t>
            </a:r>
          </a:p>
          <a:p>
            <a:pPr marL="114300" indent="0">
              <a:buNone/>
            </a:pPr>
            <a:endParaRPr lang="en-US" sz="3600" b="1" dirty="0" smtClean="0">
              <a:latin typeface="Book Antiqua" panose="02040602050305030304" pitchFamily="18" charset="0"/>
            </a:endParaRPr>
          </a:p>
          <a:p>
            <a:pPr marL="114300" indent="0">
              <a:buNone/>
            </a:pPr>
            <a:r>
              <a:rPr lang="en-US" sz="3600" dirty="0" smtClean="0">
                <a:latin typeface="Book Antiqua" panose="02040602050305030304" pitchFamily="18" charset="0"/>
              </a:rPr>
              <a:t>Combining statistical, visualization and machine learning methods leads to better accuracy in identifying outliers.</a:t>
            </a:r>
            <a:endParaRPr lang="en-US" sz="3600" dirty="0">
              <a:latin typeface="Book Antiqua" panose="02040602050305030304" pitchFamily="18" charset="0"/>
            </a:endParaRPr>
          </a:p>
          <a:p>
            <a:pPr marL="114300" indent="0">
              <a:buNone/>
            </a:pPr>
            <a:endParaRPr lang="en-US" sz="3600" dirty="0" smtClean="0">
              <a:latin typeface="Book Antiqua" panose="02040602050305030304" pitchFamily="18" charset="0"/>
            </a:endParaRPr>
          </a:p>
          <a:p>
            <a:pPr marL="114300" indent="0">
              <a:buNone/>
            </a:pPr>
            <a:endParaRPr lang="en-US" sz="3600" dirty="0" smtClean="0">
              <a:latin typeface="Book Antiqua" panose="02040602050305030304" pitchFamily="18" charset="0"/>
            </a:endParaRPr>
          </a:p>
        </p:txBody>
      </p:sp>
    </p:spTree>
    <p:extLst>
      <p:ext uri="{BB962C8B-B14F-4D97-AF65-F5344CB8AC3E}">
        <p14:creationId xmlns:p14="http://schemas.microsoft.com/office/powerpoint/2010/main" val="13637888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Practical considerations</a:t>
            </a:r>
            <a:endParaRPr lang="en-US" b="1" dirty="0"/>
          </a:p>
        </p:txBody>
      </p:sp>
      <p:sp>
        <p:nvSpPr>
          <p:cNvPr id="3" name="Text Placeholder 2"/>
          <p:cNvSpPr>
            <a:spLocks noGrp="1"/>
          </p:cNvSpPr>
          <p:nvPr>
            <p:ph type="body" idx="1"/>
          </p:nvPr>
        </p:nvSpPr>
        <p:spPr/>
        <p:txBody>
          <a:bodyPr/>
          <a:lstStyle/>
          <a:p>
            <a:r>
              <a:rPr lang="en-US" dirty="0" smtClean="0"/>
              <a:t>Understand the domain</a:t>
            </a:r>
          </a:p>
          <a:p>
            <a:pPr marL="114300" indent="0">
              <a:buNone/>
            </a:pPr>
            <a:r>
              <a:rPr lang="en-US" dirty="0" smtClean="0"/>
              <a:t>In financial data – could indicate fraud rather than errors.</a:t>
            </a:r>
          </a:p>
          <a:p>
            <a:pPr marL="114300" indent="0">
              <a:buNone/>
            </a:pPr>
            <a:r>
              <a:rPr lang="en-US" dirty="0" smtClean="0"/>
              <a:t>In scientific research could represent a ground breaking discovery.</a:t>
            </a:r>
          </a:p>
          <a:p>
            <a:r>
              <a:rPr lang="en-US" dirty="0" smtClean="0"/>
              <a:t>Balance cleaning with retaining information</a:t>
            </a:r>
          </a:p>
          <a:p>
            <a:pPr marL="114300" indent="0">
              <a:buNone/>
            </a:pPr>
            <a:r>
              <a:rPr lang="en-US" dirty="0" smtClean="0"/>
              <a:t>Removing outliers without analysis can lead to incorrect conclusions</a:t>
            </a:r>
          </a:p>
          <a:p>
            <a:pPr marL="114300" indent="0">
              <a:buNone/>
            </a:pPr>
            <a:r>
              <a:rPr lang="en-US" dirty="0" smtClean="0"/>
              <a:t>Some outliers provide valuable insights</a:t>
            </a:r>
          </a:p>
        </p:txBody>
      </p:sp>
    </p:spTree>
    <p:extLst>
      <p:ext uri="{BB962C8B-B14F-4D97-AF65-F5344CB8AC3E}">
        <p14:creationId xmlns:p14="http://schemas.microsoft.com/office/powerpoint/2010/main" val="33649445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Practical considerations</a:t>
            </a:r>
            <a:endParaRPr lang="en-US" b="1" dirty="0"/>
          </a:p>
        </p:txBody>
      </p:sp>
      <p:sp>
        <p:nvSpPr>
          <p:cNvPr id="3" name="Text Placeholder 2"/>
          <p:cNvSpPr>
            <a:spLocks noGrp="1"/>
          </p:cNvSpPr>
          <p:nvPr>
            <p:ph type="body" idx="1"/>
          </p:nvPr>
        </p:nvSpPr>
        <p:spPr/>
        <p:txBody>
          <a:bodyPr/>
          <a:lstStyle/>
          <a:p>
            <a:r>
              <a:rPr lang="en-US" dirty="0" smtClean="0"/>
              <a:t>Outliers are crucial in data mining and wrangling because they can be errors or valuable insights (anomalies worth investigating, could be new discoveries). Knowing how to detect and handle them properly improves data quality and model performance.</a:t>
            </a:r>
            <a:endParaRPr lang="en-US" dirty="0"/>
          </a:p>
        </p:txBody>
      </p:sp>
    </p:spTree>
    <p:extLst>
      <p:ext uri="{BB962C8B-B14F-4D97-AF65-F5344CB8AC3E}">
        <p14:creationId xmlns:p14="http://schemas.microsoft.com/office/powerpoint/2010/main" val="2872949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30269cc05b6_0_15"/>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457200" algn="l" rtl="0">
              <a:lnSpc>
                <a:spcPct val="90000"/>
              </a:lnSpc>
              <a:spcBef>
                <a:spcPts val="0"/>
              </a:spcBef>
              <a:spcAft>
                <a:spcPts val="0"/>
              </a:spcAft>
              <a:buSzPts val="1800"/>
              <a:buNone/>
            </a:pPr>
            <a:r>
              <a:rPr lang="en-GB"/>
              <a:t>  Understanding big data management</a:t>
            </a:r>
            <a:endParaRPr/>
          </a:p>
        </p:txBody>
      </p:sp>
      <p:pic>
        <p:nvPicPr>
          <p:cNvPr id="179" name="Google Shape;179;g30269cc05b6_0_15"/>
          <p:cNvPicPr preferRelativeResize="0"/>
          <p:nvPr/>
        </p:nvPicPr>
        <p:blipFill>
          <a:blip r:embed="rId3">
            <a:alphaModFix/>
          </a:blip>
          <a:stretch>
            <a:fillRect/>
          </a:stretch>
        </p:blipFill>
        <p:spPr>
          <a:xfrm>
            <a:off x="615275" y="1584325"/>
            <a:ext cx="11378474" cy="47278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30269cc05b6_0_117"/>
          <p:cNvSpPr txBox="1">
            <a:spLocks noGrp="1"/>
          </p:cNvSpPr>
          <p:nvPr>
            <p:ph type="title"/>
          </p:nvPr>
        </p:nvSpPr>
        <p:spPr>
          <a:xfrm>
            <a:off x="838200" y="365126"/>
            <a:ext cx="10515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Practicum using python</a:t>
            </a:r>
            <a:endParaRPr/>
          </a:p>
        </p:txBody>
      </p:sp>
      <p:sp>
        <p:nvSpPr>
          <p:cNvPr id="297" name="Google Shape;297;g30269cc05b6_0_117"/>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l" rtl="0">
              <a:lnSpc>
                <a:spcPct val="98181"/>
              </a:lnSpc>
              <a:spcBef>
                <a:spcPts val="1000"/>
              </a:spcBef>
              <a:spcAft>
                <a:spcPts val="0"/>
              </a:spcAft>
              <a:buSzPts val="1800"/>
              <a:buNone/>
            </a:pPr>
            <a:r>
              <a:rPr lang="en-GB" sz="2100">
                <a:latin typeface="Book Antiqua"/>
                <a:ea typeface="Book Antiqua"/>
                <a:cs typeface="Book Antiqua"/>
                <a:sym typeface="Book Antiqua"/>
              </a:rPr>
              <a:t>1. Import the provided datasets in to visual studio (“Cassava_Yield_Data.xlsx” and “Bike_Sales.xlsx”)</a:t>
            </a:r>
            <a:endParaRPr sz="2100">
              <a:latin typeface="Book Antiqua"/>
              <a:ea typeface="Book Antiqua"/>
              <a:cs typeface="Book Antiqua"/>
              <a:sym typeface="Book Antiqua"/>
            </a:endParaRPr>
          </a:p>
          <a:p>
            <a:pPr marL="0" lvl="0" indent="0" algn="l" rtl="0">
              <a:lnSpc>
                <a:spcPct val="98181"/>
              </a:lnSpc>
              <a:spcBef>
                <a:spcPts val="1000"/>
              </a:spcBef>
              <a:spcAft>
                <a:spcPts val="0"/>
              </a:spcAft>
              <a:buSzPts val="1800"/>
              <a:buNone/>
            </a:pPr>
            <a:r>
              <a:rPr lang="en-GB" sz="2100">
                <a:latin typeface="Book Antiqua"/>
                <a:ea typeface="Book Antiqua"/>
                <a:cs typeface="Book Antiqua"/>
                <a:sym typeface="Book Antiqua"/>
              </a:rPr>
              <a:t>2. Explore the datasets by identifying the data type of each variable.</a:t>
            </a:r>
            <a:endParaRPr sz="2100">
              <a:latin typeface="Book Antiqua"/>
              <a:ea typeface="Book Antiqua"/>
              <a:cs typeface="Book Antiqua"/>
              <a:sym typeface="Book Antiqua"/>
            </a:endParaRPr>
          </a:p>
          <a:p>
            <a:pPr marL="0" lvl="0" indent="0" algn="l" rtl="0">
              <a:lnSpc>
                <a:spcPct val="98181"/>
              </a:lnSpc>
              <a:spcBef>
                <a:spcPts val="1000"/>
              </a:spcBef>
              <a:spcAft>
                <a:spcPts val="0"/>
              </a:spcAft>
              <a:buSzPts val="1800"/>
              <a:buNone/>
            </a:pPr>
            <a:r>
              <a:rPr lang="en-GB" sz="2100">
                <a:latin typeface="Book Antiqua"/>
                <a:ea typeface="Book Antiqua"/>
                <a:cs typeface="Book Antiqua"/>
                <a:sym typeface="Book Antiqua"/>
              </a:rPr>
              <a:t>3. Which variables are observations and which are samples?</a:t>
            </a:r>
            <a:endParaRPr sz="2100">
              <a:latin typeface="Book Antiqua"/>
              <a:ea typeface="Book Antiqua"/>
              <a:cs typeface="Book Antiqua"/>
              <a:sym typeface="Book Antiqua"/>
            </a:endParaRPr>
          </a:p>
          <a:p>
            <a:pPr marL="0" lvl="0" indent="0" algn="l" rtl="0">
              <a:lnSpc>
                <a:spcPct val="98181"/>
              </a:lnSpc>
              <a:spcBef>
                <a:spcPts val="1000"/>
              </a:spcBef>
              <a:spcAft>
                <a:spcPts val="0"/>
              </a:spcAft>
              <a:buSzPts val="1800"/>
              <a:buNone/>
            </a:pPr>
            <a:r>
              <a:rPr lang="en-GB" sz="2100">
                <a:latin typeface="Book Antiqua"/>
                <a:ea typeface="Book Antiqua"/>
                <a:cs typeface="Book Antiqua"/>
                <a:sym typeface="Book Antiqua"/>
              </a:rPr>
              <a:t>4. Which variables are populations? (This will be guided by the questions you pose)</a:t>
            </a:r>
            <a:endParaRPr sz="2100">
              <a:latin typeface="Book Antiqua"/>
              <a:ea typeface="Book Antiqua"/>
              <a:cs typeface="Book Antiqua"/>
              <a:sym typeface="Book Antiqua"/>
            </a:endParaRPr>
          </a:p>
          <a:p>
            <a:pPr marL="0" lvl="0" indent="0" algn="l" rtl="0">
              <a:lnSpc>
                <a:spcPct val="98181"/>
              </a:lnSpc>
              <a:spcBef>
                <a:spcPts val="1000"/>
              </a:spcBef>
              <a:spcAft>
                <a:spcPts val="0"/>
              </a:spcAft>
              <a:buSzPts val="1800"/>
              <a:buNone/>
            </a:pPr>
            <a:r>
              <a:rPr lang="en-GB" sz="2100">
                <a:latin typeface="Book Antiqua"/>
                <a:ea typeface="Book Antiqua"/>
                <a:cs typeface="Book Antiqua"/>
                <a:sym typeface="Book Antiqua"/>
              </a:rPr>
              <a:t>5. Transform both datasets to handle missing data.</a:t>
            </a:r>
            <a:endParaRPr sz="2100">
              <a:latin typeface="Book Antiqua"/>
              <a:ea typeface="Book Antiqua"/>
              <a:cs typeface="Book Antiqua"/>
              <a:sym typeface="Book Antiqua"/>
            </a:endParaRPr>
          </a:p>
          <a:p>
            <a:pPr marL="0" lvl="0" indent="0" algn="l" rtl="0">
              <a:lnSpc>
                <a:spcPct val="98181"/>
              </a:lnSpc>
              <a:spcBef>
                <a:spcPts val="1000"/>
              </a:spcBef>
              <a:spcAft>
                <a:spcPts val="0"/>
              </a:spcAft>
              <a:buSzPts val="1800"/>
              <a:buNone/>
            </a:pPr>
            <a:r>
              <a:rPr lang="en-GB" sz="2100">
                <a:latin typeface="Book Antiqua"/>
                <a:ea typeface="Book Antiqua"/>
                <a:cs typeface="Book Antiqua"/>
                <a:sym typeface="Book Antiqua"/>
              </a:rPr>
              <a:t>6. Save the transformed datasets as .csv files with your last name.</a:t>
            </a:r>
            <a:endParaRPr sz="2100">
              <a:latin typeface="Book Antiqua"/>
              <a:ea typeface="Book Antiqua"/>
              <a:cs typeface="Book Antiqua"/>
              <a:sym typeface="Book Antiqua"/>
            </a:endParaRPr>
          </a:p>
          <a:p>
            <a:pPr marL="0" lvl="0" indent="0" algn="l" rtl="0">
              <a:lnSpc>
                <a:spcPct val="98181"/>
              </a:lnSpc>
              <a:spcBef>
                <a:spcPts val="1000"/>
              </a:spcBef>
              <a:spcAft>
                <a:spcPts val="0"/>
              </a:spcAft>
              <a:buSzPts val="1800"/>
              <a:buNone/>
            </a:pPr>
            <a:r>
              <a:rPr lang="en-GB" sz="2100">
                <a:latin typeface="Book Antiqua"/>
                <a:ea typeface="Book Antiqua"/>
                <a:cs typeface="Book Antiqua"/>
                <a:sym typeface="Book Antiqua"/>
              </a:rPr>
              <a:t>7. Using the above saved datasets, describe the central tendency of two continuous variables.</a:t>
            </a:r>
            <a:endParaRPr sz="2100">
              <a:latin typeface="Book Antiqua"/>
              <a:ea typeface="Book Antiqua"/>
              <a:cs typeface="Book Antiqua"/>
              <a:sym typeface="Book Antiqua"/>
            </a:endParaRPr>
          </a:p>
          <a:p>
            <a:pPr marL="0" lvl="0" indent="0" algn="l" rtl="0">
              <a:lnSpc>
                <a:spcPct val="98181"/>
              </a:lnSpc>
              <a:spcBef>
                <a:spcPts val="1000"/>
              </a:spcBef>
              <a:spcAft>
                <a:spcPts val="0"/>
              </a:spcAft>
              <a:buSzPts val="1800"/>
              <a:buNone/>
            </a:pPr>
            <a:r>
              <a:rPr lang="en-GB" sz="2100">
                <a:latin typeface="Book Antiqua"/>
                <a:ea typeface="Book Antiqua"/>
                <a:cs typeface="Book Antiqua"/>
                <a:sym typeface="Book Antiqua"/>
              </a:rPr>
              <a:t>8. Generate graphs to show the variability on one continuous variable and one categorical variable.</a:t>
            </a:r>
            <a:endParaRPr sz="2100">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00">
              <a:latin typeface="Book Antiqua"/>
              <a:ea typeface="Book Antiqua"/>
              <a:cs typeface="Book Antiqua"/>
              <a:sym typeface="Book Antiqu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Text Placeholder 2"/>
          <p:cNvSpPr>
            <a:spLocks noGrp="1"/>
          </p:cNvSpPr>
          <p:nvPr>
            <p:ph type="body" idx="1"/>
          </p:nvPr>
        </p:nvSpPr>
        <p:spPr>
          <a:xfrm>
            <a:off x="259080" y="1406526"/>
            <a:ext cx="10515600" cy="4489450"/>
          </a:xfrm>
        </p:spPr>
        <p:txBody>
          <a:bodyPr/>
          <a:lstStyle/>
          <a:p>
            <a:pPr marL="11430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63297032"/>
              </p:ext>
            </p:extLst>
          </p:nvPr>
        </p:nvGraphicFramePr>
        <p:xfrm>
          <a:off x="1097280" y="2736532"/>
          <a:ext cx="3149600" cy="2140267"/>
        </p:xfrm>
        <a:graphic>
          <a:graphicData uri="http://schemas.openxmlformats.org/drawingml/2006/table">
            <a:tbl>
              <a:tblPr/>
              <a:tblGrid>
                <a:gridCol w="1154053">
                  <a:extLst>
                    <a:ext uri="{9D8B030D-6E8A-4147-A177-3AD203B41FA5}">
                      <a16:colId xmlns:a16="http://schemas.microsoft.com/office/drawing/2014/main" val="1770262783"/>
                    </a:ext>
                  </a:extLst>
                </a:gridCol>
                <a:gridCol w="1995547">
                  <a:extLst>
                    <a:ext uri="{9D8B030D-6E8A-4147-A177-3AD203B41FA5}">
                      <a16:colId xmlns:a16="http://schemas.microsoft.com/office/drawing/2014/main" val="1217539247"/>
                    </a:ext>
                  </a:extLst>
                </a:gridCol>
              </a:tblGrid>
              <a:tr h="1053147">
                <a:tc>
                  <a:txBody>
                    <a:bodyPr/>
                    <a:lstStyle/>
                    <a:p>
                      <a:pPr algn="l" fontAlgn="b"/>
                      <a:r>
                        <a:rPr lang="en-US" sz="2400" b="1" i="0" u="none" strike="noStrike" dirty="0">
                          <a:solidFill>
                            <a:srgbClr val="000000"/>
                          </a:solidFill>
                          <a:effectLst/>
                          <a:latin typeface="Book Antiqua" panose="02040602050305030304" pitchFamily="18" charset="0"/>
                        </a:rPr>
                        <a:t>AGE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2400" b="1" i="0" u="none" strike="noStrike" dirty="0">
                          <a:solidFill>
                            <a:srgbClr val="000000"/>
                          </a:solidFill>
                          <a:effectLst/>
                          <a:latin typeface="Book Antiqua" panose="02040602050305030304" pitchFamily="18" charset="0"/>
                        </a:rPr>
                        <a:t>EXPERIENCE</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860968646"/>
                  </a:ext>
                </a:extLst>
              </a:tr>
              <a:tr h="1087120">
                <a:tc>
                  <a:txBody>
                    <a:bodyPr/>
                    <a:lstStyle/>
                    <a:p>
                      <a:pPr algn="l" fontAlgn="b"/>
                      <a:r>
                        <a:rPr lang="en-US" sz="2400" b="1" i="0" u="none" strike="noStrike" dirty="0">
                          <a:solidFill>
                            <a:srgbClr val="000000"/>
                          </a:solidFill>
                          <a:effectLst/>
                          <a:latin typeface="Book Antiqua" panose="02040602050305030304" pitchFamily="18" charset="0"/>
                        </a:rPr>
                        <a:t>22 to 55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2400" b="1" i="0" u="none" strike="noStrike" dirty="0">
                          <a:solidFill>
                            <a:srgbClr val="000000"/>
                          </a:solidFill>
                          <a:effectLst/>
                          <a:latin typeface="Book Antiqua" panose="02040602050305030304" pitchFamily="18" charset="0"/>
                        </a:rPr>
                        <a:t>2 to 30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57307565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51905907"/>
              </p:ext>
            </p:extLst>
          </p:nvPr>
        </p:nvGraphicFramePr>
        <p:xfrm>
          <a:off x="5435600" y="1656080"/>
          <a:ext cx="4088130" cy="4611369"/>
        </p:xfrm>
        <a:graphic>
          <a:graphicData uri="http://schemas.openxmlformats.org/drawingml/2006/table">
            <a:tbl>
              <a:tblPr/>
              <a:tblGrid>
                <a:gridCol w="2056921">
                  <a:extLst>
                    <a:ext uri="{9D8B030D-6E8A-4147-A177-3AD203B41FA5}">
                      <a16:colId xmlns:a16="http://schemas.microsoft.com/office/drawing/2014/main" val="992161704"/>
                    </a:ext>
                  </a:extLst>
                </a:gridCol>
                <a:gridCol w="2031209">
                  <a:extLst>
                    <a:ext uri="{9D8B030D-6E8A-4147-A177-3AD203B41FA5}">
                      <a16:colId xmlns:a16="http://schemas.microsoft.com/office/drawing/2014/main" val="2342870064"/>
                    </a:ext>
                  </a:extLst>
                </a:gridCol>
              </a:tblGrid>
              <a:tr h="763089">
                <a:tc>
                  <a:txBody>
                    <a:bodyPr/>
                    <a:lstStyle/>
                    <a:p>
                      <a:pPr algn="l" fontAlgn="b"/>
                      <a:r>
                        <a:rPr lang="en-US" sz="2400" b="1" i="0" u="none" strike="noStrike" dirty="0">
                          <a:solidFill>
                            <a:srgbClr val="000000"/>
                          </a:solidFill>
                          <a:effectLst/>
                          <a:latin typeface="Book Antiqua" panose="02040602050305030304" pitchFamily="18" charset="0"/>
                        </a:rPr>
                        <a:t>EXPERIENCE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endParaRPr lang="en-US" sz="2400" b="1" i="0" u="none" strike="noStrike" dirty="0">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145791497"/>
                  </a:ext>
                </a:extLst>
              </a:tr>
              <a:tr h="384828">
                <a:tc>
                  <a:txBody>
                    <a:bodyPr/>
                    <a:lstStyle/>
                    <a:p>
                      <a:pPr algn="ctr" fontAlgn="b"/>
                      <a:r>
                        <a:rPr lang="en-US" sz="2400" b="1" i="0" u="none" strike="noStrike" dirty="0">
                          <a:solidFill>
                            <a:srgbClr val="000000"/>
                          </a:solidFill>
                          <a:effectLst/>
                          <a:latin typeface="Book Antiqua" panose="02040602050305030304" pitchFamily="18" charset="0"/>
                        </a:rPr>
                        <a:t>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08081555"/>
                  </a:ext>
                </a:extLst>
              </a:tr>
              <a:tr h="384828">
                <a:tc>
                  <a:txBody>
                    <a:bodyPr/>
                    <a:lstStyle/>
                    <a:p>
                      <a:pPr algn="ctr" fontAlgn="b"/>
                      <a:r>
                        <a:rPr lang="en-US" sz="2400" b="1" i="0" u="none" strike="noStrike">
                          <a:solidFill>
                            <a:srgbClr val="000000"/>
                          </a:solidFill>
                          <a:effectLst/>
                          <a:latin typeface="Book Antiqua" panose="02040602050305030304" pitchFamily="18" charset="0"/>
                        </a:rPr>
                        <a:t>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83697"/>
                  </a:ext>
                </a:extLst>
              </a:tr>
              <a:tr h="384828">
                <a:tc>
                  <a:txBody>
                    <a:bodyPr/>
                    <a:lstStyle/>
                    <a:p>
                      <a:pPr algn="ctr" fontAlgn="b"/>
                      <a:r>
                        <a:rPr lang="en-US" sz="2400" b="1" i="0" u="none" strike="noStrike" dirty="0">
                          <a:solidFill>
                            <a:srgbClr val="000000"/>
                          </a:solidFill>
                          <a:effectLst/>
                          <a:latin typeface="Book Antiqua" panose="02040602050305030304" pitchFamily="18" charset="0"/>
                        </a:rPr>
                        <a:t>10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2">
                  <a:txBody>
                    <a:bodyPr/>
                    <a:lstStyle/>
                    <a:p>
                      <a:pPr algn="ctr" fontAlgn="b"/>
                      <a:r>
                        <a:rPr lang="en-US" sz="2400" b="1" i="0" u="none" strike="noStrike">
                          <a:solidFill>
                            <a:srgbClr val="000000"/>
                          </a:solidFill>
                          <a:effectLst/>
                          <a:latin typeface="Book Antiqua" panose="02040602050305030304" pitchFamily="18" charset="0"/>
                        </a:rPr>
                        <a:t>Median =14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090601876"/>
                  </a:ext>
                </a:extLst>
              </a:tr>
              <a:tr h="384828">
                <a:tc>
                  <a:txBody>
                    <a:bodyPr/>
                    <a:lstStyle/>
                    <a:p>
                      <a:pPr algn="ctr" fontAlgn="b"/>
                      <a:r>
                        <a:rPr lang="en-US" sz="2400" b="1" i="0" u="none" strike="noStrike" dirty="0">
                          <a:solidFill>
                            <a:srgbClr val="000000"/>
                          </a:solidFill>
                          <a:effectLst/>
                          <a:latin typeface="Book Antiqua" panose="02040602050305030304" pitchFamily="18" charset="0"/>
                        </a:rPr>
                        <a:t>12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n-US"/>
                    </a:p>
                  </a:txBody>
                  <a:tcPr/>
                </a:tc>
                <a:extLst>
                  <a:ext uri="{0D108BD9-81ED-4DB2-BD59-A6C34878D82A}">
                    <a16:rowId xmlns:a16="http://schemas.microsoft.com/office/drawing/2014/main" val="4246276593"/>
                  </a:ext>
                </a:extLst>
              </a:tr>
              <a:tr h="384828">
                <a:tc>
                  <a:txBody>
                    <a:bodyPr/>
                    <a:lstStyle/>
                    <a:p>
                      <a:pPr algn="ctr" fontAlgn="b"/>
                      <a:r>
                        <a:rPr lang="en-US" sz="2400" b="1" i="0" u="none" strike="noStrike" dirty="0">
                          <a:solidFill>
                            <a:srgbClr val="000000"/>
                          </a:solidFill>
                          <a:effectLst/>
                          <a:latin typeface="Book Antiqua" panose="02040602050305030304" pitchFamily="18" charset="0"/>
                        </a:rPr>
                        <a:t>60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5390018"/>
                  </a:ext>
                </a:extLst>
              </a:tr>
              <a:tr h="384828">
                <a:tc>
                  <a:txBody>
                    <a:bodyPr/>
                    <a:lstStyle/>
                    <a:p>
                      <a:pPr algn="ctr" fontAlgn="b"/>
                      <a:r>
                        <a:rPr lang="en-US" sz="2400" b="1" i="0" u="none" strike="noStrike">
                          <a:solidFill>
                            <a:srgbClr val="000000"/>
                          </a:solidFill>
                          <a:effectLst/>
                          <a:latin typeface="Book Antiqua" panose="02040602050305030304" pitchFamily="18" charset="0"/>
                        </a:rPr>
                        <a:t>24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2">
                  <a:txBody>
                    <a:bodyPr/>
                    <a:lstStyle/>
                    <a:p>
                      <a:pPr algn="ctr" fontAlgn="b"/>
                      <a:r>
                        <a:rPr lang="en-US" sz="2400" b="1" i="0" u="none" strike="noStrike">
                          <a:solidFill>
                            <a:srgbClr val="000000"/>
                          </a:solidFill>
                          <a:effectLst/>
                          <a:latin typeface="Book Antiqua" panose="02040602050305030304" pitchFamily="18" charset="0"/>
                        </a:rPr>
                        <a:t>upper limit =30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483085458"/>
                  </a:ext>
                </a:extLst>
              </a:tr>
              <a:tr h="384828">
                <a:tc>
                  <a:txBody>
                    <a:bodyPr/>
                    <a:lstStyle/>
                    <a:p>
                      <a:pPr algn="ctr" fontAlgn="b"/>
                      <a:r>
                        <a:rPr lang="en-US" sz="2400" b="1" i="0" u="none" strike="noStrike">
                          <a:solidFill>
                            <a:srgbClr val="000000"/>
                          </a:solidFill>
                          <a:effectLst/>
                          <a:latin typeface="Book Antiqua" panose="02040602050305030304" pitchFamily="18" charset="0"/>
                        </a:rPr>
                        <a:t>16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n-US"/>
                    </a:p>
                  </a:txBody>
                  <a:tcPr/>
                </a:tc>
                <a:extLst>
                  <a:ext uri="{0D108BD9-81ED-4DB2-BD59-A6C34878D82A}">
                    <a16:rowId xmlns:a16="http://schemas.microsoft.com/office/drawing/2014/main" val="3078860568"/>
                  </a:ext>
                </a:extLst>
              </a:tr>
              <a:tr h="384828">
                <a:tc>
                  <a:txBody>
                    <a:bodyPr/>
                    <a:lstStyle/>
                    <a:p>
                      <a:pPr algn="ctr" fontAlgn="b"/>
                      <a:r>
                        <a:rPr lang="en-US" sz="2400" b="1" i="0" u="none" strike="noStrike">
                          <a:solidFill>
                            <a:srgbClr val="000000"/>
                          </a:solidFill>
                          <a:effectLst/>
                          <a:latin typeface="Book Antiqua" panose="02040602050305030304" pitchFamily="18" charset="0"/>
                        </a:rPr>
                        <a:t>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29048972"/>
                  </a:ext>
                </a:extLst>
              </a:tr>
              <a:tr h="384828">
                <a:tc>
                  <a:txBody>
                    <a:bodyPr/>
                    <a:lstStyle/>
                    <a:p>
                      <a:pPr algn="ctr" fontAlgn="b"/>
                      <a:r>
                        <a:rPr lang="en-US" sz="2400" b="1" i="0" u="none" strike="noStrike">
                          <a:solidFill>
                            <a:srgbClr val="000000"/>
                          </a:solidFill>
                          <a:effectLst/>
                          <a:latin typeface="Book Antiqua" panose="02040602050305030304" pitchFamily="18" charset="0"/>
                        </a:rPr>
                        <a:t>18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50722220"/>
                  </a:ext>
                </a:extLst>
              </a:tr>
              <a:tr h="384828">
                <a:tc>
                  <a:txBody>
                    <a:bodyPr/>
                    <a:lstStyle/>
                    <a:p>
                      <a:pPr algn="ctr" fontAlgn="b"/>
                      <a:r>
                        <a:rPr lang="en-US" sz="2400" b="1" i="0" u="none" strike="noStrike">
                          <a:solidFill>
                            <a:srgbClr val="000000"/>
                          </a:solidFill>
                          <a:effectLst/>
                          <a:latin typeface="Book Antiqua" panose="02040602050305030304" pitchFamily="18" charset="0"/>
                        </a:rPr>
                        <a:t>23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dirty="0">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00126526"/>
                  </a:ext>
                </a:extLst>
              </a:tr>
            </a:tbl>
          </a:graphicData>
        </a:graphic>
      </p:graphicFrame>
    </p:spTree>
    <p:extLst>
      <p:ext uri="{BB962C8B-B14F-4D97-AF65-F5344CB8AC3E}">
        <p14:creationId xmlns:p14="http://schemas.microsoft.com/office/powerpoint/2010/main" val="9839290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a:t>
            </a:r>
            <a:endParaRPr lang="en-US" dirty="0"/>
          </a:p>
        </p:txBody>
      </p:sp>
      <p:sp>
        <p:nvSpPr>
          <p:cNvPr id="3" name="Text Placeholder 2"/>
          <p:cNvSpPr>
            <a:spLocks noGrp="1"/>
          </p:cNvSpPr>
          <p:nvPr>
            <p:ph type="body" idx="1"/>
          </p:nvPr>
        </p:nvSpPr>
        <p:spPr/>
        <p:txBody>
          <a:bodyPr/>
          <a:lstStyle/>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81311627"/>
              </p:ext>
            </p:extLst>
          </p:nvPr>
        </p:nvGraphicFramePr>
        <p:xfrm>
          <a:off x="6380480" y="1796826"/>
          <a:ext cx="3423920" cy="4270825"/>
        </p:xfrm>
        <a:graphic>
          <a:graphicData uri="http://schemas.openxmlformats.org/drawingml/2006/table">
            <a:tbl>
              <a:tblPr/>
              <a:tblGrid>
                <a:gridCol w="1325388">
                  <a:extLst>
                    <a:ext uri="{9D8B030D-6E8A-4147-A177-3AD203B41FA5}">
                      <a16:colId xmlns:a16="http://schemas.microsoft.com/office/drawing/2014/main" val="2353706203"/>
                    </a:ext>
                  </a:extLst>
                </a:gridCol>
                <a:gridCol w="2098532">
                  <a:extLst>
                    <a:ext uri="{9D8B030D-6E8A-4147-A177-3AD203B41FA5}">
                      <a16:colId xmlns:a16="http://schemas.microsoft.com/office/drawing/2014/main" val="3013519287"/>
                    </a:ext>
                  </a:extLst>
                </a:gridCol>
              </a:tblGrid>
              <a:tr h="549725">
                <a:tc>
                  <a:txBody>
                    <a:bodyPr/>
                    <a:lstStyle/>
                    <a:p>
                      <a:pPr algn="l" fontAlgn="b"/>
                      <a:r>
                        <a:rPr lang="en-US" sz="2400" b="1" i="0" u="none" strike="noStrike" dirty="0">
                          <a:solidFill>
                            <a:srgbClr val="000000"/>
                          </a:solidFill>
                          <a:effectLst/>
                          <a:latin typeface="Book Antiqua" panose="02040602050305030304" pitchFamily="18" charset="0"/>
                        </a:rPr>
                        <a:t>AGE</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r>
                        <a:rPr lang="en-US" sz="2400" b="1" i="0" u="none" strike="noStrike" dirty="0">
                          <a:solidFill>
                            <a:srgbClr val="000000"/>
                          </a:solidFill>
                          <a:effectLst/>
                          <a:latin typeface="Book Antiqua" panose="02040602050305030304" pitchFamily="18" charset="0"/>
                        </a:rPr>
                        <a:t>EXPERIENCE</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74056621"/>
                  </a:ext>
                </a:extLst>
              </a:tr>
              <a:tr h="286721">
                <a:tc>
                  <a:txBody>
                    <a:bodyPr/>
                    <a:lstStyle/>
                    <a:p>
                      <a:pPr algn="r" fontAlgn="b"/>
                      <a:r>
                        <a:rPr lang="en-US" sz="2400" b="1" i="0" u="none" strike="noStrike" dirty="0">
                          <a:solidFill>
                            <a:srgbClr val="000000"/>
                          </a:solidFill>
                          <a:effectLst/>
                          <a:latin typeface="Book Antiqua" panose="02040602050305030304" pitchFamily="18" charset="0"/>
                        </a:rPr>
                        <a:t>22</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5816370"/>
                  </a:ext>
                </a:extLst>
              </a:tr>
              <a:tr h="286721">
                <a:tc>
                  <a:txBody>
                    <a:bodyPr/>
                    <a:lstStyle/>
                    <a:p>
                      <a:pPr algn="r" fontAlgn="b"/>
                      <a:r>
                        <a:rPr lang="en-US" sz="2400" b="1" i="0" u="none" strike="noStrike">
                          <a:solidFill>
                            <a:srgbClr val="000000"/>
                          </a:solidFill>
                          <a:effectLst/>
                          <a:latin typeface="Book Antiqua" panose="02040602050305030304" pitchFamily="18" charset="0"/>
                        </a:rPr>
                        <a:t>29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5</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517347811"/>
                  </a:ext>
                </a:extLst>
              </a:tr>
              <a:tr h="286721">
                <a:tc>
                  <a:txBody>
                    <a:bodyPr/>
                    <a:lstStyle/>
                    <a:p>
                      <a:pPr algn="r" fontAlgn="b"/>
                      <a:r>
                        <a:rPr lang="en-US" sz="2400" b="1" i="0" u="none" strike="noStrike">
                          <a:solidFill>
                            <a:srgbClr val="000000"/>
                          </a:solidFill>
                          <a:effectLst/>
                          <a:latin typeface="Book Antiqua" panose="02040602050305030304" pitchFamily="18" charset="0"/>
                        </a:rPr>
                        <a:t>35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10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2914512439"/>
                  </a:ext>
                </a:extLst>
              </a:tr>
              <a:tr h="286721">
                <a:tc>
                  <a:txBody>
                    <a:bodyPr/>
                    <a:lstStyle/>
                    <a:p>
                      <a:pPr algn="r" fontAlgn="b"/>
                      <a:r>
                        <a:rPr lang="en-US" sz="2400" b="1" i="0" u="none" strike="noStrike">
                          <a:solidFill>
                            <a:srgbClr val="000000"/>
                          </a:solidFill>
                          <a:effectLst/>
                          <a:latin typeface="Book Antiqua" panose="02040602050305030304" pitchFamily="18" charset="0"/>
                        </a:rPr>
                        <a:t>36</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dirty="0">
                          <a:solidFill>
                            <a:srgbClr val="000000"/>
                          </a:solidFill>
                          <a:effectLst/>
                          <a:latin typeface="Book Antiqua" panose="02040602050305030304" pitchFamily="18" charset="0"/>
                        </a:rPr>
                        <a:t>12</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74284851"/>
                  </a:ext>
                </a:extLst>
              </a:tr>
              <a:tr h="286721">
                <a:tc>
                  <a:txBody>
                    <a:bodyPr/>
                    <a:lstStyle/>
                    <a:p>
                      <a:pPr algn="r" fontAlgn="b"/>
                      <a:r>
                        <a:rPr lang="en-US" sz="2400" b="1" i="0" u="none" strike="noStrike" dirty="0">
                          <a:solidFill>
                            <a:srgbClr val="000000"/>
                          </a:solidFill>
                          <a:effectLst/>
                          <a:latin typeface="Book Antiqua" panose="02040602050305030304" pitchFamily="18" charset="0"/>
                        </a:rPr>
                        <a:t>23</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dirty="0">
                          <a:solidFill>
                            <a:srgbClr val="000000"/>
                          </a:solidFill>
                          <a:effectLst/>
                          <a:latin typeface="Book Antiqua" panose="02040602050305030304" pitchFamily="18" charset="0"/>
                        </a:rPr>
                        <a:t> (14,30)</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546228072"/>
                  </a:ext>
                </a:extLst>
              </a:tr>
              <a:tr h="286721">
                <a:tc>
                  <a:txBody>
                    <a:bodyPr/>
                    <a:lstStyle/>
                    <a:p>
                      <a:pPr algn="r" fontAlgn="b"/>
                      <a:r>
                        <a:rPr lang="en-US" sz="2400" b="1" i="0" u="none" strike="noStrike">
                          <a:solidFill>
                            <a:srgbClr val="000000"/>
                          </a:solidFill>
                          <a:effectLst/>
                          <a:latin typeface="Book Antiqua" panose="02040602050305030304" pitchFamily="18" charset="0"/>
                        </a:rPr>
                        <a:t>49</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24</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560099956"/>
                  </a:ext>
                </a:extLst>
              </a:tr>
              <a:tr h="286721">
                <a:tc>
                  <a:txBody>
                    <a:bodyPr/>
                    <a:lstStyle/>
                    <a:p>
                      <a:pPr algn="r" fontAlgn="b"/>
                      <a:r>
                        <a:rPr lang="en-US" sz="2400" b="1" i="0" u="none" strike="noStrike">
                          <a:solidFill>
                            <a:srgbClr val="000000"/>
                          </a:solidFill>
                          <a:effectLst/>
                          <a:latin typeface="Book Antiqua" panose="02040602050305030304" pitchFamily="18" charset="0"/>
                        </a:rPr>
                        <a:t>42</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16</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42461619"/>
                  </a:ext>
                </a:extLst>
              </a:tr>
              <a:tr h="286721">
                <a:tc>
                  <a:txBody>
                    <a:bodyPr/>
                    <a:lstStyle/>
                    <a:p>
                      <a:pPr algn="r" fontAlgn="b"/>
                      <a:r>
                        <a:rPr lang="en-US" sz="2400" b="1" i="0" u="none" strike="noStrike">
                          <a:solidFill>
                            <a:srgbClr val="000000"/>
                          </a:solidFill>
                          <a:effectLst/>
                          <a:latin typeface="Book Antiqua" panose="02040602050305030304" pitchFamily="18" charset="0"/>
                        </a:rPr>
                        <a:t>34</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73138823"/>
                  </a:ext>
                </a:extLst>
              </a:tr>
              <a:tr h="286721">
                <a:tc>
                  <a:txBody>
                    <a:bodyPr/>
                    <a:lstStyle/>
                    <a:p>
                      <a:pPr algn="r" fontAlgn="b"/>
                      <a:r>
                        <a:rPr lang="en-US" sz="2400" b="1" i="0" u="none" strike="noStrike">
                          <a:solidFill>
                            <a:srgbClr val="000000"/>
                          </a:solidFill>
                          <a:effectLst/>
                          <a:latin typeface="Book Antiqua" panose="02040602050305030304" pitchFamily="18" charset="0"/>
                        </a:rPr>
                        <a:t>40</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a:solidFill>
                            <a:srgbClr val="000000"/>
                          </a:solidFill>
                          <a:effectLst/>
                          <a:latin typeface="Book Antiqua" panose="02040602050305030304" pitchFamily="18" charset="0"/>
                        </a:rPr>
                        <a:t>18</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789515380"/>
                  </a:ext>
                </a:extLst>
              </a:tr>
              <a:tr h="286721">
                <a:tc>
                  <a:txBody>
                    <a:bodyPr/>
                    <a:lstStyle/>
                    <a:p>
                      <a:pPr algn="r" fontAlgn="b"/>
                      <a:r>
                        <a:rPr lang="en-US" sz="2400" b="1" i="0" u="none" strike="noStrike">
                          <a:solidFill>
                            <a:srgbClr val="000000"/>
                          </a:solidFill>
                          <a:effectLst/>
                          <a:latin typeface="Book Antiqua" panose="02040602050305030304" pitchFamily="18" charset="0"/>
                        </a:rPr>
                        <a:t>55</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r>
                        <a:rPr lang="en-US" sz="2400" b="1" i="0" u="none" strike="noStrike" dirty="0">
                          <a:solidFill>
                            <a:srgbClr val="000000"/>
                          </a:solidFill>
                          <a:effectLst/>
                          <a:latin typeface="Book Antiqua" panose="02040602050305030304" pitchFamily="18" charset="0"/>
                        </a:rPr>
                        <a:t>23</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879838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8615617"/>
              </p:ext>
            </p:extLst>
          </p:nvPr>
        </p:nvGraphicFramePr>
        <p:xfrm>
          <a:off x="1026160" y="1796823"/>
          <a:ext cx="4470400" cy="4559529"/>
        </p:xfrm>
        <a:graphic>
          <a:graphicData uri="http://schemas.openxmlformats.org/drawingml/2006/table">
            <a:tbl>
              <a:tblPr/>
              <a:tblGrid>
                <a:gridCol w="2249258">
                  <a:extLst>
                    <a:ext uri="{9D8B030D-6E8A-4147-A177-3AD203B41FA5}">
                      <a16:colId xmlns:a16="http://schemas.microsoft.com/office/drawing/2014/main" val="1219321163"/>
                    </a:ext>
                  </a:extLst>
                </a:gridCol>
                <a:gridCol w="2221142">
                  <a:extLst>
                    <a:ext uri="{9D8B030D-6E8A-4147-A177-3AD203B41FA5}">
                      <a16:colId xmlns:a16="http://schemas.microsoft.com/office/drawing/2014/main" val="453329182"/>
                    </a:ext>
                  </a:extLst>
                </a:gridCol>
              </a:tblGrid>
              <a:tr h="754509">
                <a:tc>
                  <a:txBody>
                    <a:bodyPr/>
                    <a:lstStyle/>
                    <a:p>
                      <a:pPr algn="l" fontAlgn="b"/>
                      <a:r>
                        <a:rPr lang="en-US" sz="2400" b="1" i="0" u="none" strike="noStrike" dirty="0">
                          <a:solidFill>
                            <a:srgbClr val="000000"/>
                          </a:solidFill>
                          <a:effectLst/>
                          <a:latin typeface="Book Antiqua" panose="02040602050305030304" pitchFamily="18" charset="0"/>
                        </a:rPr>
                        <a:t>EXPERIENCE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b"/>
                      <a:endParaRPr lang="en-US" sz="2400" b="1" i="0" u="none" strike="noStrike" dirty="0">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14205103"/>
                  </a:ext>
                </a:extLst>
              </a:tr>
              <a:tr h="380502">
                <a:tc>
                  <a:txBody>
                    <a:bodyPr/>
                    <a:lstStyle/>
                    <a:p>
                      <a:pPr algn="ctr" fontAlgn="b"/>
                      <a:r>
                        <a:rPr lang="en-US" sz="2400" b="1" i="0" u="none" strike="noStrike">
                          <a:solidFill>
                            <a:srgbClr val="000000"/>
                          </a:solidFill>
                          <a:effectLst/>
                          <a:latin typeface="Book Antiqua" panose="02040602050305030304" pitchFamily="18" charset="0"/>
                        </a:rPr>
                        <a:t>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56398786"/>
                  </a:ext>
                </a:extLst>
              </a:tr>
              <a:tr h="380502">
                <a:tc>
                  <a:txBody>
                    <a:bodyPr/>
                    <a:lstStyle/>
                    <a:p>
                      <a:pPr algn="ctr" fontAlgn="b"/>
                      <a:r>
                        <a:rPr lang="en-US" sz="2400" b="1" i="0" u="none" strike="noStrike">
                          <a:solidFill>
                            <a:srgbClr val="000000"/>
                          </a:solidFill>
                          <a:effectLst/>
                          <a:latin typeface="Book Antiqua" panose="02040602050305030304" pitchFamily="18" charset="0"/>
                        </a:rPr>
                        <a:t>5</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111952"/>
                  </a:ext>
                </a:extLst>
              </a:tr>
              <a:tr h="380502">
                <a:tc>
                  <a:txBody>
                    <a:bodyPr/>
                    <a:lstStyle/>
                    <a:p>
                      <a:pPr algn="ctr" fontAlgn="b"/>
                      <a:r>
                        <a:rPr lang="en-US" sz="2400" b="1" i="0" u="none" strike="noStrike">
                          <a:solidFill>
                            <a:srgbClr val="000000"/>
                          </a:solidFill>
                          <a:effectLst/>
                          <a:latin typeface="Book Antiqua" panose="02040602050305030304" pitchFamily="18" charset="0"/>
                        </a:rPr>
                        <a:t>10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2">
                  <a:txBody>
                    <a:bodyPr/>
                    <a:lstStyle/>
                    <a:p>
                      <a:pPr algn="ctr" fontAlgn="b"/>
                      <a:r>
                        <a:rPr lang="en-US" sz="2400" b="1" i="0" u="none" strike="noStrike">
                          <a:solidFill>
                            <a:srgbClr val="000000"/>
                          </a:solidFill>
                          <a:effectLst/>
                          <a:latin typeface="Book Antiqua" panose="02040602050305030304" pitchFamily="18" charset="0"/>
                        </a:rPr>
                        <a:t>Median =14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244578345"/>
                  </a:ext>
                </a:extLst>
              </a:tr>
              <a:tr h="380502">
                <a:tc>
                  <a:txBody>
                    <a:bodyPr/>
                    <a:lstStyle/>
                    <a:p>
                      <a:pPr algn="ctr" fontAlgn="b"/>
                      <a:r>
                        <a:rPr lang="en-US" sz="2400" b="1" i="0" u="none" strike="noStrike">
                          <a:solidFill>
                            <a:srgbClr val="000000"/>
                          </a:solidFill>
                          <a:effectLst/>
                          <a:latin typeface="Book Antiqua" panose="02040602050305030304" pitchFamily="18" charset="0"/>
                        </a:rPr>
                        <a:t>12</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n-US"/>
                    </a:p>
                  </a:txBody>
                  <a:tcPr/>
                </a:tc>
                <a:extLst>
                  <a:ext uri="{0D108BD9-81ED-4DB2-BD59-A6C34878D82A}">
                    <a16:rowId xmlns:a16="http://schemas.microsoft.com/office/drawing/2014/main" val="1462842871"/>
                  </a:ext>
                </a:extLst>
              </a:tr>
              <a:tr h="380502">
                <a:tc>
                  <a:txBody>
                    <a:bodyPr/>
                    <a:lstStyle/>
                    <a:p>
                      <a:pPr algn="ctr" fontAlgn="b"/>
                      <a:r>
                        <a:rPr lang="en-US" sz="2400" b="1" i="0" u="none" strike="noStrike">
                          <a:solidFill>
                            <a:srgbClr val="000000"/>
                          </a:solidFill>
                          <a:effectLst/>
                          <a:latin typeface="Book Antiqua" panose="02040602050305030304" pitchFamily="18" charset="0"/>
                        </a:rPr>
                        <a:t>60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48344"/>
                  </a:ext>
                </a:extLst>
              </a:tr>
              <a:tr h="380502">
                <a:tc>
                  <a:txBody>
                    <a:bodyPr/>
                    <a:lstStyle/>
                    <a:p>
                      <a:pPr algn="ctr" fontAlgn="b"/>
                      <a:r>
                        <a:rPr lang="en-US" sz="2400" b="1" i="0" u="none" strike="noStrike">
                          <a:solidFill>
                            <a:srgbClr val="000000"/>
                          </a:solidFill>
                          <a:effectLst/>
                          <a:latin typeface="Book Antiqua" panose="02040602050305030304" pitchFamily="18" charset="0"/>
                        </a:rPr>
                        <a:t>24</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rowSpan="2">
                  <a:txBody>
                    <a:bodyPr/>
                    <a:lstStyle/>
                    <a:p>
                      <a:pPr algn="ctr" fontAlgn="b"/>
                      <a:r>
                        <a:rPr lang="en-US" sz="2400" b="1" i="0" u="none" strike="noStrike">
                          <a:solidFill>
                            <a:srgbClr val="000000"/>
                          </a:solidFill>
                          <a:effectLst/>
                          <a:latin typeface="Book Antiqua" panose="02040602050305030304" pitchFamily="18" charset="0"/>
                        </a:rPr>
                        <a:t>upper limit =30</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023066745"/>
                  </a:ext>
                </a:extLst>
              </a:tr>
              <a:tr h="380502">
                <a:tc>
                  <a:txBody>
                    <a:bodyPr/>
                    <a:lstStyle/>
                    <a:p>
                      <a:pPr algn="ctr" fontAlgn="b"/>
                      <a:r>
                        <a:rPr lang="en-US" sz="2400" b="1" i="0" u="none" strike="noStrike">
                          <a:solidFill>
                            <a:srgbClr val="000000"/>
                          </a:solidFill>
                          <a:effectLst/>
                          <a:latin typeface="Book Antiqua" panose="02040602050305030304" pitchFamily="18" charset="0"/>
                        </a:rPr>
                        <a:t>16</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vMerge="1">
                  <a:txBody>
                    <a:bodyPr/>
                    <a:lstStyle/>
                    <a:p>
                      <a:endParaRPr lang="en-US"/>
                    </a:p>
                  </a:txBody>
                  <a:tcPr/>
                </a:tc>
                <a:extLst>
                  <a:ext uri="{0D108BD9-81ED-4DB2-BD59-A6C34878D82A}">
                    <a16:rowId xmlns:a16="http://schemas.microsoft.com/office/drawing/2014/main" val="4185741941"/>
                  </a:ext>
                </a:extLst>
              </a:tr>
              <a:tr h="380502">
                <a:tc>
                  <a:txBody>
                    <a:bodyPr/>
                    <a:lstStyle/>
                    <a:p>
                      <a:pPr algn="ctr" fontAlgn="b"/>
                      <a:r>
                        <a:rPr lang="en-US" sz="2400" b="1" i="0" u="none" strike="noStrike">
                          <a:solidFill>
                            <a:srgbClr val="000000"/>
                          </a:solidFill>
                          <a:effectLst/>
                          <a:latin typeface="Book Antiqua" panose="02040602050305030304" pitchFamily="18" charset="0"/>
                        </a:rPr>
                        <a:t>9</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13313521"/>
                  </a:ext>
                </a:extLst>
              </a:tr>
              <a:tr h="380502">
                <a:tc>
                  <a:txBody>
                    <a:bodyPr/>
                    <a:lstStyle/>
                    <a:p>
                      <a:pPr algn="ctr" fontAlgn="b"/>
                      <a:r>
                        <a:rPr lang="en-US" sz="2400" b="1" i="0" u="none" strike="noStrike">
                          <a:solidFill>
                            <a:srgbClr val="000000"/>
                          </a:solidFill>
                          <a:effectLst/>
                          <a:latin typeface="Book Antiqua" panose="02040602050305030304" pitchFamily="18" charset="0"/>
                        </a:rPr>
                        <a:t>18</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595727493"/>
                  </a:ext>
                </a:extLst>
              </a:tr>
              <a:tr h="380502">
                <a:tc>
                  <a:txBody>
                    <a:bodyPr/>
                    <a:lstStyle/>
                    <a:p>
                      <a:pPr algn="ctr" fontAlgn="b"/>
                      <a:r>
                        <a:rPr lang="en-US" sz="2400" b="1" i="0" u="none" strike="noStrike">
                          <a:solidFill>
                            <a:srgbClr val="000000"/>
                          </a:solidFill>
                          <a:effectLst/>
                          <a:latin typeface="Book Antiqua" panose="02040602050305030304" pitchFamily="18" charset="0"/>
                        </a:rPr>
                        <a:t>23</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b"/>
                      <a:endParaRPr lang="en-US" sz="2400" b="1" i="0" u="none" strike="noStrike" dirty="0">
                        <a:solidFill>
                          <a:srgbClr val="000000"/>
                        </a:solidFill>
                        <a:effectLst/>
                        <a:latin typeface="Book Antiqua" panose="02040602050305030304" pitchFamily="18" charset="0"/>
                      </a:endParaRPr>
                    </a:p>
                  </a:txBody>
                  <a:tcPr marL="6350" marR="6350" marT="635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89033963"/>
                  </a:ext>
                </a:extLst>
              </a:tr>
            </a:tbl>
          </a:graphicData>
        </a:graphic>
      </p:graphicFrame>
    </p:spTree>
    <p:extLst>
      <p:ext uri="{BB962C8B-B14F-4D97-AF65-F5344CB8AC3E}">
        <p14:creationId xmlns:p14="http://schemas.microsoft.com/office/powerpoint/2010/main" val="21920201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30269cc05b6_0_21"/>
          <p:cNvSpPr txBox="1">
            <a:spLocks noGrp="1"/>
          </p:cNvSpPr>
          <p:nvPr>
            <p:ph type="title"/>
          </p:nvPr>
        </p:nvSpPr>
        <p:spPr>
          <a:xfrm>
            <a:off x="72850" y="380125"/>
            <a:ext cx="111219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               Ingestion (Extraction) </a:t>
            </a:r>
            <a:endParaRPr/>
          </a:p>
        </p:txBody>
      </p:sp>
      <p:sp>
        <p:nvSpPr>
          <p:cNvPr id="186" name="Google Shape;186;g30269cc05b6_0_21"/>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l" rtl="0">
              <a:lnSpc>
                <a:spcPct val="78181"/>
              </a:lnSpc>
              <a:spcBef>
                <a:spcPts val="1000"/>
              </a:spcBef>
              <a:spcAft>
                <a:spcPts val="0"/>
              </a:spcAft>
              <a:buClr>
                <a:schemeClr val="dk1"/>
              </a:buClr>
              <a:buSzPts val="935"/>
              <a:buFont typeface="Arial"/>
              <a:buNone/>
            </a:pPr>
            <a:r>
              <a:rPr lang="en-GB" sz="3000">
                <a:latin typeface="Book Antiqua"/>
                <a:ea typeface="Book Antiqua"/>
                <a:cs typeface="Book Antiqua"/>
                <a:sym typeface="Book Antiqua"/>
              </a:rPr>
              <a:t>Data engineers ingest two primary sources of data;</a:t>
            </a:r>
            <a:endParaRPr sz="3000">
              <a:latin typeface="Book Antiqua"/>
              <a:ea typeface="Book Antiqua"/>
              <a:cs typeface="Book Antiqua"/>
              <a:sym typeface="Book Antiqua"/>
            </a:endParaRPr>
          </a:p>
          <a:p>
            <a:pPr marL="0" lvl="0" indent="0" algn="l" rtl="0">
              <a:lnSpc>
                <a:spcPct val="78181"/>
              </a:lnSpc>
              <a:spcBef>
                <a:spcPts val="1000"/>
              </a:spcBef>
              <a:spcAft>
                <a:spcPts val="0"/>
              </a:spcAft>
              <a:buClr>
                <a:schemeClr val="dk1"/>
              </a:buClr>
              <a:buSzPts val="935"/>
              <a:buFont typeface="Arial"/>
              <a:buNone/>
            </a:pPr>
            <a:r>
              <a:rPr lang="en-GB" sz="3000">
                <a:latin typeface="Book Antiqua"/>
                <a:ea typeface="Book Antiqua"/>
                <a:cs typeface="Book Antiqua"/>
                <a:sym typeface="Book Antiqua"/>
              </a:rPr>
              <a:t>1. Batches of data from servers or databases (</a:t>
            </a:r>
            <a:r>
              <a:rPr lang="en-GB" sz="3000" b="1">
                <a:latin typeface="Book Antiqua"/>
                <a:ea typeface="Book Antiqua"/>
                <a:cs typeface="Book Antiqua"/>
                <a:sym typeface="Book Antiqua"/>
              </a:rPr>
              <a:t>batch </a:t>
            </a:r>
            <a:r>
              <a:rPr lang="en-GB" sz="3000">
                <a:latin typeface="Book Antiqua"/>
                <a:ea typeface="Book Antiqua"/>
                <a:cs typeface="Book Antiqua"/>
                <a:sym typeface="Book Antiqua"/>
              </a:rPr>
              <a:t>ingestion).</a:t>
            </a:r>
            <a:endParaRPr sz="3000">
              <a:latin typeface="Book Antiqua"/>
              <a:ea typeface="Book Antiqua"/>
              <a:cs typeface="Book Antiqua"/>
              <a:sym typeface="Book Antiqua"/>
            </a:endParaRPr>
          </a:p>
          <a:p>
            <a:pPr marL="0" lvl="0" indent="0" algn="l" rtl="0">
              <a:lnSpc>
                <a:spcPct val="78181"/>
              </a:lnSpc>
              <a:spcBef>
                <a:spcPts val="1000"/>
              </a:spcBef>
              <a:spcAft>
                <a:spcPts val="0"/>
              </a:spcAft>
              <a:buClr>
                <a:schemeClr val="dk1"/>
              </a:buClr>
              <a:buSzPts val="935"/>
              <a:buFont typeface="Arial"/>
              <a:buNone/>
            </a:pPr>
            <a:r>
              <a:rPr lang="en-GB" sz="3000">
                <a:latin typeface="Book Antiqua"/>
                <a:ea typeface="Book Antiqua"/>
                <a:cs typeface="Book Antiqua"/>
                <a:sym typeface="Book Antiqua"/>
              </a:rPr>
              <a:t>An example of batch ingestion is a game company that wants to examine the relationship between subscription renewals and customer support tickets. It could ingest all the related data on a daily or weekly basis. It doesn’t need to access and analyze data immediately after a support ticket is closed or a subscription is renewed. </a:t>
            </a:r>
            <a:endParaRPr sz="3000">
              <a:latin typeface="Book Antiqua"/>
              <a:ea typeface="Book Antiqua"/>
              <a:cs typeface="Book Antiqua"/>
              <a:sym typeface="Book Antiqua"/>
            </a:endParaRPr>
          </a:p>
          <a:p>
            <a:pPr marL="457200" lvl="0" indent="0" algn="l" rtl="0">
              <a:lnSpc>
                <a:spcPct val="70000"/>
              </a:lnSpc>
              <a:spcBef>
                <a:spcPts val="1000"/>
              </a:spcBef>
              <a:spcAft>
                <a:spcPts val="0"/>
              </a:spcAft>
              <a:buSzPts val="1800"/>
              <a:buNone/>
            </a:pPr>
            <a:endParaRPr sz="3000">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30269cc05b6_0_27"/>
          <p:cNvSpPr txBox="1">
            <a:spLocks noGrp="1"/>
          </p:cNvSpPr>
          <p:nvPr>
            <p:ph type="title"/>
          </p:nvPr>
        </p:nvSpPr>
        <p:spPr>
          <a:xfrm>
            <a:off x="72850" y="380125"/>
            <a:ext cx="111219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               Ingestion (Extraction) </a:t>
            </a:r>
            <a:endParaRPr/>
          </a:p>
        </p:txBody>
      </p:sp>
      <p:sp>
        <p:nvSpPr>
          <p:cNvPr id="193" name="Google Shape;193;g30269cc05b6_0_27"/>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l" rtl="0">
              <a:lnSpc>
                <a:spcPct val="98181"/>
              </a:lnSpc>
              <a:spcBef>
                <a:spcPts val="1000"/>
              </a:spcBef>
              <a:spcAft>
                <a:spcPts val="0"/>
              </a:spcAft>
              <a:buClr>
                <a:schemeClr val="dk1"/>
              </a:buClr>
              <a:buSzPts val="1100"/>
              <a:buFont typeface="Arial"/>
              <a:buNone/>
            </a:pPr>
            <a:r>
              <a:rPr lang="en-GB" sz="3200">
                <a:latin typeface="Book Antiqua"/>
                <a:ea typeface="Book Antiqua"/>
                <a:cs typeface="Book Antiqua"/>
                <a:sym typeface="Book Antiqua"/>
              </a:rPr>
              <a:t>2. Real-time events happening in the world and streaming from the world of devices (</a:t>
            </a:r>
            <a:r>
              <a:rPr lang="en-GB" sz="3200" b="1">
                <a:latin typeface="Book Antiqua"/>
                <a:ea typeface="Book Antiqua"/>
                <a:cs typeface="Book Antiqua"/>
                <a:sym typeface="Book Antiqua"/>
              </a:rPr>
              <a:t>streaming </a:t>
            </a:r>
            <a:r>
              <a:rPr lang="en-GB" sz="3200">
                <a:latin typeface="Book Antiqua"/>
                <a:ea typeface="Book Antiqua"/>
                <a:cs typeface="Book Antiqua"/>
                <a:sym typeface="Book Antiqua"/>
              </a:rPr>
              <a:t>ingestion). </a:t>
            </a:r>
            <a:endParaRPr sz="32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3200">
                <a:latin typeface="Book Antiqua"/>
                <a:ea typeface="Book Antiqua"/>
                <a:cs typeface="Book Antiqua"/>
                <a:sym typeface="Book Antiqua"/>
              </a:rPr>
              <a:t>An example of streaming ingestion is when you request a ride from a ride share service. The company combines streams of data (e.g. historical data, real-time traffic data, and location tracking) to make sure you get a ride from the driver who is closest to you at the time.</a:t>
            </a:r>
            <a:endParaRPr sz="32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endParaRPr sz="32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endParaRPr sz="3200">
              <a:latin typeface="Book Antiqua"/>
              <a:ea typeface="Book Antiqua"/>
              <a:cs typeface="Book Antiqua"/>
              <a:sym typeface="Book Antiqua"/>
            </a:endParaRPr>
          </a:p>
          <a:p>
            <a:pPr marL="0" lvl="0" indent="0" algn="l" rtl="0">
              <a:lnSpc>
                <a:spcPct val="98181"/>
              </a:lnSpc>
              <a:spcBef>
                <a:spcPts val="1000"/>
              </a:spcBef>
              <a:spcAft>
                <a:spcPts val="0"/>
              </a:spcAft>
              <a:buSzPts val="2118"/>
              <a:buNone/>
            </a:pPr>
            <a:endParaRPr sz="3200">
              <a:latin typeface="Book Antiqua"/>
              <a:ea typeface="Book Antiqua"/>
              <a:cs typeface="Book Antiqua"/>
              <a:sym typeface="Book Antiqua"/>
            </a:endParaRPr>
          </a:p>
          <a:p>
            <a:pPr marL="457200" lvl="0" indent="0" algn="l" rtl="0">
              <a:lnSpc>
                <a:spcPct val="90000"/>
              </a:lnSpc>
              <a:spcBef>
                <a:spcPts val="1000"/>
              </a:spcBef>
              <a:spcAft>
                <a:spcPts val="0"/>
              </a:spcAft>
              <a:buSzPts val="2118"/>
              <a:buNone/>
            </a:pPr>
            <a:endParaRPr sz="3200">
              <a:latin typeface="Book Antiqua"/>
              <a:ea typeface="Book Antiqua"/>
              <a:cs typeface="Book Antiqua"/>
              <a:sym typeface="Book Antiqua"/>
            </a:endParaRPr>
          </a:p>
          <a:p>
            <a:pPr marL="457200" lvl="0" indent="0" algn="l" rtl="0">
              <a:lnSpc>
                <a:spcPct val="90000"/>
              </a:lnSpc>
              <a:spcBef>
                <a:spcPts val="1000"/>
              </a:spcBef>
              <a:spcAft>
                <a:spcPts val="0"/>
              </a:spcAft>
              <a:buSzPts val="2118"/>
              <a:buNone/>
            </a:pPr>
            <a:endParaRPr sz="3200">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30269cc05b6_0_33"/>
          <p:cNvSpPr txBox="1">
            <a:spLocks noGrp="1"/>
          </p:cNvSpPr>
          <p:nvPr>
            <p:ph type="title"/>
          </p:nvPr>
        </p:nvSpPr>
        <p:spPr>
          <a:xfrm>
            <a:off x="72850" y="380125"/>
            <a:ext cx="111219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GB"/>
              <a:t>               Transformation </a:t>
            </a:r>
            <a:endParaRPr/>
          </a:p>
        </p:txBody>
      </p:sp>
      <p:sp>
        <p:nvSpPr>
          <p:cNvPr id="200" name="Google Shape;200;g30269cc05b6_0_33"/>
          <p:cNvSpPr txBox="1">
            <a:spLocks noGrp="1"/>
          </p:cNvSpPr>
          <p:nvPr>
            <p:ph type="body" idx="1"/>
          </p:nvPr>
        </p:nvSpPr>
        <p:spPr>
          <a:xfrm>
            <a:off x="838200" y="1687514"/>
            <a:ext cx="10515600" cy="4489500"/>
          </a:xfrm>
          <a:prstGeom prst="rect">
            <a:avLst/>
          </a:prstGeom>
          <a:noFill/>
          <a:ln>
            <a:noFill/>
          </a:ln>
        </p:spPr>
        <p:txBody>
          <a:bodyPr spcFirstLastPara="1" wrap="square" lIns="91425" tIns="45700" rIns="91425" bIns="45700" anchor="t" anchorCtr="0">
            <a:noAutofit/>
          </a:bodyPr>
          <a:lstStyle/>
          <a:p>
            <a:pPr marL="0" lvl="0" indent="0" algn="l" rtl="0">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There are two main issues to deal with here;</a:t>
            </a:r>
            <a:endParaRPr sz="3000">
              <a:latin typeface="Book Antiqua"/>
              <a:ea typeface="Book Antiqua"/>
              <a:cs typeface="Book Antiqua"/>
              <a:sym typeface="Book Antiqua"/>
            </a:endParaRPr>
          </a:p>
          <a:p>
            <a:pPr marL="457200" lvl="0" indent="-419100" algn="l" rtl="0">
              <a:lnSpc>
                <a:spcPct val="98181"/>
              </a:lnSpc>
              <a:spcBef>
                <a:spcPts val="1000"/>
              </a:spcBef>
              <a:spcAft>
                <a:spcPts val="0"/>
              </a:spcAft>
              <a:buSzPts val="3000"/>
              <a:buFont typeface="Book Antiqua"/>
              <a:buAutoNum type="arabicPeriod"/>
            </a:pPr>
            <a:r>
              <a:rPr lang="en-GB" sz="3000">
                <a:latin typeface="Book Antiqua"/>
                <a:ea typeface="Book Antiqua"/>
                <a:cs typeface="Book Antiqua"/>
                <a:sym typeface="Book Antiqua"/>
              </a:rPr>
              <a:t>Data often needs to be cleaned up. </a:t>
            </a:r>
            <a:endParaRPr sz="30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Missing values, dates can be in the wrong format and data quickly gets outdated.</a:t>
            </a:r>
            <a:endParaRPr sz="3000">
              <a:latin typeface="Book Antiqua"/>
              <a:ea typeface="Book Antiqua"/>
              <a:cs typeface="Book Antiqua"/>
              <a:sym typeface="Book Antiqua"/>
            </a:endParaRPr>
          </a:p>
          <a:p>
            <a:pPr marL="0" lvl="0" indent="0" algn="l" rtl="0">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You might have gathered data on individuals who have changed roles or companies. So, all this data needs to be updated. </a:t>
            </a:r>
            <a:endParaRPr sz="3000">
              <a:latin typeface="Book Antiqua"/>
              <a:ea typeface="Book Antiqua"/>
              <a:cs typeface="Book Antiqua"/>
              <a:sym typeface="Book Antiqua"/>
            </a:endParaRPr>
          </a:p>
          <a:p>
            <a:pPr marL="0" lvl="0" indent="0" algn="l" rtl="0">
              <a:lnSpc>
                <a:spcPct val="98181"/>
              </a:lnSpc>
              <a:spcBef>
                <a:spcPts val="1000"/>
              </a:spcBef>
              <a:spcAft>
                <a:spcPts val="0"/>
              </a:spcAft>
              <a:buSzPts val="2323"/>
              <a:buNone/>
            </a:pPr>
            <a:r>
              <a:rPr lang="en-GB" sz="3000">
                <a:latin typeface="Book Antiqua"/>
                <a:ea typeface="Book Antiqua"/>
                <a:cs typeface="Book Antiqua"/>
                <a:sym typeface="Book Antiqua"/>
              </a:rPr>
              <a:t>There might be data outliers that need to be handled as well</a:t>
            </a:r>
            <a:endParaRPr sz="3000">
              <a:latin typeface="Book Antiqua"/>
              <a:ea typeface="Book Antiqua"/>
              <a:cs typeface="Book Antiqua"/>
              <a:sym typeface="Book Antiqua"/>
            </a:endParaRPr>
          </a:p>
          <a:p>
            <a:pPr marL="0" lvl="0" indent="0" algn="l" rtl="0">
              <a:lnSpc>
                <a:spcPct val="98181"/>
              </a:lnSpc>
              <a:spcBef>
                <a:spcPts val="1000"/>
              </a:spcBef>
              <a:spcAft>
                <a:spcPts val="0"/>
              </a:spcAft>
              <a:buSzPts val="2323"/>
              <a:buNone/>
            </a:pPr>
            <a:endParaRPr sz="3000">
              <a:latin typeface="Book Antiqua"/>
              <a:ea typeface="Book Antiqua"/>
              <a:cs typeface="Book Antiqua"/>
              <a:sym typeface="Book Antiqua"/>
            </a:endParaRPr>
          </a:p>
          <a:p>
            <a:pPr marL="0" lvl="0" indent="0" algn="l" rtl="0">
              <a:lnSpc>
                <a:spcPct val="98181"/>
              </a:lnSpc>
              <a:spcBef>
                <a:spcPts val="1000"/>
              </a:spcBef>
              <a:spcAft>
                <a:spcPts val="0"/>
              </a:spcAft>
              <a:buSzPts val="2323"/>
              <a:buNone/>
            </a:pPr>
            <a:endParaRPr sz="3000">
              <a:latin typeface="Book Antiqua"/>
              <a:ea typeface="Book Antiqua"/>
              <a:cs typeface="Book Antiqua"/>
              <a:sym typeface="Book Antiqua"/>
            </a:endParaRPr>
          </a:p>
          <a:p>
            <a:pPr marL="457200" lvl="0" indent="0" algn="l" rtl="0">
              <a:lnSpc>
                <a:spcPct val="90000"/>
              </a:lnSpc>
              <a:spcBef>
                <a:spcPts val="1000"/>
              </a:spcBef>
              <a:spcAft>
                <a:spcPts val="0"/>
              </a:spcAft>
              <a:buSzPts val="2323"/>
              <a:buNone/>
            </a:pPr>
            <a:endParaRPr sz="3000">
              <a:latin typeface="Book Antiqua"/>
              <a:ea typeface="Book Antiqua"/>
              <a:cs typeface="Book Antiqua"/>
              <a:sym typeface="Book Antiqua"/>
            </a:endParaRPr>
          </a:p>
          <a:p>
            <a:pPr marL="457200" lvl="0" indent="0" algn="l" rtl="0">
              <a:lnSpc>
                <a:spcPct val="90000"/>
              </a:lnSpc>
              <a:spcBef>
                <a:spcPts val="1000"/>
              </a:spcBef>
              <a:spcAft>
                <a:spcPts val="0"/>
              </a:spcAft>
              <a:buSzPts val="2323"/>
              <a:buNone/>
            </a:pPr>
            <a:endParaRPr sz="3000">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2864</Words>
  <Application>Microsoft Office PowerPoint</Application>
  <PresentationFormat>Widescreen</PresentationFormat>
  <Paragraphs>484</Paragraphs>
  <Slides>63</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Book Antiqua</vt:lpstr>
      <vt:lpstr>Trebuchet MS</vt:lpstr>
      <vt:lpstr>Calibri</vt:lpstr>
      <vt:lpstr>Wingdings</vt:lpstr>
      <vt:lpstr>Cambria</vt:lpstr>
      <vt:lpstr>Noto Sans Symbols</vt:lpstr>
      <vt:lpstr>Arial MT</vt:lpstr>
      <vt:lpstr>Arial</vt:lpstr>
      <vt:lpstr>Courier New</vt:lpstr>
      <vt:lpstr>Office Theme</vt:lpstr>
      <vt:lpstr>PowerPoint Presentation</vt:lpstr>
      <vt:lpstr>PowerPoint Presentation</vt:lpstr>
      <vt:lpstr>Lecture Objectives and Learning outcomes</vt:lpstr>
      <vt:lpstr>Lecture Overview</vt:lpstr>
      <vt:lpstr>  Understanding big data management</vt:lpstr>
      <vt:lpstr>  Understanding big data management</vt:lpstr>
      <vt:lpstr>               Ingestion (Extraction) </vt:lpstr>
      <vt:lpstr>               Ingestion (Extraction) </vt:lpstr>
      <vt:lpstr>               Transformation </vt:lpstr>
      <vt:lpstr>               Transformation </vt:lpstr>
      <vt:lpstr>               Loading </vt:lpstr>
      <vt:lpstr>               Steps of data exploration </vt:lpstr>
      <vt:lpstr>Exploratory Data Analysis (EDA) </vt:lpstr>
      <vt:lpstr>Central tendency</vt:lpstr>
      <vt:lpstr>Variability</vt:lpstr>
      <vt:lpstr>Defining the descriptive statistics</vt:lpstr>
      <vt:lpstr>Defining the descriptive statistics</vt:lpstr>
      <vt:lpstr>Defining the descriptive statistics</vt:lpstr>
      <vt:lpstr>Purpose of each descriptive statistic</vt:lpstr>
      <vt:lpstr>Testing for normal distribution</vt:lpstr>
      <vt:lpstr>Testing for normal distribution</vt:lpstr>
      <vt:lpstr>  OUTLIER DETECTION</vt:lpstr>
      <vt:lpstr>OUTLIERS</vt:lpstr>
      <vt:lpstr>  Causes of Outliers </vt:lpstr>
      <vt:lpstr>  Causes of outliers</vt:lpstr>
      <vt:lpstr>  Causes of outliers</vt:lpstr>
      <vt:lpstr>  Causes of outliers</vt:lpstr>
      <vt:lpstr>  Causes of outliers</vt:lpstr>
      <vt:lpstr>  Causes of outliers</vt:lpstr>
      <vt:lpstr>  Causes of outliers</vt:lpstr>
      <vt:lpstr>  Causes of outliers</vt:lpstr>
      <vt:lpstr>  Types of outliers</vt:lpstr>
      <vt:lpstr>  Types of outliers</vt:lpstr>
      <vt:lpstr>Outliers</vt:lpstr>
      <vt:lpstr>  Types of outliers</vt:lpstr>
      <vt:lpstr>  Identifying Outliers</vt:lpstr>
      <vt:lpstr>Central tendencies/normal distribution</vt:lpstr>
      <vt:lpstr>Negatively/Left skewed</vt:lpstr>
      <vt:lpstr>Positively/Right skewed</vt:lpstr>
      <vt:lpstr>  Identifying Outliers</vt:lpstr>
      <vt:lpstr>  Identifying Outliers</vt:lpstr>
      <vt:lpstr>  Identifying Outliers</vt:lpstr>
      <vt:lpstr>  Identifying Outliers</vt:lpstr>
      <vt:lpstr>  Identifying Outliers</vt:lpstr>
      <vt:lpstr>  Identifying Outliers</vt:lpstr>
      <vt:lpstr>  Identifying Outliers</vt:lpstr>
      <vt:lpstr>Identifying Outliers</vt:lpstr>
      <vt:lpstr>  Identifying Outliers</vt:lpstr>
      <vt:lpstr>  Handling Outliers</vt:lpstr>
      <vt:lpstr>  Handling Outliers</vt:lpstr>
      <vt:lpstr>  Handling Outliers</vt:lpstr>
      <vt:lpstr>  Handling Outliers</vt:lpstr>
      <vt:lpstr>  Handling Outliers</vt:lpstr>
      <vt:lpstr>  Handling Outliers</vt:lpstr>
      <vt:lpstr>Practical considerations</vt:lpstr>
      <vt:lpstr>Practical considerations</vt:lpstr>
      <vt:lpstr>Practical considerations</vt:lpstr>
      <vt:lpstr>Practical considerations</vt:lpstr>
      <vt:lpstr>Practical considerations</vt:lpstr>
      <vt:lpstr>Practicum using python</vt:lpstr>
      <vt:lpstr>Outliers</vt:lpstr>
      <vt:lpstr>Outliers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HP</cp:lastModifiedBy>
  <cp:revision>53</cp:revision>
  <dcterms:created xsi:type="dcterms:W3CDTF">2023-08-23T08:11:39Z</dcterms:created>
  <dcterms:modified xsi:type="dcterms:W3CDTF">2025-02-07T07:50:39Z</dcterms:modified>
</cp:coreProperties>
</file>