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6370" autoAdjust="0"/>
  </p:normalViewPr>
  <p:slideViewPr>
    <p:cSldViewPr snapToGrid="0">
      <p:cViewPr varScale="1">
        <p:scale>
          <a:sx n="100" d="100"/>
          <a:sy n="100" d="100"/>
        </p:scale>
        <p:origin x="414" y="96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F19F03D-85CC-4E38-85B2-7B117D87CF17}" type="datetime1">
              <a:rPr lang="ko-KR" altLang="en-US"/>
              <a:pPr lvl="0">
                <a:defRPr/>
              </a:pPr>
              <a:t>2022-06-10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686AB5A-5A17-4AA4-ABB9-43359E3C548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클래스 </a:t>
            </a:r>
            <a:r>
              <a:rPr lang="en-US" altLang="ko-KR"/>
              <a:t>(class) :  </a:t>
            </a:r>
            <a:r>
              <a:rPr lang="ko-KR" altLang="en-US"/>
              <a:t>해당 클래스의 명칭</a:t>
            </a:r>
            <a:r>
              <a:rPr lang="en-US" altLang="ko-KR"/>
              <a:t>(</a:t>
            </a:r>
            <a:r>
              <a:rPr lang="ko-KR" altLang="en-US"/>
              <a:t>파일명</a:t>
            </a:r>
            <a:r>
              <a:rPr lang="en-US" altLang="ko-KR"/>
              <a:t>)</a:t>
            </a:r>
            <a:endParaRPr lang="en-US" altLang="ko-KR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패키지 </a:t>
            </a:r>
            <a:r>
              <a:rPr lang="en-US" altLang="ko-KR"/>
              <a:t>(package) :  </a:t>
            </a:r>
            <a:r>
              <a:rPr lang="ko-KR" altLang="en-US"/>
              <a:t>해당 클래스가 속하는 패키지의 명칭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상속 </a:t>
            </a:r>
            <a:r>
              <a:rPr lang="en-US" altLang="ko-KR"/>
              <a:t>(extend) :  </a:t>
            </a:r>
            <a:r>
              <a:rPr lang="ko-KR" altLang="en-US"/>
              <a:t>해당 클래스가 상속받는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구현 </a:t>
            </a:r>
            <a:r>
              <a:rPr lang="en-US" altLang="ko-KR"/>
              <a:t>(implement) : </a:t>
            </a:r>
            <a:r>
              <a:rPr lang="ko-KR" altLang="en-US"/>
              <a:t>해당 클래스가 구현하는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임포트 </a:t>
            </a:r>
            <a:r>
              <a:rPr lang="en-US" altLang="ko-KR"/>
              <a:t>(import) : </a:t>
            </a:r>
            <a:r>
              <a:rPr lang="ko-KR" altLang="en-US"/>
              <a:t>해당 클래스가 수행을 위해 임포트해야 하는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설명 </a:t>
            </a:r>
            <a:r>
              <a:rPr lang="en-US" altLang="ko-KR"/>
              <a:t>: </a:t>
            </a:r>
            <a:r>
              <a:rPr lang="ko-KR" altLang="en-US"/>
              <a:t>해당 클래스가 수행을 위해 임포트해야 하는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속성 </a:t>
            </a:r>
            <a:r>
              <a:rPr lang="en-US" altLang="ko-KR"/>
              <a:t>: </a:t>
            </a:r>
            <a:r>
              <a:rPr lang="ko-KR" altLang="en-US"/>
              <a:t>속성에 대한 명칭 및 접근제한자</a:t>
            </a:r>
            <a:r>
              <a:rPr lang="en-US" altLang="ko-KR"/>
              <a:t>, </a:t>
            </a:r>
            <a:r>
              <a:rPr lang="ko-KR" altLang="en-US"/>
              <a:t>타입</a:t>
            </a:r>
            <a:r>
              <a:rPr lang="en-US" altLang="ko-KR"/>
              <a:t>, </a:t>
            </a:r>
            <a:r>
              <a:rPr lang="ko-KR" altLang="en-US"/>
              <a:t>기본값</a:t>
            </a:r>
            <a:r>
              <a:rPr lang="en-US" altLang="ko-KR"/>
              <a:t>, </a:t>
            </a:r>
            <a:r>
              <a:rPr lang="ko-KR" altLang="en-US"/>
              <a:t>속성에 대한 설명</a:t>
            </a:r>
            <a:endParaRPr lang="ko-KR" altLang="en-US"/>
          </a:p>
          <a:p>
            <a:pPr marL="0" indent="0">
              <a:buFont typeface="+mj-lt"/>
              <a:buNone/>
              <a:defRPr/>
            </a:pPr>
            <a:endParaRPr lang="en-US" altLang="ko-KR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메소드 </a:t>
            </a:r>
            <a:r>
              <a:rPr lang="en-US" altLang="ko-KR"/>
              <a:t>: </a:t>
            </a:r>
            <a:r>
              <a:rPr lang="ko-KR" altLang="en-US"/>
              <a:t>메소드의 명칭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접근제한자 </a:t>
            </a:r>
            <a:r>
              <a:rPr lang="en-US" altLang="ko-KR"/>
              <a:t>(visibility) : </a:t>
            </a:r>
            <a:r>
              <a:rPr lang="ko-KR" altLang="en-US"/>
              <a:t>접근 제한자</a:t>
            </a:r>
            <a:r>
              <a:rPr lang="en-US" altLang="ko-KR"/>
              <a:t>(public, protected, private </a:t>
            </a:r>
            <a:r>
              <a:rPr lang="ko-KR" altLang="en-US"/>
              <a:t>등</a:t>
            </a:r>
            <a:r>
              <a:rPr lang="en-US" altLang="ko-KR"/>
              <a:t>) </a:t>
            </a:r>
            <a:r>
              <a:rPr lang="ko-KR" altLang="en-US"/>
              <a:t>기술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파라미터 </a:t>
            </a:r>
            <a:r>
              <a:rPr lang="en-US" altLang="ko-KR"/>
              <a:t>(parameter) : </a:t>
            </a:r>
            <a:r>
              <a:rPr lang="ko-KR" altLang="en-US"/>
              <a:t>메소드를 호출할 때 사용하는 파라미터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리턴 </a:t>
            </a:r>
            <a:r>
              <a:rPr lang="en-US" altLang="ko-KR"/>
              <a:t>(return) : </a:t>
            </a:r>
            <a:r>
              <a:rPr lang="ko-KR" altLang="en-US"/>
              <a:t>리턴하는 데이터 타입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86AB5A-5A17-4AA4-ABB9-43359E3C5481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클래스 </a:t>
            </a:r>
            <a:r>
              <a:rPr lang="en-US" altLang="ko-KR"/>
              <a:t>(class) :  </a:t>
            </a:r>
            <a:r>
              <a:rPr lang="ko-KR" altLang="en-US"/>
              <a:t>해당 클래스의 명칭</a:t>
            </a:r>
            <a:r>
              <a:rPr lang="en-US" altLang="ko-KR"/>
              <a:t>(</a:t>
            </a:r>
            <a:r>
              <a:rPr lang="ko-KR" altLang="en-US"/>
              <a:t>파일명</a:t>
            </a:r>
            <a:r>
              <a:rPr lang="en-US" altLang="ko-KR"/>
              <a:t>)</a:t>
            </a:r>
            <a:endParaRPr lang="en-US" altLang="ko-KR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패키지 </a:t>
            </a:r>
            <a:r>
              <a:rPr lang="en-US" altLang="ko-KR"/>
              <a:t>(package) :  </a:t>
            </a:r>
            <a:r>
              <a:rPr lang="ko-KR" altLang="en-US"/>
              <a:t>해당 클래스가 속하는 패키지의 명칭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상속 </a:t>
            </a:r>
            <a:r>
              <a:rPr lang="en-US" altLang="ko-KR"/>
              <a:t>(extend) :  </a:t>
            </a:r>
            <a:r>
              <a:rPr lang="ko-KR" altLang="en-US"/>
              <a:t>해당 클래스가 상속받는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구현 </a:t>
            </a:r>
            <a:r>
              <a:rPr lang="en-US" altLang="ko-KR"/>
              <a:t>(implement) : </a:t>
            </a:r>
            <a:r>
              <a:rPr lang="ko-KR" altLang="en-US"/>
              <a:t>해당 클래스가 구현하는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임포트 </a:t>
            </a:r>
            <a:r>
              <a:rPr lang="en-US" altLang="ko-KR"/>
              <a:t>(import) : </a:t>
            </a:r>
            <a:r>
              <a:rPr lang="ko-KR" altLang="en-US"/>
              <a:t>해당 클래스가 수행을 위해 임포트해야 하는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설명 </a:t>
            </a:r>
            <a:r>
              <a:rPr lang="en-US" altLang="ko-KR"/>
              <a:t>: </a:t>
            </a:r>
            <a:r>
              <a:rPr lang="ko-KR" altLang="en-US"/>
              <a:t>해당 클래스가 수행을 위해 임포트해야 하는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속성 </a:t>
            </a:r>
            <a:r>
              <a:rPr lang="en-US" altLang="ko-KR"/>
              <a:t>: </a:t>
            </a:r>
            <a:r>
              <a:rPr lang="ko-KR" altLang="en-US"/>
              <a:t>속성에 대한 명칭 및 접근제한자</a:t>
            </a:r>
            <a:r>
              <a:rPr lang="en-US" altLang="ko-KR"/>
              <a:t>, </a:t>
            </a:r>
            <a:r>
              <a:rPr lang="ko-KR" altLang="en-US"/>
              <a:t>타입</a:t>
            </a:r>
            <a:r>
              <a:rPr lang="en-US" altLang="ko-KR"/>
              <a:t>, </a:t>
            </a:r>
            <a:r>
              <a:rPr lang="ko-KR" altLang="en-US"/>
              <a:t>기본값</a:t>
            </a:r>
            <a:r>
              <a:rPr lang="en-US" altLang="ko-KR"/>
              <a:t>, </a:t>
            </a:r>
            <a:r>
              <a:rPr lang="ko-KR" altLang="en-US"/>
              <a:t>속성에 대한 설명</a:t>
            </a:r>
            <a:endParaRPr lang="ko-KR" altLang="en-US"/>
          </a:p>
          <a:p>
            <a:pPr marL="0" indent="0">
              <a:buFont typeface="+mj-lt"/>
              <a:buNone/>
              <a:defRPr/>
            </a:pPr>
            <a:endParaRPr lang="en-US" altLang="ko-KR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메소드 </a:t>
            </a:r>
            <a:r>
              <a:rPr lang="en-US" altLang="ko-KR"/>
              <a:t>: </a:t>
            </a:r>
            <a:r>
              <a:rPr lang="ko-KR" altLang="en-US"/>
              <a:t>메소드의 명칭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접근제한자 </a:t>
            </a:r>
            <a:r>
              <a:rPr lang="en-US" altLang="ko-KR"/>
              <a:t>(visibility) : </a:t>
            </a:r>
            <a:r>
              <a:rPr lang="ko-KR" altLang="en-US"/>
              <a:t>접근 제한자</a:t>
            </a:r>
            <a:r>
              <a:rPr lang="en-US" altLang="ko-KR"/>
              <a:t>(public, protected, private </a:t>
            </a:r>
            <a:r>
              <a:rPr lang="ko-KR" altLang="en-US"/>
              <a:t>등</a:t>
            </a:r>
            <a:r>
              <a:rPr lang="en-US" altLang="ko-KR"/>
              <a:t>) </a:t>
            </a:r>
            <a:r>
              <a:rPr lang="ko-KR" altLang="en-US"/>
              <a:t>기술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파라미터 </a:t>
            </a:r>
            <a:r>
              <a:rPr lang="en-US" altLang="ko-KR"/>
              <a:t>(parameter) : </a:t>
            </a:r>
            <a:r>
              <a:rPr lang="ko-KR" altLang="en-US"/>
              <a:t>메소드를 호출할 때 사용하는 파라미터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리턴 </a:t>
            </a:r>
            <a:r>
              <a:rPr lang="en-US" altLang="ko-KR"/>
              <a:t>(return) : </a:t>
            </a:r>
            <a:r>
              <a:rPr lang="ko-KR" altLang="en-US"/>
              <a:t>리턴하는 데이터 타입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86AB5A-5A17-4AA4-ABB9-43359E3C5481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클래스 </a:t>
            </a:r>
            <a:r>
              <a:rPr lang="en-US" altLang="ko-KR"/>
              <a:t>(class) :  </a:t>
            </a:r>
            <a:r>
              <a:rPr lang="ko-KR" altLang="en-US"/>
              <a:t>해당 클래스의 명칭</a:t>
            </a:r>
            <a:r>
              <a:rPr lang="en-US" altLang="ko-KR"/>
              <a:t>(</a:t>
            </a:r>
            <a:r>
              <a:rPr lang="ko-KR" altLang="en-US"/>
              <a:t>파일명</a:t>
            </a:r>
            <a:r>
              <a:rPr lang="en-US" altLang="ko-KR"/>
              <a:t>)</a:t>
            </a:r>
            <a:endParaRPr lang="en-US" altLang="ko-KR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패키지 </a:t>
            </a:r>
            <a:r>
              <a:rPr lang="en-US" altLang="ko-KR"/>
              <a:t>(package) :  </a:t>
            </a:r>
            <a:r>
              <a:rPr lang="ko-KR" altLang="en-US"/>
              <a:t>해당 클래스가 속하는 패키지의 명칭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상속 </a:t>
            </a:r>
            <a:r>
              <a:rPr lang="en-US" altLang="ko-KR"/>
              <a:t>(extend) :  </a:t>
            </a:r>
            <a:r>
              <a:rPr lang="ko-KR" altLang="en-US"/>
              <a:t>해당 클래스가 상속받는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구현 </a:t>
            </a:r>
            <a:r>
              <a:rPr lang="en-US" altLang="ko-KR"/>
              <a:t>(implement) : </a:t>
            </a:r>
            <a:r>
              <a:rPr lang="ko-KR" altLang="en-US"/>
              <a:t>해당 클래스가 구현하는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임포트 </a:t>
            </a:r>
            <a:r>
              <a:rPr lang="en-US" altLang="ko-KR"/>
              <a:t>(import) : </a:t>
            </a:r>
            <a:r>
              <a:rPr lang="ko-KR" altLang="en-US"/>
              <a:t>해당 클래스가 수행을 위해 임포트해야 하는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설명 </a:t>
            </a:r>
            <a:r>
              <a:rPr lang="en-US" altLang="ko-KR"/>
              <a:t>: </a:t>
            </a:r>
            <a:r>
              <a:rPr lang="ko-KR" altLang="en-US"/>
              <a:t>해당 클래스가 수행을 위해 임포트해야 하는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속성 </a:t>
            </a:r>
            <a:r>
              <a:rPr lang="en-US" altLang="ko-KR"/>
              <a:t>: </a:t>
            </a:r>
            <a:r>
              <a:rPr lang="ko-KR" altLang="en-US"/>
              <a:t>속성에 대한 명칭 및 접근제한자</a:t>
            </a:r>
            <a:r>
              <a:rPr lang="en-US" altLang="ko-KR"/>
              <a:t>, </a:t>
            </a:r>
            <a:r>
              <a:rPr lang="ko-KR" altLang="en-US"/>
              <a:t>타입</a:t>
            </a:r>
            <a:r>
              <a:rPr lang="en-US" altLang="ko-KR"/>
              <a:t>, </a:t>
            </a:r>
            <a:r>
              <a:rPr lang="ko-KR" altLang="en-US"/>
              <a:t>기본값</a:t>
            </a:r>
            <a:r>
              <a:rPr lang="en-US" altLang="ko-KR"/>
              <a:t>, </a:t>
            </a:r>
            <a:r>
              <a:rPr lang="ko-KR" altLang="en-US"/>
              <a:t>속성에 대한 설명</a:t>
            </a:r>
            <a:endParaRPr lang="ko-KR" altLang="en-US"/>
          </a:p>
          <a:p>
            <a:pPr marL="0" indent="0">
              <a:buFont typeface="+mj-lt"/>
              <a:buNone/>
              <a:defRPr/>
            </a:pPr>
            <a:endParaRPr lang="en-US" altLang="ko-KR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메소드 </a:t>
            </a:r>
            <a:r>
              <a:rPr lang="en-US" altLang="ko-KR"/>
              <a:t>: </a:t>
            </a:r>
            <a:r>
              <a:rPr lang="ko-KR" altLang="en-US"/>
              <a:t>메소드의 명칭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접근제한자 </a:t>
            </a:r>
            <a:r>
              <a:rPr lang="en-US" altLang="ko-KR"/>
              <a:t>(visibility) : </a:t>
            </a:r>
            <a:r>
              <a:rPr lang="ko-KR" altLang="en-US"/>
              <a:t>접근 제한자</a:t>
            </a:r>
            <a:r>
              <a:rPr lang="en-US" altLang="ko-KR"/>
              <a:t>(public, protected, private </a:t>
            </a:r>
            <a:r>
              <a:rPr lang="ko-KR" altLang="en-US"/>
              <a:t>등</a:t>
            </a:r>
            <a:r>
              <a:rPr lang="en-US" altLang="ko-KR"/>
              <a:t>) </a:t>
            </a:r>
            <a:r>
              <a:rPr lang="ko-KR" altLang="en-US"/>
              <a:t>기술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파라미터 </a:t>
            </a:r>
            <a:r>
              <a:rPr lang="en-US" altLang="ko-KR"/>
              <a:t>(parameter) : </a:t>
            </a:r>
            <a:r>
              <a:rPr lang="ko-KR" altLang="en-US"/>
              <a:t>메소드를 호출할 때 사용하는 파라미터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리턴 </a:t>
            </a:r>
            <a:r>
              <a:rPr lang="en-US" altLang="ko-KR"/>
              <a:t>(return) : </a:t>
            </a:r>
            <a:r>
              <a:rPr lang="ko-KR" altLang="en-US"/>
              <a:t>리턴하는 데이터 타입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86AB5A-5A17-4AA4-ABB9-43359E3C5481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클래스 </a:t>
            </a:r>
            <a:r>
              <a:rPr lang="en-US" altLang="ko-KR"/>
              <a:t>(class) :  </a:t>
            </a:r>
            <a:r>
              <a:rPr lang="ko-KR" altLang="en-US"/>
              <a:t>해당 클래스의 명칭</a:t>
            </a:r>
            <a:r>
              <a:rPr lang="en-US" altLang="ko-KR"/>
              <a:t>(</a:t>
            </a:r>
            <a:r>
              <a:rPr lang="ko-KR" altLang="en-US"/>
              <a:t>파일명</a:t>
            </a:r>
            <a:r>
              <a:rPr lang="en-US" altLang="ko-KR"/>
              <a:t>)</a:t>
            </a:r>
            <a:endParaRPr lang="en-US" altLang="ko-KR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패키지 </a:t>
            </a:r>
            <a:r>
              <a:rPr lang="en-US" altLang="ko-KR"/>
              <a:t>(package) :  </a:t>
            </a:r>
            <a:r>
              <a:rPr lang="ko-KR" altLang="en-US"/>
              <a:t>해당 클래스가 속하는 패키지의 명칭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상속 </a:t>
            </a:r>
            <a:r>
              <a:rPr lang="en-US" altLang="ko-KR"/>
              <a:t>(extend) :  </a:t>
            </a:r>
            <a:r>
              <a:rPr lang="ko-KR" altLang="en-US"/>
              <a:t>해당 클래스가 상속받는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구현 </a:t>
            </a:r>
            <a:r>
              <a:rPr lang="en-US" altLang="ko-KR"/>
              <a:t>(implement) : </a:t>
            </a:r>
            <a:r>
              <a:rPr lang="ko-KR" altLang="en-US"/>
              <a:t>해당 클래스가 구현하는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임포트 </a:t>
            </a:r>
            <a:r>
              <a:rPr lang="en-US" altLang="ko-KR"/>
              <a:t>(import) : </a:t>
            </a:r>
            <a:r>
              <a:rPr lang="ko-KR" altLang="en-US"/>
              <a:t>해당 클래스가 수행을 위해 임포트해야 하는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설명 </a:t>
            </a:r>
            <a:r>
              <a:rPr lang="en-US" altLang="ko-KR"/>
              <a:t>: </a:t>
            </a:r>
            <a:r>
              <a:rPr lang="ko-KR" altLang="en-US"/>
              <a:t>해당 클래스가 수행을 위해 임포트해야 하는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속성 </a:t>
            </a:r>
            <a:r>
              <a:rPr lang="en-US" altLang="ko-KR"/>
              <a:t>: </a:t>
            </a:r>
            <a:r>
              <a:rPr lang="ko-KR" altLang="en-US"/>
              <a:t>속성에 대한 명칭 및 접근제한자</a:t>
            </a:r>
            <a:r>
              <a:rPr lang="en-US" altLang="ko-KR"/>
              <a:t>, </a:t>
            </a:r>
            <a:r>
              <a:rPr lang="ko-KR" altLang="en-US"/>
              <a:t>타입</a:t>
            </a:r>
            <a:r>
              <a:rPr lang="en-US" altLang="ko-KR"/>
              <a:t>, </a:t>
            </a:r>
            <a:r>
              <a:rPr lang="ko-KR" altLang="en-US"/>
              <a:t>기본값</a:t>
            </a:r>
            <a:r>
              <a:rPr lang="en-US" altLang="ko-KR"/>
              <a:t>, </a:t>
            </a:r>
            <a:r>
              <a:rPr lang="ko-KR" altLang="en-US"/>
              <a:t>속성에 대한 설명</a:t>
            </a:r>
            <a:endParaRPr lang="ko-KR" altLang="en-US"/>
          </a:p>
          <a:p>
            <a:pPr marL="0" indent="0">
              <a:buFont typeface="+mj-lt"/>
              <a:buNone/>
              <a:defRPr/>
            </a:pPr>
            <a:endParaRPr lang="en-US" altLang="ko-KR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메소드 </a:t>
            </a:r>
            <a:r>
              <a:rPr lang="en-US" altLang="ko-KR"/>
              <a:t>: </a:t>
            </a:r>
            <a:r>
              <a:rPr lang="ko-KR" altLang="en-US"/>
              <a:t>메소드의 명칭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접근제한자 </a:t>
            </a:r>
            <a:r>
              <a:rPr lang="en-US" altLang="ko-KR"/>
              <a:t>(visibility) : </a:t>
            </a:r>
            <a:r>
              <a:rPr lang="ko-KR" altLang="en-US"/>
              <a:t>접근 제한자</a:t>
            </a:r>
            <a:r>
              <a:rPr lang="en-US" altLang="ko-KR"/>
              <a:t>(public, protected, private </a:t>
            </a:r>
            <a:r>
              <a:rPr lang="ko-KR" altLang="en-US"/>
              <a:t>등</a:t>
            </a:r>
            <a:r>
              <a:rPr lang="en-US" altLang="ko-KR"/>
              <a:t>) </a:t>
            </a:r>
            <a:r>
              <a:rPr lang="ko-KR" altLang="en-US"/>
              <a:t>기술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파라미터 </a:t>
            </a:r>
            <a:r>
              <a:rPr lang="en-US" altLang="ko-KR"/>
              <a:t>(parameter) : </a:t>
            </a:r>
            <a:r>
              <a:rPr lang="ko-KR" altLang="en-US"/>
              <a:t>메소드를 호출할 때 사용하는 파라미터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리턴 </a:t>
            </a:r>
            <a:r>
              <a:rPr lang="en-US" altLang="ko-KR"/>
              <a:t>(return) : </a:t>
            </a:r>
            <a:r>
              <a:rPr lang="ko-KR" altLang="en-US"/>
              <a:t>리턴하는 데이터 타입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86AB5A-5A17-4AA4-ABB9-43359E3C5481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클래스 </a:t>
            </a:r>
            <a:r>
              <a:rPr lang="en-US" altLang="ko-KR"/>
              <a:t>(class) :  </a:t>
            </a:r>
            <a:r>
              <a:rPr lang="ko-KR" altLang="en-US"/>
              <a:t>해당 클래스의 명칭</a:t>
            </a:r>
            <a:r>
              <a:rPr lang="en-US" altLang="ko-KR"/>
              <a:t>(</a:t>
            </a:r>
            <a:r>
              <a:rPr lang="ko-KR" altLang="en-US"/>
              <a:t>파일명</a:t>
            </a:r>
            <a:r>
              <a:rPr lang="en-US" altLang="ko-KR"/>
              <a:t>)</a:t>
            </a:r>
            <a:endParaRPr lang="en-US" altLang="ko-KR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패키지 </a:t>
            </a:r>
            <a:r>
              <a:rPr lang="en-US" altLang="ko-KR"/>
              <a:t>(package) :  </a:t>
            </a:r>
            <a:r>
              <a:rPr lang="ko-KR" altLang="en-US"/>
              <a:t>해당 클래스가 속하는 패키지의 명칭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상속 </a:t>
            </a:r>
            <a:r>
              <a:rPr lang="en-US" altLang="ko-KR"/>
              <a:t>(extend) :  </a:t>
            </a:r>
            <a:r>
              <a:rPr lang="ko-KR" altLang="en-US"/>
              <a:t>해당 클래스가 상속받는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구현 </a:t>
            </a:r>
            <a:r>
              <a:rPr lang="en-US" altLang="ko-KR"/>
              <a:t>(implement) : </a:t>
            </a:r>
            <a:r>
              <a:rPr lang="ko-KR" altLang="en-US"/>
              <a:t>해당 클래스가 구현하는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임포트 </a:t>
            </a:r>
            <a:r>
              <a:rPr lang="en-US" altLang="ko-KR"/>
              <a:t>(import) : </a:t>
            </a:r>
            <a:r>
              <a:rPr lang="ko-KR" altLang="en-US"/>
              <a:t>해당 클래스가 수행을 위해 임포트해야 하는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설명 </a:t>
            </a:r>
            <a:r>
              <a:rPr lang="en-US" altLang="ko-KR"/>
              <a:t>: </a:t>
            </a:r>
            <a:r>
              <a:rPr lang="ko-KR" altLang="en-US"/>
              <a:t>해당 클래스가 수행을 위해 임포트해야 하는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속성 </a:t>
            </a:r>
            <a:r>
              <a:rPr lang="en-US" altLang="ko-KR"/>
              <a:t>: </a:t>
            </a:r>
            <a:r>
              <a:rPr lang="ko-KR" altLang="en-US"/>
              <a:t>속성에 대한 명칭 및 접근제한자</a:t>
            </a:r>
            <a:r>
              <a:rPr lang="en-US" altLang="ko-KR"/>
              <a:t>, </a:t>
            </a:r>
            <a:r>
              <a:rPr lang="ko-KR" altLang="en-US"/>
              <a:t>타입</a:t>
            </a:r>
            <a:r>
              <a:rPr lang="en-US" altLang="ko-KR"/>
              <a:t>, </a:t>
            </a:r>
            <a:r>
              <a:rPr lang="ko-KR" altLang="en-US"/>
              <a:t>기본값</a:t>
            </a:r>
            <a:r>
              <a:rPr lang="en-US" altLang="ko-KR"/>
              <a:t>, </a:t>
            </a:r>
            <a:r>
              <a:rPr lang="ko-KR" altLang="en-US"/>
              <a:t>속성에 대한 설명</a:t>
            </a:r>
            <a:endParaRPr lang="ko-KR" altLang="en-US"/>
          </a:p>
          <a:p>
            <a:pPr marL="0" indent="0">
              <a:buFont typeface="+mj-lt"/>
              <a:buNone/>
              <a:defRPr/>
            </a:pPr>
            <a:endParaRPr lang="en-US" altLang="ko-KR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메소드 </a:t>
            </a:r>
            <a:r>
              <a:rPr lang="en-US" altLang="ko-KR"/>
              <a:t>: </a:t>
            </a:r>
            <a:r>
              <a:rPr lang="ko-KR" altLang="en-US"/>
              <a:t>메소드의 명칭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접근제한자 </a:t>
            </a:r>
            <a:r>
              <a:rPr lang="en-US" altLang="ko-KR"/>
              <a:t>(visibility) : </a:t>
            </a:r>
            <a:r>
              <a:rPr lang="ko-KR" altLang="en-US"/>
              <a:t>접근 제한자</a:t>
            </a:r>
            <a:r>
              <a:rPr lang="en-US" altLang="ko-KR"/>
              <a:t>(public, protected, private </a:t>
            </a:r>
            <a:r>
              <a:rPr lang="ko-KR" altLang="en-US"/>
              <a:t>등</a:t>
            </a:r>
            <a:r>
              <a:rPr lang="en-US" altLang="ko-KR"/>
              <a:t>) </a:t>
            </a:r>
            <a:r>
              <a:rPr lang="ko-KR" altLang="en-US"/>
              <a:t>기술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파라미터 </a:t>
            </a:r>
            <a:r>
              <a:rPr lang="en-US" altLang="ko-KR"/>
              <a:t>(parameter) : </a:t>
            </a:r>
            <a:r>
              <a:rPr lang="ko-KR" altLang="en-US"/>
              <a:t>메소드를 호출할 때 사용하는 파라미터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리턴 </a:t>
            </a:r>
            <a:r>
              <a:rPr lang="en-US" altLang="ko-KR"/>
              <a:t>(return) : </a:t>
            </a:r>
            <a:r>
              <a:rPr lang="ko-KR" altLang="en-US"/>
              <a:t>리턴하는 데이터 타입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86AB5A-5A17-4AA4-ABB9-43359E3C5481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클래스 </a:t>
            </a:r>
            <a:r>
              <a:rPr lang="en-US" altLang="ko-KR"/>
              <a:t>(class) :  </a:t>
            </a:r>
            <a:r>
              <a:rPr lang="ko-KR" altLang="en-US"/>
              <a:t>해당 클래스의 명칭</a:t>
            </a:r>
            <a:r>
              <a:rPr lang="en-US" altLang="ko-KR"/>
              <a:t>(</a:t>
            </a:r>
            <a:r>
              <a:rPr lang="ko-KR" altLang="en-US"/>
              <a:t>파일명</a:t>
            </a:r>
            <a:r>
              <a:rPr lang="en-US" altLang="ko-KR"/>
              <a:t>)</a:t>
            </a:r>
            <a:endParaRPr lang="en-US" altLang="ko-KR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패키지 </a:t>
            </a:r>
            <a:r>
              <a:rPr lang="en-US" altLang="ko-KR"/>
              <a:t>(package) :  </a:t>
            </a:r>
            <a:r>
              <a:rPr lang="ko-KR" altLang="en-US"/>
              <a:t>해당 클래스가 속하는 패키지의 명칭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상속 </a:t>
            </a:r>
            <a:r>
              <a:rPr lang="en-US" altLang="ko-KR"/>
              <a:t>(extend) :  </a:t>
            </a:r>
            <a:r>
              <a:rPr lang="ko-KR" altLang="en-US"/>
              <a:t>해당 클래스가 상속받는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구현 </a:t>
            </a:r>
            <a:r>
              <a:rPr lang="en-US" altLang="ko-KR"/>
              <a:t>(implement) : </a:t>
            </a:r>
            <a:r>
              <a:rPr lang="ko-KR" altLang="en-US"/>
              <a:t>해당 클래스가 구현하는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임포트 </a:t>
            </a:r>
            <a:r>
              <a:rPr lang="en-US" altLang="ko-KR"/>
              <a:t>(import) : </a:t>
            </a:r>
            <a:r>
              <a:rPr lang="ko-KR" altLang="en-US"/>
              <a:t>해당 클래스가 수행을 위해 임포트해야 하는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설명 </a:t>
            </a:r>
            <a:r>
              <a:rPr lang="en-US" altLang="ko-KR"/>
              <a:t>: </a:t>
            </a:r>
            <a:r>
              <a:rPr lang="ko-KR" altLang="en-US"/>
              <a:t>해당 클래스가 수행을 위해 임포트해야 하는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속성 </a:t>
            </a:r>
            <a:r>
              <a:rPr lang="en-US" altLang="ko-KR"/>
              <a:t>: </a:t>
            </a:r>
            <a:r>
              <a:rPr lang="ko-KR" altLang="en-US"/>
              <a:t>속성에 대한 명칭 및 접근제한자</a:t>
            </a:r>
            <a:r>
              <a:rPr lang="en-US" altLang="ko-KR"/>
              <a:t>, </a:t>
            </a:r>
            <a:r>
              <a:rPr lang="ko-KR" altLang="en-US"/>
              <a:t>타입</a:t>
            </a:r>
            <a:r>
              <a:rPr lang="en-US" altLang="ko-KR"/>
              <a:t>, </a:t>
            </a:r>
            <a:r>
              <a:rPr lang="ko-KR" altLang="en-US"/>
              <a:t>기본값</a:t>
            </a:r>
            <a:r>
              <a:rPr lang="en-US" altLang="ko-KR"/>
              <a:t>, </a:t>
            </a:r>
            <a:r>
              <a:rPr lang="ko-KR" altLang="en-US"/>
              <a:t>속성에 대한 설명</a:t>
            </a:r>
            <a:endParaRPr lang="ko-KR" altLang="en-US"/>
          </a:p>
          <a:p>
            <a:pPr marL="0" indent="0">
              <a:buFont typeface="+mj-lt"/>
              <a:buNone/>
              <a:defRPr/>
            </a:pPr>
            <a:endParaRPr lang="en-US" altLang="ko-KR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메소드 </a:t>
            </a:r>
            <a:r>
              <a:rPr lang="en-US" altLang="ko-KR"/>
              <a:t>: </a:t>
            </a:r>
            <a:r>
              <a:rPr lang="ko-KR" altLang="en-US"/>
              <a:t>메소드의 명칭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접근제한자 </a:t>
            </a:r>
            <a:r>
              <a:rPr lang="en-US" altLang="ko-KR"/>
              <a:t>(visibility) : </a:t>
            </a:r>
            <a:r>
              <a:rPr lang="ko-KR" altLang="en-US"/>
              <a:t>접근 제한자</a:t>
            </a:r>
            <a:r>
              <a:rPr lang="en-US" altLang="ko-KR"/>
              <a:t>(public, protected, private </a:t>
            </a:r>
            <a:r>
              <a:rPr lang="ko-KR" altLang="en-US"/>
              <a:t>등</a:t>
            </a:r>
            <a:r>
              <a:rPr lang="en-US" altLang="ko-KR"/>
              <a:t>) </a:t>
            </a:r>
            <a:r>
              <a:rPr lang="ko-KR" altLang="en-US"/>
              <a:t>기술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파라미터 </a:t>
            </a:r>
            <a:r>
              <a:rPr lang="en-US" altLang="ko-KR"/>
              <a:t>(parameter) : </a:t>
            </a:r>
            <a:r>
              <a:rPr lang="ko-KR" altLang="en-US"/>
              <a:t>메소드를 호출할 때 사용하는 파라미터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리턴 </a:t>
            </a:r>
            <a:r>
              <a:rPr lang="en-US" altLang="ko-KR"/>
              <a:t>(return) : </a:t>
            </a:r>
            <a:r>
              <a:rPr lang="ko-KR" altLang="en-US"/>
              <a:t>리턴하는 데이터 타입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86AB5A-5A17-4AA4-ABB9-43359E3C5481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클래스 </a:t>
            </a:r>
            <a:r>
              <a:rPr lang="en-US" altLang="ko-KR"/>
              <a:t>(class) :  </a:t>
            </a:r>
            <a:r>
              <a:rPr lang="ko-KR" altLang="en-US"/>
              <a:t>해당 클래스의 명칭</a:t>
            </a:r>
            <a:r>
              <a:rPr lang="en-US" altLang="ko-KR"/>
              <a:t>(</a:t>
            </a:r>
            <a:r>
              <a:rPr lang="ko-KR" altLang="en-US"/>
              <a:t>파일명</a:t>
            </a:r>
            <a:r>
              <a:rPr lang="en-US" altLang="ko-KR"/>
              <a:t>)</a:t>
            </a:r>
            <a:endParaRPr lang="en-US" altLang="ko-KR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패키지 </a:t>
            </a:r>
            <a:r>
              <a:rPr lang="en-US" altLang="ko-KR"/>
              <a:t>(package) :  </a:t>
            </a:r>
            <a:r>
              <a:rPr lang="ko-KR" altLang="en-US"/>
              <a:t>해당 클래스가 속하는 패키지의 명칭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상속 </a:t>
            </a:r>
            <a:r>
              <a:rPr lang="en-US" altLang="ko-KR"/>
              <a:t>(extend) :  </a:t>
            </a:r>
            <a:r>
              <a:rPr lang="ko-KR" altLang="en-US"/>
              <a:t>해당 클래스가 상속받는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구현 </a:t>
            </a:r>
            <a:r>
              <a:rPr lang="en-US" altLang="ko-KR"/>
              <a:t>(implement) : </a:t>
            </a:r>
            <a:r>
              <a:rPr lang="ko-KR" altLang="en-US"/>
              <a:t>해당 클래스가 구현하는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임포트 </a:t>
            </a:r>
            <a:r>
              <a:rPr lang="en-US" altLang="ko-KR"/>
              <a:t>(import) : </a:t>
            </a:r>
            <a:r>
              <a:rPr lang="ko-KR" altLang="en-US"/>
              <a:t>해당 클래스가 수행을 위해 임포트해야 하는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설명 </a:t>
            </a:r>
            <a:r>
              <a:rPr lang="en-US" altLang="ko-KR"/>
              <a:t>: </a:t>
            </a:r>
            <a:r>
              <a:rPr lang="ko-KR" altLang="en-US"/>
              <a:t>해당 클래스가 수행을 위해 임포트해야 하는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속성 </a:t>
            </a:r>
            <a:r>
              <a:rPr lang="en-US" altLang="ko-KR"/>
              <a:t>: </a:t>
            </a:r>
            <a:r>
              <a:rPr lang="ko-KR" altLang="en-US"/>
              <a:t>속성에 대한 명칭 및 접근제한자</a:t>
            </a:r>
            <a:r>
              <a:rPr lang="en-US" altLang="ko-KR"/>
              <a:t>, </a:t>
            </a:r>
            <a:r>
              <a:rPr lang="ko-KR" altLang="en-US"/>
              <a:t>타입</a:t>
            </a:r>
            <a:r>
              <a:rPr lang="en-US" altLang="ko-KR"/>
              <a:t>, </a:t>
            </a:r>
            <a:r>
              <a:rPr lang="ko-KR" altLang="en-US"/>
              <a:t>기본값</a:t>
            </a:r>
            <a:r>
              <a:rPr lang="en-US" altLang="ko-KR"/>
              <a:t>, </a:t>
            </a:r>
            <a:r>
              <a:rPr lang="ko-KR" altLang="en-US"/>
              <a:t>속성에 대한 설명</a:t>
            </a:r>
            <a:endParaRPr lang="ko-KR" altLang="en-US"/>
          </a:p>
          <a:p>
            <a:pPr marL="0" indent="0">
              <a:buFont typeface="+mj-lt"/>
              <a:buNone/>
              <a:defRPr/>
            </a:pPr>
            <a:endParaRPr lang="en-US" altLang="ko-KR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메소드 </a:t>
            </a:r>
            <a:r>
              <a:rPr lang="en-US" altLang="ko-KR"/>
              <a:t>: </a:t>
            </a:r>
            <a:r>
              <a:rPr lang="ko-KR" altLang="en-US"/>
              <a:t>메소드의 명칭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접근제한자 </a:t>
            </a:r>
            <a:r>
              <a:rPr lang="en-US" altLang="ko-KR"/>
              <a:t>(visibility) : </a:t>
            </a:r>
            <a:r>
              <a:rPr lang="ko-KR" altLang="en-US"/>
              <a:t>접근 제한자</a:t>
            </a:r>
            <a:r>
              <a:rPr lang="en-US" altLang="ko-KR"/>
              <a:t>(public, protected, private </a:t>
            </a:r>
            <a:r>
              <a:rPr lang="ko-KR" altLang="en-US"/>
              <a:t>등</a:t>
            </a:r>
            <a:r>
              <a:rPr lang="en-US" altLang="ko-KR"/>
              <a:t>) </a:t>
            </a:r>
            <a:r>
              <a:rPr lang="ko-KR" altLang="en-US"/>
              <a:t>기술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파라미터 </a:t>
            </a:r>
            <a:r>
              <a:rPr lang="en-US" altLang="ko-KR"/>
              <a:t>(parameter) : </a:t>
            </a:r>
            <a:r>
              <a:rPr lang="ko-KR" altLang="en-US"/>
              <a:t>메소드를 호출할 때 사용하는 파라미터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리턴 </a:t>
            </a:r>
            <a:r>
              <a:rPr lang="en-US" altLang="ko-KR"/>
              <a:t>(return) : </a:t>
            </a:r>
            <a:r>
              <a:rPr lang="ko-KR" altLang="en-US"/>
              <a:t>리턴하는 데이터 타입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86AB5A-5A17-4AA4-ABB9-43359E3C5481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클래스 </a:t>
            </a:r>
            <a:r>
              <a:rPr lang="en-US" altLang="ko-KR"/>
              <a:t>(class) :  </a:t>
            </a:r>
            <a:r>
              <a:rPr lang="ko-KR" altLang="en-US"/>
              <a:t>해당 클래스의 명칭</a:t>
            </a:r>
            <a:r>
              <a:rPr lang="en-US" altLang="ko-KR"/>
              <a:t>(</a:t>
            </a:r>
            <a:r>
              <a:rPr lang="ko-KR" altLang="en-US"/>
              <a:t>파일명</a:t>
            </a:r>
            <a:r>
              <a:rPr lang="en-US" altLang="ko-KR"/>
              <a:t>)</a:t>
            </a:r>
            <a:endParaRPr lang="en-US" altLang="ko-KR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패키지 </a:t>
            </a:r>
            <a:r>
              <a:rPr lang="en-US" altLang="ko-KR"/>
              <a:t>(package) :  </a:t>
            </a:r>
            <a:r>
              <a:rPr lang="ko-KR" altLang="en-US"/>
              <a:t>해당 클래스가 속하는 패키지의 명칭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상속 </a:t>
            </a:r>
            <a:r>
              <a:rPr lang="en-US" altLang="ko-KR"/>
              <a:t>(extend) :  </a:t>
            </a:r>
            <a:r>
              <a:rPr lang="ko-KR" altLang="en-US"/>
              <a:t>해당 클래스가 상속받는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구현 </a:t>
            </a:r>
            <a:r>
              <a:rPr lang="en-US" altLang="ko-KR"/>
              <a:t>(implement) : </a:t>
            </a:r>
            <a:r>
              <a:rPr lang="ko-KR" altLang="en-US"/>
              <a:t>해당 클래스가 구현하는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임포트 </a:t>
            </a:r>
            <a:r>
              <a:rPr lang="en-US" altLang="ko-KR"/>
              <a:t>(import) : </a:t>
            </a:r>
            <a:r>
              <a:rPr lang="ko-KR" altLang="en-US"/>
              <a:t>해당 클래스가 수행을 위해 임포트해야 하는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설명 </a:t>
            </a:r>
            <a:r>
              <a:rPr lang="en-US" altLang="ko-KR"/>
              <a:t>: </a:t>
            </a:r>
            <a:r>
              <a:rPr lang="ko-KR" altLang="en-US"/>
              <a:t>해당 클래스가 수행을 위해 임포트해야 하는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속성 </a:t>
            </a:r>
            <a:r>
              <a:rPr lang="en-US" altLang="ko-KR"/>
              <a:t>: </a:t>
            </a:r>
            <a:r>
              <a:rPr lang="ko-KR" altLang="en-US"/>
              <a:t>속성에 대한 명칭 및 접근제한자</a:t>
            </a:r>
            <a:r>
              <a:rPr lang="en-US" altLang="ko-KR"/>
              <a:t>, </a:t>
            </a:r>
            <a:r>
              <a:rPr lang="ko-KR" altLang="en-US"/>
              <a:t>타입</a:t>
            </a:r>
            <a:r>
              <a:rPr lang="en-US" altLang="ko-KR"/>
              <a:t>, </a:t>
            </a:r>
            <a:r>
              <a:rPr lang="ko-KR" altLang="en-US"/>
              <a:t>기본값</a:t>
            </a:r>
            <a:r>
              <a:rPr lang="en-US" altLang="ko-KR"/>
              <a:t>, </a:t>
            </a:r>
            <a:r>
              <a:rPr lang="ko-KR" altLang="en-US"/>
              <a:t>속성에 대한 설명</a:t>
            </a:r>
            <a:endParaRPr lang="ko-KR" altLang="en-US"/>
          </a:p>
          <a:p>
            <a:pPr marL="0" indent="0">
              <a:buFont typeface="+mj-lt"/>
              <a:buNone/>
              <a:defRPr/>
            </a:pPr>
            <a:endParaRPr lang="en-US" altLang="ko-KR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메소드 </a:t>
            </a:r>
            <a:r>
              <a:rPr lang="en-US" altLang="ko-KR"/>
              <a:t>: </a:t>
            </a:r>
            <a:r>
              <a:rPr lang="ko-KR" altLang="en-US"/>
              <a:t>메소드의 명칭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접근제한자 </a:t>
            </a:r>
            <a:r>
              <a:rPr lang="en-US" altLang="ko-KR"/>
              <a:t>(visibility) : </a:t>
            </a:r>
            <a:r>
              <a:rPr lang="ko-KR" altLang="en-US"/>
              <a:t>접근 제한자</a:t>
            </a:r>
            <a:r>
              <a:rPr lang="en-US" altLang="ko-KR"/>
              <a:t>(public, protected, private </a:t>
            </a:r>
            <a:r>
              <a:rPr lang="ko-KR" altLang="en-US"/>
              <a:t>등</a:t>
            </a:r>
            <a:r>
              <a:rPr lang="en-US" altLang="ko-KR"/>
              <a:t>) </a:t>
            </a:r>
            <a:r>
              <a:rPr lang="ko-KR" altLang="en-US"/>
              <a:t>기술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파라미터 </a:t>
            </a:r>
            <a:r>
              <a:rPr lang="en-US" altLang="ko-KR"/>
              <a:t>(parameter) : </a:t>
            </a:r>
            <a:r>
              <a:rPr lang="ko-KR" altLang="en-US"/>
              <a:t>메소드를 호출할 때 사용하는 파라미터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리턴 </a:t>
            </a:r>
            <a:r>
              <a:rPr lang="en-US" altLang="ko-KR"/>
              <a:t>(return) : </a:t>
            </a:r>
            <a:r>
              <a:rPr lang="ko-KR" altLang="en-US"/>
              <a:t>리턴하는 데이터 타입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86AB5A-5A17-4AA4-ABB9-43359E3C5481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클래스 </a:t>
            </a:r>
            <a:r>
              <a:rPr lang="en-US" altLang="ko-KR"/>
              <a:t>(class) :  </a:t>
            </a:r>
            <a:r>
              <a:rPr lang="ko-KR" altLang="en-US"/>
              <a:t>해당 클래스의 명칭</a:t>
            </a:r>
            <a:r>
              <a:rPr lang="en-US" altLang="ko-KR"/>
              <a:t>(</a:t>
            </a:r>
            <a:r>
              <a:rPr lang="ko-KR" altLang="en-US"/>
              <a:t>파일명</a:t>
            </a:r>
            <a:r>
              <a:rPr lang="en-US" altLang="ko-KR"/>
              <a:t>)</a:t>
            </a:r>
            <a:endParaRPr lang="en-US" altLang="ko-KR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패키지 </a:t>
            </a:r>
            <a:r>
              <a:rPr lang="en-US" altLang="ko-KR"/>
              <a:t>(package) :  </a:t>
            </a:r>
            <a:r>
              <a:rPr lang="ko-KR" altLang="en-US"/>
              <a:t>해당 클래스가 속하는 패키지의 명칭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상속 </a:t>
            </a:r>
            <a:r>
              <a:rPr lang="en-US" altLang="ko-KR"/>
              <a:t>(extend) :  </a:t>
            </a:r>
            <a:r>
              <a:rPr lang="ko-KR" altLang="en-US"/>
              <a:t>해당 클래스가 상속받는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구현 </a:t>
            </a:r>
            <a:r>
              <a:rPr lang="en-US" altLang="ko-KR"/>
              <a:t>(implement) : </a:t>
            </a:r>
            <a:r>
              <a:rPr lang="ko-KR" altLang="en-US"/>
              <a:t>해당 클래스가 구현하는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임포트 </a:t>
            </a:r>
            <a:r>
              <a:rPr lang="en-US" altLang="ko-KR"/>
              <a:t>(import) : </a:t>
            </a:r>
            <a:r>
              <a:rPr lang="ko-KR" altLang="en-US"/>
              <a:t>해당 클래스가 수행을 위해 임포트해야 하는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설명 </a:t>
            </a:r>
            <a:r>
              <a:rPr lang="en-US" altLang="ko-KR"/>
              <a:t>: </a:t>
            </a:r>
            <a:r>
              <a:rPr lang="ko-KR" altLang="en-US"/>
              <a:t>해당 클래스가 수행을 위해 임포트해야 하는 클래스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속성 </a:t>
            </a:r>
            <a:r>
              <a:rPr lang="en-US" altLang="ko-KR"/>
              <a:t>: </a:t>
            </a:r>
            <a:r>
              <a:rPr lang="ko-KR" altLang="en-US"/>
              <a:t>속성에 대한 명칭 및 접근제한자</a:t>
            </a:r>
            <a:r>
              <a:rPr lang="en-US" altLang="ko-KR"/>
              <a:t>, </a:t>
            </a:r>
            <a:r>
              <a:rPr lang="ko-KR" altLang="en-US"/>
              <a:t>타입</a:t>
            </a:r>
            <a:r>
              <a:rPr lang="en-US" altLang="ko-KR"/>
              <a:t>, </a:t>
            </a:r>
            <a:r>
              <a:rPr lang="ko-KR" altLang="en-US"/>
              <a:t>기본값</a:t>
            </a:r>
            <a:r>
              <a:rPr lang="en-US" altLang="ko-KR"/>
              <a:t>, </a:t>
            </a:r>
            <a:r>
              <a:rPr lang="ko-KR" altLang="en-US"/>
              <a:t>속성에 대한 설명</a:t>
            </a:r>
            <a:endParaRPr lang="ko-KR" altLang="en-US"/>
          </a:p>
          <a:p>
            <a:pPr marL="0" indent="0">
              <a:buFont typeface="+mj-lt"/>
              <a:buNone/>
              <a:defRPr/>
            </a:pPr>
            <a:endParaRPr lang="en-US" altLang="ko-KR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메소드 </a:t>
            </a:r>
            <a:r>
              <a:rPr lang="en-US" altLang="ko-KR"/>
              <a:t>: </a:t>
            </a:r>
            <a:r>
              <a:rPr lang="ko-KR" altLang="en-US"/>
              <a:t>메소드의 명칭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접근제한자 </a:t>
            </a:r>
            <a:r>
              <a:rPr lang="en-US" altLang="ko-KR"/>
              <a:t>(visibility) : </a:t>
            </a:r>
            <a:r>
              <a:rPr lang="ko-KR" altLang="en-US"/>
              <a:t>접근 제한자</a:t>
            </a:r>
            <a:r>
              <a:rPr lang="en-US" altLang="ko-KR"/>
              <a:t>(public, protected, private </a:t>
            </a:r>
            <a:r>
              <a:rPr lang="ko-KR" altLang="en-US"/>
              <a:t>등</a:t>
            </a:r>
            <a:r>
              <a:rPr lang="en-US" altLang="ko-KR"/>
              <a:t>) </a:t>
            </a:r>
            <a:r>
              <a:rPr lang="ko-KR" altLang="en-US"/>
              <a:t>기술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파라미터 </a:t>
            </a:r>
            <a:r>
              <a:rPr lang="en-US" altLang="ko-KR"/>
              <a:t>(parameter) : </a:t>
            </a:r>
            <a:r>
              <a:rPr lang="ko-KR" altLang="en-US"/>
              <a:t>메소드를 호출할 때 사용하는 파라미터</a:t>
            </a:r>
            <a:endParaRPr lang="ko-KR" altLang="en-US"/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/>
              <a:t>리턴 </a:t>
            </a:r>
            <a:r>
              <a:rPr lang="en-US" altLang="ko-KR"/>
              <a:t>(return) : </a:t>
            </a:r>
            <a:r>
              <a:rPr lang="ko-KR" altLang="en-US"/>
              <a:t>리턴하는 데이터 타입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86AB5A-5A17-4AA4-ABB9-43359E3C5481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96644-DF50-4937-B0D6-1108F3D61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41E816-8426-4AA9-9E1F-C2EE7B50C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08CA4-0BB7-4F6F-9B70-739F6C3F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9A1-EB26-439F-B353-99D8CDBF2360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6EAFA-9353-4B36-ACEE-1B6F470F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5547E-E3B7-4990-BA63-598268B6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0FF-FC35-45E5-96C9-B6BD5F70C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0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F1B2F-2DA7-484E-A425-1C3FF98D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B525D0-CC56-4FE5-8844-28CB985F8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8DB0B-9E64-49D1-923E-6E12B1E6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9A1-EB26-439F-B353-99D8CDBF2360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B3AF49-A722-4493-BA3F-DFDAA117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96F70-FABB-4B67-8B5A-E8311478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0FF-FC35-45E5-96C9-B6BD5F70C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84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35090D-49A0-4A86-9CD6-50D054F7C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6933C-AD4C-4AA8-8845-2B3C709BC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3CE55-C60D-48CE-930D-43021507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9A1-EB26-439F-B353-99D8CDBF2360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274B82-FF28-4C36-B949-FA1D26B4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2032E-6886-4961-A9F3-A769B55A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0FF-FC35-45E5-96C9-B6BD5F70C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90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13AAC-73C5-4E5D-86AA-1B851F28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00990-23C3-42FC-AACF-D7B001F58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3282F-DF21-4433-B807-034D5F42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9A1-EB26-439F-B353-99D8CDBF2360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72AD8-F893-4E76-9272-F7CF03C0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AB480-0989-40F1-A442-33D2D5AA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0FF-FC35-45E5-96C9-B6BD5F70C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53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BB39D-D031-4538-8612-DA58302C0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14D84E-32C4-4F70-B55E-9BBC334A7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713CA-B9C7-4F81-87FD-CAEA1E42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9A1-EB26-439F-B353-99D8CDBF2360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382E9-D7EC-4BC6-8488-B64CDDE9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A61E7-2211-4C13-A290-D7054408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0FF-FC35-45E5-96C9-B6BD5F70C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17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12187-75E7-4E12-BC0C-FF49606E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7C2FA-4B2E-4B6D-8A91-FAAF93ABB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A56D07-FB85-4552-BD35-0E6CA3975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57ED-5226-43AD-A349-8ABF122D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9A1-EB26-439F-B353-99D8CDBF2360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99EB42-1178-419C-9B0D-F87C6946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57CD5-3799-44AF-B295-871D2620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0FF-FC35-45E5-96C9-B6BD5F70C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8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24A44-FCDA-4050-9308-4A566BB4E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74C74C-292F-4B58-AD05-9A2830356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5B665-862D-447C-9BC3-D370B7198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86A2F1-C447-4131-9811-D858503C2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8FE01-BB3E-4367-9909-3E30638A1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C5554C-4CF1-49E0-B8B1-ED662767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9A1-EB26-439F-B353-99D8CDBF2360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842F54-3AC4-440E-98D3-0E696920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915E64-001F-4CF1-B06C-EE21BBB4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0FF-FC35-45E5-96C9-B6BD5F70C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8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2317B-2525-4595-8135-E257CCB4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07DD42-5279-42FB-A0A2-344B9A58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9A1-EB26-439F-B353-99D8CDBF2360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DF0774-33F9-4C1B-9FB8-013E89A8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936889-F534-49D0-A239-2A627453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0FF-FC35-45E5-96C9-B6BD5F70C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44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7F4E65-3A5A-4F93-A3CA-55C55B63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9A1-EB26-439F-B353-99D8CDBF2360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48DE63-BD84-4FC4-9B7C-57D69B7E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267315-1AE8-4BAE-B5C1-268C3454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0FF-FC35-45E5-96C9-B6BD5F70C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0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13FB7-4B3D-4674-811C-8F6C323C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B4696-9525-4DBD-BBCF-1AE4BD38B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20EBC-DC63-4866-94A9-200F84452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73DE2-38F0-4E11-8A50-47C95BCF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9A1-EB26-439F-B353-99D8CDBF2360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DC2C7-765F-4A5C-B92A-DE6B5584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22127F-C67E-44DA-AA9D-7D2F8357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0FF-FC35-45E5-96C9-B6BD5F70C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0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4069C-524E-42E4-8A3A-4B534F90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1C0238-85B0-462C-9F60-9C637A0AE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1FE898-7080-4FBD-A386-C5F9CBFB8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547AA-E49C-4AF7-ABF8-CB3E4685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9A1-EB26-439F-B353-99D8CDBF2360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4FB62D-1287-486D-8864-DF95EA1F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F1CF50-01C0-431C-9BF5-484DF698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0FF-FC35-45E5-96C9-B6BD5F70C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4318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ECDAFB-7BF0-4E3F-A607-C859F79C4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C8E665-DB4D-4FAB-AF5C-F99340AF6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CC659-A763-4059-98B5-EC0211F90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E89A1-EB26-439F-B353-99D8CDBF2360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F3FA3-6616-4F74-BC04-A347DEEE0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AD601-C09D-47AF-92FD-73E4AD3FD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940FF-FC35-45E5-96C9-B6BD5F70C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00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9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CD835-BEED-4C8B-9637-9FE0B9691355}"/>
              </a:ext>
            </a:extLst>
          </p:cNvPr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프로그램 설계서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– CLASS / METHOD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19CE3-70B6-4A45-9868-BCE86AA6C661}"/>
              </a:ext>
            </a:extLst>
          </p:cNvPr>
          <p:cNvSpPr/>
          <p:nvPr/>
        </p:nvSpPr>
        <p:spPr>
          <a:xfrm>
            <a:off x="81197" y="557423"/>
            <a:ext cx="12024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A9315A-D7C1-4519-8E3E-2AAFDF37C01B}"/>
              </a:ext>
            </a:extLst>
          </p:cNvPr>
          <p:cNvSpPr/>
          <p:nvPr/>
        </p:nvSpPr>
        <p:spPr>
          <a:xfrm>
            <a:off x="81197" y="557423"/>
            <a:ext cx="5976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D617D1-9B6F-4E8B-AF05-A73AB329DA66}"/>
              </a:ext>
            </a:extLst>
          </p:cNvPr>
          <p:cNvSpPr/>
          <p:nvPr/>
        </p:nvSpPr>
        <p:spPr>
          <a:xfrm>
            <a:off x="6128205" y="557423"/>
            <a:ext cx="5976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05E7C-27A1-4C28-B72D-E81768870171}"/>
              </a:ext>
            </a:extLst>
          </p:cNvPr>
          <p:cNvSpPr txBox="1"/>
          <p:nvPr/>
        </p:nvSpPr>
        <p:spPr>
          <a:xfrm>
            <a:off x="92279" y="729842"/>
            <a:ext cx="141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r>
              <a:rPr lang="en-US" altLang="ko-KR" sz="1200" b="1"/>
              <a:t>. </a:t>
            </a:r>
            <a:r>
              <a:rPr lang="ko-KR" altLang="en-US" sz="1200" b="1"/>
              <a:t>클래스</a:t>
            </a:r>
            <a:endParaRPr lang="ko-KR" altLang="en-US" sz="1200" b="1" dirty="0"/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6D93C8D7-6091-4E54-AF65-AE589ADE0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643112"/>
              </p:ext>
            </p:extLst>
          </p:nvPr>
        </p:nvGraphicFramePr>
        <p:xfrm>
          <a:off x="6189776" y="1013281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getList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Vector&lt;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MemberVO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회원 리스트 조회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21FFC86-67F0-48C6-B24D-51CD4D9FD762}"/>
              </a:ext>
            </a:extLst>
          </p:cNvPr>
          <p:cNvSpPr txBox="1"/>
          <p:nvPr/>
        </p:nvSpPr>
        <p:spPr>
          <a:xfrm>
            <a:off x="6144918" y="729842"/>
            <a:ext cx="141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2-1</a:t>
            </a:r>
            <a:r>
              <a:rPr lang="en-US" altLang="ko-KR" sz="1200" b="1"/>
              <a:t>. </a:t>
            </a:r>
            <a:r>
              <a:rPr lang="ko-KR" altLang="en-US" sz="1200" b="1"/>
              <a:t>메소드</a:t>
            </a:r>
            <a:endParaRPr lang="ko-KR" altLang="en-US" sz="1200" b="1" dirty="0"/>
          </a:p>
        </p:txBody>
      </p:sp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B769B44A-92BE-4B0F-8651-68BAFC898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86245"/>
              </p:ext>
            </p:extLst>
          </p:nvPr>
        </p:nvGraphicFramePr>
        <p:xfrm>
          <a:off x="6189776" y="2161064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getSelect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MemberVO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 정보 조회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99628AA0-3F2A-44D8-8B45-6289937BA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173047"/>
              </p:ext>
            </p:extLst>
          </p:nvPr>
        </p:nvGraphicFramePr>
        <p:xfrm>
          <a:off x="6189776" y="3308847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insert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MemberVo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mvo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void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2" name="표 2">
            <a:extLst>
              <a:ext uri="{FF2B5EF4-FFF2-40B4-BE49-F238E27FC236}">
                <a16:creationId xmlns:a16="http://schemas.microsoft.com/office/drawing/2014/main" id="{DCB9F092-187B-4BC2-A63D-443667F3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626988"/>
              </p:ext>
            </p:extLst>
          </p:nvPr>
        </p:nvGraphicFramePr>
        <p:xfrm>
          <a:off x="6189776" y="4456630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void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 정보 수정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3" name="표 2">
            <a:extLst>
              <a:ext uri="{FF2B5EF4-FFF2-40B4-BE49-F238E27FC236}">
                <a16:creationId xmlns:a16="http://schemas.microsoft.com/office/drawing/2014/main" id="{8F99A0AE-2E90-4BDC-B0A5-EC44411EE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969839"/>
              </p:ext>
            </p:extLst>
          </p:nvPr>
        </p:nvGraphicFramePr>
        <p:xfrm>
          <a:off x="6189776" y="5604413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delete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void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회원 삭제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68F19D9B-E4A8-4570-857B-022EA67A1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84005"/>
              </p:ext>
            </p:extLst>
          </p:nvPr>
        </p:nvGraphicFramePr>
        <p:xfrm>
          <a:off x="137137" y="1013281"/>
          <a:ext cx="5868000" cy="551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598966270"/>
                    </a:ext>
                  </a:extLst>
                </a:gridCol>
                <a:gridCol w="276070">
                  <a:extLst>
                    <a:ext uri="{9D8B030D-6E8A-4147-A177-3AD203B41FA5}">
                      <a16:colId xmlns:a16="http://schemas.microsoft.com/office/drawing/2014/main" val="3789201551"/>
                    </a:ext>
                  </a:extLst>
                </a:gridCol>
                <a:gridCol w="701930">
                  <a:extLst>
                    <a:ext uri="{9D8B030D-6E8A-4147-A177-3AD203B41FA5}">
                      <a16:colId xmlns:a16="http://schemas.microsoft.com/office/drawing/2014/main" val="1621370057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164213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MemberDAO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n-lt"/>
                          <a:ea typeface="흥국씨앗 B" panose="020B0803000000000000" pitchFamily="50" charset="-127"/>
                        </a:rPr>
                        <a:t>PACKAGE</a:t>
                      </a:r>
                      <a:endParaRPr lang="ko-KR" altLang="en-US" sz="9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kr.co.ezen.DAO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EXTENDS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IMPLEMENTS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IMPORT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latin typeface="+mn-ea"/>
                          <a:ea typeface="+mn-ea"/>
                        </a:rPr>
                        <a:t>MemberVO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b="0" dirty="0" err="1">
                          <a:latin typeface="+mn-ea"/>
                          <a:ea typeface="+mn-ea"/>
                        </a:rPr>
                        <a:t>java.sql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.*, </a:t>
                      </a:r>
                      <a:r>
                        <a:rPr lang="en-US" altLang="ko-KR" sz="1000" b="0" dirty="0" err="1">
                          <a:latin typeface="+mn-ea"/>
                          <a:ea typeface="+mn-ea"/>
                        </a:rPr>
                        <a:t>java.util.Vector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회원 정보 데이터에 접근하기 위한 오브젝트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12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Default Value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Default Value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6799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conn 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private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Connection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4865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pstmt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private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PreparedStatement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5680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rs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private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ResultSet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6089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4725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54085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3347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568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4853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113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31487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4209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2409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6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58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CD835-BEED-4C8B-9637-9FE0B9691355}"/>
              </a:ext>
            </a:extLst>
          </p:cNvPr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프로그램 설계서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– CLASS / METHOD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19CE3-70B6-4A45-9868-BCE86AA6C661}"/>
              </a:ext>
            </a:extLst>
          </p:cNvPr>
          <p:cNvSpPr/>
          <p:nvPr/>
        </p:nvSpPr>
        <p:spPr>
          <a:xfrm>
            <a:off x="81197" y="557423"/>
            <a:ext cx="12024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A9315A-D7C1-4519-8E3E-2AAFDF37C01B}"/>
              </a:ext>
            </a:extLst>
          </p:cNvPr>
          <p:cNvSpPr/>
          <p:nvPr/>
        </p:nvSpPr>
        <p:spPr>
          <a:xfrm>
            <a:off x="81197" y="557423"/>
            <a:ext cx="5976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D617D1-9B6F-4E8B-AF05-A73AB329DA66}"/>
              </a:ext>
            </a:extLst>
          </p:cNvPr>
          <p:cNvSpPr/>
          <p:nvPr/>
        </p:nvSpPr>
        <p:spPr>
          <a:xfrm>
            <a:off x="6128205" y="557423"/>
            <a:ext cx="5976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05E7C-27A1-4C28-B72D-E81768870171}"/>
              </a:ext>
            </a:extLst>
          </p:cNvPr>
          <p:cNvSpPr txBox="1"/>
          <p:nvPr/>
        </p:nvSpPr>
        <p:spPr>
          <a:xfrm>
            <a:off x="92279" y="729842"/>
            <a:ext cx="141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r>
              <a:rPr lang="en-US" altLang="ko-KR" sz="1200" b="1"/>
              <a:t>. </a:t>
            </a:r>
            <a:r>
              <a:rPr lang="ko-KR" altLang="en-US" sz="1200" b="1"/>
              <a:t>클래스</a:t>
            </a:r>
            <a:endParaRPr lang="ko-KR" altLang="en-US" sz="1200" b="1" dirty="0"/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6D93C8D7-6091-4E54-AF65-AE589ADE0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04705"/>
              </p:ext>
            </p:extLst>
          </p:nvPr>
        </p:nvGraphicFramePr>
        <p:xfrm>
          <a:off x="6189776" y="1013281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checking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id, String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pwd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일치 여부 체크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21FFC86-67F0-48C6-B24D-51CD4D9FD762}"/>
              </a:ext>
            </a:extLst>
          </p:cNvPr>
          <p:cNvSpPr txBox="1"/>
          <p:nvPr/>
        </p:nvSpPr>
        <p:spPr>
          <a:xfrm>
            <a:off x="6144918" y="729842"/>
            <a:ext cx="141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2-2. </a:t>
            </a:r>
            <a:r>
              <a:rPr lang="ko-KR" altLang="en-US" sz="1200" b="1" dirty="0"/>
              <a:t>메소드</a:t>
            </a:r>
          </a:p>
        </p:txBody>
      </p:sp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B769B44A-92BE-4B0F-8651-68BAFC898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916261"/>
              </p:ext>
            </p:extLst>
          </p:nvPr>
        </p:nvGraphicFramePr>
        <p:xfrm>
          <a:off x="6189776" y="2161064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request_delete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void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회원탈퇴 신청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99628AA0-3F2A-44D8-8B45-6289937BA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820160"/>
              </p:ext>
            </p:extLst>
          </p:nvPr>
        </p:nvGraphicFramePr>
        <p:xfrm>
          <a:off x="6189776" y="3308847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changeMembership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id, String membership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void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회원 등급 수정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68F19D9B-E4A8-4570-857B-022EA67A1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81695"/>
              </p:ext>
            </p:extLst>
          </p:nvPr>
        </p:nvGraphicFramePr>
        <p:xfrm>
          <a:off x="137137" y="1013281"/>
          <a:ext cx="5868000" cy="551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598966270"/>
                    </a:ext>
                  </a:extLst>
                </a:gridCol>
                <a:gridCol w="276070">
                  <a:extLst>
                    <a:ext uri="{9D8B030D-6E8A-4147-A177-3AD203B41FA5}">
                      <a16:colId xmlns:a16="http://schemas.microsoft.com/office/drawing/2014/main" val="3789201551"/>
                    </a:ext>
                  </a:extLst>
                </a:gridCol>
                <a:gridCol w="701930">
                  <a:extLst>
                    <a:ext uri="{9D8B030D-6E8A-4147-A177-3AD203B41FA5}">
                      <a16:colId xmlns:a16="http://schemas.microsoft.com/office/drawing/2014/main" val="1621370057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164213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MemberDAO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n-lt"/>
                          <a:ea typeface="흥국씨앗 B" panose="020B0803000000000000" pitchFamily="50" charset="-127"/>
                        </a:rPr>
                        <a:t>PACKAGE</a:t>
                      </a:r>
                      <a:endParaRPr lang="ko-KR" altLang="en-US" sz="9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kr.co.ezen.DAO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EXTENDS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IMPLEMENTS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IMPORT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latin typeface="+mn-ea"/>
                          <a:ea typeface="+mn-ea"/>
                        </a:rPr>
                        <a:t>MemberVO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b="0" dirty="0" err="1">
                          <a:latin typeface="+mn-ea"/>
                          <a:ea typeface="+mn-ea"/>
                        </a:rPr>
                        <a:t>java.sql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.*, </a:t>
                      </a:r>
                      <a:r>
                        <a:rPr lang="en-US" altLang="ko-KR" sz="1000" b="0" dirty="0" err="1">
                          <a:latin typeface="+mn-ea"/>
                          <a:ea typeface="+mn-ea"/>
                        </a:rPr>
                        <a:t>java.util.Vector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latin typeface="+mn-ea"/>
                          <a:ea typeface="+mn-ea"/>
                        </a:rPr>
                        <a:t>회원 정보 데이터에 접근하기 위한 오브젝트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12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Default Value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Default Value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6799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conn 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private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Connection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4865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pstmt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private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PreparedStatement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5680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rs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private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ResultSet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6089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4725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54085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3347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568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4853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113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31487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4209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2409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680647"/>
                  </a:ext>
                </a:extLst>
              </a:tr>
            </a:tbl>
          </a:graphicData>
        </a:graphic>
      </p:graphicFrame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6484EA98-8D57-46EE-EBE3-2931CEA1A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02438"/>
              </p:ext>
            </p:extLst>
          </p:nvPr>
        </p:nvGraphicFramePr>
        <p:xfrm>
          <a:off x="6189776" y="4456630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managerCheck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관리자인지 사용자인지체크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6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CD835-BEED-4C8B-9637-9FE0B9691355}"/>
              </a:ext>
            </a:extLst>
          </p:cNvPr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프로그램 설계서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– CLASS / METHOD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19CE3-70B6-4A45-9868-BCE86AA6C661}"/>
              </a:ext>
            </a:extLst>
          </p:cNvPr>
          <p:cNvSpPr/>
          <p:nvPr/>
        </p:nvSpPr>
        <p:spPr>
          <a:xfrm>
            <a:off x="81197" y="557423"/>
            <a:ext cx="12024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A9315A-D7C1-4519-8E3E-2AAFDF37C01B}"/>
              </a:ext>
            </a:extLst>
          </p:cNvPr>
          <p:cNvSpPr/>
          <p:nvPr/>
        </p:nvSpPr>
        <p:spPr>
          <a:xfrm>
            <a:off x="81197" y="557423"/>
            <a:ext cx="5976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D617D1-9B6F-4E8B-AF05-A73AB329DA66}"/>
              </a:ext>
            </a:extLst>
          </p:cNvPr>
          <p:cNvSpPr/>
          <p:nvPr/>
        </p:nvSpPr>
        <p:spPr>
          <a:xfrm>
            <a:off x="6128205" y="557423"/>
            <a:ext cx="5976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05E7C-27A1-4C28-B72D-E81768870171}"/>
              </a:ext>
            </a:extLst>
          </p:cNvPr>
          <p:cNvSpPr txBox="1"/>
          <p:nvPr/>
        </p:nvSpPr>
        <p:spPr>
          <a:xfrm>
            <a:off x="92279" y="729842"/>
            <a:ext cx="141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r>
              <a:rPr lang="en-US" altLang="ko-KR" sz="1200" b="1"/>
              <a:t>. </a:t>
            </a:r>
            <a:r>
              <a:rPr lang="ko-KR" altLang="en-US" sz="1200" b="1"/>
              <a:t>클래스</a:t>
            </a:r>
            <a:endParaRPr lang="ko-KR" altLang="en-US" sz="1200" b="1" dirty="0"/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6D93C8D7-6091-4E54-AF65-AE589ADE0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529884"/>
              </p:ext>
            </p:extLst>
          </p:nvPr>
        </p:nvGraphicFramePr>
        <p:xfrm>
          <a:off x="6189776" y="1013281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insertMovie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MovieVO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mvvo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void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영화등록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21FFC86-67F0-48C6-B24D-51CD4D9FD762}"/>
              </a:ext>
            </a:extLst>
          </p:cNvPr>
          <p:cNvSpPr txBox="1"/>
          <p:nvPr/>
        </p:nvSpPr>
        <p:spPr>
          <a:xfrm>
            <a:off x="6144918" y="729842"/>
            <a:ext cx="141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2-1</a:t>
            </a:r>
            <a:r>
              <a:rPr lang="en-US" altLang="ko-KR" sz="1200" b="1"/>
              <a:t>. </a:t>
            </a:r>
            <a:r>
              <a:rPr lang="ko-KR" altLang="en-US" sz="1200" b="1"/>
              <a:t>메소드</a:t>
            </a:r>
            <a:endParaRPr lang="ko-KR" altLang="en-US" sz="1200" b="1" dirty="0"/>
          </a:p>
        </p:txBody>
      </p:sp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B769B44A-92BE-4B0F-8651-68BAFC898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08203"/>
              </p:ext>
            </p:extLst>
          </p:nvPr>
        </p:nvGraphicFramePr>
        <p:xfrm>
          <a:off x="6189776" y="2161064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updateMovie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MovieVO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mvvo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mvvo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영화수정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99628AA0-3F2A-44D8-8B45-6289937BA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538911"/>
              </p:ext>
            </p:extLst>
          </p:nvPr>
        </p:nvGraphicFramePr>
        <p:xfrm>
          <a:off x="6189776" y="3308847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selectAllMovieList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Vector&lt;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MovieVO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 전체 리스트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2" name="표 2">
            <a:extLst>
              <a:ext uri="{FF2B5EF4-FFF2-40B4-BE49-F238E27FC236}">
                <a16:creationId xmlns:a16="http://schemas.microsoft.com/office/drawing/2014/main" id="{DCB9F092-187B-4BC2-A63D-443667F3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038960"/>
              </p:ext>
            </p:extLst>
          </p:nvPr>
        </p:nvGraphicFramePr>
        <p:xfrm>
          <a:off x="6189776" y="4456630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selectMvoieDetail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movie_code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MovieVO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 상세 조회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3" name="표 2">
            <a:extLst>
              <a:ext uri="{FF2B5EF4-FFF2-40B4-BE49-F238E27FC236}">
                <a16:creationId xmlns:a16="http://schemas.microsoft.com/office/drawing/2014/main" id="{8F99A0AE-2E90-4BDC-B0A5-EC44411EE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502456"/>
              </p:ext>
            </p:extLst>
          </p:nvPr>
        </p:nvGraphicFramePr>
        <p:xfrm>
          <a:off x="6189776" y="5604413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deleteMovie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movie_code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void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 삭제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68F19D9B-E4A8-4570-857B-022EA67A1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925167"/>
              </p:ext>
            </p:extLst>
          </p:nvPr>
        </p:nvGraphicFramePr>
        <p:xfrm>
          <a:off x="137137" y="1013281"/>
          <a:ext cx="5868000" cy="551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598966270"/>
                    </a:ext>
                  </a:extLst>
                </a:gridCol>
                <a:gridCol w="276070">
                  <a:extLst>
                    <a:ext uri="{9D8B030D-6E8A-4147-A177-3AD203B41FA5}">
                      <a16:colId xmlns:a16="http://schemas.microsoft.com/office/drawing/2014/main" val="3789201551"/>
                    </a:ext>
                  </a:extLst>
                </a:gridCol>
                <a:gridCol w="701930">
                  <a:extLst>
                    <a:ext uri="{9D8B030D-6E8A-4147-A177-3AD203B41FA5}">
                      <a16:colId xmlns:a16="http://schemas.microsoft.com/office/drawing/2014/main" val="1621370057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164213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MovieDAO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n-lt"/>
                          <a:ea typeface="흥국씨앗 B" panose="020B0803000000000000" pitchFamily="50" charset="-127"/>
                        </a:rPr>
                        <a:t>PACKAGE</a:t>
                      </a:r>
                      <a:endParaRPr lang="ko-KR" altLang="en-US" sz="9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kr.co.ezen.DAO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EXTENDS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IMPLEMENTS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IMPORT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latin typeface="+mn-ea"/>
                          <a:ea typeface="+mn-ea"/>
                        </a:rPr>
                        <a:t>MovieVO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b="0" dirty="0" err="1">
                          <a:latin typeface="+mn-ea"/>
                          <a:ea typeface="+mn-ea"/>
                        </a:rPr>
                        <a:t>java.sql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.*, </a:t>
                      </a:r>
                      <a:r>
                        <a:rPr lang="en-US" altLang="ko-KR" sz="1000" b="0" dirty="0" err="1">
                          <a:latin typeface="+mn-ea"/>
                          <a:ea typeface="+mn-ea"/>
                        </a:rPr>
                        <a:t>java.util.Vector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영화 정보 데이터에 접근하기 위한 오브젝트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12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Default Value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Default Value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6799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conn 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private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Connection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4865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pstmt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private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PreparedStatement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5680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rs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private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ResultSet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6089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4725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54085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3347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568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4853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113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31487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4209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2409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6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38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CD835-BEED-4C8B-9637-9FE0B9691355}"/>
              </a:ext>
            </a:extLst>
          </p:cNvPr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프로그램 설계서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– CLASS / METHOD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19CE3-70B6-4A45-9868-BCE86AA6C661}"/>
              </a:ext>
            </a:extLst>
          </p:cNvPr>
          <p:cNvSpPr/>
          <p:nvPr/>
        </p:nvSpPr>
        <p:spPr>
          <a:xfrm>
            <a:off x="81197" y="557423"/>
            <a:ext cx="12024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A9315A-D7C1-4519-8E3E-2AAFDF37C01B}"/>
              </a:ext>
            </a:extLst>
          </p:cNvPr>
          <p:cNvSpPr/>
          <p:nvPr/>
        </p:nvSpPr>
        <p:spPr>
          <a:xfrm>
            <a:off x="81197" y="557423"/>
            <a:ext cx="5976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D617D1-9B6F-4E8B-AF05-A73AB329DA66}"/>
              </a:ext>
            </a:extLst>
          </p:cNvPr>
          <p:cNvSpPr/>
          <p:nvPr/>
        </p:nvSpPr>
        <p:spPr>
          <a:xfrm>
            <a:off x="6128205" y="557423"/>
            <a:ext cx="5976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05E7C-27A1-4C28-B72D-E81768870171}"/>
              </a:ext>
            </a:extLst>
          </p:cNvPr>
          <p:cNvSpPr txBox="1"/>
          <p:nvPr/>
        </p:nvSpPr>
        <p:spPr>
          <a:xfrm>
            <a:off x="92279" y="729842"/>
            <a:ext cx="141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r>
              <a:rPr lang="en-US" altLang="ko-KR" sz="1200" b="1"/>
              <a:t>. </a:t>
            </a:r>
            <a:r>
              <a:rPr lang="ko-KR" altLang="en-US" sz="1200" b="1"/>
              <a:t>클래스</a:t>
            </a:r>
            <a:endParaRPr lang="ko-KR" altLang="en-US" sz="1200" b="1" dirty="0"/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6D93C8D7-6091-4E54-AF65-AE589ADE0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25056"/>
              </p:ext>
            </p:extLst>
          </p:nvPr>
        </p:nvGraphicFramePr>
        <p:xfrm>
          <a:off x="6189776" y="1013281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getMovieSelect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Vector&lt;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MovieVO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 조회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회원화면 조회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21FFC86-67F0-48C6-B24D-51CD4D9FD762}"/>
              </a:ext>
            </a:extLst>
          </p:cNvPr>
          <p:cNvSpPr txBox="1"/>
          <p:nvPr/>
        </p:nvSpPr>
        <p:spPr>
          <a:xfrm>
            <a:off x="6144918" y="729842"/>
            <a:ext cx="141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2-2. </a:t>
            </a:r>
            <a:r>
              <a:rPr lang="ko-KR" altLang="en-US" sz="1200" b="1" dirty="0"/>
              <a:t>메소드</a:t>
            </a:r>
          </a:p>
        </p:txBody>
      </p:sp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B769B44A-92BE-4B0F-8651-68BAFC898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625679"/>
              </p:ext>
            </p:extLst>
          </p:nvPr>
        </p:nvGraphicFramePr>
        <p:xfrm>
          <a:off x="6189776" y="2161064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selectMainPoster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keyword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Vector&lt;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MovieVO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인기 또는 최신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top3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 조회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99628AA0-3F2A-44D8-8B45-6289937BA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653034"/>
              </p:ext>
            </p:extLst>
          </p:nvPr>
        </p:nvGraphicFramePr>
        <p:xfrm>
          <a:off x="6189776" y="3308847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selectMainPoster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Vector&lt;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MovieVO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 영화 조회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2" name="표 2">
            <a:extLst>
              <a:ext uri="{FF2B5EF4-FFF2-40B4-BE49-F238E27FC236}">
                <a16:creationId xmlns:a16="http://schemas.microsoft.com/office/drawing/2014/main" id="{DCB9F092-187B-4BC2-A63D-443667F3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89508"/>
              </p:ext>
            </p:extLst>
          </p:nvPr>
        </p:nvGraphicFramePr>
        <p:xfrm>
          <a:off x="6189776" y="4456630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selectPopularityMovie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Vector&lt;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MovieVO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인기 영화 조회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3" name="표 2">
            <a:extLst>
              <a:ext uri="{FF2B5EF4-FFF2-40B4-BE49-F238E27FC236}">
                <a16:creationId xmlns:a16="http://schemas.microsoft.com/office/drawing/2014/main" id="{8F99A0AE-2E90-4BDC-B0A5-EC44411EE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055266"/>
              </p:ext>
            </p:extLst>
          </p:nvPr>
        </p:nvGraphicFramePr>
        <p:xfrm>
          <a:off x="6189776" y="5604413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selectGenreMovie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genre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Vector&lt;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MovieVO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장르별 영화 조회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68F19D9B-E4A8-4570-857B-022EA67A1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5542"/>
              </p:ext>
            </p:extLst>
          </p:nvPr>
        </p:nvGraphicFramePr>
        <p:xfrm>
          <a:off x="137137" y="1013281"/>
          <a:ext cx="5868000" cy="551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598966270"/>
                    </a:ext>
                  </a:extLst>
                </a:gridCol>
                <a:gridCol w="276070">
                  <a:extLst>
                    <a:ext uri="{9D8B030D-6E8A-4147-A177-3AD203B41FA5}">
                      <a16:colId xmlns:a16="http://schemas.microsoft.com/office/drawing/2014/main" val="3789201551"/>
                    </a:ext>
                  </a:extLst>
                </a:gridCol>
                <a:gridCol w="701930">
                  <a:extLst>
                    <a:ext uri="{9D8B030D-6E8A-4147-A177-3AD203B41FA5}">
                      <a16:colId xmlns:a16="http://schemas.microsoft.com/office/drawing/2014/main" val="1621370057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164213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MovieDAO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n-lt"/>
                          <a:ea typeface="흥국씨앗 B" panose="020B0803000000000000" pitchFamily="50" charset="-127"/>
                        </a:rPr>
                        <a:t>PACKAGE</a:t>
                      </a:r>
                      <a:endParaRPr lang="ko-KR" altLang="en-US" sz="9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kr.co.ezen.DAO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EXTENDS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IMPLEMENTS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IMPORT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latin typeface="+mn-ea"/>
                          <a:ea typeface="+mn-ea"/>
                        </a:rPr>
                        <a:t>MovieVO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b="0" dirty="0" err="1">
                          <a:latin typeface="+mn-ea"/>
                          <a:ea typeface="+mn-ea"/>
                        </a:rPr>
                        <a:t>java.sql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.*, </a:t>
                      </a:r>
                      <a:r>
                        <a:rPr lang="en-US" altLang="ko-KR" sz="1000" b="0" dirty="0" err="1">
                          <a:latin typeface="+mn-ea"/>
                          <a:ea typeface="+mn-ea"/>
                        </a:rPr>
                        <a:t>java.util.Vector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영화 정보 데이터에 접근하기 위한 오브젝트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12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Default Value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Default Value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6799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conn 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private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Connection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4865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pstmt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private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PreparedStatement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5680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rs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private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ResultSet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6089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4725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54085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3347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568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4853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113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31487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4209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2409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6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95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CD835-BEED-4C8B-9637-9FE0B9691355}"/>
              </a:ext>
            </a:extLst>
          </p:cNvPr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프로그램 설계서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– CLASS / METHOD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19CE3-70B6-4A45-9868-BCE86AA6C661}"/>
              </a:ext>
            </a:extLst>
          </p:cNvPr>
          <p:cNvSpPr/>
          <p:nvPr/>
        </p:nvSpPr>
        <p:spPr>
          <a:xfrm>
            <a:off x="81197" y="557423"/>
            <a:ext cx="12024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A9315A-D7C1-4519-8E3E-2AAFDF37C01B}"/>
              </a:ext>
            </a:extLst>
          </p:cNvPr>
          <p:cNvSpPr/>
          <p:nvPr/>
        </p:nvSpPr>
        <p:spPr>
          <a:xfrm>
            <a:off x="81197" y="557423"/>
            <a:ext cx="5976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D617D1-9B6F-4E8B-AF05-A73AB329DA66}"/>
              </a:ext>
            </a:extLst>
          </p:cNvPr>
          <p:cNvSpPr/>
          <p:nvPr/>
        </p:nvSpPr>
        <p:spPr>
          <a:xfrm>
            <a:off x="6128205" y="557423"/>
            <a:ext cx="5976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05E7C-27A1-4C28-B72D-E81768870171}"/>
              </a:ext>
            </a:extLst>
          </p:cNvPr>
          <p:cNvSpPr txBox="1"/>
          <p:nvPr/>
        </p:nvSpPr>
        <p:spPr>
          <a:xfrm>
            <a:off x="92279" y="729842"/>
            <a:ext cx="141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r>
              <a:rPr lang="en-US" altLang="ko-KR" sz="1200" b="1"/>
              <a:t>. </a:t>
            </a:r>
            <a:r>
              <a:rPr lang="ko-KR" altLang="en-US" sz="1200" b="1"/>
              <a:t>클래스</a:t>
            </a:r>
            <a:endParaRPr lang="ko-KR" altLang="en-US" sz="1200" b="1" dirty="0"/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6D93C8D7-6091-4E54-AF65-AE589ADE0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853095"/>
              </p:ext>
            </p:extLst>
          </p:nvPr>
        </p:nvGraphicFramePr>
        <p:xfrm>
          <a:off x="6189776" y="1013281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selectAgeMovie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movie_age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Vector&lt;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MovieVO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연령별 영화 조회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21FFC86-67F0-48C6-B24D-51CD4D9FD762}"/>
              </a:ext>
            </a:extLst>
          </p:cNvPr>
          <p:cNvSpPr txBox="1"/>
          <p:nvPr/>
        </p:nvSpPr>
        <p:spPr>
          <a:xfrm>
            <a:off x="6144918" y="729842"/>
            <a:ext cx="141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2-3. </a:t>
            </a:r>
            <a:r>
              <a:rPr lang="ko-KR" altLang="en-US" sz="1200" b="1" dirty="0"/>
              <a:t>메소드</a:t>
            </a:r>
          </a:p>
        </p:txBody>
      </p:sp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B769B44A-92BE-4B0F-8651-68BAFC898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27960"/>
              </p:ext>
            </p:extLst>
          </p:nvPr>
        </p:nvGraphicFramePr>
        <p:xfrm>
          <a:off x="6189776" y="2161064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searchMovie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keyword, String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wearchWord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Vector&lt;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MovieVO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영화검색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68F19D9B-E4A8-4570-857B-022EA67A1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4675"/>
              </p:ext>
            </p:extLst>
          </p:nvPr>
        </p:nvGraphicFramePr>
        <p:xfrm>
          <a:off x="137137" y="1013281"/>
          <a:ext cx="5868000" cy="551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598966270"/>
                    </a:ext>
                  </a:extLst>
                </a:gridCol>
                <a:gridCol w="276070">
                  <a:extLst>
                    <a:ext uri="{9D8B030D-6E8A-4147-A177-3AD203B41FA5}">
                      <a16:colId xmlns:a16="http://schemas.microsoft.com/office/drawing/2014/main" val="3789201551"/>
                    </a:ext>
                  </a:extLst>
                </a:gridCol>
                <a:gridCol w="701930">
                  <a:extLst>
                    <a:ext uri="{9D8B030D-6E8A-4147-A177-3AD203B41FA5}">
                      <a16:colId xmlns:a16="http://schemas.microsoft.com/office/drawing/2014/main" val="1621370057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164213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MovieDAO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n-lt"/>
                          <a:ea typeface="흥국씨앗 B" panose="020B0803000000000000" pitchFamily="50" charset="-127"/>
                        </a:rPr>
                        <a:t>PACKAGE</a:t>
                      </a:r>
                      <a:endParaRPr lang="ko-KR" altLang="en-US" sz="9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kr.co.ezen.DAO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EXTENDS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IMPLEMENTS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IMPORT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latin typeface="+mn-ea"/>
                          <a:ea typeface="+mn-ea"/>
                        </a:rPr>
                        <a:t>MovieVO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b="0" dirty="0" err="1">
                          <a:latin typeface="+mn-ea"/>
                          <a:ea typeface="+mn-ea"/>
                        </a:rPr>
                        <a:t>java.sql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.*, </a:t>
                      </a:r>
                      <a:r>
                        <a:rPr lang="en-US" altLang="ko-KR" sz="1000" b="0" dirty="0" err="1">
                          <a:latin typeface="+mn-ea"/>
                          <a:ea typeface="+mn-ea"/>
                        </a:rPr>
                        <a:t>java.util.Vector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영화 정보 데이터에 접근하기 위한 오브젝트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12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Default Value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Default Value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6799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conn 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private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Connection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4865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pstmt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private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PreparedStatement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5680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rs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private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ResultSet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6089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4725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54085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3347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568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4853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113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31487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4209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2409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6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45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CD835-BEED-4C8B-9637-9FE0B9691355}"/>
              </a:ext>
            </a:extLst>
          </p:cNvPr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프로그램 설계서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– CLASS / METHOD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19CE3-70B6-4A45-9868-BCE86AA6C661}"/>
              </a:ext>
            </a:extLst>
          </p:cNvPr>
          <p:cNvSpPr/>
          <p:nvPr/>
        </p:nvSpPr>
        <p:spPr>
          <a:xfrm>
            <a:off x="81197" y="557423"/>
            <a:ext cx="12024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A9315A-D7C1-4519-8E3E-2AAFDF37C01B}"/>
              </a:ext>
            </a:extLst>
          </p:cNvPr>
          <p:cNvSpPr/>
          <p:nvPr/>
        </p:nvSpPr>
        <p:spPr>
          <a:xfrm>
            <a:off x="81197" y="557423"/>
            <a:ext cx="5976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D617D1-9B6F-4E8B-AF05-A73AB329DA66}"/>
              </a:ext>
            </a:extLst>
          </p:cNvPr>
          <p:cNvSpPr/>
          <p:nvPr/>
        </p:nvSpPr>
        <p:spPr>
          <a:xfrm>
            <a:off x="6128205" y="557423"/>
            <a:ext cx="5976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05E7C-27A1-4C28-B72D-E81768870171}"/>
              </a:ext>
            </a:extLst>
          </p:cNvPr>
          <p:cNvSpPr txBox="1"/>
          <p:nvPr/>
        </p:nvSpPr>
        <p:spPr>
          <a:xfrm>
            <a:off x="92279" y="729842"/>
            <a:ext cx="141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r>
              <a:rPr lang="en-US" altLang="ko-KR" sz="1200" b="1"/>
              <a:t>. </a:t>
            </a:r>
            <a:r>
              <a:rPr lang="ko-KR" altLang="en-US" sz="1200" b="1"/>
              <a:t>클래스</a:t>
            </a:r>
            <a:endParaRPr lang="ko-KR" altLang="en-US" sz="1200" b="1" dirty="0"/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6D93C8D7-6091-4E54-AF65-AE589ADE0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625119"/>
              </p:ext>
            </p:extLst>
          </p:nvPr>
        </p:nvGraphicFramePr>
        <p:xfrm>
          <a:off x="6189776" y="1013281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insertBucket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id, String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movie_code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장바구니에 등록하기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21FFC86-67F0-48C6-B24D-51CD4D9FD762}"/>
              </a:ext>
            </a:extLst>
          </p:cNvPr>
          <p:cNvSpPr txBox="1"/>
          <p:nvPr/>
        </p:nvSpPr>
        <p:spPr>
          <a:xfrm>
            <a:off x="6144918" y="729842"/>
            <a:ext cx="141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2-1. </a:t>
            </a:r>
            <a:r>
              <a:rPr lang="ko-KR" altLang="en-US" sz="1200" b="1" dirty="0"/>
              <a:t>메소드</a:t>
            </a:r>
          </a:p>
        </p:txBody>
      </p:sp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B769B44A-92BE-4B0F-8651-68BAFC898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338463"/>
              </p:ext>
            </p:extLst>
          </p:nvPr>
        </p:nvGraphicFramePr>
        <p:xfrm>
          <a:off x="6189776" y="2161064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selectBucket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ArrayList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BucketViewVO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회원이 등록한 장바구니 목록 보기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99628AA0-3F2A-44D8-8B45-6289937BA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079996"/>
              </p:ext>
            </p:extLst>
          </p:nvPr>
        </p:nvGraphicFramePr>
        <p:xfrm>
          <a:off x="6189776" y="3308847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deleteBucket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bucket_code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void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 삭제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68F19D9B-E4A8-4570-857B-022EA67A1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756283"/>
              </p:ext>
            </p:extLst>
          </p:nvPr>
        </p:nvGraphicFramePr>
        <p:xfrm>
          <a:off x="137137" y="1013281"/>
          <a:ext cx="5868000" cy="551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598966270"/>
                    </a:ext>
                  </a:extLst>
                </a:gridCol>
                <a:gridCol w="276070">
                  <a:extLst>
                    <a:ext uri="{9D8B030D-6E8A-4147-A177-3AD203B41FA5}">
                      <a16:colId xmlns:a16="http://schemas.microsoft.com/office/drawing/2014/main" val="3789201551"/>
                    </a:ext>
                  </a:extLst>
                </a:gridCol>
                <a:gridCol w="701930">
                  <a:extLst>
                    <a:ext uri="{9D8B030D-6E8A-4147-A177-3AD203B41FA5}">
                      <a16:colId xmlns:a16="http://schemas.microsoft.com/office/drawing/2014/main" val="1621370057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164213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BucketDAO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n-lt"/>
                          <a:ea typeface="흥국씨앗 B" panose="020B0803000000000000" pitchFamily="50" charset="-127"/>
                        </a:rPr>
                        <a:t>PACKAGE</a:t>
                      </a:r>
                      <a:endParaRPr lang="ko-KR" altLang="en-US" sz="9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kr.co.ezen.DAO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EXTENDS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IMPLEMENTS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IMPORT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latin typeface="+mn-ea"/>
                          <a:ea typeface="+mn-ea"/>
                        </a:rPr>
                        <a:t>BucketViewVO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b="0" dirty="0" err="1">
                          <a:latin typeface="+mn-ea"/>
                          <a:ea typeface="+mn-ea"/>
                        </a:rPr>
                        <a:t>java.sql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.*, </a:t>
                      </a:r>
                      <a:r>
                        <a:rPr lang="en-US" altLang="ko-KR" sz="1000" b="0" dirty="0" err="1">
                          <a:latin typeface="+mn-ea"/>
                          <a:ea typeface="+mn-ea"/>
                        </a:rPr>
                        <a:t>java.util.ArrayList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장바구니 데이터에 접근하기 위한 오브젝트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12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Default Value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Default Value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6799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conn 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private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Connection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4865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pstmt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private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PreparedStatement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5680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rs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private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ResultSet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6089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4725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54085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3347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568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4853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113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31487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4209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2409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6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11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CD835-BEED-4C8B-9637-9FE0B9691355}"/>
              </a:ext>
            </a:extLst>
          </p:cNvPr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프로그램 설계서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– CLASS / METHOD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19CE3-70B6-4A45-9868-BCE86AA6C661}"/>
              </a:ext>
            </a:extLst>
          </p:cNvPr>
          <p:cNvSpPr/>
          <p:nvPr/>
        </p:nvSpPr>
        <p:spPr>
          <a:xfrm>
            <a:off x="81197" y="557423"/>
            <a:ext cx="12024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A9315A-D7C1-4519-8E3E-2AAFDF37C01B}"/>
              </a:ext>
            </a:extLst>
          </p:cNvPr>
          <p:cNvSpPr/>
          <p:nvPr/>
        </p:nvSpPr>
        <p:spPr>
          <a:xfrm>
            <a:off x="81197" y="557423"/>
            <a:ext cx="5976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D617D1-9B6F-4E8B-AF05-A73AB329DA66}"/>
              </a:ext>
            </a:extLst>
          </p:cNvPr>
          <p:cNvSpPr/>
          <p:nvPr/>
        </p:nvSpPr>
        <p:spPr>
          <a:xfrm>
            <a:off x="6128205" y="557423"/>
            <a:ext cx="5976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05E7C-27A1-4C28-B72D-E81768870171}"/>
              </a:ext>
            </a:extLst>
          </p:cNvPr>
          <p:cNvSpPr txBox="1"/>
          <p:nvPr/>
        </p:nvSpPr>
        <p:spPr>
          <a:xfrm>
            <a:off x="92279" y="729842"/>
            <a:ext cx="141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r>
              <a:rPr lang="en-US" altLang="ko-KR" sz="1200" b="1"/>
              <a:t>. </a:t>
            </a:r>
            <a:r>
              <a:rPr lang="ko-KR" altLang="en-US" sz="1200" b="1"/>
              <a:t>클래스</a:t>
            </a:r>
            <a:endParaRPr lang="ko-KR" altLang="en-US" sz="1200" b="1" dirty="0"/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6D93C8D7-6091-4E54-AF65-AE589ADE0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551257"/>
              </p:ext>
            </p:extLst>
          </p:nvPr>
        </p:nvGraphicFramePr>
        <p:xfrm>
          <a:off x="6189776" y="1013281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insertNotice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NoticeVO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nvo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void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등록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21FFC86-67F0-48C6-B24D-51CD4D9FD762}"/>
              </a:ext>
            </a:extLst>
          </p:cNvPr>
          <p:cNvSpPr txBox="1"/>
          <p:nvPr/>
        </p:nvSpPr>
        <p:spPr>
          <a:xfrm>
            <a:off x="6144918" y="729842"/>
            <a:ext cx="141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2-1</a:t>
            </a:r>
            <a:r>
              <a:rPr lang="en-US" altLang="ko-KR" sz="1200" b="1"/>
              <a:t>. </a:t>
            </a:r>
            <a:r>
              <a:rPr lang="ko-KR" altLang="en-US" sz="1200" b="1"/>
              <a:t>메소드</a:t>
            </a:r>
            <a:endParaRPr lang="ko-KR" altLang="en-US" sz="1200" b="1" dirty="0"/>
          </a:p>
        </p:txBody>
      </p:sp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B769B44A-92BE-4B0F-8651-68BAFC898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990312"/>
              </p:ext>
            </p:extLst>
          </p:nvPr>
        </p:nvGraphicFramePr>
        <p:xfrm>
          <a:off x="6189776" y="2161064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selectNoticeList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Vector&lt;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NoticeVO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리스트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99628AA0-3F2A-44D8-8B45-6289937BA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442271"/>
              </p:ext>
            </p:extLst>
          </p:nvPr>
        </p:nvGraphicFramePr>
        <p:xfrm>
          <a:off x="6189776" y="3308847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selectNoticeView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notice_code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NoticeVO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상세보기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2" name="표 2">
            <a:extLst>
              <a:ext uri="{FF2B5EF4-FFF2-40B4-BE49-F238E27FC236}">
                <a16:creationId xmlns:a16="http://schemas.microsoft.com/office/drawing/2014/main" id="{DCB9F092-187B-4BC2-A63D-443667F3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393034"/>
              </p:ext>
            </p:extLst>
          </p:nvPr>
        </p:nvGraphicFramePr>
        <p:xfrm>
          <a:off x="6189776" y="4456630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updateNotice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NoticeVO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nvo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void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수정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3" name="표 2">
            <a:extLst>
              <a:ext uri="{FF2B5EF4-FFF2-40B4-BE49-F238E27FC236}">
                <a16:creationId xmlns:a16="http://schemas.microsoft.com/office/drawing/2014/main" id="{8F99A0AE-2E90-4BDC-B0A5-EC44411EE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109941"/>
              </p:ext>
            </p:extLst>
          </p:nvPr>
        </p:nvGraphicFramePr>
        <p:xfrm>
          <a:off x="6189776" y="5604413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deleteNotice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notice_code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void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삭제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68F19D9B-E4A8-4570-857B-022EA67A1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167470"/>
              </p:ext>
            </p:extLst>
          </p:nvPr>
        </p:nvGraphicFramePr>
        <p:xfrm>
          <a:off x="137137" y="1013281"/>
          <a:ext cx="5868000" cy="551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598966270"/>
                    </a:ext>
                  </a:extLst>
                </a:gridCol>
                <a:gridCol w="276070">
                  <a:extLst>
                    <a:ext uri="{9D8B030D-6E8A-4147-A177-3AD203B41FA5}">
                      <a16:colId xmlns:a16="http://schemas.microsoft.com/office/drawing/2014/main" val="3789201551"/>
                    </a:ext>
                  </a:extLst>
                </a:gridCol>
                <a:gridCol w="701930">
                  <a:extLst>
                    <a:ext uri="{9D8B030D-6E8A-4147-A177-3AD203B41FA5}">
                      <a16:colId xmlns:a16="http://schemas.microsoft.com/office/drawing/2014/main" val="1621370057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164213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NoticeDAO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n-lt"/>
                          <a:ea typeface="흥국씨앗 B" panose="020B0803000000000000" pitchFamily="50" charset="-127"/>
                        </a:rPr>
                        <a:t>PACKAGE</a:t>
                      </a:r>
                      <a:endParaRPr lang="ko-KR" altLang="en-US" sz="9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kr.co.ezen.DAO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EXTENDS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IMPLEMENTS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IMPORT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latin typeface="+mn-ea"/>
                          <a:ea typeface="+mn-ea"/>
                        </a:rPr>
                        <a:t>NoticeVO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b="0" dirty="0" err="1">
                          <a:latin typeface="+mn-ea"/>
                          <a:ea typeface="+mn-ea"/>
                        </a:rPr>
                        <a:t>java.sql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.*, </a:t>
                      </a:r>
                      <a:r>
                        <a:rPr lang="en-US" altLang="ko-KR" sz="1000" b="0" dirty="0" err="1">
                          <a:latin typeface="+mn-ea"/>
                          <a:ea typeface="+mn-ea"/>
                        </a:rPr>
                        <a:t>java.util.Vector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공지사항 데이터에 접근하기 위한 오브젝트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12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Default Value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Default Value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6799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conn 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private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Connection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4865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pstmt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private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PreparedStatement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5680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rs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private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ResultSet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6089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4725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54085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3347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568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4853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113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31487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4209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2409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6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86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CD835-BEED-4C8B-9637-9FE0B9691355}"/>
              </a:ext>
            </a:extLst>
          </p:cNvPr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프로그램 설계서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– CLASS / METHOD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19CE3-70B6-4A45-9868-BCE86AA6C661}"/>
              </a:ext>
            </a:extLst>
          </p:cNvPr>
          <p:cNvSpPr/>
          <p:nvPr/>
        </p:nvSpPr>
        <p:spPr>
          <a:xfrm>
            <a:off x="81197" y="557423"/>
            <a:ext cx="12024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A9315A-D7C1-4519-8E3E-2AAFDF37C01B}"/>
              </a:ext>
            </a:extLst>
          </p:cNvPr>
          <p:cNvSpPr/>
          <p:nvPr/>
        </p:nvSpPr>
        <p:spPr>
          <a:xfrm>
            <a:off x="81197" y="557423"/>
            <a:ext cx="5976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D617D1-9B6F-4E8B-AF05-A73AB329DA66}"/>
              </a:ext>
            </a:extLst>
          </p:cNvPr>
          <p:cNvSpPr/>
          <p:nvPr/>
        </p:nvSpPr>
        <p:spPr>
          <a:xfrm>
            <a:off x="6128205" y="557423"/>
            <a:ext cx="5976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05E7C-27A1-4C28-B72D-E81768870171}"/>
              </a:ext>
            </a:extLst>
          </p:cNvPr>
          <p:cNvSpPr txBox="1"/>
          <p:nvPr/>
        </p:nvSpPr>
        <p:spPr>
          <a:xfrm>
            <a:off x="92279" y="729842"/>
            <a:ext cx="141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r>
              <a:rPr lang="en-US" altLang="ko-KR" sz="1200" b="1"/>
              <a:t>. </a:t>
            </a:r>
            <a:r>
              <a:rPr lang="ko-KR" altLang="en-US" sz="1200" b="1"/>
              <a:t>클래스</a:t>
            </a:r>
            <a:endParaRPr lang="ko-KR" altLang="en-US" sz="1200" b="1" dirty="0"/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6D93C8D7-6091-4E54-AF65-AE589ADE0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363152"/>
              </p:ext>
            </p:extLst>
          </p:nvPr>
        </p:nvGraphicFramePr>
        <p:xfrm>
          <a:off x="6189776" y="1013281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insertQna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QnaVO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qvo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void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등록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21FFC86-67F0-48C6-B24D-51CD4D9FD762}"/>
              </a:ext>
            </a:extLst>
          </p:cNvPr>
          <p:cNvSpPr txBox="1"/>
          <p:nvPr/>
        </p:nvSpPr>
        <p:spPr>
          <a:xfrm>
            <a:off x="6144918" y="729842"/>
            <a:ext cx="141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2-1</a:t>
            </a:r>
            <a:r>
              <a:rPr lang="en-US" altLang="ko-KR" sz="1200" b="1"/>
              <a:t>. </a:t>
            </a:r>
            <a:r>
              <a:rPr lang="ko-KR" altLang="en-US" sz="1200" b="1"/>
              <a:t>메소드</a:t>
            </a:r>
            <a:endParaRPr lang="ko-KR" altLang="en-US" sz="1200" b="1" dirty="0"/>
          </a:p>
        </p:txBody>
      </p:sp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B769B44A-92BE-4B0F-8651-68BAFC898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319072"/>
              </p:ext>
            </p:extLst>
          </p:nvPr>
        </p:nvGraphicFramePr>
        <p:xfrm>
          <a:off x="6189776" y="2161064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allQnaList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Vector&lt;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QnaVO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리스트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99628AA0-3F2A-44D8-8B45-6289937BA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099853"/>
              </p:ext>
            </p:extLst>
          </p:nvPr>
        </p:nvGraphicFramePr>
        <p:xfrm>
          <a:off x="6189776" y="3308847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oneSelectQna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qna_code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QnaVO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상세보기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2" name="표 2">
            <a:extLst>
              <a:ext uri="{FF2B5EF4-FFF2-40B4-BE49-F238E27FC236}">
                <a16:creationId xmlns:a16="http://schemas.microsoft.com/office/drawing/2014/main" id="{DCB9F092-187B-4BC2-A63D-443667F3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44"/>
              </p:ext>
            </p:extLst>
          </p:nvPr>
        </p:nvGraphicFramePr>
        <p:xfrm>
          <a:off x="6189776" y="4456630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idQnaList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Vector&lt;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QnaVO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작성한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리스트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3" name="표 2">
            <a:extLst>
              <a:ext uri="{FF2B5EF4-FFF2-40B4-BE49-F238E27FC236}">
                <a16:creationId xmlns:a16="http://schemas.microsoft.com/office/drawing/2014/main" id="{8F99A0AE-2E90-4BDC-B0A5-EC44411EE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44363"/>
              </p:ext>
            </p:extLst>
          </p:nvPr>
        </p:nvGraphicFramePr>
        <p:xfrm>
          <a:off x="6189776" y="5604413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insertQnaAnswer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QnaVO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qvo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QnaVO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답글 달기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68F19D9B-E4A8-4570-857B-022EA67A1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414473"/>
              </p:ext>
            </p:extLst>
          </p:nvPr>
        </p:nvGraphicFramePr>
        <p:xfrm>
          <a:off x="137137" y="1013281"/>
          <a:ext cx="5868000" cy="551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598966270"/>
                    </a:ext>
                  </a:extLst>
                </a:gridCol>
                <a:gridCol w="276070">
                  <a:extLst>
                    <a:ext uri="{9D8B030D-6E8A-4147-A177-3AD203B41FA5}">
                      <a16:colId xmlns:a16="http://schemas.microsoft.com/office/drawing/2014/main" val="3789201551"/>
                    </a:ext>
                  </a:extLst>
                </a:gridCol>
                <a:gridCol w="701930">
                  <a:extLst>
                    <a:ext uri="{9D8B030D-6E8A-4147-A177-3AD203B41FA5}">
                      <a16:colId xmlns:a16="http://schemas.microsoft.com/office/drawing/2014/main" val="1621370057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164213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QnaDAO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n-lt"/>
                          <a:ea typeface="흥국씨앗 B" panose="020B0803000000000000" pitchFamily="50" charset="-127"/>
                        </a:rPr>
                        <a:t>PACKAGE</a:t>
                      </a:r>
                      <a:endParaRPr lang="ko-KR" altLang="en-US" sz="9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kr.co.ezen.DAO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EXTENDS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IMPLEMENTS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IMPORT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latin typeface="+mn-ea"/>
                          <a:ea typeface="+mn-ea"/>
                        </a:rPr>
                        <a:t>QnaVO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b="0" dirty="0" err="1">
                          <a:latin typeface="+mn-ea"/>
                          <a:ea typeface="+mn-ea"/>
                        </a:rPr>
                        <a:t>java.sql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.*, </a:t>
                      </a:r>
                      <a:r>
                        <a:rPr lang="en-US" altLang="ko-KR" sz="1000" b="0" dirty="0" err="1">
                          <a:latin typeface="+mn-ea"/>
                          <a:ea typeface="+mn-ea"/>
                        </a:rPr>
                        <a:t>java.util.Vector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문의 데이터에 접근하기 위한 오브젝트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12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Default Value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Default Value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6799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conn 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private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Connection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4865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pstmt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private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PreparedStatement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5680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rs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private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ResultSet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6089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4725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54085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3347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568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4853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113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31487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4209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2409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6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26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CD835-BEED-4C8B-9637-9FE0B9691355}"/>
              </a:ext>
            </a:extLst>
          </p:cNvPr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프로그램 설계서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– CLASS / METHOD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19CE3-70B6-4A45-9868-BCE86AA6C661}"/>
              </a:ext>
            </a:extLst>
          </p:cNvPr>
          <p:cNvSpPr/>
          <p:nvPr/>
        </p:nvSpPr>
        <p:spPr>
          <a:xfrm>
            <a:off x="81197" y="557423"/>
            <a:ext cx="12024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A9315A-D7C1-4519-8E3E-2AAFDF37C01B}"/>
              </a:ext>
            </a:extLst>
          </p:cNvPr>
          <p:cNvSpPr/>
          <p:nvPr/>
        </p:nvSpPr>
        <p:spPr>
          <a:xfrm>
            <a:off x="81197" y="557423"/>
            <a:ext cx="5976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D617D1-9B6F-4E8B-AF05-A73AB329DA66}"/>
              </a:ext>
            </a:extLst>
          </p:cNvPr>
          <p:cNvSpPr/>
          <p:nvPr/>
        </p:nvSpPr>
        <p:spPr>
          <a:xfrm>
            <a:off x="6128205" y="557423"/>
            <a:ext cx="5976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05E7C-27A1-4C28-B72D-E81768870171}"/>
              </a:ext>
            </a:extLst>
          </p:cNvPr>
          <p:cNvSpPr txBox="1"/>
          <p:nvPr/>
        </p:nvSpPr>
        <p:spPr>
          <a:xfrm>
            <a:off x="92279" y="729842"/>
            <a:ext cx="141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r>
              <a:rPr lang="en-US" altLang="ko-KR" sz="1200" b="1"/>
              <a:t>. </a:t>
            </a:r>
            <a:r>
              <a:rPr lang="ko-KR" altLang="en-US" sz="1200" b="1"/>
              <a:t>클래스</a:t>
            </a:r>
            <a:endParaRPr lang="ko-KR" altLang="en-US" sz="1200" b="1" dirty="0"/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6D93C8D7-6091-4E54-AF65-AE589ADE0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278944"/>
              </p:ext>
            </p:extLst>
          </p:nvPr>
        </p:nvGraphicFramePr>
        <p:xfrm>
          <a:off x="6189776" y="1013281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insertReview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ReviewVo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rvo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void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등록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21FFC86-67F0-48C6-B24D-51CD4D9FD762}"/>
              </a:ext>
            </a:extLst>
          </p:cNvPr>
          <p:cNvSpPr txBox="1"/>
          <p:nvPr/>
        </p:nvSpPr>
        <p:spPr>
          <a:xfrm>
            <a:off x="6144918" y="729842"/>
            <a:ext cx="141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2-1</a:t>
            </a:r>
            <a:r>
              <a:rPr lang="en-US" altLang="ko-KR" sz="1200" b="1"/>
              <a:t>. </a:t>
            </a:r>
            <a:r>
              <a:rPr lang="ko-KR" altLang="en-US" sz="1200" b="1"/>
              <a:t>메소드</a:t>
            </a:r>
            <a:endParaRPr lang="ko-KR" altLang="en-US" sz="1200" b="1" dirty="0"/>
          </a:p>
        </p:txBody>
      </p:sp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B769B44A-92BE-4B0F-8651-68BAFC898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489146"/>
              </p:ext>
            </p:extLst>
          </p:nvPr>
        </p:nvGraphicFramePr>
        <p:xfrm>
          <a:off x="6189776" y="2161064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allReviewList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movie_code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Vector&lt;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ReviewVO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영화의 리뷰 리스트 불러오기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99628AA0-3F2A-44D8-8B45-6289937BA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73725"/>
              </p:ext>
            </p:extLst>
          </p:nvPr>
        </p:nvGraphicFramePr>
        <p:xfrm>
          <a:off x="6189776" y="3308847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myReviewList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Vector&lt;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ReviewVO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내가 작성한 리뷰 리스트 불러오기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68F19D9B-E4A8-4570-857B-022EA67A1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48119"/>
              </p:ext>
            </p:extLst>
          </p:nvPr>
        </p:nvGraphicFramePr>
        <p:xfrm>
          <a:off x="137137" y="1013281"/>
          <a:ext cx="5868000" cy="551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598966270"/>
                    </a:ext>
                  </a:extLst>
                </a:gridCol>
                <a:gridCol w="276070">
                  <a:extLst>
                    <a:ext uri="{9D8B030D-6E8A-4147-A177-3AD203B41FA5}">
                      <a16:colId xmlns:a16="http://schemas.microsoft.com/office/drawing/2014/main" val="3789201551"/>
                    </a:ext>
                  </a:extLst>
                </a:gridCol>
                <a:gridCol w="701930">
                  <a:extLst>
                    <a:ext uri="{9D8B030D-6E8A-4147-A177-3AD203B41FA5}">
                      <a16:colId xmlns:a16="http://schemas.microsoft.com/office/drawing/2014/main" val="1621370057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164213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ReviewDAO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n-lt"/>
                          <a:ea typeface="흥국씨앗 B" panose="020B0803000000000000" pitchFamily="50" charset="-127"/>
                        </a:rPr>
                        <a:t>PACKAGE</a:t>
                      </a:r>
                      <a:endParaRPr lang="ko-KR" altLang="en-US" sz="9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kr.co.ezen.DAO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EXTENDS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IMPLEMENTS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IMPORT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latin typeface="+mn-ea"/>
                          <a:ea typeface="+mn-ea"/>
                        </a:rPr>
                        <a:t>ReviewVO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b="0" dirty="0" err="1">
                          <a:latin typeface="+mn-ea"/>
                          <a:ea typeface="+mn-ea"/>
                        </a:rPr>
                        <a:t>java.sql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.*, </a:t>
                      </a:r>
                      <a:r>
                        <a:rPr lang="en-US" altLang="ko-KR" sz="1000" b="0" dirty="0" err="1">
                          <a:latin typeface="+mn-ea"/>
                          <a:ea typeface="+mn-ea"/>
                        </a:rPr>
                        <a:t>java.util.Vector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리뷰 데이터에 접근하기 위한 오브젝트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12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Default Value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Default Value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6799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conn 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private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Connection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4865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pstmt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private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PreparedStatement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5680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rs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private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ResultSet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6089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4725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54085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3347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568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4853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113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31487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4209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2409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6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51913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946</ep:Words>
  <ep:PresentationFormat>와이드스크린</ep:PresentationFormat>
  <ep:Paragraphs>27</ep:Paragraphs>
  <ep:Slides>9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2022-05-20T02:26:28.000</dcterms:created>
  <dc:creator>DQJ95W1</dc:creator>
  <cp:lastModifiedBy>kongs</cp:lastModifiedBy>
  <dcterms:modified xsi:type="dcterms:W3CDTF">2022-06-10T02:12:50.826</dcterms:modified>
  <cp:revision>74</cp:revision>
  <dc:title>PowerPoint 프레젠테이션</dc:title>
  <cp:version/>
</cp:coreProperties>
</file>