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00" r:id="rId1"/>
  </p:sldMasterIdLst>
  <p:sldIdLst>
    <p:sldId id="256" r:id="rId2"/>
    <p:sldId id="284" r:id="rId3"/>
    <p:sldId id="286" r:id="rId4"/>
    <p:sldId id="287" r:id="rId5"/>
    <p:sldId id="288" r:id="rId6"/>
    <p:sldId id="289" r:id="rId7"/>
    <p:sldId id="282" r:id="rId8"/>
    <p:sldId id="283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D2BEB7D-67C4-4842-BEAE-9920051834EA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CMSC 635 Presentation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Janusz</a:t>
            </a:r>
            <a:r>
              <a:rPr lang="en-US" dirty="0" smtClean="0"/>
              <a:t> </a:t>
            </a:r>
            <a:r>
              <a:rPr lang="en-US" dirty="0" err="1" smtClean="0"/>
              <a:t>Slawek</a:t>
            </a:r>
            <a:endParaRPr lang="en-US" dirty="0"/>
          </a:p>
        </p:txBody>
      </p:sp>
      <p:pic>
        <p:nvPicPr>
          <p:cNvPr id="5" name="Picture 4" descr="VCUEmblem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68" y="823912"/>
            <a:ext cx="2000250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distinct </a:t>
            </a:r>
            <a:r>
              <a:rPr lang="en-US" i="1" dirty="0" err="1" smtClean="0"/>
              <a:t>patient_id</a:t>
            </a:r>
            <a:r>
              <a:rPr lang="en-US" dirty="0" err="1" smtClean="0"/>
              <a:t>s</a:t>
            </a:r>
            <a:r>
              <a:rPr lang="en-US" dirty="0" smtClean="0"/>
              <a:t>: 509630</a:t>
            </a:r>
          </a:p>
          <a:p>
            <a:r>
              <a:rPr lang="en-US" dirty="0" smtClean="0"/>
              <a:t>Number of distinct </a:t>
            </a:r>
            <a:r>
              <a:rPr lang="en-US" i="1" dirty="0" err="1" smtClean="0"/>
              <a:t>patient_nbr</a:t>
            </a:r>
            <a:r>
              <a:rPr lang="en-US" dirty="0" err="1" smtClean="0"/>
              <a:t>s</a:t>
            </a:r>
            <a:r>
              <a:rPr lang="en-US" dirty="0" smtClean="0"/>
              <a:t>: 333797</a:t>
            </a:r>
          </a:p>
          <a:p>
            <a:r>
              <a:rPr lang="en-US" i="1" dirty="0" err="1" smtClean="0"/>
              <a:t>Patient_id</a:t>
            </a:r>
            <a:r>
              <a:rPr lang="en-US" dirty="0" err="1" smtClean="0"/>
              <a:t>s</a:t>
            </a:r>
            <a:r>
              <a:rPr lang="en-US" dirty="0" smtClean="0"/>
              <a:t> of patients histogram: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0210"/>
            <a:ext cx="9144001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333797 distinct patients (</a:t>
            </a:r>
            <a:r>
              <a:rPr lang="en-US" i="1" dirty="0" err="1" smtClean="0"/>
              <a:t>patient_nbr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161695 of them have both successful and unsuccessful encounters:</a:t>
            </a:r>
          </a:p>
          <a:p>
            <a:pPr lvl="1"/>
            <a:r>
              <a:rPr lang="en-US" dirty="0" smtClean="0"/>
              <a:t>Successful: </a:t>
            </a:r>
            <a:r>
              <a:rPr lang="en-US" i="1" dirty="0" err="1" smtClean="0"/>
              <a:t>discharge_disposition_id</a:t>
            </a:r>
            <a:r>
              <a:rPr lang="en-US" dirty="0" smtClean="0"/>
              <a:t> == 1,</a:t>
            </a:r>
          </a:p>
          <a:p>
            <a:pPr lvl="1"/>
            <a:r>
              <a:rPr lang="en-US" dirty="0" smtClean="0"/>
              <a:t>Unsuccessful: </a:t>
            </a:r>
            <a:r>
              <a:rPr lang="en-US" i="1" dirty="0" err="1" smtClean="0"/>
              <a:t>discharge_disposition_id</a:t>
            </a:r>
            <a:r>
              <a:rPr lang="en-US" dirty="0" smtClean="0"/>
              <a:t> != 1.</a:t>
            </a:r>
          </a:p>
          <a:p>
            <a:r>
              <a:rPr lang="en-US" dirty="0" smtClean="0"/>
              <a:t>If all the encounters were successful than class==0, if all the encounters were unsuccessful class==1.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patient has both successful and unsuccessful encounters:</a:t>
            </a:r>
          </a:p>
          <a:p>
            <a:pPr lvl="1"/>
            <a:r>
              <a:rPr lang="en-US" dirty="0" smtClean="0"/>
              <a:t>if the last 3 encounters were successful than class==0, but consider the medications only for the successful ones,</a:t>
            </a:r>
          </a:p>
          <a:p>
            <a:pPr lvl="1"/>
            <a:r>
              <a:rPr lang="en-US" dirty="0" smtClean="0"/>
              <a:t>otherwise class=1.</a:t>
            </a:r>
          </a:p>
          <a:p>
            <a:r>
              <a:rPr lang="en-US" dirty="0" smtClean="0"/>
              <a:t>{1,1,1,1,1,1,1,1,1,1,1,19}: class=1</a:t>
            </a:r>
          </a:p>
          <a:p>
            <a:r>
              <a:rPr lang="en-US" dirty="0" smtClean="0"/>
              <a:t>{19,3,5,6,3,7,5,23,1,1,1}: class==0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9400912 times a patient is assigned a medication in </a:t>
            </a:r>
            <a:r>
              <a:rPr lang="en-US" i="1" dirty="0" err="1" smtClean="0"/>
              <a:t>medication_facts_diabetes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There’re 19158 distinct medication brand names in </a:t>
            </a:r>
            <a:r>
              <a:rPr lang="en-US" i="1" dirty="0" err="1" smtClean="0"/>
              <a:t>medication_dim</a:t>
            </a:r>
            <a:r>
              <a:rPr lang="en-US" dirty="0" smtClean="0"/>
              <a:t> table, but only 3907 of them were assigned to patients: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 in feature table corresponds to one patient,</a:t>
            </a:r>
          </a:p>
          <a:p>
            <a:pPr lvl="1"/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column in feature table corresponds to one medication,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i,j</a:t>
            </a:r>
            <a:r>
              <a:rPr lang="en-US" dirty="0" smtClean="0"/>
              <a:t> is number of times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patient was assigned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medication.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8096" y="1774825"/>
          <a:ext cx="626969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191153"/>
                <a:gridCol w="1164476"/>
                <a:gridCol w="383463"/>
                <a:gridCol w="1884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Patient_nbr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Coumadin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Synthroid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Selsun</a:t>
                      </a:r>
                      <a:r>
                        <a:rPr lang="en-US" dirty="0" smtClean="0"/>
                        <a:t> Blue 2 in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189510332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189512537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189515462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189517028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table size: 333793 </a:t>
            </a:r>
            <a:r>
              <a:rPr lang="en-US" dirty="0" err="1" smtClean="0"/>
              <a:t>x</a:t>
            </a:r>
            <a:r>
              <a:rPr lang="en-US" dirty="0" smtClean="0"/>
              <a:t> 3907. It’s too much for WEKA or MATLAB:</a:t>
            </a:r>
          </a:p>
          <a:p>
            <a:pPr lvl="1"/>
            <a:r>
              <a:rPr lang="en-US" dirty="0" err="1" smtClean="0"/>
              <a:t>subsampled</a:t>
            </a:r>
            <a:r>
              <a:rPr lang="en-US" dirty="0" smtClean="0"/>
              <a:t> features table: 52946 </a:t>
            </a:r>
            <a:r>
              <a:rPr lang="en-US" dirty="0" err="1" smtClean="0"/>
              <a:t>x</a:t>
            </a:r>
            <a:r>
              <a:rPr lang="en-US" dirty="0" smtClean="0"/>
              <a:t> 3052.</a:t>
            </a:r>
          </a:p>
          <a:p>
            <a:r>
              <a:rPr lang="en-US" dirty="0" smtClean="0"/>
              <a:t>Visualizing the data set using PCA, MDS.</a:t>
            </a:r>
          </a:p>
          <a:p>
            <a:r>
              <a:rPr lang="en-US" dirty="0" smtClean="0"/>
              <a:t>Selecting features based on ROC-rank.</a:t>
            </a:r>
          </a:p>
          <a:p>
            <a:r>
              <a:rPr lang="en-US" dirty="0" smtClean="0"/>
              <a:t>Running SVM classifier and testing the performance on </a:t>
            </a:r>
            <a:r>
              <a:rPr lang="en-US" dirty="0" err="1" smtClean="0"/>
              <a:t>subsampled</a:t>
            </a:r>
            <a:r>
              <a:rPr lang="en-US" dirty="0" smtClean="0"/>
              <a:t> data set. Testing</a:t>
            </a:r>
            <a:r>
              <a:rPr lang="en-US" dirty="0" smtClean="0"/>
              <a:t> the </a:t>
            </a:r>
            <a:r>
              <a:rPr lang="en-US" dirty="0" smtClean="0"/>
              <a:t>performance against the number of features and SVM classifier </a:t>
            </a:r>
            <a:r>
              <a:rPr lang="en-US" dirty="0" smtClean="0"/>
              <a:t>parameter </a:t>
            </a:r>
            <a:r>
              <a:rPr lang="en-US" i="1" dirty="0" err="1" smtClean="0"/>
              <a:t>c</a:t>
            </a:r>
            <a:r>
              <a:rPr lang="en-US" dirty="0" smtClean="0"/>
              <a:t>, and different types of kernels.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first 3 components ~33% of overall variance:</a:t>
            </a:r>
            <a:endParaRPr lang="en-US" dirty="0"/>
          </a:p>
        </p:txBody>
      </p:sp>
      <p:pic>
        <p:nvPicPr>
          <p:cNvPr id="6" name="Picture 5" descr="Screen shot 2011-10-12 at 8.4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89" y="3054993"/>
            <a:ext cx="6444634" cy="358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brain_neon_addiction_horiz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8888"/>
            <a:ext cx="8229599" cy="3861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1362</TotalTime>
  <Words>364</Words>
  <Application>Microsoft Macintosh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CMSC 635 Presentation #3</vt:lpstr>
      <vt:lpstr>Determining Classes</vt:lpstr>
      <vt:lpstr>Determining Classes</vt:lpstr>
      <vt:lpstr>Determining Classes</vt:lpstr>
      <vt:lpstr>Determining Features</vt:lpstr>
      <vt:lpstr>Determining Features</vt:lpstr>
      <vt:lpstr>Determining Features</vt:lpstr>
      <vt:lpstr>Visualization</vt:lpstr>
      <vt:lpstr>Thank you for your attention! </vt:lpstr>
    </vt:vector>
  </TitlesOfParts>
  <Company>VCU School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630 Presentation #1</dc:title>
  <dc:creator>Janusz</dc:creator>
  <cp:lastModifiedBy>Janusz</cp:lastModifiedBy>
  <cp:revision>195</cp:revision>
  <dcterms:created xsi:type="dcterms:W3CDTF">2011-10-12T14:09:43Z</dcterms:created>
  <dcterms:modified xsi:type="dcterms:W3CDTF">2011-10-12T14:11:04Z</dcterms:modified>
</cp:coreProperties>
</file>