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sldIdLst>
    <p:sldId id="256" r:id="rId2"/>
    <p:sldId id="282" r:id="rId3"/>
    <p:sldId id="283" r:id="rId4"/>
    <p:sldId id="289" r:id="rId5"/>
    <p:sldId id="284" r:id="rId6"/>
    <p:sldId id="286" r:id="rId7"/>
    <p:sldId id="287" r:id="rId8"/>
    <p:sldId id="288" r:id="rId9"/>
    <p:sldId id="290" r:id="rId10"/>
    <p:sldId id="296" r:id="rId11"/>
    <p:sldId id="292" r:id="rId12"/>
    <p:sldId id="293" r:id="rId13"/>
    <p:sldId id="294" r:id="rId14"/>
    <p:sldId id="295" r:id="rId15"/>
    <p:sldId id="291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D2BEB7D-67C4-4842-BEAE-9920051834EA}" type="datetimeFigureOut">
              <a:rPr lang="en-US" smtClean="0"/>
              <a:pPr/>
              <a:t>9/28/2011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B0DC018-C55A-3D4C-860D-CAE708B022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CMSC 635 Presentation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Janusz</a:t>
            </a:r>
            <a:r>
              <a:rPr lang="en-US" dirty="0" smtClean="0"/>
              <a:t> </a:t>
            </a:r>
            <a:r>
              <a:rPr lang="en-US" dirty="0" err="1" smtClean="0"/>
              <a:t>Slawek</a:t>
            </a:r>
            <a:endParaRPr lang="en-US" dirty="0"/>
          </a:p>
        </p:txBody>
      </p:sp>
      <p:pic>
        <p:nvPicPr>
          <p:cNvPr id="5" name="Picture 4" descr="VCUEmblem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68" y="823912"/>
            <a:ext cx="2000250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Isomap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2305352" cy="4623816"/>
          </a:xfrm>
        </p:spPr>
        <p:txBody>
          <a:bodyPr/>
          <a:lstStyle/>
          <a:p>
            <a:r>
              <a:rPr lang="en-US" dirty="0" smtClean="0"/>
              <a:t>A canonical dimensionality reduction problem from visual perception:</a:t>
            </a:r>
            <a:endParaRPr lang="en-US" dirty="0"/>
          </a:p>
        </p:txBody>
      </p:sp>
      <p:pic>
        <p:nvPicPr>
          <p:cNvPr id="6" name="Content Placeholder 5" descr="Screen shot 2011-09-28 at 12.56.39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2482" b="-22482"/>
          <a:stretch>
            <a:fillRect/>
          </a:stretch>
        </p:blipFill>
        <p:spPr>
          <a:xfrm>
            <a:off x="2762552" y="591500"/>
            <a:ext cx="6118925" cy="7005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LLE (Locally Linear Embedding):</a:t>
            </a:r>
          </a:p>
          <a:p>
            <a:pPr lvl="1"/>
            <a:r>
              <a:rPr lang="en-US" dirty="0" smtClean="0"/>
              <a:t>eliminates the need to estimate pair-wise distances between widely separated data points,</a:t>
            </a:r>
          </a:p>
          <a:p>
            <a:pPr lvl="1"/>
            <a:r>
              <a:rPr lang="en-US" dirty="0" smtClean="0"/>
              <a:t>Recovers global nonlinear structure from locally linear fits, expecting each data point and its neighbors to lie on locally linear patch of the </a:t>
            </a:r>
            <a:r>
              <a:rPr lang="en-US" dirty="0" err="1" smtClean="0"/>
              <a:t>mainfold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1. Assign neighbors to each data point X</a:t>
            </a:r>
            <a:r>
              <a:rPr lang="en-US" baseline="-25000" dirty="0" smtClean="0"/>
              <a:t>i</a:t>
            </a:r>
            <a:r>
              <a:rPr lang="en-US" dirty="0" smtClean="0"/>
              <a:t> (for example by using the K nearest neighbors).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Compute the weights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 that best linearly reconstruct X</a:t>
            </a:r>
            <a:r>
              <a:rPr lang="en-US" baseline="-25000" dirty="0" smtClean="0"/>
              <a:t>i</a:t>
            </a:r>
            <a:r>
              <a:rPr lang="en-US" dirty="0" smtClean="0"/>
              <a:t> from its neighbors, solving the constrained least-squares problem: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which adds up the squared distances between all the data points and their reconstructions.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37000" y="3270250"/>
          <a:ext cx="1270000" cy="317500"/>
        </p:xfrm>
        <a:graphic>
          <a:graphicData uri="http://schemas.openxmlformats.org/presentationml/2006/ole">
            <p:oleObj spid="_x0000_s45058" name="Equation" r:id="rId3" imgW="101600" imgH="1778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1225" y="3439430"/>
          <a:ext cx="2879725" cy="936625"/>
        </p:xfrm>
        <a:graphic>
          <a:graphicData uri="http://schemas.openxmlformats.org/presentationml/2006/ole">
            <p:oleObj spid="_x0000_s45059" name="Equation" r:id="rId4" imgW="1600200" imgH="520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3. Compute the low-dimensional embedding vectors Y</a:t>
            </a:r>
            <a:r>
              <a:rPr lang="en-US" baseline="-25000" dirty="0" smtClean="0"/>
              <a:t>i</a:t>
            </a:r>
            <a:r>
              <a:rPr lang="en-US" dirty="0" smtClean="0"/>
              <a:t> best reconstructed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, minimizing: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Subject to constraints that make the problem well-post, it can be minimized by solving a sparse </a:t>
            </a:r>
            <a:r>
              <a:rPr lang="en-US" dirty="0" err="1" smtClean="0"/>
              <a:t>NxN</a:t>
            </a:r>
            <a:r>
              <a:rPr lang="en-US" dirty="0" smtClean="0"/>
              <a:t> </a:t>
            </a:r>
            <a:r>
              <a:rPr lang="en-US" dirty="0" err="1" smtClean="0"/>
              <a:t>eigenvalue</a:t>
            </a:r>
            <a:r>
              <a:rPr lang="en-US" dirty="0" smtClean="0"/>
              <a:t> problem, whose bottom </a:t>
            </a:r>
            <a:r>
              <a:rPr lang="en-US" dirty="0" err="1" smtClean="0"/>
              <a:t>d</a:t>
            </a:r>
            <a:r>
              <a:rPr lang="en-US" dirty="0" smtClean="0"/>
              <a:t> nonzero eigenvectors provide an ordered set of orthogonal coordinates.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25525" y="3199075"/>
          <a:ext cx="2651125" cy="936625"/>
        </p:xfrm>
        <a:graphic>
          <a:graphicData uri="http://schemas.openxmlformats.org/presentationml/2006/ole">
            <p:oleObj spid="_x0000_s46082" name="Equation" r:id="rId3" imgW="1473200" imgH="520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6"/>
            <a:ext cx="3260193" cy="4752636"/>
          </a:xfrm>
        </p:spPr>
        <p:txBody>
          <a:bodyPr>
            <a:normAutofit/>
          </a:bodyPr>
          <a:lstStyle/>
          <a:p>
            <a:r>
              <a:rPr lang="en-US" dirty="0" smtClean="0"/>
              <a:t>Images of faces mapped into the embedding space described by the first two coordinates of LLE:</a:t>
            </a:r>
            <a:endParaRPr lang="en-US" dirty="0"/>
          </a:p>
        </p:txBody>
      </p:sp>
      <p:pic>
        <p:nvPicPr>
          <p:cNvPr id="5" name="Content Placeholder 4" descr="Screen shot 2011-09-28 at 12.48.30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263" b="-5263"/>
          <a:stretch>
            <a:fillRect/>
          </a:stretch>
        </p:blipFill>
        <p:spPr>
          <a:xfrm>
            <a:off x="3717392" y="1275095"/>
            <a:ext cx="4969407" cy="56895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B. </a:t>
            </a:r>
            <a:r>
              <a:rPr lang="en-US" dirty="0" err="1" smtClean="0"/>
              <a:t>Tenenbaum</a:t>
            </a:r>
            <a:r>
              <a:rPr lang="en-US" dirty="0" smtClean="0"/>
              <a:t>, V. de Silva, J. C. Langford, Science 290, 2319 (2000)</a:t>
            </a:r>
          </a:p>
          <a:p>
            <a:r>
              <a:rPr lang="en-US" dirty="0" smtClean="0"/>
              <a:t>S. T. </a:t>
            </a:r>
            <a:r>
              <a:rPr lang="en-US" dirty="0" err="1" smtClean="0"/>
              <a:t>Roweis</a:t>
            </a:r>
            <a:r>
              <a:rPr lang="en-US" dirty="0" smtClean="0"/>
              <a:t>, L. K. Saul, Science 290, 2323 (2000)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brain_neon_addiction_horiz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8888"/>
            <a:ext cx="8229599" cy="3861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Scientists working with large volumes of high-dimensional data confront the problem of dimensionality reduction:</a:t>
            </a:r>
          </a:p>
          <a:p>
            <a:pPr lvl="1"/>
            <a:r>
              <a:rPr lang="en-US" dirty="0" smtClean="0"/>
              <a:t>Finding meaningful low-dimensional structures hidden in a high-dimensional observations.</a:t>
            </a:r>
          </a:p>
          <a:p>
            <a:r>
              <a:rPr lang="en-US" dirty="0" smtClean="0"/>
              <a:t>Classical techniques:</a:t>
            </a:r>
          </a:p>
          <a:p>
            <a:pPr lvl="1"/>
            <a:r>
              <a:rPr lang="en-US" dirty="0" smtClean="0"/>
              <a:t>PCA (Principal Component Analysis), MDS (Multidimensional Scaling)</a:t>
            </a:r>
          </a:p>
          <a:p>
            <a:pPr>
              <a:buNone/>
            </a:pPr>
            <a:r>
              <a:rPr lang="en-US" dirty="0" smtClean="0"/>
              <a:t>	are simple to implement, efficiently computable, and guaranteed to discover the true structure of data lying on a linear subspace.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finds an embedding of the data points that best preserves their variance (recall scatter matrix).</a:t>
            </a:r>
          </a:p>
          <a:p>
            <a:r>
              <a:rPr lang="en-US" dirty="0" smtClean="0"/>
              <a:t>MDS finds an embedding that preserves the inter-point distances:</a:t>
            </a:r>
          </a:p>
          <a:p>
            <a:pPr lvl="1"/>
            <a:r>
              <a:rPr lang="en-US" dirty="0" smtClean="0"/>
              <a:t>The coordinate vectors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dirty="0" smtClean="0"/>
              <a:t> for points in new features space Y are chosen to minimize the cost function: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76525" y="5541963"/>
          <a:ext cx="4510088" cy="765175"/>
        </p:xfrm>
        <a:graphic>
          <a:graphicData uri="http://schemas.openxmlformats.org/presentationml/2006/ole">
            <p:oleObj spid="_x0000_s34818" name="Equation" r:id="rId3" imgW="1346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X</a:t>
            </a:r>
            <a:r>
              <a:rPr lang="en-US" dirty="0" smtClean="0"/>
              <a:t> and D</a:t>
            </a:r>
            <a:r>
              <a:rPr lang="en-US" baseline="-25000" dirty="0" smtClean="0"/>
              <a:t>Y</a:t>
            </a:r>
            <a:r>
              <a:rPr lang="en-US" dirty="0" smtClean="0"/>
              <a:t> denote the matrix of Euclidean distances between data points in X and Y and ||.||</a:t>
            </a:r>
            <a:r>
              <a:rPr lang="en-US" baseline="-25000" dirty="0" smtClean="0"/>
              <a:t>L2</a:t>
            </a:r>
            <a:r>
              <a:rPr lang="en-US" dirty="0" smtClean="0"/>
              <a:t> is the L2-Norm.</a:t>
            </a:r>
          </a:p>
          <a:p>
            <a:pPr lvl="1"/>
            <a:r>
              <a:rPr lang="en-US" dirty="0" smtClean="0"/>
              <a:t>The operator </a:t>
            </a:r>
            <a:r>
              <a:rPr lang="en-US" dirty="0" err="1" smtClean="0"/>
              <a:t>τ</a:t>
            </a:r>
            <a:r>
              <a:rPr lang="en-US" dirty="0" smtClean="0"/>
              <a:t> is defined by τ(D)=-HSH/2, where S is the matrix of squared distances {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ij</a:t>
            </a:r>
            <a:r>
              <a:rPr lang="en-US" dirty="0" smtClean="0"/>
              <a:t>=D</a:t>
            </a:r>
            <a:r>
              <a:rPr lang="en-US" baseline="-25000" dirty="0" smtClean="0"/>
              <a:t>ij</a:t>
            </a:r>
            <a:r>
              <a:rPr lang="en-US" baseline="30000" dirty="0" smtClean="0"/>
              <a:t>2</a:t>
            </a:r>
            <a:r>
              <a:rPr lang="en-US" dirty="0" smtClean="0"/>
              <a:t>}, and H is the “centering matrix” {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ij</a:t>
            </a:r>
            <a:r>
              <a:rPr lang="en-US" dirty="0" smtClean="0"/>
              <a:t>=δ</a:t>
            </a:r>
            <a:r>
              <a:rPr lang="en-US" baseline="-25000" dirty="0" smtClean="0"/>
              <a:t>ij</a:t>
            </a:r>
            <a:r>
              <a:rPr lang="en-US" dirty="0" smtClean="0"/>
              <a:t>-1/N}.</a:t>
            </a:r>
            <a:endParaRPr lang="en-US" baseline="-25000" dirty="0" smtClean="0"/>
          </a:p>
          <a:p>
            <a:r>
              <a:rPr lang="en-US" dirty="0" smtClean="0"/>
              <a:t>Many data sets contain essential nonlinear structures that are invisible to the above methods.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1582057"/>
          </a:xfrm>
        </p:spPr>
        <p:txBody>
          <a:bodyPr/>
          <a:lstStyle/>
          <a:p>
            <a:r>
              <a:rPr lang="en-US" dirty="0" smtClean="0"/>
              <a:t>The challenge of nonlinearity with data lying on a two-dimensional “Swiss roll”. Classical methods fail to detect the intrinsic structure.</a:t>
            </a:r>
            <a:endParaRPr lang="en-US" dirty="0"/>
          </a:p>
        </p:txBody>
      </p:sp>
      <p:pic>
        <p:nvPicPr>
          <p:cNvPr id="16" name="Content Placeholder 15" descr="Screen shot 2011-09-27 at 10.12.08 P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4507" r="-14507"/>
          <a:stretch>
            <a:fillRect/>
          </a:stretch>
        </p:blipFill>
        <p:spPr>
          <a:xfrm>
            <a:off x="457200" y="3241675"/>
            <a:ext cx="8229600" cy="3616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Isomap</a:t>
            </a:r>
            <a:r>
              <a:rPr lang="en-US" dirty="0" smtClean="0"/>
              <a:t> algorithm takes as input the distances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(i,j</a:t>
            </a:r>
            <a:r>
              <a:rPr lang="en-US" dirty="0" smtClean="0"/>
              <a:t>) between all pairs </a:t>
            </a:r>
            <a:r>
              <a:rPr lang="en-US" dirty="0" err="1" smtClean="0"/>
              <a:t>i,j</a:t>
            </a:r>
            <a:r>
              <a:rPr lang="en-US" dirty="0" smtClean="0"/>
              <a:t> from N data points in the input space X:</a:t>
            </a:r>
          </a:p>
          <a:p>
            <a:pPr lvl="1"/>
            <a:r>
              <a:rPr lang="en-US" dirty="0" smtClean="0"/>
              <a:t>Euclidean or domain-specific metrics</a:t>
            </a:r>
          </a:p>
          <a:p>
            <a:r>
              <a:rPr lang="en-US" dirty="0" smtClean="0"/>
              <a:t>1. Construct neighborhood graph:</a:t>
            </a:r>
          </a:p>
          <a:p>
            <a:pPr lvl="1"/>
            <a:r>
              <a:rPr lang="en-US" dirty="0" smtClean="0"/>
              <a:t>Define the graph G over all data points by connection points </a:t>
            </a:r>
            <a:r>
              <a:rPr lang="en-US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j</a:t>
            </a:r>
            <a:r>
              <a:rPr lang="en-US" dirty="0" smtClean="0"/>
              <a:t> if they are closer than </a:t>
            </a:r>
            <a:r>
              <a:rPr lang="en-US" dirty="0" err="1" smtClean="0"/>
              <a:t>ε</a:t>
            </a:r>
            <a:r>
              <a:rPr lang="en-US" dirty="0" smtClean="0"/>
              <a:t> (</a:t>
            </a:r>
            <a:r>
              <a:rPr lang="en-US" dirty="0" err="1" smtClean="0"/>
              <a:t>ε-Isomap</a:t>
            </a:r>
            <a:r>
              <a:rPr lang="en-US" dirty="0" smtClean="0"/>
              <a:t>), or if </a:t>
            </a:r>
            <a:r>
              <a:rPr lang="en-US" dirty="0" err="1" smtClean="0"/>
              <a:t>i</a:t>
            </a:r>
            <a:r>
              <a:rPr lang="en-US" dirty="0" smtClean="0"/>
              <a:t> is one of the K nearest neighbors of </a:t>
            </a:r>
            <a:r>
              <a:rPr lang="en-US" dirty="0" err="1" smtClean="0"/>
              <a:t>j</a:t>
            </a:r>
            <a:r>
              <a:rPr lang="en-US" dirty="0" smtClean="0"/>
              <a:t> (K-</a:t>
            </a:r>
            <a:r>
              <a:rPr lang="en-US" dirty="0" err="1" smtClean="0"/>
              <a:t>Isomap</a:t>
            </a:r>
            <a:r>
              <a:rPr lang="en-US" dirty="0" smtClean="0"/>
              <a:t>). Set edge </a:t>
            </a:r>
            <a:r>
              <a:rPr lang="en-US" dirty="0" err="1" smtClean="0"/>
              <a:t>lenghts</a:t>
            </a:r>
            <a:r>
              <a:rPr lang="en-US" dirty="0" smtClean="0"/>
              <a:t> equal to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(i,j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Isomap</a:t>
            </a:r>
            <a:r>
              <a:rPr lang="en-US" dirty="0" smtClean="0"/>
              <a:t>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Compute shortest paths: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(i,j</a:t>
            </a:r>
            <a:r>
              <a:rPr lang="en-US" dirty="0" smtClean="0"/>
              <a:t>)=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(i,j</a:t>
            </a:r>
            <a:r>
              <a:rPr lang="en-US" dirty="0" smtClean="0"/>
              <a:t>) if </a:t>
            </a:r>
            <a:r>
              <a:rPr lang="en-US" dirty="0" err="1" smtClean="0"/>
              <a:t>i,j</a:t>
            </a:r>
            <a:r>
              <a:rPr lang="en-US" dirty="0" smtClean="0"/>
              <a:t> are linked by an edge;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(i,j</a:t>
            </a:r>
            <a:r>
              <a:rPr lang="en-US" dirty="0" smtClean="0"/>
              <a:t>)=∞ otherwise. Then for each value of </a:t>
            </a:r>
            <a:r>
              <a:rPr lang="en-US" dirty="0" err="1" smtClean="0"/>
              <a:t>k</a:t>
            </a:r>
            <a:r>
              <a:rPr lang="en-US" dirty="0" smtClean="0"/>
              <a:t>=1,2,…,N in turn, replace all entries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(i,j</a:t>
            </a:r>
            <a:r>
              <a:rPr lang="en-US" dirty="0" smtClean="0"/>
              <a:t>) by </a:t>
            </a:r>
            <a:r>
              <a:rPr lang="en-US" dirty="0" err="1" smtClean="0"/>
              <a:t>min{d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(i,j</a:t>
            </a:r>
            <a:r>
              <a:rPr lang="en-US" dirty="0" smtClean="0"/>
              <a:t>),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(i,k)+d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(k,j</a:t>
            </a:r>
            <a:r>
              <a:rPr lang="en-US" dirty="0" smtClean="0"/>
              <a:t>)}. The matrix of final values D</a:t>
            </a:r>
            <a:r>
              <a:rPr lang="en-US" baseline="-25000" dirty="0" smtClean="0"/>
              <a:t>G</a:t>
            </a:r>
            <a:r>
              <a:rPr lang="en-US" dirty="0" smtClean="0"/>
              <a:t>={</a:t>
            </a:r>
            <a:r>
              <a:rPr lang="en-US" dirty="0" err="1" smtClean="0"/>
              <a:t>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(i,j</a:t>
            </a:r>
            <a:r>
              <a:rPr lang="en-US" dirty="0" smtClean="0"/>
              <a:t>)} will contain the shortest path distances between all pairs of points in G. This procedure is known as Floyd’s algorithm, requires O(N</a:t>
            </a:r>
            <a:r>
              <a:rPr lang="en-US" baseline="30000" dirty="0" smtClean="0"/>
              <a:t>3</a:t>
            </a:r>
            <a:r>
              <a:rPr lang="en-US" dirty="0" smtClean="0"/>
              <a:t>) operations. More efficient algorithms can be found.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Isomap</a:t>
            </a:r>
            <a:r>
              <a:rPr lang="en-US" dirty="0" smtClean="0"/>
              <a:t>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Construct </a:t>
            </a:r>
            <a:r>
              <a:rPr lang="en-US" dirty="0" err="1" smtClean="0"/>
              <a:t>d</a:t>
            </a:r>
            <a:r>
              <a:rPr lang="en-US" dirty="0" smtClean="0"/>
              <a:t>-dimensional embedding: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p</a:t>
            </a:r>
            <a:r>
              <a:rPr lang="en-US" dirty="0" smtClean="0"/>
              <a:t> be the </a:t>
            </a:r>
            <a:r>
              <a:rPr lang="en-US" dirty="0" err="1" smtClean="0"/>
              <a:t>p-th</a:t>
            </a:r>
            <a:r>
              <a:rPr lang="en-US" dirty="0" smtClean="0"/>
              <a:t> </a:t>
            </a:r>
            <a:r>
              <a:rPr lang="en-US" dirty="0" err="1" smtClean="0"/>
              <a:t>eigenvalue</a:t>
            </a:r>
            <a:r>
              <a:rPr lang="en-US" dirty="0" smtClean="0"/>
              <a:t> (in decreasing order) of the matrix τ(D</a:t>
            </a:r>
            <a:r>
              <a:rPr lang="en-US" baseline="-25000" dirty="0" smtClean="0"/>
              <a:t>G</a:t>
            </a:r>
            <a:r>
              <a:rPr lang="en-US" dirty="0" smtClean="0"/>
              <a:t>),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US" baseline="30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be the </a:t>
            </a:r>
            <a:r>
              <a:rPr lang="en-US" dirty="0" err="1" smtClean="0"/>
              <a:t>i-th</a:t>
            </a:r>
            <a:r>
              <a:rPr lang="en-US" dirty="0" smtClean="0"/>
              <a:t> component of the </a:t>
            </a:r>
            <a:r>
              <a:rPr lang="en-US" dirty="0" err="1" smtClean="0"/>
              <a:t>p-th</a:t>
            </a:r>
            <a:r>
              <a:rPr lang="en-US" dirty="0" smtClean="0"/>
              <a:t> eigenvector. Then set the </a:t>
            </a:r>
            <a:r>
              <a:rPr lang="en-US" dirty="0" err="1" smtClean="0"/>
              <a:t>p-th</a:t>
            </a:r>
            <a:r>
              <a:rPr lang="en-US" dirty="0" smtClean="0"/>
              <a:t> component of the </a:t>
            </a:r>
            <a:r>
              <a:rPr lang="en-US" dirty="0" err="1" smtClean="0"/>
              <a:t>d</a:t>
            </a:r>
            <a:r>
              <a:rPr lang="en-US" dirty="0" smtClean="0"/>
              <a:t>-dimensional coordinate vector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dirty="0" smtClean="0"/>
              <a:t> equal to              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34131" y="4114800"/>
          <a:ext cx="996950" cy="587375"/>
        </p:xfrm>
        <a:graphic>
          <a:graphicData uri="http://schemas.openxmlformats.org/presentationml/2006/ole">
            <p:oleObj spid="_x0000_s39939" name="Equation" r:id="rId3" imgW="431800" imgH="254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Isomap</a:t>
            </a:r>
            <a:r>
              <a:rPr lang="en-US" dirty="0" smtClean="0"/>
              <a:t>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Just as PCA and MDS are guaranteed, given sufficient data, to recover the true structure of </a:t>
            </a:r>
            <a:r>
              <a:rPr lang="en-US" dirty="0" err="1" smtClean="0"/>
              <a:t>linenar</a:t>
            </a:r>
            <a:r>
              <a:rPr lang="en-US" dirty="0" smtClean="0"/>
              <a:t> </a:t>
            </a:r>
            <a:r>
              <a:rPr lang="en-US" dirty="0" err="1" smtClean="0"/>
              <a:t>mainfolds</a:t>
            </a:r>
            <a:r>
              <a:rPr lang="en-US" dirty="0" smtClean="0"/>
              <a:t>, </a:t>
            </a:r>
            <a:r>
              <a:rPr lang="en-US" dirty="0" err="1" smtClean="0"/>
              <a:t>Isomap</a:t>
            </a:r>
            <a:r>
              <a:rPr lang="en-US" dirty="0" smtClean="0"/>
              <a:t> is guaranteed </a:t>
            </a:r>
            <a:r>
              <a:rPr lang="en-US" i="1" dirty="0" smtClean="0"/>
              <a:t>asymptotically</a:t>
            </a:r>
            <a:r>
              <a:rPr lang="en-US" dirty="0" smtClean="0"/>
              <a:t> to recover the true dimensionality and geometric structure of a strictly larger class of nonlinear </a:t>
            </a:r>
            <a:r>
              <a:rPr lang="en-US" dirty="0" err="1" smtClean="0"/>
              <a:t>mainfolds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Guarantees of asymptotic convergence rest on a proof that as the number of data points increases, the graph distances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G</a:t>
            </a:r>
            <a:r>
              <a:rPr lang="en-US" dirty="0" err="1" smtClean="0"/>
              <a:t>(i,j</a:t>
            </a:r>
            <a:r>
              <a:rPr lang="en-US" dirty="0" smtClean="0"/>
              <a:t>) provide increasingly better approximations to the real structure of the data.</a:t>
            </a:r>
          </a:p>
          <a:p>
            <a:r>
              <a:rPr lang="en-US" dirty="0" smtClean="0"/>
              <a:t>Geometry of </a:t>
            </a:r>
            <a:r>
              <a:rPr lang="en-US" dirty="0" err="1" smtClean="0"/>
              <a:t>mainfolds</a:t>
            </a:r>
            <a:r>
              <a:rPr lang="en-US" dirty="0" smtClean="0"/>
              <a:t> in the high-dimensional input space may be </a:t>
            </a:r>
            <a:r>
              <a:rPr lang="en-US" dirty="0" err="1" smtClean="0"/>
              <a:t>higlhy</a:t>
            </a:r>
            <a:r>
              <a:rPr lang="en-US" dirty="0" smtClean="0"/>
              <a:t> folded, twisted, or curved.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1235</TotalTime>
  <Words>733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Module</vt:lpstr>
      <vt:lpstr>Equation</vt:lpstr>
      <vt:lpstr>CMSC 635 Presentation #2</vt:lpstr>
      <vt:lpstr>Introduction</vt:lpstr>
      <vt:lpstr>Existing solutions</vt:lpstr>
      <vt:lpstr>Existing solutions cont</vt:lpstr>
      <vt:lpstr>Existing solutions cont</vt:lpstr>
      <vt:lpstr>Isomap</vt:lpstr>
      <vt:lpstr>Isomap cont</vt:lpstr>
      <vt:lpstr>Isomap cont</vt:lpstr>
      <vt:lpstr>Isomap cont</vt:lpstr>
      <vt:lpstr>Isomap results</vt:lpstr>
      <vt:lpstr>LLE</vt:lpstr>
      <vt:lpstr>LLE cont</vt:lpstr>
      <vt:lpstr>LLE cont</vt:lpstr>
      <vt:lpstr>LLE results</vt:lpstr>
      <vt:lpstr>References </vt:lpstr>
      <vt:lpstr>Thank you for your attention! </vt:lpstr>
    </vt:vector>
  </TitlesOfParts>
  <Company>VCU School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630 Presentation #1</dc:title>
  <dc:creator>Janusz</dc:creator>
  <cp:lastModifiedBy>School of Engineering</cp:lastModifiedBy>
  <cp:revision>155</cp:revision>
  <dcterms:created xsi:type="dcterms:W3CDTF">2011-09-28T16:37:44Z</dcterms:created>
  <dcterms:modified xsi:type="dcterms:W3CDTF">2011-09-28T18:09:31Z</dcterms:modified>
</cp:coreProperties>
</file>