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embeddings/Microsoft_Equation5.bin" ContentType="application/vnd.openxmlformats-officedocument.oleObject"/>
  <Default Extension="wmf" ContentType="image/x-wmf"/>
  <Override PartName="/ppt/embeddings/Microsoft_Equation25.bin" ContentType="application/vnd.openxmlformats-officedocument.oleObject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Microsoft_Equation9.bin" ContentType="application/vnd.openxmlformats-officedocument.oleObject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embeddings/Microsoft_Equation27.bin" ContentType="application/vnd.openxmlformats-officedocument.oleObject"/>
  <Override PartName="/ppt/theme/theme1.xml" ContentType="application/vnd.openxmlformats-officedocument.theme+xml"/>
  <Override PartName="/ppt/embeddings/Microsoft_Equation13.bin" ContentType="application/vnd.openxmlformats-officedocument.oleObject"/>
  <Override PartName="/ppt/embeddings/Microsoft_Equation32.bin" ContentType="application/vnd.openxmlformats-officedocument.oleObject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Default Extension="gif" ContentType="image/gif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embeddings/Microsoft_Equation2.bin" ContentType="application/vnd.openxmlformats-officedocument.oleObject"/>
  <Override PartName="/ppt/embeddings/Microsoft_Equation17.bin" ContentType="application/vnd.openxmlformats-officedocument.oleObject"/>
  <Override PartName="/ppt/embeddings/Microsoft_Equation36.bin" ContentType="application/vnd.openxmlformats-officedocument.oleObject"/>
  <Override PartName="/ppt/embeddings/Microsoft_Equation22.bin" ContentType="application/vnd.openxmlformats-officedocument.oleObject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embeddings/Microsoft_Equation6.bin" ContentType="application/vnd.openxmlformats-officedocument.oleObject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embeddings/Microsoft_Equation10.bin" ContentType="application/vnd.openxmlformats-officedocument.oleObject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embeddings/Microsoft_Equation28.bin" ContentType="application/vnd.openxmlformats-officedocument.oleObject"/>
  <Override PartName="/ppt/embeddings/Microsoft_Equation14.bin" ContentType="application/vnd.openxmlformats-officedocument.oleObject"/>
  <Override PartName="/ppt/slideLayouts/slideLayout11.xml" ContentType="application/vnd.openxmlformats-officedocument.presentationml.slideLayout+xml"/>
  <Override PartName="/docProps/core.xml" ContentType="application/vnd.openxmlformats-package.core-properties+xml"/>
  <Default Extension="jpeg" ContentType="image/jpeg"/>
  <Default Extension="vml" ContentType="application/vnd.openxmlformats-officedocument.vmlDrawin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embeddings/Microsoft_Equation3.bin" ContentType="application/vnd.openxmlformats-officedocument.oleObject"/>
  <Override PartName="/ppt/embeddings/Microsoft_Equation18.bin" ContentType="application/vnd.openxmlformats-officedocument.oleObject"/>
  <Default Extension="emf" ContentType="image/x-emf"/>
  <Override PartName="/ppt/embeddings/Microsoft_Equation23.bin" ContentType="application/vnd.openxmlformats-officedocument.oleObject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embeddings/Microsoft_Equation7.bin" ContentType="application/vnd.openxmlformats-officedocument.oleObject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embeddings/Microsoft_Equation11.bin" ContentType="application/vnd.openxmlformats-officedocument.oleObject"/>
  <Override PartName="/ppt/embeddings/Microsoft_Equation30.bin" ContentType="application/vnd.openxmlformats-officedocument.oleObject"/>
  <Override PartName="/ppt/slides/slide39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embeddings/Microsoft_Equation29.bin" ContentType="application/vnd.openxmlformats-officedocument.oleObject"/>
  <Default Extension="doc" ContentType="application/msword"/>
  <Override PartName="/ppt/embeddings/Microsoft_Equation15.bin" ContentType="application/vnd.openxmlformats-officedocument.oleObject"/>
  <Override PartName="/ppt/slideLayouts/slideLayout12.xml" ContentType="application/vnd.openxmlformats-officedocument.presentationml.slideLayout+xml"/>
  <Override PartName="/ppt/embeddings/Microsoft_Equation20.bin" ContentType="application/vnd.openxmlformats-officedocument.oleObject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embeddings/Microsoft_Equation4.bin" ContentType="application/vnd.openxmlformats-officedocument.oleObject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s/slide32.xml" ContentType="application/vnd.openxmlformats-officedocument.presentationml.slide+xml"/>
  <Override PartName="/ppt/embeddings/Microsoft_Equation19.bin" ContentType="application/vnd.openxmlformats-officedocument.oleObject"/>
  <Override PartName="/ppt/slides/slide29.xml" ContentType="application/vnd.openxmlformats-officedocument.presentationml.slide+xml"/>
  <Override PartName="/ppt/embeddings/Microsoft_Equation24.bin" ContentType="application/vnd.openxmlformats-officedocument.oleObject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embeddings/Microsoft_Equation8.bin" ContentType="application/vnd.openxmlformats-officedocument.oleObject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embeddings/Microsoft_Equation26.bin" ContentType="application/vnd.openxmlformats-officedocument.oleObject"/>
  <Override PartName="/ppt/embeddings/Microsoft_Equation12.bin" ContentType="application/vnd.openxmlformats-officedocument.oleObject"/>
  <Override PartName="/ppt/embeddings/Microsoft_Equation31.bin" ContentType="application/vnd.openxmlformats-officedocument.oleObject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embeddings/Microsoft_Equation16.bin" ContentType="application/vnd.openxmlformats-officedocument.oleObject"/>
  <Override PartName="/ppt/slideLayouts/slideLayout13.xml" ContentType="application/vnd.openxmlformats-officedocument.presentationml.slideLayout+xml"/>
  <Default Extension="png" ContentType="image/png"/>
  <Override PartName="/ppt/embeddings/Microsoft_Equation21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310" r:id="rId3"/>
    <p:sldId id="311" r:id="rId4"/>
    <p:sldId id="312" r:id="rId5"/>
    <p:sldId id="31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76" r:id="rId14"/>
    <p:sldId id="264" r:id="rId15"/>
    <p:sldId id="269" r:id="rId16"/>
    <p:sldId id="265" r:id="rId17"/>
    <p:sldId id="270" r:id="rId18"/>
    <p:sldId id="271" r:id="rId19"/>
    <p:sldId id="314" r:id="rId20"/>
    <p:sldId id="266" r:id="rId21"/>
    <p:sldId id="267" r:id="rId22"/>
    <p:sldId id="268" r:id="rId23"/>
    <p:sldId id="308" r:id="rId24"/>
    <p:sldId id="309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13" d="100"/>
          <a:sy n="113" d="100"/>
        </p:scale>
        <p:origin x="-208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Relationship Id="rId3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Relationship Id="rId2" Type="http://schemas.openxmlformats.org/officeDocument/2006/relationships/image" Target="../media/image40.wmf"/><Relationship Id="rId3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2.wmf"/><Relationship Id="rId3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3.wmf"/><Relationship Id="rId3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image" Target="../media/image15.wmf"/><Relationship Id="rId6" Type="http://schemas.openxmlformats.org/officeDocument/2006/relationships/image" Target="../media/image16.wmf"/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Relationship Id="rId2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4E2-AF7A-F749-A86D-517078D5609C}" type="datetimeFigureOut">
              <a:rPr lang="en-US" smtClean="0"/>
              <a:pPr/>
              <a:t>10/17/11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440A-FF19-304D-B938-CC96413CD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4E2-AF7A-F749-A86D-517078D5609C}" type="datetimeFigureOut">
              <a:rPr lang="en-US" smtClean="0"/>
              <a:pPr/>
              <a:t>10/17/11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440A-FF19-304D-B938-CC96413CD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4E2-AF7A-F749-A86D-517078D5609C}" type="datetimeFigureOut">
              <a:rPr lang="en-US" smtClean="0"/>
              <a:pPr/>
              <a:t>10/17/11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440A-FF19-304D-B938-CC96413CD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						                                                 	© 2007 Cios / Pedrycz / Swiniarski / Kurgan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F97D2-6716-4EA7-9D70-0DCC4402CA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5054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						                                                 	© 2007 Cios / Pedrycz / Swiniarski / Kurgan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B21DB7-5362-4CE5-9812-13C8BD1755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898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4E2-AF7A-F749-A86D-517078D5609C}" type="datetimeFigureOut">
              <a:rPr lang="en-US" smtClean="0"/>
              <a:pPr/>
              <a:t>10/17/11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440A-FF19-304D-B938-CC96413CD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4E2-AF7A-F749-A86D-517078D5609C}" type="datetimeFigureOut">
              <a:rPr lang="en-US" smtClean="0"/>
              <a:pPr/>
              <a:t>10/17/11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440A-FF19-304D-B938-CC96413CD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4E2-AF7A-F749-A86D-517078D5609C}" type="datetimeFigureOut">
              <a:rPr lang="en-US" smtClean="0"/>
              <a:pPr/>
              <a:t>10/17/11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440A-FF19-304D-B938-CC96413CD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4E2-AF7A-F749-A86D-517078D5609C}" type="datetimeFigureOut">
              <a:rPr lang="en-US" smtClean="0"/>
              <a:pPr/>
              <a:t>10/17/11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440A-FF19-304D-B938-CC96413CD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4E2-AF7A-F749-A86D-517078D5609C}" type="datetimeFigureOut">
              <a:rPr lang="en-US" smtClean="0"/>
              <a:pPr/>
              <a:t>10/17/11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440A-FF19-304D-B938-CC96413CD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4E2-AF7A-F749-A86D-517078D5609C}" type="datetimeFigureOut">
              <a:rPr lang="en-US" smtClean="0"/>
              <a:pPr/>
              <a:t>10/17/11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440A-FF19-304D-B938-CC96413CD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4E2-AF7A-F749-A86D-517078D5609C}" type="datetimeFigureOut">
              <a:rPr lang="en-US" smtClean="0"/>
              <a:pPr/>
              <a:t>10/17/11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440A-FF19-304D-B938-CC96413CD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4E2-AF7A-F749-A86D-517078D5609C}" type="datetimeFigureOut">
              <a:rPr lang="en-US" smtClean="0"/>
              <a:pPr/>
              <a:t>10/17/11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440A-FF19-304D-B938-CC96413CD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B4E2-AF7A-F749-A86D-517078D5609C}" type="datetimeFigureOut">
              <a:rPr lang="en-US" smtClean="0"/>
              <a:pPr/>
              <a:t>10/17/11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6440A-FF19-304D-B938-CC96413CD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oleObject" Target="../embeddings/Microsoft_Equation3.bin"/><Relationship Id="rId5" Type="http://schemas.openxmlformats.org/officeDocument/2006/relationships/oleObject" Target="../embeddings/Microsoft_Equation4.bin"/><Relationship Id="rId6" Type="http://schemas.openxmlformats.org/officeDocument/2006/relationships/oleObject" Target="../embeddings/Microsoft_Equation5.bin"/><Relationship Id="rId7" Type="http://schemas.openxmlformats.org/officeDocument/2006/relationships/oleObject" Target="../embeddings/Microsoft_Equation6.bin"/><Relationship Id="rId8" Type="http://schemas.openxmlformats.org/officeDocument/2006/relationships/oleObject" Target="../embeddings/Microsoft_Equation7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8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9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0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2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3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4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5.bin"/><Relationship Id="rId4" Type="http://schemas.openxmlformats.org/officeDocument/2006/relationships/oleObject" Target="../embeddings/Microsoft_Equation16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7.bin"/><Relationship Id="rId4" Type="http://schemas.openxmlformats.org/officeDocument/2006/relationships/oleObject" Target="../embeddings/Microsoft_Equation18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9.bin"/><Relationship Id="rId4" Type="http://schemas.openxmlformats.org/officeDocument/2006/relationships/oleObject" Target="../embeddings/Microsoft_Equation20.bin"/><Relationship Id="rId5" Type="http://schemas.openxmlformats.org/officeDocument/2006/relationships/oleObject" Target="../embeddings/Microsoft_Equation21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2.bin"/><Relationship Id="rId4" Type="http://schemas.openxmlformats.org/officeDocument/2006/relationships/oleObject" Target="../embeddings/Microsoft_Equation23.bin"/><Relationship Id="rId5" Type="http://schemas.openxmlformats.org/officeDocument/2006/relationships/oleObject" Target="../embeddings/Microsoft_Equation24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5.bin"/><Relationship Id="rId4" Type="http://schemas.openxmlformats.org/officeDocument/2006/relationships/oleObject" Target="../embeddings/Microsoft_Equation26.bin"/><Relationship Id="rId5" Type="http://schemas.openxmlformats.org/officeDocument/2006/relationships/oleObject" Target="../embeddings/Microsoft_Equation27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8.bin"/><Relationship Id="rId4" Type="http://schemas.openxmlformats.org/officeDocument/2006/relationships/oleObject" Target="../embeddings/Microsoft_Equation29.bin"/><Relationship Id="rId5" Type="http://schemas.openxmlformats.org/officeDocument/2006/relationships/oleObject" Target="../embeddings/Microsoft_Equation30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1.bin"/><Relationship Id="rId4" Type="http://schemas.openxmlformats.org/officeDocument/2006/relationships/oleObject" Target="../embeddings/Microsoft_Equation32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Word_97_-_2004_Document33.doc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Word_97_-_2004_Document34.doc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35.doc"/><Relationship Id="rId4" Type="http://schemas.openxmlformats.org/officeDocument/2006/relationships/oleObject" Target="../embeddings/Microsoft_Equation36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 Li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lustering criteria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smtClean="0"/>
              <a:t>M: weighting exponent controls the relative weights placed on each of the squared errors</a:t>
            </a:r>
          </a:p>
          <a:p>
            <a:pPr marL="0" indent="0">
              <a:buNone/>
            </a:pPr>
            <a:r>
              <a:rPr lang="en-US" sz="1800" dirty="0" smtClean="0"/>
              <a:t>Weight Matrix A: the matrix controls the shape that optimal cluster.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3167" y="2819400"/>
            <a:ext cx="4034366" cy="110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31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Optimal Fuzzy Clustering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2649" y="2628899"/>
            <a:ext cx="5069417" cy="184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245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Algorithm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5688" y="2464329"/>
            <a:ext cx="469582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225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594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F4EC4A51-80F3-4F46-9CDC-1F7933B1043D}" type="slidenum">
              <a:rPr lang="en-US" sz="1400">
                <a:latin typeface="Times New Roman" pitchFamily="-84" charset="0"/>
              </a:rPr>
              <a:pPr eaLnBrk="1" hangingPunct="1"/>
              <a:t>13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59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41350"/>
          </a:xfrm>
        </p:spPr>
        <p:txBody>
          <a:bodyPr/>
          <a:lstStyle/>
          <a:p>
            <a:pPr eaLnBrk="1" hangingPunct="1"/>
            <a:r>
              <a:rPr lang="en-US" sz="3600" smtClean="0"/>
              <a:t>Cluster validity</a:t>
            </a:r>
          </a:p>
        </p:txBody>
      </p:sp>
      <p:sp>
        <p:nvSpPr>
          <p:cNvPr id="59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marL="177800" indent="-177800" eaLnBrk="1" hangingPunct="1">
              <a:buFontTx/>
              <a:buNone/>
            </a:pPr>
            <a:r>
              <a:rPr lang="en-US" sz="2400" b="1" smtClean="0"/>
              <a:t>The global minimum of J</a:t>
            </a:r>
            <a:r>
              <a:rPr lang="en-US" sz="2400" b="1" baseline="-25000" smtClean="0"/>
              <a:t>w</a:t>
            </a:r>
            <a:r>
              <a:rPr lang="en-US" sz="2400" b="1" smtClean="0"/>
              <a:t> may suggest the “wrong” 2-clusters</a:t>
            </a:r>
            <a:br>
              <a:rPr lang="en-US" sz="2400" b="1" smtClean="0"/>
            </a:br>
            <a:endParaRPr lang="en-US" sz="2400" b="1" smtClean="0"/>
          </a:p>
          <a:p>
            <a:pPr marL="177800" indent="-177800" eaLnBrk="1" hangingPunct="1">
              <a:buFontTx/>
              <a:buNone/>
            </a:pPr>
            <a:r>
              <a:rPr lang="en-US" sz="2400" b="1" smtClean="0"/>
              <a:t>Example from Bezdek:</a:t>
            </a:r>
            <a:br>
              <a:rPr lang="en-US" sz="2400" b="1" smtClean="0"/>
            </a:b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>
                <a:solidFill>
                  <a:schemeClr val="tx2"/>
                </a:solidFill>
              </a:rPr>
              <a:t>n=29 data vectors {x</a:t>
            </a:r>
            <a:r>
              <a:rPr lang="en-US" sz="2400" b="1" baseline="-25000" smtClean="0">
                <a:solidFill>
                  <a:schemeClr val="tx2"/>
                </a:solidFill>
              </a:rPr>
              <a:t>k</a:t>
            </a:r>
            <a:r>
              <a:rPr lang="en-US" sz="2400" b="1" smtClean="0">
                <a:solidFill>
                  <a:schemeClr val="tx2"/>
                </a:solidFill>
              </a:rPr>
              <a:t>}</a:t>
            </a:r>
            <a:r>
              <a:rPr lang="en-US" sz="2400" b="1" smtClean="0">
                <a:solidFill>
                  <a:schemeClr val="tx2"/>
                </a:solidFill>
                <a:sym typeface="Symbol" pitchFamily="-84" charset="2"/>
              </a:rPr>
              <a:t>R</a:t>
            </a:r>
            <a:r>
              <a:rPr lang="en-US" sz="2400" b="1" baseline="30000" smtClean="0">
                <a:solidFill>
                  <a:schemeClr val="tx2"/>
                </a:solidFill>
                <a:sym typeface="Symbol" pitchFamily="-84" charset="2"/>
              </a:rPr>
              <a:t>2</a:t>
            </a:r>
            <a:r>
              <a:rPr lang="en-US" sz="2400" b="1" smtClean="0">
                <a:solidFill>
                  <a:schemeClr val="tx2"/>
                </a:solidFill>
                <a:sym typeface="Symbol" pitchFamily="-84" charset="2"/>
              </a:rPr>
              <a:t/>
            </a:r>
            <a:br>
              <a:rPr lang="en-US" sz="2400" b="1" smtClean="0">
                <a:solidFill>
                  <a:schemeClr val="tx2"/>
                </a:solidFill>
                <a:sym typeface="Symbol" pitchFamily="-84" charset="2"/>
              </a:rPr>
            </a:br>
            <a:r>
              <a:rPr lang="en-US" sz="2400" b="1" smtClean="0">
                <a:solidFill>
                  <a:schemeClr val="tx2"/>
                </a:solidFill>
                <a:sym typeface="Symbol" pitchFamily="-84" charset="2"/>
              </a:rPr>
              <a:t/>
            </a:r>
            <a:br>
              <a:rPr lang="en-US" sz="2400" b="1" smtClean="0">
                <a:solidFill>
                  <a:schemeClr val="tx2"/>
                </a:solidFill>
                <a:sym typeface="Symbol" pitchFamily="-84" charset="2"/>
              </a:rPr>
            </a:br>
            <a:r>
              <a:rPr lang="en-US" sz="2400" b="1" smtClean="0">
                <a:solidFill>
                  <a:schemeClr val="tx2"/>
                </a:solidFill>
                <a:sym typeface="Symbol" pitchFamily="-84" charset="2"/>
              </a:rPr>
              <a:t>“correct” 2-partition of X </a:t>
            </a:r>
            <a:br>
              <a:rPr lang="en-US" sz="2400" b="1" smtClean="0">
                <a:solidFill>
                  <a:schemeClr val="tx2"/>
                </a:solidFill>
                <a:sym typeface="Symbol" pitchFamily="-84" charset="2"/>
              </a:rPr>
            </a:br>
            <a:r>
              <a:rPr lang="en-US" sz="2400" b="1" smtClean="0">
                <a:solidFill>
                  <a:schemeClr val="tx2"/>
                </a:solidFill>
                <a:sym typeface="Symbol" pitchFamily="-84" charset="2"/>
              </a:rPr>
              <a:t>is shown on the left</a:t>
            </a:r>
            <a:br>
              <a:rPr lang="en-US" sz="2400" b="1" smtClean="0">
                <a:solidFill>
                  <a:schemeClr val="tx2"/>
                </a:solidFill>
                <a:sym typeface="Symbol" pitchFamily="-84" charset="2"/>
              </a:rPr>
            </a:br>
            <a:endParaRPr lang="en-US" sz="2400" b="1" smtClean="0">
              <a:solidFill>
                <a:schemeClr val="tx2"/>
              </a:solidFill>
              <a:sym typeface="Symbol" pitchFamily="-84" charset="2"/>
            </a:endParaRPr>
          </a:p>
          <a:p>
            <a:pPr marL="177800" indent="-177800" eaLnBrk="1" hangingPunct="1">
              <a:buFontTx/>
              <a:buNone/>
            </a:pPr>
            <a:r>
              <a:rPr lang="en-US" sz="2400" b="1" smtClean="0">
                <a:sym typeface="Symbol" pitchFamily="-84" charset="2"/>
              </a:rPr>
              <a:t>The global minimum is </a:t>
            </a:r>
          </a:p>
          <a:p>
            <a:pPr marL="177800" indent="-177800" eaLnBrk="1" hangingPunct="1">
              <a:buFontTx/>
              <a:buNone/>
            </a:pPr>
            <a:r>
              <a:rPr lang="en-US" sz="2400" b="1" smtClean="0">
                <a:sym typeface="Symbol" pitchFamily="-84" charset="2"/>
              </a:rPr>
              <a:t>hardly an attractive solution.</a:t>
            </a:r>
            <a:endParaRPr lang="en-US" sz="2400" b="1" smtClean="0"/>
          </a:p>
        </p:txBody>
      </p:sp>
      <p:grpSp>
        <p:nvGrpSpPr>
          <p:cNvPr id="59404" name="Group 4"/>
          <p:cNvGrpSpPr>
            <a:grpSpLocks/>
          </p:cNvGrpSpPr>
          <p:nvPr/>
        </p:nvGrpSpPr>
        <p:grpSpPr bwMode="auto">
          <a:xfrm>
            <a:off x="4292600" y="1828800"/>
            <a:ext cx="4851400" cy="4486275"/>
            <a:chOff x="2496" y="1200"/>
            <a:chExt cx="3168" cy="2919"/>
          </a:xfrm>
        </p:grpSpPr>
        <p:sp>
          <p:nvSpPr>
            <p:cNvPr id="59405" name="Text Box 5"/>
            <p:cNvSpPr txBox="1">
              <a:spLocks noChangeArrowheads="1"/>
            </p:cNvSpPr>
            <p:nvPr/>
          </p:nvSpPr>
          <p:spPr bwMode="auto">
            <a:xfrm>
              <a:off x="2496" y="1200"/>
              <a:ext cx="3168" cy="2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600">
                  <a:latin typeface="Times New Roman" pitchFamily="-84" charset="0"/>
                </a:rPr>
                <a:t/>
              </a:r>
              <a:br>
                <a:rPr lang="en-US" sz="3600">
                  <a:latin typeface="Times New Roman" pitchFamily="-84" charset="0"/>
                </a:rPr>
              </a:br>
              <a:r>
                <a:rPr lang="en-US" sz="3600">
                  <a:latin typeface="Times New Roman" pitchFamily="-84" charset="0"/>
                </a:rPr>
                <a:t/>
              </a:r>
              <a:br>
                <a:rPr lang="en-US" sz="3600">
                  <a:latin typeface="Times New Roman" pitchFamily="-84" charset="0"/>
                </a:rPr>
              </a:br>
              <a:r>
                <a:rPr lang="en-US" sz="3600">
                  <a:latin typeface="Times New Roman" pitchFamily="-84" charset="0"/>
                </a:rPr>
                <a:t/>
              </a:r>
              <a:br>
                <a:rPr lang="en-US" sz="3600">
                  <a:latin typeface="Times New Roman" pitchFamily="-84" charset="0"/>
                </a:rPr>
              </a:br>
              <a:r>
                <a:rPr lang="en-US" sz="3600">
                  <a:latin typeface="Times New Roman" pitchFamily="-84" charset="0"/>
                </a:rPr>
                <a:t/>
              </a:r>
              <a:br>
                <a:rPr lang="en-US" sz="3600">
                  <a:latin typeface="Times New Roman" pitchFamily="-84" charset="0"/>
                </a:rPr>
              </a:br>
              <a:r>
                <a:rPr lang="en-US" sz="3600">
                  <a:latin typeface="Times New Roman" pitchFamily="-84" charset="0"/>
                </a:rPr>
                <a:t/>
              </a:r>
              <a:br>
                <a:rPr lang="en-US" sz="3600">
                  <a:latin typeface="Times New Roman" pitchFamily="-84" charset="0"/>
                </a:rPr>
              </a:br>
              <a:r>
                <a:rPr lang="en-US" sz="3600">
                  <a:latin typeface="Times New Roman" pitchFamily="-84" charset="0"/>
                </a:rPr>
                <a:t/>
              </a:r>
              <a:br>
                <a:rPr lang="en-US" sz="3600">
                  <a:latin typeface="Times New Roman" pitchFamily="-84" charset="0"/>
                </a:rPr>
              </a:br>
              <a:r>
                <a:rPr lang="en-US" sz="3600">
                  <a:latin typeface="Times New Roman" pitchFamily="-84" charset="0"/>
                </a:rPr>
                <a:t/>
              </a:r>
              <a:br>
                <a:rPr lang="en-US" sz="3600">
                  <a:latin typeface="Times New Roman" pitchFamily="-84" charset="0"/>
                </a:rPr>
              </a:br>
              <a:endParaRPr lang="en-US" sz="3600">
                <a:latin typeface="Times New Roman" pitchFamily="-84" charset="0"/>
              </a:endParaRPr>
            </a:p>
          </p:txBody>
        </p:sp>
        <p:grpSp>
          <p:nvGrpSpPr>
            <p:cNvPr id="59406" name="Group 6"/>
            <p:cNvGrpSpPr>
              <a:grpSpLocks/>
            </p:cNvGrpSpPr>
            <p:nvPr/>
          </p:nvGrpSpPr>
          <p:grpSpPr bwMode="auto">
            <a:xfrm>
              <a:off x="3504" y="1296"/>
              <a:ext cx="1200" cy="1200"/>
              <a:chOff x="1392" y="1824"/>
              <a:chExt cx="1200" cy="1200"/>
            </a:xfrm>
          </p:grpSpPr>
          <p:grpSp>
            <p:nvGrpSpPr>
              <p:cNvPr id="59477" name="Group 7"/>
              <p:cNvGrpSpPr>
                <a:grpSpLocks/>
              </p:cNvGrpSpPr>
              <p:nvPr/>
            </p:nvGrpSpPr>
            <p:grpSpPr bwMode="auto">
              <a:xfrm>
                <a:off x="2016" y="2208"/>
                <a:ext cx="432" cy="432"/>
                <a:chOff x="2016" y="2208"/>
                <a:chExt cx="432" cy="432"/>
              </a:xfrm>
            </p:grpSpPr>
            <p:sp>
              <p:nvSpPr>
                <p:cNvPr id="59488" name="Oval 8"/>
                <p:cNvSpPr>
                  <a:spLocks noChangeArrowheads="1"/>
                </p:cNvSpPr>
                <p:nvPr/>
              </p:nvSpPr>
              <p:spPr bwMode="auto">
                <a:xfrm>
                  <a:off x="2016" y="220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89" name="Oval 9"/>
                <p:cNvSpPr>
                  <a:spLocks noChangeArrowheads="1"/>
                </p:cNvSpPr>
                <p:nvPr/>
              </p:nvSpPr>
              <p:spPr bwMode="auto">
                <a:xfrm>
                  <a:off x="2112" y="220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0" name="Oval 10"/>
                <p:cNvSpPr>
                  <a:spLocks noChangeArrowheads="1"/>
                </p:cNvSpPr>
                <p:nvPr/>
              </p:nvSpPr>
              <p:spPr bwMode="auto">
                <a:xfrm>
                  <a:off x="2208" y="220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1" name="Oval 11"/>
                <p:cNvSpPr>
                  <a:spLocks noChangeArrowheads="1"/>
                </p:cNvSpPr>
                <p:nvPr/>
              </p:nvSpPr>
              <p:spPr bwMode="auto">
                <a:xfrm>
                  <a:off x="2304" y="220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2" name="Oval 12"/>
                <p:cNvSpPr>
                  <a:spLocks noChangeArrowheads="1"/>
                </p:cNvSpPr>
                <p:nvPr/>
              </p:nvSpPr>
              <p:spPr bwMode="auto">
                <a:xfrm>
                  <a:off x="2400" y="220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3" name="Oval 13"/>
                <p:cNvSpPr>
                  <a:spLocks noChangeArrowheads="1"/>
                </p:cNvSpPr>
                <p:nvPr/>
              </p:nvSpPr>
              <p:spPr bwMode="auto">
                <a:xfrm>
                  <a:off x="2016" y="2304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4" name="Oval 14"/>
                <p:cNvSpPr>
                  <a:spLocks noChangeArrowheads="1"/>
                </p:cNvSpPr>
                <p:nvPr/>
              </p:nvSpPr>
              <p:spPr bwMode="auto">
                <a:xfrm>
                  <a:off x="2112" y="2304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5" name="Oval 15"/>
                <p:cNvSpPr>
                  <a:spLocks noChangeArrowheads="1"/>
                </p:cNvSpPr>
                <p:nvPr/>
              </p:nvSpPr>
              <p:spPr bwMode="auto">
                <a:xfrm>
                  <a:off x="2208" y="2304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6" name="Oval 16"/>
                <p:cNvSpPr>
                  <a:spLocks noChangeArrowheads="1"/>
                </p:cNvSpPr>
                <p:nvPr/>
              </p:nvSpPr>
              <p:spPr bwMode="auto">
                <a:xfrm>
                  <a:off x="2304" y="2304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7" name="Oval 17"/>
                <p:cNvSpPr>
                  <a:spLocks noChangeArrowheads="1"/>
                </p:cNvSpPr>
                <p:nvPr/>
              </p:nvSpPr>
              <p:spPr bwMode="auto">
                <a:xfrm>
                  <a:off x="2400" y="2304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8" name="Oval 18"/>
                <p:cNvSpPr>
                  <a:spLocks noChangeArrowheads="1"/>
                </p:cNvSpPr>
                <p:nvPr/>
              </p:nvSpPr>
              <p:spPr bwMode="auto">
                <a:xfrm>
                  <a:off x="2016" y="240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99" name="Oval 19"/>
                <p:cNvSpPr>
                  <a:spLocks noChangeArrowheads="1"/>
                </p:cNvSpPr>
                <p:nvPr/>
              </p:nvSpPr>
              <p:spPr bwMode="auto">
                <a:xfrm>
                  <a:off x="2112" y="240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0" name="Oval 20"/>
                <p:cNvSpPr>
                  <a:spLocks noChangeArrowheads="1"/>
                </p:cNvSpPr>
                <p:nvPr/>
              </p:nvSpPr>
              <p:spPr bwMode="auto">
                <a:xfrm>
                  <a:off x="2208" y="240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1" name="Oval 21"/>
                <p:cNvSpPr>
                  <a:spLocks noChangeArrowheads="1"/>
                </p:cNvSpPr>
                <p:nvPr/>
              </p:nvSpPr>
              <p:spPr bwMode="auto">
                <a:xfrm>
                  <a:off x="2304" y="240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2" name="Oval 22"/>
                <p:cNvSpPr>
                  <a:spLocks noChangeArrowheads="1"/>
                </p:cNvSpPr>
                <p:nvPr/>
              </p:nvSpPr>
              <p:spPr bwMode="auto">
                <a:xfrm>
                  <a:off x="2400" y="240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3" name="Oval 23"/>
                <p:cNvSpPr>
                  <a:spLocks noChangeArrowheads="1"/>
                </p:cNvSpPr>
                <p:nvPr/>
              </p:nvSpPr>
              <p:spPr bwMode="auto">
                <a:xfrm>
                  <a:off x="2016" y="249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4" name="Oval 24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5" name="Oval 25"/>
                <p:cNvSpPr>
                  <a:spLocks noChangeArrowheads="1"/>
                </p:cNvSpPr>
                <p:nvPr/>
              </p:nvSpPr>
              <p:spPr bwMode="auto">
                <a:xfrm>
                  <a:off x="2208" y="249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6" name="Oval 26"/>
                <p:cNvSpPr>
                  <a:spLocks noChangeArrowheads="1"/>
                </p:cNvSpPr>
                <p:nvPr/>
              </p:nvSpPr>
              <p:spPr bwMode="auto">
                <a:xfrm>
                  <a:off x="2304" y="249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7" name="Oval 27"/>
                <p:cNvSpPr>
                  <a:spLocks noChangeArrowheads="1"/>
                </p:cNvSpPr>
                <p:nvPr/>
              </p:nvSpPr>
              <p:spPr bwMode="auto">
                <a:xfrm>
                  <a:off x="2400" y="249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8" name="Oval 28"/>
                <p:cNvSpPr>
                  <a:spLocks noChangeArrowheads="1"/>
                </p:cNvSpPr>
                <p:nvPr/>
              </p:nvSpPr>
              <p:spPr bwMode="auto">
                <a:xfrm>
                  <a:off x="2016" y="2592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09" name="Oval 29"/>
                <p:cNvSpPr>
                  <a:spLocks noChangeArrowheads="1"/>
                </p:cNvSpPr>
                <p:nvPr/>
              </p:nvSpPr>
              <p:spPr bwMode="auto">
                <a:xfrm>
                  <a:off x="2112" y="2592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10" name="Oval 30"/>
                <p:cNvSpPr>
                  <a:spLocks noChangeArrowheads="1"/>
                </p:cNvSpPr>
                <p:nvPr/>
              </p:nvSpPr>
              <p:spPr bwMode="auto">
                <a:xfrm>
                  <a:off x="2208" y="2592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11" name="Oval 31"/>
                <p:cNvSpPr>
                  <a:spLocks noChangeArrowheads="1"/>
                </p:cNvSpPr>
                <p:nvPr/>
              </p:nvSpPr>
              <p:spPr bwMode="auto">
                <a:xfrm>
                  <a:off x="2304" y="2592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512" name="Oval 32"/>
                <p:cNvSpPr>
                  <a:spLocks noChangeArrowheads="1"/>
                </p:cNvSpPr>
                <p:nvPr/>
              </p:nvSpPr>
              <p:spPr bwMode="auto">
                <a:xfrm>
                  <a:off x="2400" y="2592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478" name="Group 33"/>
              <p:cNvGrpSpPr>
                <a:grpSpLocks/>
              </p:cNvGrpSpPr>
              <p:nvPr/>
            </p:nvGrpSpPr>
            <p:grpSpPr bwMode="auto">
              <a:xfrm>
                <a:off x="1536" y="2352"/>
                <a:ext cx="144" cy="144"/>
                <a:chOff x="1536" y="2352"/>
                <a:chExt cx="144" cy="144"/>
              </a:xfrm>
            </p:grpSpPr>
            <p:sp>
              <p:nvSpPr>
                <p:cNvPr id="59484" name="Oval 34"/>
                <p:cNvSpPr>
                  <a:spLocks noChangeArrowheads="1"/>
                </p:cNvSpPr>
                <p:nvPr/>
              </p:nvSpPr>
              <p:spPr bwMode="auto">
                <a:xfrm>
                  <a:off x="1536" y="2352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85" name="Oval 35"/>
                <p:cNvSpPr>
                  <a:spLocks noChangeArrowheads="1"/>
                </p:cNvSpPr>
                <p:nvPr/>
              </p:nvSpPr>
              <p:spPr bwMode="auto">
                <a:xfrm>
                  <a:off x="1632" y="2352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86" name="Oval 36"/>
                <p:cNvSpPr>
                  <a:spLocks noChangeArrowheads="1"/>
                </p:cNvSpPr>
                <p:nvPr/>
              </p:nvSpPr>
              <p:spPr bwMode="auto">
                <a:xfrm>
                  <a:off x="1536" y="244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87" name="Oval 37"/>
                <p:cNvSpPr>
                  <a:spLocks noChangeArrowheads="1"/>
                </p:cNvSpPr>
                <p:nvPr/>
              </p:nvSpPr>
              <p:spPr bwMode="auto">
                <a:xfrm>
                  <a:off x="1632" y="244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479" name="Oval 38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1200" cy="120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80" name="Text Box 39"/>
              <p:cNvSpPr txBox="1">
                <a:spLocks noChangeArrowheads="1"/>
              </p:cNvSpPr>
              <p:nvPr/>
            </p:nvSpPr>
            <p:spPr bwMode="auto">
              <a:xfrm>
                <a:off x="1872" y="1824"/>
                <a:ext cx="336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>
                    <a:solidFill>
                      <a:srgbClr val="000000"/>
                    </a:solidFill>
                    <a:latin typeface="Times New Roman" pitchFamily="-84" charset="0"/>
                  </a:rPr>
                  <a:t>X</a:t>
                </a:r>
              </a:p>
            </p:txBody>
          </p:sp>
          <p:sp>
            <p:nvSpPr>
              <p:cNvPr id="59481" name="Line 40"/>
              <p:cNvSpPr>
                <a:spLocks noChangeShapeType="1"/>
              </p:cNvSpPr>
              <p:nvPr/>
            </p:nvSpPr>
            <p:spPr bwMode="auto">
              <a:xfrm flipH="1">
                <a:off x="1692" y="2421"/>
                <a:ext cx="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482" name="Line 41"/>
              <p:cNvSpPr>
                <a:spLocks noChangeShapeType="1"/>
              </p:cNvSpPr>
              <p:nvPr/>
            </p:nvSpPr>
            <p:spPr bwMode="auto">
              <a:xfrm flipH="1">
                <a:off x="1893" y="2424"/>
                <a:ext cx="12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483" name="Text Box 42"/>
              <p:cNvSpPr txBox="1">
                <a:spLocks noChangeArrowheads="1"/>
              </p:cNvSpPr>
              <p:nvPr/>
            </p:nvSpPr>
            <p:spPr bwMode="auto">
              <a:xfrm>
                <a:off x="1763" y="2314"/>
                <a:ext cx="202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400">
                    <a:solidFill>
                      <a:srgbClr val="000000"/>
                    </a:solidFill>
                    <a:latin typeface="Times New Roman" pitchFamily="-84" charset="0"/>
                  </a:rPr>
                  <a:t>s</a:t>
                </a:r>
              </a:p>
            </p:txBody>
          </p:sp>
        </p:grpSp>
        <p:grpSp>
          <p:nvGrpSpPr>
            <p:cNvPr id="59407" name="Group 43"/>
            <p:cNvGrpSpPr>
              <a:grpSpLocks/>
            </p:cNvGrpSpPr>
            <p:nvPr/>
          </p:nvGrpSpPr>
          <p:grpSpPr bwMode="auto">
            <a:xfrm>
              <a:off x="2928" y="2880"/>
              <a:ext cx="1085" cy="672"/>
              <a:chOff x="666" y="3247"/>
              <a:chExt cx="1085" cy="672"/>
            </a:xfrm>
          </p:grpSpPr>
          <p:grpSp>
            <p:nvGrpSpPr>
              <p:cNvPr id="59444" name="Group 44"/>
              <p:cNvGrpSpPr>
                <a:grpSpLocks/>
              </p:cNvGrpSpPr>
              <p:nvPr/>
            </p:nvGrpSpPr>
            <p:grpSpPr bwMode="auto">
              <a:xfrm>
                <a:off x="1200" y="3360"/>
                <a:ext cx="432" cy="432"/>
                <a:chOff x="2016" y="2208"/>
                <a:chExt cx="432" cy="432"/>
              </a:xfrm>
            </p:grpSpPr>
            <p:sp>
              <p:nvSpPr>
                <p:cNvPr id="59452" name="Oval 45"/>
                <p:cNvSpPr>
                  <a:spLocks noChangeArrowheads="1"/>
                </p:cNvSpPr>
                <p:nvPr/>
              </p:nvSpPr>
              <p:spPr bwMode="auto">
                <a:xfrm>
                  <a:off x="2016" y="220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3" name="Oval 46"/>
                <p:cNvSpPr>
                  <a:spLocks noChangeArrowheads="1"/>
                </p:cNvSpPr>
                <p:nvPr/>
              </p:nvSpPr>
              <p:spPr bwMode="auto">
                <a:xfrm>
                  <a:off x="2112" y="220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4" name="Oval 47"/>
                <p:cNvSpPr>
                  <a:spLocks noChangeArrowheads="1"/>
                </p:cNvSpPr>
                <p:nvPr/>
              </p:nvSpPr>
              <p:spPr bwMode="auto">
                <a:xfrm>
                  <a:off x="2208" y="220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5" name="Oval 48"/>
                <p:cNvSpPr>
                  <a:spLocks noChangeArrowheads="1"/>
                </p:cNvSpPr>
                <p:nvPr/>
              </p:nvSpPr>
              <p:spPr bwMode="auto">
                <a:xfrm>
                  <a:off x="2304" y="220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6" name="Oval 49"/>
                <p:cNvSpPr>
                  <a:spLocks noChangeArrowheads="1"/>
                </p:cNvSpPr>
                <p:nvPr/>
              </p:nvSpPr>
              <p:spPr bwMode="auto">
                <a:xfrm>
                  <a:off x="2400" y="220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7" name="Oval 50"/>
                <p:cNvSpPr>
                  <a:spLocks noChangeArrowheads="1"/>
                </p:cNvSpPr>
                <p:nvPr/>
              </p:nvSpPr>
              <p:spPr bwMode="auto">
                <a:xfrm>
                  <a:off x="2016" y="2304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8" name="Oval 51"/>
                <p:cNvSpPr>
                  <a:spLocks noChangeArrowheads="1"/>
                </p:cNvSpPr>
                <p:nvPr/>
              </p:nvSpPr>
              <p:spPr bwMode="auto">
                <a:xfrm>
                  <a:off x="2112" y="2304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9" name="Oval 52"/>
                <p:cNvSpPr>
                  <a:spLocks noChangeArrowheads="1"/>
                </p:cNvSpPr>
                <p:nvPr/>
              </p:nvSpPr>
              <p:spPr bwMode="auto">
                <a:xfrm>
                  <a:off x="2208" y="2304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60" name="Oval 53"/>
                <p:cNvSpPr>
                  <a:spLocks noChangeArrowheads="1"/>
                </p:cNvSpPr>
                <p:nvPr/>
              </p:nvSpPr>
              <p:spPr bwMode="auto">
                <a:xfrm>
                  <a:off x="2304" y="2304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61" name="Oval 54"/>
                <p:cNvSpPr>
                  <a:spLocks noChangeArrowheads="1"/>
                </p:cNvSpPr>
                <p:nvPr/>
              </p:nvSpPr>
              <p:spPr bwMode="auto">
                <a:xfrm>
                  <a:off x="2400" y="2304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62" name="Oval 55"/>
                <p:cNvSpPr>
                  <a:spLocks noChangeArrowheads="1"/>
                </p:cNvSpPr>
                <p:nvPr/>
              </p:nvSpPr>
              <p:spPr bwMode="auto">
                <a:xfrm>
                  <a:off x="2016" y="240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63" name="Oval 56"/>
                <p:cNvSpPr>
                  <a:spLocks noChangeArrowheads="1"/>
                </p:cNvSpPr>
                <p:nvPr/>
              </p:nvSpPr>
              <p:spPr bwMode="auto">
                <a:xfrm>
                  <a:off x="2112" y="240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64" name="Oval 57"/>
                <p:cNvSpPr>
                  <a:spLocks noChangeArrowheads="1"/>
                </p:cNvSpPr>
                <p:nvPr/>
              </p:nvSpPr>
              <p:spPr bwMode="auto">
                <a:xfrm>
                  <a:off x="2208" y="240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65" name="Oval 58"/>
                <p:cNvSpPr>
                  <a:spLocks noChangeArrowheads="1"/>
                </p:cNvSpPr>
                <p:nvPr/>
              </p:nvSpPr>
              <p:spPr bwMode="auto">
                <a:xfrm>
                  <a:off x="2304" y="240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66" name="Oval 59"/>
                <p:cNvSpPr>
                  <a:spLocks noChangeArrowheads="1"/>
                </p:cNvSpPr>
                <p:nvPr/>
              </p:nvSpPr>
              <p:spPr bwMode="auto">
                <a:xfrm>
                  <a:off x="2400" y="240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67" name="Oval 60"/>
                <p:cNvSpPr>
                  <a:spLocks noChangeArrowheads="1"/>
                </p:cNvSpPr>
                <p:nvPr/>
              </p:nvSpPr>
              <p:spPr bwMode="auto">
                <a:xfrm>
                  <a:off x="2016" y="249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68" name="Oval 61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69" name="Oval 62"/>
                <p:cNvSpPr>
                  <a:spLocks noChangeArrowheads="1"/>
                </p:cNvSpPr>
                <p:nvPr/>
              </p:nvSpPr>
              <p:spPr bwMode="auto">
                <a:xfrm>
                  <a:off x="2208" y="249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70" name="Oval 63"/>
                <p:cNvSpPr>
                  <a:spLocks noChangeArrowheads="1"/>
                </p:cNvSpPr>
                <p:nvPr/>
              </p:nvSpPr>
              <p:spPr bwMode="auto">
                <a:xfrm>
                  <a:off x="2304" y="249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71" name="Oval 64"/>
                <p:cNvSpPr>
                  <a:spLocks noChangeArrowheads="1"/>
                </p:cNvSpPr>
                <p:nvPr/>
              </p:nvSpPr>
              <p:spPr bwMode="auto">
                <a:xfrm>
                  <a:off x="2400" y="249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72" name="Oval 65"/>
                <p:cNvSpPr>
                  <a:spLocks noChangeArrowheads="1"/>
                </p:cNvSpPr>
                <p:nvPr/>
              </p:nvSpPr>
              <p:spPr bwMode="auto">
                <a:xfrm>
                  <a:off x="2016" y="2592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73" name="Oval 66"/>
                <p:cNvSpPr>
                  <a:spLocks noChangeArrowheads="1"/>
                </p:cNvSpPr>
                <p:nvPr/>
              </p:nvSpPr>
              <p:spPr bwMode="auto">
                <a:xfrm>
                  <a:off x="2112" y="2592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74" name="Oval 67"/>
                <p:cNvSpPr>
                  <a:spLocks noChangeArrowheads="1"/>
                </p:cNvSpPr>
                <p:nvPr/>
              </p:nvSpPr>
              <p:spPr bwMode="auto">
                <a:xfrm>
                  <a:off x="2208" y="2592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75" name="Oval 68"/>
                <p:cNvSpPr>
                  <a:spLocks noChangeArrowheads="1"/>
                </p:cNvSpPr>
                <p:nvPr/>
              </p:nvSpPr>
              <p:spPr bwMode="auto">
                <a:xfrm>
                  <a:off x="2304" y="2592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76" name="Oval 69"/>
                <p:cNvSpPr>
                  <a:spLocks noChangeArrowheads="1"/>
                </p:cNvSpPr>
                <p:nvPr/>
              </p:nvSpPr>
              <p:spPr bwMode="auto">
                <a:xfrm>
                  <a:off x="2400" y="2592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445" name="Group 70"/>
              <p:cNvGrpSpPr>
                <a:grpSpLocks/>
              </p:cNvGrpSpPr>
              <p:nvPr/>
            </p:nvGrpSpPr>
            <p:grpSpPr bwMode="auto">
              <a:xfrm>
                <a:off x="720" y="3504"/>
                <a:ext cx="144" cy="144"/>
                <a:chOff x="1536" y="2352"/>
                <a:chExt cx="144" cy="144"/>
              </a:xfrm>
            </p:grpSpPr>
            <p:sp>
              <p:nvSpPr>
                <p:cNvPr id="59448" name="Oval 71"/>
                <p:cNvSpPr>
                  <a:spLocks noChangeArrowheads="1"/>
                </p:cNvSpPr>
                <p:nvPr/>
              </p:nvSpPr>
              <p:spPr bwMode="auto">
                <a:xfrm>
                  <a:off x="1536" y="2352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49" name="Oval 72"/>
                <p:cNvSpPr>
                  <a:spLocks noChangeArrowheads="1"/>
                </p:cNvSpPr>
                <p:nvPr/>
              </p:nvSpPr>
              <p:spPr bwMode="auto">
                <a:xfrm>
                  <a:off x="1632" y="2352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0" name="Oval 73"/>
                <p:cNvSpPr>
                  <a:spLocks noChangeArrowheads="1"/>
                </p:cNvSpPr>
                <p:nvPr/>
              </p:nvSpPr>
              <p:spPr bwMode="auto">
                <a:xfrm>
                  <a:off x="1536" y="244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1" name="Oval 74"/>
                <p:cNvSpPr>
                  <a:spLocks noChangeArrowheads="1"/>
                </p:cNvSpPr>
                <p:nvPr/>
              </p:nvSpPr>
              <p:spPr bwMode="auto">
                <a:xfrm>
                  <a:off x="1632" y="244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446" name="Oval 75"/>
              <p:cNvSpPr>
                <a:spLocks noChangeArrowheads="1"/>
              </p:cNvSpPr>
              <p:nvPr/>
            </p:nvSpPr>
            <p:spPr bwMode="auto">
              <a:xfrm>
                <a:off x="666" y="3450"/>
                <a:ext cx="252" cy="25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7" name="Oval 76"/>
              <p:cNvSpPr>
                <a:spLocks noChangeArrowheads="1"/>
              </p:cNvSpPr>
              <p:nvPr/>
            </p:nvSpPr>
            <p:spPr bwMode="auto">
              <a:xfrm>
                <a:off x="1079" y="3247"/>
                <a:ext cx="672" cy="67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408" name="Group 77"/>
            <p:cNvGrpSpPr>
              <a:grpSpLocks/>
            </p:cNvGrpSpPr>
            <p:nvPr/>
          </p:nvGrpSpPr>
          <p:grpSpPr bwMode="auto">
            <a:xfrm>
              <a:off x="4272" y="2928"/>
              <a:ext cx="1008" cy="528"/>
              <a:chOff x="2064" y="3312"/>
              <a:chExt cx="1008" cy="528"/>
            </a:xfrm>
          </p:grpSpPr>
          <p:grpSp>
            <p:nvGrpSpPr>
              <p:cNvPr id="59411" name="Group 78"/>
              <p:cNvGrpSpPr>
                <a:grpSpLocks/>
              </p:cNvGrpSpPr>
              <p:nvPr/>
            </p:nvGrpSpPr>
            <p:grpSpPr bwMode="auto">
              <a:xfrm>
                <a:off x="2592" y="3360"/>
                <a:ext cx="432" cy="432"/>
                <a:chOff x="2016" y="2208"/>
                <a:chExt cx="432" cy="432"/>
              </a:xfrm>
            </p:grpSpPr>
            <p:sp>
              <p:nvSpPr>
                <p:cNvPr id="59419" name="Oval 79"/>
                <p:cNvSpPr>
                  <a:spLocks noChangeArrowheads="1"/>
                </p:cNvSpPr>
                <p:nvPr/>
              </p:nvSpPr>
              <p:spPr bwMode="auto">
                <a:xfrm>
                  <a:off x="2016" y="220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0" name="Oval 80"/>
                <p:cNvSpPr>
                  <a:spLocks noChangeArrowheads="1"/>
                </p:cNvSpPr>
                <p:nvPr/>
              </p:nvSpPr>
              <p:spPr bwMode="auto">
                <a:xfrm>
                  <a:off x="2112" y="220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1" name="Oval 81"/>
                <p:cNvSpPr>
                  <a:spLocks noChangeArrowheads="1"/>
                </p:cNvSpPr>
                <p:nvPr/>
              </p:nvSpPr>
              <p:spPr bwMode="auto">
                <a:xfrm>
                  <a:off x="2208" y="220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2" name="Oval 82"/>
                <p:cNvSpPr>
                  <a:spLocks noChangeArrowheads="1"/>
                </p:cNvSpPr>
                <p:nvPr/>
              </p:nvSpPr>
              <p:spPr bwMode="auto">
                <a:xfrm>
                  <a:off x="2304" y="220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3" name="Oval 83"/>
                <p:cNvSpPr>
                  <a:spLocks noChangeArrowheads="1"/>
                </p:cNvSpPr>
                <p:nvPr/>
              </p:nvSpPr>
              <p:spPr bwMode="auto">
                <a:xfrm>
                  <a:off x="2400" y="220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4" name="Oval 84"/>
                <p:cNvSpPr>
                  <a:spLocks noChangeArrowheads="1"/>
                </p:cNvSpPr>
                <p:nvPr/>
              </p:nvSpPr>
              <p:spPr bwMode="auto">
                <a:xfrm>
                  <a:off x="2016" y="2304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5" name="Oval 85"/>
                <p:cNvSpPr>
                  <a:spLocks noChangeArrowheads="1"/>
                </p:cNvSpPr>
                <p:nvPr/>
              </p:nvSpPr>
              <p:spPr bwMode="auto">
                <a:xfrm>
                  <a:off x="2112" y="2304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6" name="Oval 86"/>
                <p:cNvSpPr>
                  <a:spLocks noChangeArrowheads="1"/>
                </p:cNvSpPr>
                <p:nvPr/>
              </p:nvSpPr>
              <p:spPr bwMode="auto">
                <a:xfrm>
                  <a:off x="2208" y="2304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7" name="Oval 87"/>
                <p:cNvSpPr>
                  <a:spLocks noChangeArrowheads="1"/>
                </p:cNvSpPr>
                <p:nvPr/>
              </p:nvSpPr>
              <p:spPr bwMode="auto">
                <a:xfrm>
                  <a:off x="2304" y="2304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8" name="Oval 88"/>
                <p:cNvSpPr>
                  <a:spLocks noChangeArrowheads="1"/>
                </p:cNvSpPr>
                <p:nvPr/>
              </p:nvSpPr>
              <p:spPr bwMode="auto">
                <a:xfrm>
                  <a:off x="2400" y="2304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9" name="Oval 89"/>
                <p:cNvSpPr>
                  <a:spLocks noChangeArrowheads="1"/>
                </p:cNvSpPr>
                <p:nvPr/>
              </p:nvSpPr>
              <p:spPr bwMode="auto">
                <a:xfrm>
                  <a:off x="2016" y="240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30" name="Oval 90"/>
                <p:cNvSpPr>
                  <a:spLocks noChangeArrowheads="1"/>
                </p:cNvSpPr>
                <p:nvPr/>
              </p:nvSpPr>
              <p:spPr bwMode="auto">
                <a:xfrm>
                  <a:off x="2112" y="240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31" name="Oval 91"/>
                <p:cNvSpPr>
                  <a:spLocks noChangeArrowheads="1"/>
                </p:cNvSpPr>
                <p:nvPr/>
              </p:nvSpPr>
              <p:spPr bwMode="auto">
                <a:xfrm>
                  <a:off x="2208" y="240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32" name="Oval 92"/>
                <p:cNvSpPr>
                  <a:spLocks noChangeArrowheads="1"/>
                </p:cNvSpPr>
                <p:nvPr/>
              </p:nvSpPr>
              <p:spPr bwMode="auto">
                <a:xfrm>
                  <a:off x="2304" y="240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33" name="Oval 93"/>
                <p:cNvSpPr>
                  <a:spLocks noChangeArrowheads="1"/>
                </p:cNvSpPr>
                <p:nvPr/>
              </p:nvSpPr>
              <p:spPr bwMode="auto">
                <a:xfrm>
                  <a:off x="2400" y="2400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34" name="Oval 94"/>
                <p:cNvSpPr>
                  <a:spLocks noChangeArrowheads="1"/>
                </p:cNvSpPr>
                <p:nvPr/>
              </p:nvSpPr>
              <p:spPr bwMode="auto">
                <a:xfrm>
                  <a:off x="2016" y="249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35" name="Oval 95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36" name="Oval 96"/>
                <p:cNvSpPr>
                  <a:spLocks noChangeArrowheads="1"/>
                </p:cNvSpPr>
                <p:nvPr/>
              </p:nvSpPr>
              <p:spPr bwMode="auto">
                <a:xfrm>
                  <a:off x="2208" y="249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37" name="Oval 97"/>
                <p:cNvSpPr>
                  <a:spLocks noChangeArrowheads="1"/>
                </p:cNvSpPr>
                <p:nvPr/>
              </p:nvSpPr>
              <p:spPr bwMode="auto">
                <a:xfrm>
                  <a:off x="2304" y="249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38" name="Oval 98"/>
                <p:cNvSpPr>
                  <a:spLocks noChangeArrowheads="1"/>
                </p:cNvSpPr>
                <p:nvPr/>
              </p:nvSpPr>
              <p:spPr bwMode="auto">
                <a:xfrm>
                  <a:off x="2400" y="2496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39" name="Oval 99"/>
                <p:cNvSpPr>
                  <a:spLocks noChangeArrowheads="1"/>
                </p:cNvSpPr>
                <p:nvPr/>
              </p:nvSpPr>
              <p:spPr bwMode="auto">
                <a:xfrm>
                  <a:off x="2016" y="2592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40" name="Oval 100"/>
                <p:cNvSpPr>
                  <a:spLocks noChangeArrowheads="1"/>
                </p:cNvSpPr>
                <p:nvPr/>
              </p:nvSpPr>
              <p:spPr bwMode="auto">
                <a:xfrm>
                  <a:off x="2112" y="2592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41" name="Oval 101"/>
                <p:cNvSpPr>
                  <a:spLocks noChangeArrowheads="1"/>
                </p:cNvSpPr>
                <p:nvPr/>
              </p:nvSpPr>
              <p:spPr bwMode="auto">
                <a:xfrm>
                  <a:off x="2208" y="2592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42" name="Oval 102"/>
                <p:cNvSpPr>
                  <a:spLocks noChangeArrowheads="1"/>
                </p:cNvSpPr>
                <p:nvPr/>
              </p:nvSpPr>
              <p:spPr bwMode="auto">
                <a:xfrm>
                  <a:off x="2304" y="2592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43" name="Oval 103"/>
                <p:cNvSpPr>
                  <a:spLocks noChangeArrowheads="1"/>
                </p:cNvSpPr>
                <p:nvPr/>
              </p:nvSpPr>
              <p:spPr bwMode="auto">
                <a:xfrm>
                  <a:off x="2400" y="2592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412" name="Group 104"/>
              <p:cNvGrpSpPr>
                <a:grpSpLocks/>
              </p:cNvGrpSpPr>
              <p:nvPr/>
            </p:nvGrpSpPr>
            <p:grpSpPr bwMode="auto">
              <a:xfrm>
                <a:off x="2112" y="3504"/>
                <a:ext cx="144" cy="144"/>
                <a:chOff x="1536" y="2352"/>
                <a:chExt cx="144" cy="144"/>
              </a:xfrm>
            </p:grpSpPr>
            <p:sp>
              <p:nvSpPr>
                <p:cNvPr id="59415" name="Oval 105"/>
                <p:cNvSpPr>
                  <a:spLocks noChangeArrowheads="1"/>
                </p:cNvSpPr>
                <p:nvPr/>
              </p:nvSpPr>
              <p:spPr bwMode="auto">
                <a:xfrm>
                  <a:off x="1536" y="2352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16" name="Oval 106"/>
                <p:cNvSpPr>
                  <a:spLocks noChangeArrowheads="1"/>
                </p:cNvSpPr>
                <p:nvPr/>
              </p:nvSpPr>
              <p:spPr bwMode="auto">
                <a:xfrm>
                  <a:off x="1632" y="2352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17" name="Oval 107"/>
                <p:cNvSpPr>
                  <a:spLocks noChangeArrowheads="1"/>
                </p:cNvSpPr>
                <p:nvPr/>
              </p:nvSpPr>
              <p:spPr bwMode="auto">
                <a:xfrm>
                  <a:off x="1536" y="244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18" name="Oval 108"/>
                <p:cNvSpPr>
                  <a:spLocks noChangeArrowheads="1"/>
                </p:cNvSpPr>
                <p:nvPr/>
              </p:nvSpPr>
              <p:spPr bwMode="auto">
                <a:xfrm>
                  <a:off x="1632" y="244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413" name="Rectangle 109"/>
              <p:cNvSpPr>
                <a:spLocks noChangeArrowheads="1"/>
              </p:cNvSpPr>
              <p:nvPr/>
            </p:nvSpPr>
            <p:spPr bwMode="auto">
              <a:xfrm>
                <a:off x="2666" y="3312"/>
                <a:ext cx="406" cy="528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14" name="Freeform 110"/>
              <p:cNvSpPr>
                <a:spLocks/>
              </p:cNvSpPr>
              <p:nvPr/>
            </p:nvSpPr>
            <p:spPr bwMode="auto">
              <a:xfrm>
                <a:off x="2064" y="3312"/>
                <a:ext cx="602" cy="528"/>
              </a:xfrm>
              <a:custGeom>
                <a:avLst/>
                <a:gdLst>
                  <a:gd name="T0" fmla="*/ 0 w 480"/>
                  <a:gd name="T1" fmla="*/ 144 h 528"/>
                  <a:gd name="T2" fmla="*/ 0 w 480"/>
                  <a:gd name="T3" fmla="*/ 384 h 528"/>
                  <a:gd name="T4" fmla="*/ 2940 w 480"/>
                  <a:gd name="T5" fmla="*/ 528 h 528"/>
                  <a:gd name="T6" fmla="*/ 2940 w 480"/>
                  <a:gd name="T7" fmla="*/ 0 h 528"/>
                  <a:gd name="T8" fmla="*/ 0 w 480"/>
                  <a:gd name="T9" fmla="*/ 144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528"/>
                  <a:gd name="T17" fmla="*/ 480 w 480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528">
                    <a:moveTo>
                      <a:pt x="0" y="144"/>
                    </a:moveTo>
                    <a:lnTo>
                      <a:pt x="0" y="384"/>
                    </a:lnTo>
                    <a:lnTo>
                      <a:pt x="480" y="528"/>
                    </a:lnTo>
                    <a:lnTo>
                      <a:pt x="480" y="0"/>
                    </a:lnTo>
                    <a:lnTo>
                      <a:pt x="0" y="144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9409" name="Text Box 111"/>
            <p:cNvSpPr txBox="1">
              <a:spLocks noChangeArrowheads="1"/>
            </p:cNvSpPr>
            <p:nvPr/>
          </p:nvSpPr>
          <p:spPr bwMode="auto">
            <a:xfrm>
              <a:off x="2940" y="2502"/>
              <a:ext cx="129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Times New Roman" pitchFamily="-84" charset="0"/>
                </a:rPr>
                <a:t>For hard 2-partition    </a:t>
              </a:r>
              <a:r>
                <a:rPr lang="en-US" sz="1200">
                  <a:solidFill>
                    <a:srgbClr val="000000"/>
                  </a:solidFill>
                  <a:latin typeface="Times New Roman" pitchFamily="-84" charset="0"/>
                  <a:cs typeface="Times New Roman" pitchFamily="-84" charset="0"/>
                </a:rPr>
                <a:t>,</a:t>
              </a:r>
            </a:p>
          </p:txBody>
        </p:sp>
        <p:graphicFrame>
          <p:nvGraphicFramePr>
            <p:cNvPr id="59394" name="Object 112"/>
            <p:cNvGraphicFramePr>
              <a:graphicFrameLocks noChangeAspect="1"/>
            </p:cNvGraphicFramePr>
            <p:nvPr/>
          </p:nvGraphicFramePr>
          <p:xfrm>
            <a:off x="3779" y="2480"/>
            <a:ext cx="104" cy="170"/>
          </p:xfrm>
          <a:graphic>
            <a:graphicData uri="http://schemas.openxmlformats.org/presentationml/2006/ole">
              <p:oleObj spid="_x0000_s3080" name="Equation" r:id="rId3" imgW="164880" imgH="279360" progId="Equation.3">
                <p:embed/>
              </p:oleObj>
            </a:graphicData>
          </a:graphic>
        </p:graphicFrame>
        <p:sp>
          <p:nvSpPr>
            <p:cNvPr id="59410" name="Text Box 113"/>
            <p:cNvSpPr txBox="1">
              <a:spLocks noChangeArrowheads="1"/>
            </p:cNvSpPr>
            <p:nvPr/>
          </p:nvSpPr>
          <p:spPr bwMode="auto">
            <a:xfrm>
              <a:off x="4326" y="2499"/>
              <a:ext cx="129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Times New Roman" pitchFamily="-84" charset="0"/>
                </a:rPr>
                <a:t>For hard 2-partition   </a:t>
              </a:r>
              <a:r>
                <a:rPr lang="en-US" sz="1200">
                  <a:solidFill>
                    <a:srgbClr val="000000"/>
                  </a:solidFill>
                  <a:latin typeface="Times New Roman" pitchFamily="-84" charset="0"/>
                  <a:cs typeface="Times New Roman" pitchFamily="-84" charset="0"/>
                </a:rPr>
                <a:t>,</a:t>
              </a:r>
            </a:p>
          </p:txBody>
        </p:sp>
        <p:graphicFrame>
          <p:nvGraphicFramePr>
            <p:cNvPr id="59395" name="Object 114"/>
            <p:cNvGraphicFramePr>
              <a:graphicFrameLocks noChangeAspect="1"/>
            </p:cNvGraphicFramePr>
            <p:nvPr/>
          </p:nvGraphicFramePr>
          <p:xfrm>
            <a:off x="5148" y="2450"/>
            <a:ext cx="104" cy="196"/>
          </p:xfrm>
          <a:graphic>
            <a:graphicData uri="http://schemas.openxmlformats.org/presentationml/2006/ole">
              <p:oleObj spid="_x0000_s3081" name="Equation" r:id="rId4" imgW="164880" imgH="342720" progId="Equation.3">
                <p:embed/>
              </p:oleObj>
            </a:graphicData>
          </a:graphic>
        </p:graphicFrame>
        <p:graphicFrame>
          <p:nvGraphicFramePr>
            <p:cNvPr id="59396" name="Object 115"/>
            <p:cNvGraphicFramePr>
              <a:graphicFrameLocks noChangeAspect="1"/>
            </p:cNvGraphicFramePr>
            <p:nvPr/>
          </p:nvGraphicFramePr>
          <p:xfrm>
            <a:off x="4272" y="2640"/>
            <a:ext cx="960" cy="295"/>
          </p:xfrm>
          <a:graphic>
            <a:graphicData uri="http://schemas.openxmlformats.org/presentationml/2006/ole">
              <p:oleObj spid="_x0000_s3082" name="Equation" r:id="rId5" imgW="1815840" imgH="558720" progId="Equation.3">
                <p:embed/>
              </p:oleObj>
            </a:graphicData>
          </a:graphic>
        </p:graphicFrame>
        <p:graphicFrame>
          <p:nvGraphicFramePr>
            <p:cNvPr id="59397" name="Object 116"/>
            <p:cNvGraphicFramePr>
              <a:graphicFrameLocks noChangeAspect="1"/>
            </p:cNvGraphicFramePr>
            <p:nvPr/>
          </p:nvGraphicFramePr>
          <p:xfrm>
            <a:off x="3612" y="2140"/>
            <a:ext cx="72" cy="136"/>
          </p:xfrm>
          <a:graphic>
            <a:graphicData uri="http://schemas.openxmlformats.org/presentationml/2006/ole">
              <p:oleObj spid="_x0000_s3083" name="Equation" r:id="rId6" imgW="114120" imgH="215640" progId="Equation.3">
                <p:embed/>
              </p:oleObj>
            </a:graphicData>
          </a:graphic>
        </p:graphicFrame>
        <p:graphicFrame>
          <p:nvGraphicFramePr>
            <p:cNvPr id="59398" name="Object 117"/>
            <p:cNvGraphicFramePr>
              <a:graphicFrameLocks noChangeAspect="1"/>
            </p:cNvGraphicFramePr>
            <p:nvPr/>
          </p:nvGraphicFramePr>
          <p:xfrm>
            <a:off x="3168" y="2640"/>
            <a:ext cx="480" cy="233"/>
          </p:xfrm>
          <a:graphic>
            <a:graphicData uri="http://schemas.openxmlformats.org/presentationml/2006/ole">
              <p:oleObj spid="_x0000_s3084" name="Equation" r:id="rId7" imgW="888840" imgH="431640" progId="Equation.3">
                <p:embed/>
              </p:oleObj>
            </a:graphicData>
          </a:graphic>
        </p:graphicFrame>
        <p:graphicFrame>
          <p:nvGraphicFramePr>
            <p:cNvPr id="59399" name="Object 118"/>
            <p:cNvGraphicFramePr>
              <a:graphicFrameLocks noChangeAspect="1"/>
            </p:cNvGraphicFramePr>
            <p:nvPr/>
          </p:nvGraphicFramePr>
          <p:xfrm>
            <a:off x="3504" y="3600"/>
            <a:ext cx="1424" cy="352"/>
          </p:xfrm>
          <a:graphic>
            <a:graphicData uri="http://schemas.openxmlformats.org/presentationml/2006/ole">
              <p:oleObj spid="_x0000_s3085" name="Equation" r:id="rId8" imgW="2260440" imgH="55872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700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zh-CN" b="1" dirty="0"/>
              <a:t>Dunn’s Validity </a:t>
            </a:r>
            <a:r>
              <a:rPr lang="en-US" altLang="zh-CN" b="1" dirty="0" smtClean="0"/>
              <a:t>Index</a:t>
            </a:r>
          </a:p>
          <a:p>
            <a:pPr marL="0" indent="0">
              <a:buNone/>
            </a:pPr>
            <a:r>
              <a:rPr lang="en-US" altLang="zh-CN" sz="1800" dirty="0"/>
              <a:t>This technique (Dunn, 1974) is based </a:t>
            </a:r>
            <a:r>
              <a:rPr lang="en-US" altLang="zh-CN" sz="1800" dirty="0" smtClean="0"/>
              <a:t>on geometric considerations that has the same basic rationale as </a:t>
            </a:r>
            <a:r>
              <a:rPr lang="en-US" altLang="zh-CN" sz="1800" dirty="0" err="1" smtClean="0"/>
              <a:t>Vdb,qt</a:t>
            </a:r>
            <a:r>
              <a:rPr lang="en-US" altLang="zh-CN" sz="1800" dirty="0" smtClean="0"/>
              <a:t> in that both are designed to identify volumetric clusters that are compact and well separated.</a:t>
            </a:r>
          </a:p>
          <a:p>
            <a:pPr marL="0" indent="0">
              <a:buNone/>
            </a:pPr>
            <a:endParaRPr lang="en-US" altLang="zh-CN" sz="1800" i="1" dirty="0">
              <a:latin typeface="Cambria Math"/>
            </a:endParaRPr>
          </a:p>
          <a:p>
            <a:pPr marL="0" indent="0">
              <a:buNone/>
            </a:pPr>
            <a:endParaRPr lang="en-US" altLang="zh-CN" sz="1800" i="1" dirty="0" smtClean="0">
              <a:latin typeface="Cambria Math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0" y="3101693"/>
            <a:ext cx="4527562" cy="25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002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Validity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Comment for Dunn’s Validity Index</a:t>
            </a:r>
          </a:p>
          <a:p>
            <a:pPr>
              <a:buNone/>
            </a:pPr>
            <a:r>
              <a:rPr lang="en-US" sz="2000" dirty="0" smtClean="0"/>
              <a:t>Large values of </a:t>
            </a:r>
            <a:r>
              <a:rPr lang="en-US" sz="2000" dirty="0" err="1" smtClean="0"/>
              <a:t>V</a:t>
            </a:r>
            <a:r>
              <a:rPr lang="en-US" sz="1400" dirty="0" err="1" smtClean="0"/>
              <a:t>d</a:t>
            </a:r>
            <a:r>
              <a:rPr lang="en-US" sz="2000" dirty="0" smtClean="0"/>
              <a:t> correspond to good clusters. Hence, the number of clusters that maximizes </a:t>
            </a:r>
            <a:r>
              <a:rPr lang="en-US" sz="2000" dirty="0" err="1" smtClean="0"/>
              <a:t>V</a:t>
            </a:r>
            <a:r>
              <a:rPr lang="en-US" sz="1400" dirty="0" err="1" smtClean="0"/>
              <a:t>d</a:t>
            </a:r>
            <a:r>
              <a:rPr lang="en-US" sz="2000" dirty="0" smtClean="0"/>
              <a:t> is taken as the best solution. </a:t>
            </a:r>
            <a:r>
              <a:rPr lang="en-US" sz="2000" dirty="0" err="1" smtClean="0"/>
              <a:t>V</a:t>
            </a:r>
            <a:r>
              <a:rPr lang="en-US" sz="1400" dirty="0" err="1" smtClean="0"/>
              <a:t>d</a:t>
            </a:r>
            <a:r>
              <a:rPr lang="en-US" sz="2000" dirty="0" smtClean="0"/>
              <a:t> is not defined on 1</a:t>
            </a:r>
            <a:r>
              <a:rPr lang="en-US" sz="1400" dirty="0" smtClean="0"/>
              <a:t>n</a:t>
            </a:r>
            <a:r>
              <a:rPr lang="en-US" sz="2000" dirty="0" smtClean="0"/>
              <a:t> when </a:t>
            </a:r>
            <a:r>
              <a:rPr lang="en-US" sz="2000" dirty="0" err="1" smtClean="0"/>
              <a:t>c</a:t>
            </a:r>
            <a:r>
              <a:rPr lang="en-US" sz="2000" dirty="0" smtClean="0"/>
              <a:t>=1 or on In when </a:t>
            </a:r>
            <a:r>
              <a:rPr lang="en-US" sz="2000" dirty="0" err="1" smtClean="0"/>
              <a:t>c</a:t>
            </a:r>
            <a:r>
              <a:rPr lang="en-US" sz="2000" dirty="0" smtClean="0"/>
              <a:t>=</a:t>
            </a:r>
            <a:r>
              <a:rPr lang="en-US" sz="2000" dirty="0" err="1" smtClean="0"/>
              <a:t>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Davies-</a:t>
            </a:r>
            <a:r>
              <a:rPr lang="en-US" dirty="0" err="1" smtClean="0"/>
              <a:t>Bouldin</a:t>
            </a:r>
            <a:r>
              <a:rPr lang="en-US" dirty="0" smtClean="0"/>
              <a:t> Validity Index</a:t>
            </a:r>
          </a:p>
          <a:p>
            <a:pPr>
              <a:buNone/>
            </a:pPr>
            <a:r>
              <a:rPr lang="en-US" sz="1800" dirty="0" smtClean="0"/>
              <a:t>This index (Davies and </a:t>
            </a:r>
            <a:r>
              <a:rPr lang="en-US" sz="1800" dirty="0" err="1" smtClean="0"/>
              <a:t>Bouldin</a:t>
            </a:r>
            <a:r>
              <a:rPr lang="en-US" sz="1800" dirty="0" smtClean="0"/>
              <a:t>, 1979) is a function of the ratio of the sum of within-cluster scatter to between-cluster separation.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20" y="3045503"/>
            <a:ext cx="4509973" cy="18016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Comment for Davies-</a:t>
            </a:r>
            <a:r>
              <a:rPr lang="en-US" dirty="0" err="1" smtClean="0"/>
              <a:t>Bouldin</a:t>
            </a:r>
            <a:r>
              <a:rPr lang="en-US" dirty="0" smtClean="0"/>
              <a:t> Validity Index</a:t>
            </a:r>
          </a:p>
          <a:p>
            <a:pPr>
              <a:buNone/>
            </a:pPr>
            <a:r>
              <a:rPr lang="en-US" dirty="0" smtClean="0"/>
              <a:t>V</a:t>
            </a:r>
            <a:r>
              <a:rPr lang="en-US" sz="1800" dirty="0" smtClean="0"/>
              <a:t>DB,qt</a:t>
            </a:r>
            <a:r>
              <a:rPr lang="en-US" dirty="0" smtClean="0"/>
              <a:t>(1</a:t>
            </a:r>
            <a:r>
              <a:rPr lang="en-US" sz="1800" dirty="0" smtClean="0"/>
              <a:t>1*</a:t>
            </a:r>
            <a:r>
              <a:rPr lang="en-US" sz="1800" dirty="0" err="1" smtClean="0"/>
              <a:t>n</a:t>
            </a:r>
            <a:r>
              <a:rPr lang="en-US" dirty="0" smtClean="0"/>
              <a:t>) is undefined and V</a:t>
            </a:r>
            <a:r>
              <a:rPr lang="en-US" sz="1800" dirty="0" smtClean="0"/>
              <a:t>DB,qt</a:t>
            </a:r>
            <a:r>
              <a:rPr lang="en-US" dirty="0" smtClean="0"/>
              <a:t>(1)=0</a:t>
            </a:r>
          </a:p>
          <a:p>
            <a:pPr>
              <a:buNone/>
            </a:pPr>
            <a:r>
              <a:rPr lang="en-US" dirty="0" smtClean="0"/>
              <a:t>Low values are taken as indicants of good cluster structure.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1600200"/>
            <a:ext cx="4292600" cy="450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051271"/>
            <a:ext cx="4521200" cy="421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628BB918-9319-497D-8727-3ACEB22CE5DF}" type="slidenum">
              <a:rPr lang="en-US" sz="1400">
                <a:latin typeface="Times New Roman" pitchFamily="-84" charset="0"/>
              </a:rPr>
              <a:pPr eaLnBrk="1" hangingPunct="1"/>
              <a:t>2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41350"/>
          </a:xfrm>
        </p:spPr>
        <p:txBody>
          <a:bodyPr/>
          <a:lstStyle/>
          <a:p>
            <a:pPr eaLnBrk="1" hangingPunct="1"/>
            <a:r>
              <a:rPr lang="en-US" sz="3600" smtClean="0"/>
              <a:t>Cluster validity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181600"/>
          </a:xfrm>
        </p:spPr>
        <p:txBody>
          <a:bodyPr/>
          <a:lstStyle/>
          <a:p>
            <a:pPr marL="230188" indent="-230188"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0033CC"/>
                </a:solidFill>
              </a:rPr>
              <a:t>Cluster Error </a:t>
            </a:r>
          </a:p>
          <a:p>
            <a:pPr marL="230188" indent="-230188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033CC"/>
                </a:solidFill>
              </a:rPr>
              <a:t>	is associated with any U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0000CC"/>
                </a:solidFill>
                <a:sym typeface="Symbol" pitchFamily="-84" charset="2"/>
              </a:rPr>
              <a:t> M</a:t>
            </a:r>
            <a:r>
              <a:rPr lang="en-US" sz="2400" b="1" baseline="-25000" smtClean="0">
                <a:solidFill>
                  <a:srgbClr val="0000CC"/>
                </a:solidFill>
                <a:sym typeface="Symbol" pitchFamily="-84" charset="2"/>
              </a:rPr>
              <a:t>c</a:t>
            </a:r>
            <a:r>
              <a:rPr lang="en-US" sz="2400" b="1" smtClean="0">
                <a:solidFill>
                  <a:srgbClr val="0000CC"/>
                </a:solidFill>
                <a:sym typeface="Symbol" pitchFamily="-84" charset="2"/>
              </a:rPr>
              <a:t> </a:t>
            </a:r>
          </a:p>
          <a:p>
            <a:pPr marL="230188" indent="-230188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ym typeface="Symbol" pitchFamily="-84" charset="2"/>
              </a:rPr>
              <a:t>	it is the number of vectors in X that are mislabeled by U</a:t>
            </a:r>
            <a:br>
              <a:rPr lang="en-US" sz="2400" b="1" smtClean="0">
                <a:sym typeface="Symbol" pitchFamily="-84" charset="2"/>
              </a:rPr>
            </a:br>
            <a:endParaRPr lang="en-US" sz="2400" b="1" smtClean="0">
              <a:sym typeface="Symbol" pitchFamily="-84" charset="2"/>
            </a:endParaRPr>
          </a:p>
          <a:p>
            <a:pPr marL="230188" indent="-230188" eaLnBrk="1" hangingPunct="1">
              <a:lnSpc>
                <a:spcPct val="90000"/>
              </a:lnSpc>
              <a:buFontTx/>
              <a:buNone/>
            </a:pP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/>
            </a:r>
            <a:br>
              <a:rPr lang="en-US" sz="2400" b="1" smtClean="0"/>
            </a:br>
            <a:endParaRPr lang="en-US" sz="2400" b="1" smtClean="0"/>
          </a:p>
          <a:p>
            <a:pPr marL="230188" indent="-230188" eaLnBrk="1" hangingPunct="1">
              <a:lnSpc>
                <a:spcPct val="90000"/>
              </a:lnSpc>
            </a:pPr>
            <a:r>
              <a:rPr lang="en-US" sz="2400" b="1" smtClean="0"/>
              <a:t>E(U) is an absolute measure of cluster validity </a:t>
            </a:r>
          </a:p>
          <a:p>
            <a:pPr marL="230188" indent="-230188" eaLnBrk="1" hangingPunct="1">
              <a:lnSpc>
                <a:spcPct val="90000"/>
              </a:lnSpc>
              <a:buFontTx/>
              <a:buNone/>
            </a:pPr>
            <a:r>
              <a:rPr lang="en-US" sz="2400" b="1" i="1" smtClean="0"/>
              <a:t>	</a:t>
            </a:r>
            <a:r>
              <a:rPr lang="en-US" sz="2400" b="1" i="1" smtClean="0">
                <a:solidFill>
                  <a:srgbClr val="0033CC"/>
                </a:solidFill>
              </a:rPr>
              <a:t>when X is labeled</a:t>
            </a:r>
            <a:r>
              <a:rPr lang="en-US" sz="2400" b="1" smtClean="0"/>
              <a:t>, </a:t>
            </a:r>
          </a:p>
          <a:p>
            <a:pPr marL="230188" indent="-230188" eaLnBrk="1" hangingPunct="1">
              <a:lnSpc>
                <a:spcPct val="90000"/>
              </a:lnSpc>
              <a:buFontTx/>
              <a:buNone/>
            </a:pPr>
            <a:r>
              <a:rPr lang="en-US" sz="2400" b="1" smtClean="0"/>
              <a:t>	and is undefined when X is not labeled.	</a:t>
            </a:r>
          </a:p>
        </p:txBody>
      </p:sp>
      <p:graphicFrame>
        <p:nvGraphicFramePr>
          <p:cNvPr id="56322" name="Object 4"/>
          <p:cNvGraphicFramePr>
            <a:graphicFrameLocks noChangeAspect="1"/>
          </p:cNvGraphicFramePr>
          <p:nvPr/>
        </p:nvGraphicFramePr>
        <p:xfrm>
          <a:off x="2209800" y="2667000"/>
          <a:ext cx="5105400" cy="1347788"/>
        </p:xfrm>
        <a:graphic>
          <a:graphicData uri="http://schemas.openxmlformats.org/presentationml/2006/ole">
            <p:oleObj spid="_x0000_s24579" name="Equation" r:id="rId3" imgW="1777680" imgH="469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57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Silhouette Validation </a:t>
            </a:r>
            <a:r>
              <a:rPr lang="en-US" b="1" dirty="0" smtClean="0"/>
              <a:t>Method</a:t>
            </a:r>
          </a:p>
          <a:p>
            <a:pPr marL="0" indent="0">
              <a:buNone/>
            </a:pPr>
            <a:r>
              <a:rPr lang="en-US" sz="1800" dirty="0"/>
              <a:t>The Silhouette validation technique (</a:t>
            </a:r>
            <a:r>
              <a:rPr lang="en-US" sz="1800" dirty="0" err="1"/>
              <a:t>Rousseeuw</a:t>
            </a:r>
            <a:r>
              <a:rPr lang="en-US" sz="1800" dirty="0"/>
              <a:t>, 1987) calculates the silhouette width for each </a:t>
            </a:r>
            <a:r>
              <a:rPr lang="en-US" sz="1800" dirty="0" smtClean="0"/>
              <a:t>sample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050" name="Picture 2" descr="http://machaon.karanagai.com/validation_algorithms_files/image01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7641" y="3540126"/>
            <a:ext cx="1749426" cy="7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31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err="1"/>
              <a:t>Jaccard</a:t>
            </a:r>
            <a:r>
              <a:rPr lang="en-US" b="1" dirty="0"/>
              <a:t> </a:t>
            </a:r>
            <a:r>
              <a:rPr lang="en-US" b="1" dirty="0" smtClean="0"/>
              <a:t>index</a:t>
            </a:r>
          </a:p>
          <a:p>
            <a:pPr marL="0" indent="0">
              <a:buNone/>
            </a:pPr>
            <a:r>
              <a:rPr lang="en-US" sz="1800" dirty="0"/>
              <a:t> In this index (</a:t>
            </a:r>
            <a:r>
              <a:rPr lang="en-US" sz="1800" dirty="0" err="1"/>
              <a:t>Jaccard</a:t>
            </a:r>
            <a:r>
              <a:rPr lang="en-US" sz="1800" dirty="0"/>
              <a:t>, 1912), which has been commonly applied to assess the similarity between different partitions of the same dataset, the level of agreement between a set of class labels C and a clustering result K is determined by the number of pairs of points assigned to the same cluster in both </a:t>
            </a:r>
            <a:r>
              <a:rPr lang="en-US" sz="1800" dirty="0" smtClean="0"/>
              <a:t>partitions.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074" name="Picture 2" descr="http://machaon.karanagai.com/validation_algorithms_files/valida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9108" y="3725333"/>
            <a:ext cx="2113492" cy="76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7523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Rand </a:t>
            </a:r>
            <a:r>
              <a:rPr lang="en-US" b="1" dirty="0" smtClean="0"/>
              <a:t>index</a:t>
            </a:r>
          </a:p>
          <a:p>
            <a:pPr marL="0" indent="0">
              <a:buNone/>
            </a:pPr>
            <a:r>
              <a:rPr lang="en-US" sz="1800" dirty="0"/>
              <a:t> This index (Rand, 1971) simply measures the number of pairwise agreements between a clustering K and a set of class labels C, </a:t>
            </a:r>
            <a:r>
              <a:rPr lang="en-US" sz="1800" dirty="0" err="1"/>
              <a:t>normalised</a:t>
            </a:r>
            <a:r>
              <a:rPr lang="en-US" sz="1800" dirty="0"/>
              <a:t> so that the value lies between 0 and </a:t>
            </a:r>
            <a:r>
              <a:rPr lang="en-US" sz="1800" dirty="0" smtClean="0"/>
              <a:t>1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098" name="Picture 2" descr="http://machaon.karanagai.com/validation_algorithms_files/valida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1242" y="3733800"/>
            <a:ext cx="2240491" cy="6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27487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Xie-Beni</a:t>
            </a:r>
            <a:r>
              <a:rPr lang="en-US" dirty="0" smtClean="0"/>
              <a:t> index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1067" y="2133600"/>
            <a:ext cx="6002866" cy="4406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1506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Xie-Beni</a:t>
            </a:r>
            <a:r>
              <a:rPr lang="en-US" dirty="0" smtClean="0"/>
              <a:t> index</a:t>
            </a:r>
          </a:p>
          <a:p>
            <a:pPr marL="0" indent="0">
              <a:buNone/>
            </a:pPr>
            <a:r>
              <a:rPr lang="en-US" sz="2000" dirty="0" smtClean="0"/>
              <a:t>A good (U,V) pair should produce a small value of  </a:t>
            </a:r>
            <a:r>
              <a:rPr lang="el-GR" sz="2000" dirty="0" smtClean="0"/>
              <a:t>δ</a:t>
            </a:r>
            <a:r>
              <a:rPr lang="en-US" sz="2000" dirty="0"/>
              <a:t> </a:t>
            </a:r>
            <a:r>
              <a:rPr lang="en-US" sz="2000" dirty="0" smtClean="0"/>
              <a:t>because </a:t>
            </a:r>
            <a:r>
              <a:rPr lang="en-US" sz="2000" dirty="0" err="1" smtClean="0"/>
              <a:t>u</a:t>
            </a:r>
            <a:r>
              <a:rPr lang="en-US" sz="1200" dirty="0" err="1" smtClean="0"/>
              <a:t>ik</a:t>
            </a:r>
            <a:r>
              <a:rPr lang="en-US" sz="1200" dirty="0" smtClean="0"/>
              <a:t> </a:t>
            </a:r>
            <a:r>
              <a:rPr lang="en-US" sz="2000" dirty="0" smtClean="0"/>
              <a:t>is expected to be high when |</a:t>
            </a:r>
            <a:r>
              <a:rPr lang="en-US" sz="2000" dirty="0" err="1" smtClean="0"/>
              <a:t>x</a:t>
            </a:r>
            <a:r>
              <a:rPr lang="en-US" sz="1200" dirty="0" err="1" smtClean="0"/>
              <a:t>k</a:t>
            </a:r>
            <a:r>
              <a:rPr lang="en-US" sz="2000" dirty="0" smtClean="0"/>
              <a:t>-v</a:t>
            </a:r>
            <a:r>
              <a:rPr lang="en-US" sz="1200" dirty="0" smtClean="0"/>
              <a:t>i</a:t>
            </a:r>
            <a:r>
              <a:rPr lang="en-US" sz="2000" dirty="0" smtClean="0"/>
              <a:t>| is low. And well-separated v</a:t>
            </a:r>
            <a:r>
              <a:rPr lang="en-US" sz="1200" dirty="0" smtClean="0"/>
              <a:t>i</a:t>
            </a:r>
            <a:r>
              <a:rPr lang="en-US" sz="2000" dirty="0" smtClean="0"/>
              <a:t>’s will produce a high value of </a:t>
            </a:r>
            <a:r>
              <a:rPr lang="en-US" sz="2000" dirty="0" err="1" smtClean="0"/>
              <a:t>sep</a:t>
            </a:r>
            <a:r>
              <a:rPr lang="en-US" sz="2000" dirty="0" smtClean="0"/>
              <a:t>(V)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40024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B65CFC51-1B83-47F1-8E2A-4EBA6B03E920}" type="slidenum">
              <a:rPr lang="en-US" sz="1400">
                <a:latin typeface="Times New Roman" pitchFamily="-84" charset="0"/>
              </a:rPr>
              <a:pPr eaLnBrk="1" hangingPunct="1"/>
              <a:t>25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41350"/>
          </a:xfrm>
        </p:spPr>
        <p:txBody>
          <a:bodyPr/>
          <a:lstStyle/>
          <a:p>
            <a:pPr eaLnBrk="1" hangingPunct="1"/>
            <a:r>
              <a:rPr lang="en-US" sz="3600" smtClean="0"/>
              <a:t>Degree of Separation - Bezdek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257800"/>
          </a:xfrm>
        </p:spPr>
        <p:txBody>
          <a:bodyPr/>
          <a:lstStyle/>
          <a:p>
            <a:pPr marL="230188" indent="-230188" eaLnBrk="1" hangingPunct="1">
              <a:lnSpc>
                <a:spcPct val="80000"/>
              </a:lnSpc>
              <a:buFontTx/>
              <a:buNone/>
            </a:pPr>
            <a:r>
              <a:rPr lang="en-US" sz="2400" b="1" smtClean="0"/>
              <a:t>Example: </a:t>
            </a:r>
            <a:r>
              <a:rPr lang="en-US" sz="2400" b="1" smtClean="0">
                <a:solidFill>
                  <a:schemeClr val="tx2"/>
                </a:solidFill>
              </a:rPr>
              <a:t>c=2 and </a:t>
            </a:r>
            <a:r>
              <a:rPr lang="en-US" sz="2400" b="1" smtClean="0"/>
              <a:t>two different fuzzy 2-partitions of X:</a:t>
            </a:r>
            <a:br>
              <a:rPr lang="en-US" sz="2400" b="1" smtClean="0"/>
            </a:b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/>
            </a:r>
            <a:br>
              <a:rPr lang="en-US" sz="2400" b="1" smtClean="0"/>
            </a:br>
            <a:endParaRPr lang="en-US" sz="2400" b="1" smtClean="0"/>
          </a:p>
          <a:p>
            <a:pPr marL="230188" indent="-230188" eaLnBrk="1" hangingPunct="1">
              <a:lnSpc>
                <a:spcPct val="80000"/>
              </a:lnSpc>
              <a:buFontTx/>
              <a:buNone/>
            </a:pPr>
            <a:endParaRPr lang="en-US" sz="2400" b="1" smtClean="0"/>
          </a:p>
          <a:p>
            <a:pPr marL="230188" indent="-230188" eaLnBrk="1" hangingPunct="1">
              <a:lnSpc>
                <a:spcPct val="80000"/>
              </a:lnSpc>
              <a:buFontTx/>
              <a:buNone/>
            </a:pPr>
            <a:endParaRPr lang="en-US" sz="2400" b="1" smtClean="0"/>
          </a:p>
          <a:p>
            <a:pPr marL="230188" indent="-230188" eaLnBrk="1" hangingPunct="1">
              <a:lnSpc>
                <a:spcPct val="80000"/>
              </a:lnSpc>
              <a:buFontTx/>
              <a:buNone/>
            </a:pPr>
            <a:endParaRPr lang="en-US" sz="2400" b="1" smtClean="0"/>
          </a:p>
          <a:p>
            <a:pPr marL="230188" indent="-230188" eaLnBrk="1" hangingPunct="1">
              <a:lnSpc>
                <a:spcPct val="80000"/>
              </a:lnSpc>
              <a:buFontTx/>
              <a:buNone/>
            </a:pPr>
            <a:endParaRPr lang="en-US" sz="2400" b="1" smtClean="0"/>
          </a:p>
          <a:p>
            <a:pPr marL="230188" indent="-230188" eaLnBrk="1" hangingPunct="1">
              <a:lnSpc>
                <a:spcPct val="80000"/>
              </a:lnSpc>
              <a:buFontTx/>
              <a:buNone/>
            </a:pPr>
            <a:r>
              <a:rPr lang="en-US" sz="2400" b="1" smtClean="0"/>
              <a:t>Z(U;2) = Z(V;2) = 0.50</a:t>
            </a:r>
          </a:p>
          <a:p>
            <a:pPr marL="230188" indent="-230188" eaLnBrk="1" hangingPunct="1">
              <a:lnSpc>
                <a:spcPct val="80000"/>
              </a:lnSpc>
              <a:buFontTx/>
              <a:buNone/>
            </a:pPr>
            <a:endParaRPr lang="en-US" sz="2400" b="1" smtClean="0"/>
          </a:p>
          <a:p>
            <a:pPr marL="230188" indent="-230188" eaLnBrk="1" hangingPunct="1">
              <a:lnSpc>
                <a:spcPct val="80000"/>
              </a:lnSpc>
              <a:buFontTx/>
              <a:buNone/>
            </a:pPr>
            <a:r>
              <a:rPr lang="en-US" sz="2400" b="1" smtClean="0"/>
              <a:t>	U and V are very different so Z does not distinguish between the two partitions.</a:t>
            </a:r>
          </a:p>
        </p:txBody>
      </p:sp>
      <p:graphicFrame>
        <p:nvGraphicFramePr>
          <p:cNvPr id="63490" name="Object 4"/>
          <p:cNvGraphicFramePr>
            <a:graphicFrameLocks noChangeAspect="1"/>
          </p:cNvGraphicFramePr>
          <p:nvPr/>
        </p:nvGraphicFramePr>
        <p:xfrm>
          <a:off x="1066800" y="2209800"/>
          <a:ext cx="6553200" cy="1495425"/>
        </p:xfrm>
        <a:graphic>
          <a:graphicData uri="http://schemas.openxmlformats.org/presentationml/2006/ole">
            <p:oleObj spid="_x0000_s4099" name="Equation" r:id="rId3" imgW="3454200" imgH="7873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167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523F4EC1-70E1-4C09-BEFF-1F235675A540}" type="slidenum">
              <a:rPr lang="en-US" sz="1400">
                <a:latin typeface="Times New Roman" pitchFamily="-84" charset="0"/>
              </a:rPr>
              <a:pPr eaLnBrk="1" hangingPunct="1"/>
              <a:t>26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41350"/>
          </a:xfrm>
        </p:spPr>
        <p:txBody>
          <a:bodyPr/>
          <a:lstStyle/>
          <a:p>
            <a:pPr eaLnBrk="1" hangingPunct="1"/>
            <a:r>
              <a:rPr lang="en-US" sz="3600" smtClean="0"/>
              <a:t>Partition Coefficient - Bezdek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334000"/>
          </a:xfrm>
        </p:spPr>
        <p:txBody>
          <a:bodyPr/>
          <a:lstStyle/>
          <a:p>
            <a:pPr marL="230188" indent="-230188" eaLnBrk="1" hangingPunct="1">
              <a:buFontTx/>
              <a:buNone/>
            </a:pPr>
            <a:r>
              <a:rPr lang="en-US" sz="2400" b="1" smtClean="0"/>
              <a:t>U is a </a:t>
            </a:r>
            <a:r>
              <a:rPr lang="en-US" sz="2400" b="1" smtClean="0">
                <a:sym typeface="Symbol" pitchFamily="-84" charset="2"/>
              </a:rPr>
              <a:t>fuzzy c-partition of n data points. The </a:t>
            </a:r>
            <a:r>
              <a:rPr lang="en-US" sz="2400" b="1" smtClean="0">
                <a:solidFill>
                  <a:srgbClr val="0000CC"/>
                </a:solidFill>
                <a:sym typeface="Symbol" pitchFamily="-84" charset="2"/>
              </a:rPr>
              <a:t>partition coefficient, F, of U, is the scalar:</a:t>
            </a:r>
            <a:r>
              <a:rPr lang="en-US" sz="2400" b="1" smtClean="0">
                <a:sym typeface="Symbol" pitchFamily="-84" charset="2"/>
              </a:rPr>
              <a:t/>
            </a:r>
            <a:br>
              <a:rPr lang="en-US" sz="2400" b="1" smtClean="0">
                <a:sym typeface="Symbol" pitchFamily="-84" charset="2"/>
              </a:rPr>
            </a:br>
            <a:r>
              <a:rPr lang="en-US" sz="2400" b="1" smtClean="0">
                <a:sym typeface="Symbol" pitchFamily="-84" charset="2"/>
              </a:rPr>
              <a:t/>
            </a:r>
            <a:br>
              <a:rPr lang="en-US" sz="2400" b="1" smtClean="0">
                <a:sym typeface="Symbol" pitchFamily="-84" charset="2"/>
              </a:rPr>
            </a:br>
            <a:r>
              <a:rPr lang="en-US" sz="2400" b="1" smtClean="0">
                <a:sym typeface="Symbol" pitchFamily="-84" charset="2"/>
              </a:rPr>
              <a:t/>
            </a:r>
            <a:br>
              <a:rPr lang="en-US" sz="2400" b="1" smtClean="0">
                <a:sym typeface="Symbol" pitchFamily="-84" charset="2"/>
              </a:rPr>
            </a:br>
            <a:r>
              <a:rPr lang="en-US" sz="2400" b="1" smtClean="0">
                <a:sym typeface="Symbol" pitchFamily="-84" charset="2"/>
              </a:rPr>
              <a:t/>
            </a:r>
            <a:br>
              <a:rPr lang="en-US" sz="2400" b="1" smtClean="0">
                <a:sym typeface="Symbol" pitchFamily="-84" charset="2"/>
              </a:rPr>
            </a:br>
            <a:r>
              <a:rPr lang="en-US" sz="2400" b="1" smtClean="0">
                <a:sym typeface="Symbol" pitchFamily="-84" charset="2"/>
              </a:rPr>
              <a:t/>
            </a:r>
            <a:br>
              <a:rPr lang="en-US" sz="2400" b="1" smtClean="0">
                <a:sym typeface="Symbol" pitchFamily="-84" charset="2"/>
              </a:rPr>
            </a:br>
            <a:endParaRPr lang="en-US" sz="2400" b="1" smtClean="0">
              <a:sym typeface="Symbol" pitchFamily="-84" charset="2"/>
            </a:endParaRPr>
          </a:p>
          <a:p>
            <a:pPr marL="230188" indent="-230188" eaLnBrk="1" hangingPunct="1">
              <a:buFontTx/>
              <a:buNone/>
            </a:pPr>
            <a:endParaRPr lang="en-US" sz="2400" b="1" smtClean="0">
              <a:sym typeface="Symbol" pitchFamily="-84" charset="2"/>
            </a:endParaRPr>
          </a:p>
          <a:p>
            <a:pPr marL="230188" indent="-230188" eaLnBrk="1" hangingPunct="1">
              <a:buFontTx/>
              <a:buNone/>
            </a:pPr>
            <a:r>
              <a:rPr lang="en-US" sz="2400" b="1" smtClean="0">
                <a:sym typeface="Symbol" pitchFamily="-84" charset="2"/>
              </a:rPr>
              <a:t>The value of F(U;c) depends on all (c x n) elements of U in  contrast to Z(U;c) that depends on just one.</a:t>
            </a:r>
          </a:p>
        </p:txBody>
      </p:sp>
      <p:graphicFrame>
        <p:nvGraphicFramePr>
          <p:cNvPr id="64514" name="Object 4"/>
          <p:cNvGraphicFramePr>
            <a:graphicFrameLocks noChangeAspect="1"/>
          </p:cNvGraphicFramePr>
          <p:nvPr/>
        </p:nvGraphicFramePr>
        <p:xfrm>
          <a:off x="2667000" y="2286000"/>
          <a:ext cx="4114800" cy="1844675"/>
        </p:xfrm>
        <a:graphic>
          <a:graphicData uri="http://schemas.openxmlformats.org/presentationml/2006/ole">
            <p:oleObj spid="_x0000_s5123" name="Equation" r:id="rId3" imgW="1358640" imgH="609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180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0480E1D8-23C7-4183-9BC2-2AAE00BCF501}" type="slidenum">
              <a:rPr lang="en-US" sz="1400">
                <a:latin typeface="Times New Roman" pitchFamily="-84" charset="0"/>
              </a:rPr>
              <a:pPr eaLnBrk="1" hangingPunct="1"/>
              <a:t>27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41350"/>
          </a:xfrm>
        </p:spPr>
        <p:txBody>
          <a:bodyPr/>
          <a:lstStyle/>
          <a:p>
            <a:pPr eaLnBrk="1" hangingPunct="1"/>
            <a:r>
              <a:rPr lang="en-US" sz="3600" smtClean="0"/>
              <a:t>Partition Coefficient - Bezdek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105400"/>
          </a:xfrm>
        </p:spPr>
        <p:txBody>
          <a:bodyPr/>
          <a:lstStyle/>
          <a:p>
            <a:pPr marL="230188" indent="-230188" eaLnBrk="1" hangingPunct="1">
              <a:lnSpc>
                <a:spcPct val="80000"/>
              </a:lnSpc>
              <a:buFontTx/>
              <a:buNone/>
            </a:pPr>
            <a:r>
              <a:rPr lang="en-US" sz="2400" b="1" smtClean="0"/>
              <a:t>Example: values of F on U and V partitions of X:</a:t>
            </a:r>
            <a:br>
              <a:rPr lang="en-US" sz="2400" b="1" smtClean="0"/>
            </a:b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/>
            </a:r>
            <a:br>
              <a:rPr lang="en-US" sz="2400" b="1" smtClean="0"/>
            </a:br>
            <a:endParaRPr lang="en-US" sz="2400" b="1" smtClean="0"/>
          </a:p>
          <a:p>
            <a:pPr marL="230188" indent="-230188" eaLnBrk="1" hangingPunct="1">
              <a:lnSpc>
                <a:spcPct val="80000"/>
              </a:lnSpc>
              <a:buFontTx/>
              <a:buNone/>
            </a:pPr>
            <a:endParaRPr lang="en-US" sz="2400" b="1" smtClean="0"/>
          </a:p>
          <a:p>
            <a:pPr marL="230188" indent="-230188" eaLnBrk="1" hangingPunct="1">
              <a:lnSpc>
                <a:spcPct val="80000"/>
              </a:lnSpc>
              <a:buFontTx/>
              <a:buNone/>
            </a:pPr>
            <a:endParaRPr lang="en-US" sz="2400" b="1" smtClean="0"/>
          </a:p>
          <a:p>
            <a:pPr marL="230188" indent="-230188" eaLnBrk="1" hangingPunct="1">
              <a:lnSpc>
                <a:spcPct val="80000"/>
              </a:lnSpc>
              <a:buFontTx/>
              <a:buNone/>
            </a:pPr>
            <a:endParaRPr lang="en-US" sz="2400" b="1" smtClean="0"/>
          </a:p>
          <a:p>
            <a:pPr marL="230188" indent="-230188" eaLnBrk="1" hangingPunct="1">
              <a:lnSpc>
                <a:spcPct val="80000"/>
              </a:lnSpc>
              <a:buFontTx/>
              <a:buNone/>
            </a:pPr>
            <a:r>
              <a:rPr lang="en-US" sz="2400" b="1" smtClean="0"/>
              <a:t>F(U;2) = 0.510</a:t>
            </a:r>
          </a:p>
          <a:p>
            <a:pPr marL="230188" indent="-230188" eaLnBrk="1" hangingPunct="1">
              <a:lnSpc>
                <a:spcPct val="80000"/>
              </a:lnSpc>
              <a:buFontTx/>
              <a:buNone/>
            </a:pPr>
            <a:r>
              <a:rPr lang="en-US" sz="2400" b="1" smtClean="0"/>
              <a:t>F(V; 2) = 0.990</a:t>
            </a:r>
          </a:p>
          <a:p>
            <a:pPr marL="230188" indent="-230188" eaLnBrk="1" hangingPunct="1">
              <a:lnSpc>
                <a:spcPct val="80000"/>
              </a:lnSpc>
              <a:buFontTx/>
              <a:buNone/>
            </a:pPr>
            <a:endParaRPr lang="en-US" sz="2400" b="1" smtClean="0"/>
          </a:p>
          <a:p>
            <a:pPr marL="230188" indent="-230188" eaLnBrk="1" hangingPunct="1">
              <a:lnSpc>
                <a:spcPct val="80000"/>
              </a:lnSpc>
              <a:buFontTx/>
              <a:buNone/>
            </a:pPr>
            <a:r>
              <a:rPr lang="en-US" sz="2400" b="1" smtClean="0"/>
              <a:t>The value of F gives accurate indication of the partition, for both the most uncertain and certain states.</a:t>
            </a:r>
            <a:br>
              <a:rPr lang="en-US" sz="2400" b="1" smtClean="0"/>
            </a:br>
            <a:endParaRPr lang="en-US" sz="2400" b="1" smtClean="0"/>
          </a:p>
          <a:p>
            <a:pPr marL="230188" indent="-230188"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sym typeface="Symbol" pitchFamily="-84" charset="2"/>
            </a:endParaRPr>
          </a:p>
        </p:txBody>
      </p:sp>
      <p:graphicFrame>
        <p:nvGraphicFramePr>
          <p:cNvPr id="65538" name="Object 4"/>
          <p:cNvGraphicFramePr>
            <a:graphicFrameLocks noChangeAspect="1"/>
          </p:cNvGraphicFramePr>
          <p:nvPr/>
        </p:nvGraphicFramePr>
        <p:xfrm>
          <a:off x="990600" y="1981200"/>
          <a:ext cx="6858000" cy="1562100"/>
        </p:xfrm>
        <a:graphic>
          <a:graphicData uri="http://schemas.openxmlformats.org/presentationml/2006/ole">
            <p:oleObj spid="_x0000_s6147" name="Equation" r:id="rId3" imgW="3454200" imgH="7873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66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03B9EA00-A398-4025-84ED-CB468B81C59E}" type="slidenum">
              <a:rPr lang="en-US" sz="1400">
                <a:latin typeface="Times New Roman" pitchFamily="-84" charset="0"/>
              </a:rPr>
              <a:pPr eaLnBrk="1" hangingPunct="1"/>
              <a:t>28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Partition Coefficient - Bezdek</a:t>
            </a:r>
          </a:p>
        </p:txBody>
      </p:sp>
      <p:graphicFrame>
        <p:nvGraphicFramePr>
          <p:cNvPr id="66562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143000" y="990600"/>
          <a:ext cx="6019800" cy="5265738"/>
        </p:xfrm>
        <a:graphic>
          <a:graphicData uri="http://schemas.openxmlformats.org/presentationml/2006/ole">
            <p:oleObj spid="_x0000_s7171" name="Image" r:id="rId3" imgW="2118185" imgH="1852874" progId="">
              <p:embed/>
            </p:oleObj>
          </a:graphicData>
        </a:graphic>
      </p:graphicFrame>
      <p:sp>
        <p:nvSpPr>
          <p:cNvPr id="66566" name="Text Box 4"/>
          <p:cNvSpPr txBox="1">
            <a:spLocks noChangeArrowheads="1"/>
          </p:cNvSpPr>
          <p:nvPr/>
        </p:nvSpPr>
        <p:spPr bwMode="auto">
          <a:xfrm>
            <a:off x="7451725" y="3211513"/>
            <a:ext cx="1608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/>
              <a:t>from Bezdek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228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375BFEF5-8863-4A1D-97DD-E9BF384F482D}" type="slidenum">
              <a:rPr lang="en-US" sz="1400">
                <a:latin typeface="Times New Roman" pitchFamily="-84" charset="0"/>
              </a:rPr>
              <a:pPr eaLnBrk="1" hangingPunct="1"/>
              <a:t>29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41350"/>
          </a:xfrm>
        </p:spPr>
        <p:txBody>
          <a:bodyPr/>
          <a:lstStyle/>
          <a:p>
            <a:pPr eaLnBrk="1" hangingPunct="1"/>
            <a:r>
              <a:rPr lang="en-US" sz="3600" smtClean="0"/>
              <a:t>Partition Coefficient - Bezdek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02920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ym typeface="Symbol" pitchFamily="-84" charset="2"/>
              </a:rPr>
              <a:t>Values of F(U;c) for c = 2, 3, 4, 5, 6 with the norms N</a:t>
            </a:r>
            <a:r>
              <a:rPr lang="en-US" sz="2400" b="1" baseline="-25000" smtClean="0">
                <a:sym typeface="Symbol" pitchFamily="-84" charset="2"/>
              </a:rPr>
              <a:t>E</a:t>
            </a:r>
            <a:r>
              <a:rPr lang="en-US" sz="2400" b="1" smtClean="0">
                <a:sym typeface="Symbol" pitchFamily="-84" charset="2"/>
              </a:rPr>
              <a:t>, N</a:t>
            </a:r>
            <a:r>
              <a:rPr lang="en-US" sz="2400" b="1" baseline="-25000" smtClean="0">
                <a:sym typeface="Symbol" pitchFamily="-84" charset="2"/>
              </a:rPr>
              <a:t>D </a:t>
            </a:r>
            <a:r>
              <a:rPr lang="en-US" sz="2400" b="1" smtClean="0">
                <a:sym typeface="Symbol" pitchFamily="-84" charset="2"/>
              </a:rPr>
              <a:t>and N</a:t>
            </a:r>
            <a:r>
              <a:rPr lang="en-US" sz="2400" b="1" baseline="-25000" smtClean="0">
                <a:sym typeface="Symbol" pitchFamily="-84" charset="2"/>
              </a:rPr>
              <a:t>M </a:t>
            </a:r>
            <a:r>
              <a:rPr lang="en-US" sz="2400" b="1" smtClean="0">
                <a:sym typeface="Symbol" pitchFamily="-84" charset="2"/>
              </a:rPr>
              <a:t> </a:t>
            </a:r>
            <a:br>
              <a:rPr lang="en-US" sz="2400" b="1" smtClean="0">
                <a:sym typeface="Symbol" pitchFamily="-84" charset="2"/>
              </a:rPr>
            </a:br>
            <a:r>
              <a:rPr lang="en-US" sz="2400" b="1" smtClean="0">
                <a:sym typeface="Symbol" pitchFamily="-84" charset="2"/>
              </a:rPr>
              <a:t/>
            </a:r>
            <a:br>
              <a:rPr lang="en-US" sz="2400" b="1" smtClean="0">
                <a:sym typeface="Symbol" pitchFamily="-84" charset="2"/>
              </a:rPr>
            </a:br>
            <a:r>
              <a:rPr lang="en-US" sz="2400" b="1" smtClean="0">
                <a:sym typeface="Symbol" pitchFamily="-84" charset="2"/>
              </a:rPr>
              <a:t/>
            </a:r>
            <a:br>
              <a:rPr lang="en-US" sz="2400" b="1" smtClean="0">
                <a:sym typeface="Symbol" pitchFamily="-84" charset="2"/>
              </a:rPr>
            </a:br>
            <a:r>
              <a:rPr lang="en-US" sz="2400" b="1" smtClean="0">
                <a:sym typeface="Symbol" pitchFamily="-84" charset="2"/>
              </a:rPr>
              <a:t/>
            </a:r>
            <a:br>
              <a:rPr lang="en-US" sz="2400" b="1" smtClean="0">
                <a:sym typeface="Symbol" pitchFamily="-84" charset="2"/>
              </a:rPr>
            </a:br>
            <a:r>
              <a:rPr lang="en-US" sz="2400" b="1" smtClean="0">
                <a:sym typeface="Symbol" pitchFamily="-84" charset="2"/>
              </a:rPr>
              <a:t/>
            </a:r>
            <a:br>
              <a:rPr lang="en-US" sz="2400" b="1" smtClean="0">
                <a:sym typeface="Symbol" pitchFamily="-84" charset="2"/>
              </a:rPr>
            </a:br>
            <a:endParaRPr lang="en-US" sz="2400" b="1" smtClean="0">
              <a:sym typeface="Symbol" pitchFamily="-84" charset="2"/>
            </a:endParaRPr>
          </a:p>
          <a:p>
            <a:pPr marL="228600" indent="-228600"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sym typeface="Symbol" pitchFamily="-84" charset="2"/>
            </a:endParaRPr>
          </a:p>
          <a:p>
            <a:pPr marL="228600" indent="-228600"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sym typeface="Symbol" pitchFamily="-84" charset="2"/>
            </a:endParaRPr>
          </a:p>
          <a:p>
            <a:pPr marL="228600" indent="-228600"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sym typeface="Symbol" pitchFamily="-84" charset="2"/>
            </a:endParaRPr>
          </a:p>
          <a:p>
            <a:pPr marL="228600" indent="-228600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ym typeface="Symbol" pitchFamily="-84" charset="2"/>
              </a:rPr>
              <a:t>	</a:t>
            </a:r>
          </a:p>
          <a:p>
            <a:pPr marL="228600" indent="-228600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ym typeface="Symbol" pitchFamily="-84" charset="2"/>
              </a:rPr>
              <a:t>F first identifies a primary structure at c</a:t>
            </a:r>
            <a:r>
              <a:rPr lang="en-US" sz="2400" b="1" baseline="30000" smtClean="0">
                <a:sym typeface="Symbol" pitchFamily="-84" charset="2"/>
              </a:rPr>
              <a:t>*</a:t>
            </a:r>
            <a:r>
              <a:rPr lang="en-US" sz="2400" b="1" smtClean="0">
                <a:sym typeface="Symbol" pitchFamily="-84" charset="2"/>
              </a:rPr>
              <a:t> = 2; </a:t>
            </a:r>
          </a:p>
          <a:p>
            <a:pPr marL="228600" indent="-228600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ym typeface="Symbol" pitchFamily="-84" charset="2"/>
              </a:rPr>
              <a:t>and then the secondary structure at c = 3</a:t>
            </a:r>
          </a:p>
          <a:p>
            <a:pPr marL="228600" indent="-228600"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sym typeface="Symbol" pitchFamily="-84" charset="2"/>
            </a:endParaRPr>
          </a:p>
          <a:p>
            <a:pPr marL="228600" indent="-228600" eaLnBrk="1" hangingPunct="1">
              <a:lnSpc>
                <a:spcPct val="90000"/>
              </a:lnSpc>
              <a:buFontTx/>
              <a:buNone/>
            </a:pPr>
            <a:endParaRPr lang="en-US" b="1" smtClean="0">
              <a:sym typeface="Symbol" pitchFamily="-84" charset="2"/>
            </a:endParaRPr>
          </a:p>
        </p:txBody>
      </p:sp>
      <p:graphicFrame>
        <p:nvGraphicFramePr>
          <p:cNvPr id="663556" name="Group 4"/>
          <p:cNvGraphicFramePr>
            <a:graphicFrameLocks noGrp="1"/>
          </p:cNvGraphicFramePr>
          <p:nvPr/>
        </p:nvGraphicFramePr>
        <p:xfrm>
          <a:off x="2209800" y="2133600"/>
          <a:ext cx="4876800" cy="2819401"/>
        </p:xfrm>
        <a:graphic>
          <a:graphicData uri="http://schemas.openxmlformats.org/drawingml/2006/table">
            <a:tbl>
              <a:tblPr/>
              <a:tblGrid>
                <a:gridCol w="1219200"/>
                <a:gridCol w="1176338"/>
                <a:gridCol w="1262062"/>
                <a:gridCol w="12192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84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Norm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c 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N</a:t>
                      </a:r>
                      <a:r>
                        <a:rPr kumimoji="0" lang="en-US" sz="1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84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N</a:t>
                      </a:r>
                      <a:r>
                        <a:rPr kumimoji="0" lang="en-US" sz="1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D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84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N</a:t>
                      </a:r>
                      <a:r>
                        <a:rPr kumimoji="0" lang="en-US" sz="1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M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84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0.89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0.56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0.80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0.46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0.36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0.68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0.31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0.62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0.37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4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Process unlabeled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17183"/>
            <a:ext cx="57150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40761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FF778463-A41B-4EA4-90A9-207642B060B8}" type="slidenum">
              <a:rPr lang="en-US" sz="1400">
                <a:latin typeface="Times New Roman" pitchFamily="-84" charset="0"/>
              </a:rPr>
              <a:pPr eaLnBrk="1" hangingPunct="1"/>
              <a:t>30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41350"/>
          </a:xfrm>
        </p:spPr>
        <p:txBody>
          <a:bodyPr/>
          <a:lstStyle/>
          <a:p>
            <a:pPr eaLnBrk="1" hangingPunct="1"/>
            <a:r>
              <a:rPr lang="en-US" sz="3600" smtClean="0"/>
              <a:t>Partition Entropy - Bezdek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486400"/>
          </a:xfrm>
        </p:spPr>
        <p:txBody>
          <a:bodyPr/>
          <a:lstStyle/>
          <a:p>
            <a:pPr marL="228600" indent="-228600" eaLnBrk="1" hangingPunct="1">
              <a:buFontTx/>
              <a:buNone/>
            </a:pPr>
            <a:r>
              <a:rPr lang="en-US" sz="2400" b="1" smtClean="0">
                <a:sym typeface="Symbol" pitchFamily="-84" charset="2"/>
              </a:rPr>
              <a:t>Let {A</a:t>
            </a:r>
            <a:r>
              <a:rPr lang="en-US" sz="2400" b="1" baseline="-25000" smtClean="0">
                <a:sym typeface="Symbol" pitchFamily="-84" charset="2"/>
              </a:rPr>
              <a:t>i </a:t>
            </a:r>
            <a:r>
              <a:rPr lang="en-US" sz="2400" b="1" smtClean="0">
                <a:sym typeface="Symbol" pitchFamily="-84" charset="2"/>
              </a:rPr>
              <a:t>| 1  i  c } denote a c-partition of events of any sample space connected with an experiment; and let </a:t>
            </a:r>
          </a:p>
          <a:p>
            <a:pPr marL="228600" indent="-228600" eaLnBrk="1" hangingPunct="1">
              <a:buFontTx/>
              <a:buNone/>
            </a:pPr>
            <a:r>
              <a:rPr lang="en-US" sz="2400" b="1" smtClean="0">
                <a:sym typeface="Symbol" pitchFamily="-84" charset="2"/>
              </a:rPr>
              <a:t>				</a:t>
            </a:r>
            <a:r>
              <a:rPr lang="en-US" sz="2400" b="1" smtClean="0">
                <a:solidFill>
                  <a:srgbClr val="0033CC"/>
                </a:solidFill>
                <a:sym typeface="Symbol" pitchFamily="-84" charset="2"/>
              </a:rPr>
              <a:t>p</a:t>
            </a:r>
            <a:r>
              <a:rPr lang="en-US" sz="2400" b="1" baseline="30000" smtClean="0">
                <a:solidFill>
                  <a:srgbClr val="0033CC"/>
                </a:solidFill>
                <a:sym typeface="Symbol" pitchFamily="-84" charset="2"/>
              </a:rPr>
              <a:t>T</a:t>
            </a:r>
            <a:r>
              <a:rPr lang="en-US" sz="2400" b="1" smtClean="0">
                <a:solidFill>
                  <a:srgbClr val="0033CC"/>
                </a:solidFill>
                <a:sym typeface="Symbol" pitchFamily="-84" charset="2"/>
              </a:rPr>
              <a:t> = (p</a:t>
            </a:r>
            <a:r>
              <a:rPr lang="en-US" sz="2400" b="1" baseline="-25000" smtClean="0">
                <a:solidFill>
                  <a:srgbClr val="0033CC"/>
                </a:solidFill>
                <a:sym typeface="Symbol" pitchFamily="-84" charset="2"/>
              </a:rPr>
              <a:t>1</a:t>
            </a:r>
            <a:r>
              <a:rPr lang="en-US" sz="2400" b="1" smtClean="0">
                <a:solidFill>
                  <a:srgbClr val="0033CC"/>
                </a:solidFill>
                <a:sym typeface="Symbol" pitchFamily="-84" charset="2"/>
              </a:rPr>
              <a:t>,p</a:t>
            </a:r>
            <a:r>
              <a:rPr lang="en-US" sz="2400" b="1" baseline="-25000" smtClean="0">
                <a:solidFill>
                  <a:srgbClr val="0033CC"/>
                </a:solidFill>
                <a:sym typeface="Symbol" pitchFamily="-84" charset="2"/>
              </a:rPr>
              <a:t>2</a:t>
            </a:r>
            <a:r>
              <a:rPr lang="en-US" sz="2400" b="1" smtClean="0">
                <a:solidFill>
                  <a:srgbClr val="0033CC"/>
                </a:solidFill>
                <a:sym typeface="Symbol" pitchFamily="-84" charset="2"/>
              </a:rPr>
              <a:t>, …, p</a:t>
            </a:r>
            <a:r>
              <a:rPr lang="en-US" sz="2400" b="1" baseline="-25000" smtClean="0">
                <a:solidFill>
                  <a:srgbClr val="0033CC"/>
                </a:solidFill>
                <a:sym typeface="Symbol" pitchFamily="-84" charset="2"/>
              </a:rPr>
              <a:t>c</a:t>
            </a:r>
            <a:r>
              <a:rPr lang="en-US" sz="2400" b="1" smtClean="0">
                <a:solidFill>
                  <a:srgbClr val="0033CC"/>
                </a:solidFill>
                <a:sym typeface="Symbol" pitchFamily="-84" charset="2"/>
              </a:rPr>
              <a:t>) </a:t>
            </a:r>
          </a:p>
          <a:p>
            <a:pPr marL="228600" indent="-228600" eaLnBrk="1" hangingPunct="1">
              <a:buFontTx/>
              <a:buNone/>
            </a:pPr>
            <a:r>
              <a:rPr lang="en-US" sz="2400" b="1" smtClean="0">
                <a:sym typeface="Symbol" pitchFamily="-84" charset="2"/>
              </a:rPr>
              <a:t>denote a probability vector associated with the {A</a:t>
            </a:r>
            <a:r>
              <a:rPr lang="en-US" sz="2400" b="1" baseline="-25000" smtClean="0">
                <a:sym typeface="Symbol" pitchFamily="-84" charset="2"/>
              </a:rPr>
              <a:t>i</a:t>
            </a:r>
            <a:r>
              <a:rPr lang="en-US" sz="2400" b="1" smtClean="0">
                <a:sym typeface="Symbol" pitchFamily="-84" charset="2"/>
              </a:rPr>
              <a:t>}. </a:t>
            </a:r>
            <a:br>
              <a:rPr lang="en-US" sz="2400" b="1" smtClean="0">
                <a:sym typeface="Symbol" pitchFamily="-84" charset="2"/>
              </a:rPr>
            </a:br>
            <a:endParaRPr lang="en-US" sz="2400" b="1" smtClean="0">
              <a:sym typeface="Symbol" pitchFamily="-84" charset="2"/>
            </a:endParaRPr>
          </a:p>
          <a:p>
            <a:pPr marL="228600" indent="-228600" eaLnBrk="1" hangingPunct="1">
              <a:buFontTx/>
              <a:buNone/>
            </a:pPr>
            <a:r>
              <a:rPr lang="en-US" sz="2400" b="1" smtClean="0">
                <a:sym typeface="Symbol" pitchFamily="-84" charset="2"/>
              </a:rPr>
              <a:t>The </a:t>
            </a:r>
            <a:r>
              <a:rPr lang="en-US" sz="2400" b="1" smtClean="0">
                <a:solidFill>
                  <a:srgbClr val="0000CC"/>
                </a:solidFill>
                <a:sym typeface="Symbol" pitchFamily="-84" charset="2"/>
              </a:rPr>
              <a:t>pair ({A</a:t>
            </a:r>
            <a:r>
              <a:rPr lang="en-US" sz="2400" b="1" baseline="-25000" smtClean="0">
                <a:solidFill>
                  <a:srgbClr val="0000CC"/>
                </a:solidFill>
                <a:sym typeface="Symbol" pitchFamily="-84" charset="2"/>
              </a:rPr>
              <a:t>i</a:t>
            </a:r>
            <a:r>
              <a:rPr lang="en-US" sz="2400" b="1" smtClean="0">
                <a:solidFill>
                  <a:srgbClr val="0000CC"/>
                </a:solidFill>
                <a:sym typeface="Symbol" pitchFamily="-84" charset="2"/>
              </a:rPr>
              <a:t>}, p) is called a finite probability scheme for the experiment</a:t>
            </a:r>
            <a:r>
              <a:rPr lang="en-US" sz="2400" b="1" smtClean="0">
                <a:sym typeface="Symbol" pitchFamily="-84" charset="2"/>
              </a:rPr>
              <a:t/>
            </a:r>
            <a:br>
              <a:rPr lang="en-US" sz="2400" b="1" smtClean="0">
                <a:sym typeface="Symbol" pitchFamily="-84" charset="2"/>
              </a:rPr>
            </a:br>
            <a:endParaRPr lang="en-US" sz="2400" b="1" smtClean="0">
              <a:sym typeface="Symbol" pitchFamily="-84" charset="2"/>
            </a:endParaRPr>
          </a:p>
          <a:p>
            <a:pPr marL="1625600" lvl="1" indent="-533400" eaLnBrk="1" hangingPunct="1">
              <a:buFontTx/>
              <a:buNone/>
            </a:pPr>
            <a:r>
              <a:rPr lang="en-US" sz="2400" b="1" smtClean="0">
                <a:sym typeface="Symbol" pitchFamily="-84" charset="2"/>
              </a:rPr>
              <a:t>i</a:t>
            </a:r>
            <a:r>
              <a:rPr lang="en-US" sz="2400" b="1" baseline="30000" smtClean="0">
                <a:sym typeface="Symbol" pitchFamily="-84" charset="2"/>
              </a:rPr>
              <a:t>th</a:t>
            </a:r>
            <a:r>
              <a:rPr lang="en-US" sz="2400" b="1" smtClean="0">
                <a:sym typeface="Symbol" pitchFamily="-84" charset="2"/>
              </a:rPr>
              <a:t> component of p is the probability of event A</a:t>
            </a:r>
            <a:r>
              <a:rPr lang="en-US" sz="2400" b="1" baseline="-25000" smtClean="0">
                <a:sym typeface="Symbol" pitchFamily="-84" charset="2"/>
              </a:rPr>
              <a:t>i</a:t>
            </a:r>
            <a:r>
              <a:rPr lang="en-US" sz="2400" b="1" smtClean="0">
                <a:sym typeface="Symbol" pitchFamily="-84" charset="2"/>
              </a:rPr>
              <a:t> </a:t>
            </a:r>
          </a:p>
          <a:p>
            <a:pPr marL="1625600" lvl="1" indent="-533400" eaLnBrk="1" hangingPunct="1">
              <a:buFontTx/>
              <a:buNone/>
            </a:pPr>
            <a:r>
              <a:rPr lang="en-US" sz="2400" b="1" smtClean="0">
                <a:sym typeface="Symbol" pitchFamily="-84" charset="2"/>
              </a:rPr>
              <a:t>c is called the length of the scheme</a:t>
            </a:r>
          </a:p>
          <a:p>
            <a:pPr marL="1625600" lvl="1" indent="-533400" eaLnBrk="1" hangingPunct="1">
              <a:buFontTx/>
              <a:buNone/>
            </a:pPr>
            <a:r>
              <a:rPr lang="en-US" sz="2400" b="1" smtClean="0">
                <a:sym typeface="Symbol" pitchFamily="-84" charset="2"/>
              </a:rPr>
              <a:t>Note: </a:t>
            </a:r>
            <a:r>
              <a:rPr lang="en-US" sz="2400" b="1" smtClean="0">
                <a:solidFill>
                  <a:srgbClr val="0000CC"/>
                </a:solidFill>
                <a:sym typeface="Symbol" pitchFamily="-84" charset="2"/>
              </a:rPr>
              <a:t>c does NOT indicate the number of clusters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378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CB8585E4-427F-4D7B-B9F1-3552EF31E83D}" type="slidenum">
              <a:rPr lang="en-US" sz="1400">
                <a:latin typeface="Times New Roman" pitchFamily="-84" charset="0"/>
              </a:rPr>
              <a:pPr eaLnBrk="1" hangingPunct="1"/>
              <a:t>31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41350"/>
          </a:xfrm>
        </p:spPr>
        <p:txBody>
          <a:bodyPr/>
          <a:lstStyle/>
          <a:p>
            <a:pPr eaLnBrk="1" hangingPunct="1"/>
            <a:r>
              <a:rPr lang="en-US" sz="3600" smtClean="0"/>
              <a:t>Partition Entropy - Bezdek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724400"/>
          </a:xfrm>
        </p:spPr>
        <p:txBody>
          <a:bodyPr/>
          <a:lstStyle/>
          <a:p>
            <a:pPr marL="228600" indent="-228600" eaLnBrk="1" hangingPunct="1">
              <a:buFontTx/>
              <a:buNone/>
            </a:pPr>
            <a:endParaRPr lang="en-US" sz="2800" b="1" smtClean="0">
              <a:sym typeface="Symbol" pitchFamily="-84" charset="2"/>
            </a:endParaRPr>
          </a:p>
          <a:p>
            <a:pPr marL="228600" indent="-228600" eaLnBrk="1" hangingPunct="1">
              <a:buFontTx/>
              <a:buNone/>
            </a:pPr>
            <a:r>
              <a:rPr lang="en-US" sz="2800" b="1" smtClean="0">
                <a:sym typeface="Symbol" pitchFamily="-84" charset="2"/>
              </a:rPr>
              <a:t>Our aim is to find a measure h(p) of the amount of uncertainty associated with each state.</a:t>
            </a:r>
            <a:br>
              <a:rPr lang="en-US" sz="2800" b="1" smtClean="0">
                <a:sym typeface="Symbol" pitchFamily="-84" charset="2"/>
              </a:rPr>
            </a:br>
            <a:endParaRPr lang="en-US" sz="2800" b="1" smtClean="0">
              <a:sym typeface="Symbol" pitchFamily="-84" charset="2"/>
            </a:endParaRPr>
          </a:p>
          <a:p>
            <a:pPr marL="1371600" lvl="1" indent="-279400" eaLnBrk="1" hangingPunct="1">
              <a:buFontTx/>
              <a:buChar char="•"/>
            </a:pPr>
            <a:r>
              <a:rPr lang="en-US" b="1" smtClean="0">
                <a:solidFill>
                  <a:srgbClr val="0033CC"/>
                </a:solidFill>
                <a:sym typeface="Symbol" pitchFamily="-84" charset="2"/>
              </a:rPr>
              <a:t>h(p) – should maximize for p=(1/c, …, 1/c)</a:t>
            </a:r>
            <a:br>
              <a:rPr lang="en-US" b="1" smtClean="0">
                <a:solidFill>
                  <a:srgbClr val="0033CC"/>
                </a:solidFill>
                <a:sym typeface="Symbol" pitchFamily="-84" charset="2"/>
              </a:rPr>
            </a:br>
            <a:endParaRPr lang="en-US" b="1" smtClean="0">
              <a:solidFill>
                <a:srgbClr val="0033CC"/>
              </a:solidFill>
              <a:sym typeface="Symbol" pitchFamily="-84" charset="2"/>
            </a:endParaRPr>
          </a:p>
          <a:p>
            <a:pPr marL="1371600" lvl="1" indent="-279400" eaLnBrk="1" hangingPunct="1">
              <a:buFontTx/>
              <a:buChar char="•"/>
            </a:pPr>
            <a:r>
              <a:rPr lang="en-US" b="1" smtClean="0">
                <a:solidFill>
                  <a:srgbClr val="0033CC"/>
                </a:solidFill>
                <a:sym typeface="Symbol" pitchFamily="-84" charset="2"/>
              </a:rPr>
              <a:t>h(p) – should minimize for p=(0, 1, 0, …)</a:t>
            </a:r>
            <a:br>
              <a:rPr lang="en-US" b="1" smtClean="0">
                <a:solidFill>
                  <a:srgbClr val="0033CC"/>
                </a:solidFill>
                <a:sym typeface="Symbol" pitchFamily="-84" charset="2"/>
              </a:rPr>
            </a:br>
            <a:r>
              <a:rPr lang="en-US" b="1" smtClean="0">
                <a:sym typeface="Symbol" pitchFamily="-84" charset="2"/>
              </a:rPr>
              <a:t>(any partition statistically certain)</a:t>
            </a:r>
          </a:p>
          <a:p>
            <a:pPr marL="228600" indent="-228600" eaLnBrk="1" hangingPunct="1">
              <a:buFontTx/>
              <a:buNone/>
            </a:pPr>
            <a:endParaRPr lang="en-US" b="1" smtClean="0">
              <a:sym typeface="Symbol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147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49096E15-C868-4FAD-9B23-3AB7090C071E}" type="slidenum">
              <a:rPr lang="en-US" sz="1400">
                <a:latin typeface="Times New Roman" pitchFamily="-84" charset="0"/>
              </a:rPr>
              <a:pPr eaLnBrk="1" hangingPunct="1"/>
              <a:t>32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41350"/>
          </a:xfrm>
        </p:spPr>
        <p:txBody>
          <a:bodyPr/>
          <a:lstStyle/>
          <a:p>
            <a:pPr eaLnBrk="1" hangingPunct="1"/>
            <a:r>
              <a:rPr lang="en-US" sz="3600" smtClean="0"/>
              <a:t>Partition Entropy - Bezdek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953000"/>
          </a:xfrm>
        </p:spPr>
        <p:txBody>
          <a:bodyPr/>
          <a:lstStyle/>
          <a:p>
            <a:pPr marL="228600" indent="-228600" eaLnBrk="1" hangingPunct="1">
              <a:buFontTx/>
              <a:buNone/>
            </a:pPr>
            <a:r>
              <a:rPr lang="en-US" b="1" smtClean="0">
                <a:solidFill>
                  <a:srgbClr val="0033CC"/>
                </a:solidFill>
                <a:sym typeface="Symbol" pitchFamily="-84" charset="2"/>
              </a:rPr>
              <a:t>The entropy of the scheme is defined as:</a:t>
            </a:r>
            <a:br>
              <a:rPr lang="en-US" b="1" smtClean="0">
                <a:solidFill>
                  <a:srgbClr val="0033CC"/>
                </a:solidFill>
                <a:sym typeface="Symbol" pitchFamily="-84" charset="2"/>
              </a:rPr>
            </a:br>
            <a:r>
              <a:rPr lang="en-US" b="1" smtClean="0">
                <a:solidFill>
                  <a:srgbClr val="0033CC"/>
                </a:solidFill>
                <a:sym typeface="Symbol" pitchFamily="-84" charset="2"/>
              </a:rPr>
              <a:t/>
            </a:r>
            <a:br>
              <a:rPr lang="en-US" b="1" smtClean="0">
                <a:solidFill>
                  <a:srgbClr val="0033CC"/>
                </a:solidFill>
                <a:sym typeface="Symbol" pitchFamily="-84" charset="2"/>
              </a:rPr>
            </a:br>
            <a:r>
              <a:rPr lang="en-US" b="1" smtClean="0">
                <a:solidFill>
                  <a:srgbClr val="0033CC"/>
                </a:solidFill>
                <a:sym typeface="Symbol" pitchFamily="-84" charset="2"/>
              </a:rPr>
              <a:t/>
            </a:r>
            <a:br>
              <a:rPr lang="en-US" b="1" smtClean="0">
                <a:solidFill>
                  <a:srgbClr val="0033CC"/>
                </a:solidFill>
                <a:sym typeface="Symbol" pitchFamily="-84" charset="2"/>
              </a:rPr>
            </a:br>
            <a:endParaRPr lang="en-US" b="1" smtClean="0">
              <a:solidFill>
                <a:srgbClr val="0033CC"/>
              </a:solidFill>
              <a:sym typeface="Symbol" pitchFamily="-84" charset="2"/>
            </a:endParaRPr>
          </a:p>
          <a:p>
            <a:pPr marL="2057400" lvl="1" indent="-965200" eaLnBrk="1" hangingPunct="1">
              <a:buFontTx/>
              <a:buNone/>
            </a:pPr>
            <a:endParaRPr lang="en-US" sz="3200" b="1" smtClean="0">
              <a:solidFill>
                <a:srgbClr val="0033CC"/>
              </a:solidFill>
              <a:sym typeface="Symbol" pitchFamily="-84" charset="2"/>
            </a:endParaRPr>
          </a:p>
          <a:p>
            <a:pPr marL="2057400" lvl="1" indent="-965200" eaLnBrk="1" hangingPunct="1">
              <a:buFontTx/>
              <a:buNone/>
            </a:pPr>
            <a:r>
              <a:rPr lang="en-US" sz="3200" b="1" smtClean="0">
                <a:sym typeface="Symbol" pitchFamily="-84" charset="2"/>
              </a:rPr>
              <a:t>p</a:t>
            </a:r>
            <a:r>
              <a:rPr lang="en-US" sz="3200" b="1" baseline="-25000" smtClean="0">
                <a:sym typeface="Symbol" pitchFamily="-84" charset="2"/>
              </a:rPr>
              <a:t>i</a:t>
            </a:r>
            <a:r>
              <a:rPr lang="en-US" sz="3200" b="1" smtClean="0">
                <a:sym typeface="Symbol" pitchFamily="-84" charset="2"/>
              </a:rPr>
              <a:t> log</a:t>
            </a:r>
            <a:r>
              <a:rPr lang="en-US" sz="3200" b="1" baseline="-25000" smtClean="0">
                <a:sym typeface="Symbol" pitchFamily="-84" charset="2"/>
              </a:rPr>
              <a:t>a</a:t>
            </a:r>
            <a:r>
              <a:rPr lang="en-US" sz="3200" b="1" smtClean="0">
                <a:sym typeface="Symbol" pitchFamily="-84" charset="2"/>
              </a:rPr>
              <a:t>(p</a:t>
            </a:r>
            <a:r>
              <a:rPr lang="en-US" sz="3200" b="1" baseline="-25000" smtClean="0">
                <a:sym typeface="Symbol" pitchFamily="-84" charset="2"/>
              </a:rPr>
              <a:t>i</a:t>
            </a:r>
            <a:r>
              <a:rPr lang="en-US" sz="3200" b="1" smtClean="0">
                <a:sym typeface="Symbol" pitchFamily="-84" charset="2"/>
              </a:rPr>
              <a:t>) = 0 whenever p</a:t>
            </a:r>
            <a:r>
              <a:rPr lang="en-US" sz="3200" b="1" baseline="-25000" smtClean="0">
                <a:sym typeface="Symbol" pitchFamily="-84" charset="2"/>
              </a:rPr>
              <a:t>i</a:t>
            </a:r>
            <a:r>
              <a:rPr lang="en-US" sz="3200" b="1" smtClean="0">
                <a:sym typeface="Symbol" pitchFamily="-84" charset="2"/>
              </a:rPr>
              <a:t> = 0</a:t>
            </a:r>
          </a:p>
        </p:txBody>
      </p:sp>
      <p:graphicFrame>
        <p:nvGraphicFramePr>
          <p:cNvPr id="70658" name="Object 4"/>
          <p:cNvGraphicFramePr>
            <a:graphicFrameLocks noChangeAspect="1"/>
          </p:cNvGraphicFramePr>
          <p:nvPr/>
        </p:nvGraphicFramePr>
        <p:xfrm>
          <a:off x="1981200" y="2209800"/>
          <a:ext cx="4114800" cy="1249363"/>
        </p:xfrm>
        <a:graphic>
          <a:graphicData uri="http://schemas.openxmlformats.org/presentationml/2006/ole">
            <p:oleObj spid="_x0000_s8195" name="Equation" r:id="rId3" imgW="1422360" imgH="431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90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378302C2-AD33-42B7-8C6D-8773AE5DBE2B}" type="slidenum">
              <a:rPr lang="en-US" sz="1400">
                <a:latin typeface="Times New Roman" pitchFamily="-84" charset="0"/>
              </a:rPr>
              <a:pPr eaLnBrk="1" hangingPunct="1"/>
              <a:t>33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41350"/>
          </a:xfrm>
        </p:spPr>
        <p:txBody>
          <a:bodyPr/>
          <a:lstStyle/>
          <a:p>
            <a:pPr eaLnBrk="1" hangingPunct="1"/>
            <a:r>
              <a:rPr lang="en-US" sz="3600" smtClean="0"/>
              <a:t>Partition Entropy - Bezdek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486400"/>
          </a:xfrm>
        </p:spPr>
        <p:txBody>
          <a:bodyPr/>
          <a:lstStyle/>
          <a:p>
            <a:pPr marL="228600" indent="-228600" eaLnBrk="1" hangingPunct="1">
              <a:buFontTx/>
              <a:buNone/>
            </a:pPr>
            <a:r>
              <a:rPr lang="en-US" sz="2400" b="1" smtClean="0">
                <a:solidFill>
                  <a:srgbClr val="0033CC"/>
                </a:solidFill>
                <a:cs typeface="Times New Roman" pitchFamily="-84" charset="0"/>
                <a:sym typeface="Symbol" pitchFamily="-84" charset="2"/>
              </a:rPr>
              <a:t>Partition entropy </a:t>
            </a:r>
          </a:p>
          <a:p>
            <a:pPr marL="228600" indent="-228600" eaLnBrk="1" hangingPunct="1">
              <a:buFontTx/>
              <a:buNone/>
            </a:pPr>
            <a:r>
              <a:rPr lang="en-US" sz="2400" b="1" smtClean="0">
                <a:cs typeface="Times New Roman" pitchFamily="-84" charset="0"/>
                <a:sym typeface="Symbol" pitchFamily="-84" charset="2"/>
              </a:rPr>
              <a:t>of any fuzzy c-partition U  M</a:t>
            </a:r>
            <a:r>
              <a:rPr lang="en-US" sz="2400" b="1" baseline="-25000" smtClean="0">
                <a:cs typeface="Times New Roman" pitchFamily="-84" charset="0"/>
                <a:sym typeface="Symbol" pitchFamily="-84" charset="2"/>
              </a:rPr>
              <a:t>fc</a:t>
            </a:r>
            <a:r>
              <a:rPr lang="en-US" sz="2400" b="1" smtClean="0">
                <a:cs typeface="Times New Roman" pitchFamily="-84" charset="0"/>
                <a:sym typeface="Symbol" pitchFamily="-84" charset="2"/>
              </a:rPr>
              <a:t> of X, </a:t>
            </a:r>
          </a:p>
          <a:p>
            <a:pPr marL="228600" indent="-228600" eaLnBrk="1" hangingPunct="1">
              <a:buFontTx/>
              <a:buNone/>
            </a:pPr>
            <a:r>
              <a:rPr lang="en-US" sz="2400" b="1" smtClean="0">
                <a:cs typeface="Times New Roman" pitchFamily="-84" charset="0"/>
                <a:sym typeface="Symbol" pitchFamily="-84" charset="2"/>
              </a:rPr>
              <a:t>where |X| = n, is, for 1  c  n</a:t>
            </a:r>
            <a:r>
              <a:rPr lang="en-US" sz="2800" b="1" smtClean="0">
                <a:cs typeface="Times New Roman" pitchFamily="-84" charset="0"/>
                <a:sym typeface="Symbol" pitchFamily="-84" charset="2"/>
              </a:rPr>
              <a:t/>
            </a:r>
            <a:br>
              <a:rPr lang="en-US" sz="2800" b="1" smtClean="0">
                <a:cs typeface="Times New Roman" pitchFamily="-84" charset="0"/>
                <a:sym typeface="Symbol" pitchFamily="-84" charset="2"/>
              </a:rPr>
            </a:br>
            <a:r>
              <a:rPr lang="en-US" sz="2800" b="1" smtClean="0">
                <a:solidFill>
                  <a:srgbClr val="0033CC"/>
                </a:solidFill>
                <a:cs typeface="Times New Roman" pitchFamily="-84" charset="0"/>
                <a:sym typeface="Symbol" pitchFamily="-84" charset="2"/>
              </a:rPr>
              <a:t/>
            </a:r>
            <a:br>
              <a:rPr lang="en-US" sz="2800" b="1" smtClean="0">
                <a:solidFill>
                  <a:srgbClr val="0033CC"/>
                </a:solidFill>
                <a:cs typeface="Times New Roman" pitchFamily="-84" charset="0"/>
                <a:sym typeface="Symbol" pitchFamily="-84" charset="2"/>
              </a:rPr>
            </a:br>
            <a:r>
              <a:rPr lang="en-US" sz="2800" b="1" smtClean="0">
                <a:cs typeface="Times New Roman" pitchFamily="-84" charset="0"/>
                <a:sym typeface="Symbol" pitchFamily="-84" charset="2"/>
              </a:rPr>
              <a:t/>
            </a:r>
            <a:br>
              <a:rPr lang="en-US" sz="2800" b="1" smtClean="0">
                <a:cs typeface="Times New Roman" pitchFamily="-84" charset="0"/>
                <a:sym typeface="Symbol" pitchFamily="-84" charset="2"/>
              </a:rPr>
            </a:br>
            <a:r>
              <a:rPr lang="en-US" sz="2800" b="1" smtClean="0">
                <a:cs typeface="Times New Roman" pitchFamily="-84" charset="0"/>
                <a:sym typeface="Symbol" pitchFamily="-84" charset="2"/>
              </a:rPr>
              <a:t/>
            </a:r>
            <a:br>
              <a:rPr lang="en-US" sz="2800" b="1" smtClean="0">
                <a:cs typeface="Times New Roman" pitchFamily="-84" charset="0"/>
                <a:sym typeface="Symbol" pitchFamily="-84" charset="2"/>
              </a:rPr>
            </a:br>
            <a:r>
              <a:rPr lang="en-US" sz="2800" b="1" smtClean="0">
                <a:cs typeface="Times New Roman" pitchFamily="-84" charset="0"/>
                <a:sym typeface="Symbol" pitchFamily="-84" charset="2"/>
              </a:rPr>
              <a:t/>
            </a:r>
            <a:br>
              <a:rPr lang="en-US" sz="2800" b="1" smtClean="0">
                <a:cs typeface="Times New Roman" pitchFamily="-84" charset="0"/>
                <a:sym typeface="Symbol" pitchFamily="-84" charset="2"/>
              </a:rPr>
            </a:br>
            <a:endParaRPr lang="en-US" sz="2800" b="1" smtClean="0">
              <a:cs typeface="Times New Roman" pitchFamily="-84" charset="0"/>
              <a:sym typeface="Symbol" pitchFamily="-84" charset="2"/>
            </a:endParaRPr>
          </a:p>
          <a:p>
            <a:pPr marL="228600" indent="-228600" eaLnBrk="1" hangingPunct="1">
              <a:buFontTx/>
              <a:buNone/>
            </a:pPr>
            <a:r>
              <a:rPr lang="en-US" sz="2800" b="1" smtClean="0">
                <a:cs typeface="Times New Roman" pitchFamily="-84" charset="0"/>
                <a:sym typeface="Symbol" pitchFamily="-84" charset="2"/>
              </a:rPr>
              <a:t>	</a:t>
            </a:r>
            <a:endParaRPr lang="en-US" sz="2400" b="1" smtClean="0">
              <a:cs typeface="Times New Roman" pitchFamily="-84" charset="0"/>
              <a:sym typeface="Symbol" pitchFamily="-84" charset="2"/>
            </a:endParaRPr>
          </a:p>
        </p:txBody>
      </p:sp>
      <p:graphicFrame>
        <p:nvGraphicFramePr>
          <p:cNvPr id="71682" name="Object 4"/>
          <p:cNvGraphicFramePr>
            <a:graphicFrameLocks noChangeAspect="1"/>
          </p:cNvGraphicFramePr>
          <p:nvPr/>
        </p:nvGraphicFramePr>
        <p:xfrm>
          <a:off x="1828800" y="3124200"/>
          <a:ext cx="4953000" cy="1585913"/>
        </p:xfrm>
        <a:graphic>
          <a:graphicData uri="http://schemas.openxmlformats.org/presentationml/2006/ole">
            <p:oleObj spid="_x0000_s9219" name="Equation" r:id="rId3" imgW="1904760" imgH="609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776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311CEAED-A34D-41F3-8C17-4BDAFF377552}" type="slidenum">
              <a:rPr lang="en-US" sz="1400">
                <a:latin typeface="Times New Roman" pitchFamily="-84" charset="0"/>
              </a:rPr>
              <a:pPr eaLnBrk="1" hangingPunct="1"/>
              <a:t>34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41350"/>
          </a:xfrm>
        </p:spPr>
        <p:txBody>
          <a:bodyPr/>
          <a:lstStyle/>
          <a:p>
            <a:pPr eaLnBrk="1" hangingPunct="1"/>
            <a:r>
              <a:rPr lang="en-US" sz="3600" smtClean="0"/>
              <a:t>Partition Entropy - Bezdek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572000"/>
          </a:xfrm>
        </p:spPr>
        <p:txBody>
          <a:bodyPr/>
          <a:lstStyle/>
          <a:p>
            <a:pPr marL="228600" indent="-228600" eaLnBrk="1" hangingPunct="1">
              <a:buFontTx/>
              <a:buNone/>
            </a:pPr>
            <a:r>
              <a:rPr lang="en-US" b="1" smtClean="0">
                <a:cs typeface="Times New Roman" pitchFamily="-84" charset="0"/>
                <a:sym typeface="Symbol" pitchFamily="-84" charset="2"/>
              </a:rPr>
              <a:t/>
            </a:r>
            <a:br>
              <a:rPr lang="en-US" b="1" smtClean="0">
                <a:cs typeface="Times New Roman" pitchFamily="-84" charset="0"/>
                <a:sym typeface="Symbol" pitchFamily="-84" charset="2"/>
              </a:rPr>
            </a:br>
            <a:r>
              <a:rPr lang="en-US" sz="2800" b="1" smtClean="0">
                <a:cs typeface="Times New Roman" pitchFamily="-84" charset="0"/>
                <a:sym typeface="Symbol" pitchFamily="-84" charset="2"/>
              </a:rPr>
              <a:t>Let U  M</a:t>
            </a:r>
            <a:r>
              <a:rPr lang="en-US" sz="2800" b="1" baseline="-25000" smtClean="0">
                <a:cs typeface="Times New Roman" pitchFamily="-84" charset="0"/>
                <a:sym typeface="Symbol" pitchFamily="-84" charset="2"/>
              </a:rPr>
              <a:t>fc</a:t>
            </a:r>
            <a:r>
              <a:rPr lang="en-US" sz="2800" b="1" smtClean="0">
                <a:cs typeface="Times New Roman" pitchFamily="-84" charset="0"/>
                <a:sym typeface="Symbol" pitchFamily="-84" charset="2"/>
              </a:rPr>
              <a:t> be a fuzzy c-partition of n data points. Then for 1  c  n and </a:t>
            </a:r>
            <a:r>
              <a:rPr lang="en-US" sz="2800" b="1" smtClean="0">
                <a:sym typeface="Symbol" pitchFamily="-84" charset="2"/>
              </a:rPr>
              <a:t>a  (1,) </a:t>
            </a:r>
            <a:br>
              <a:rPr lang="en-US" sz="2800" b="1" smtClean="0">
                <a:sym typeface="Symbol" pitchFamily="-84" charset="2"/>
              </a:rPr>
            </a:br>
            <a:endParaRPr lang="en-US" sz="2800" b="1" smtClean="0">
              <a:sym typeface="Symbol" pitchFamily="-84" charset="2"/>
            </a:endParaRPr>
          </a:p>
          <a:p>
            <a:pPr marL="1371600" lvl="1" indent="-279400" eaLnBrk="1" hangingPunct="1">
              <a:buFontTx/>
              <a:buNone/>
            </a:pPr>
            <a:r>
              <a:rPr lang="en-US" b="1" smtClean="0">
                <a:solidFill>
                  <a:srgbClr val="0000CC"/>
                </a:solidFill>
                <a:sym typeface="Symbol" pitchFamily="-84" charset="2"/>
              </a:rPr>
              <a:t>0 </a:t>
            </a:r>
            <a:r>
              <a:rPr lang="en-US" b="1" smtClean="0">
                <a:solidFill>
                  <a:srgbClr val="0000CC"/>
                </a:solidFill>
                <a:cs typeface="Times New Roman" pitchFamily="-84" charset="0"/>
                <a:sym typeface="Symbol" pitchFamily="-84" charset="2"/>
              </a:rPr>
              <a:t> H(U;c)  log</a:t>
            </a:r>
            <a:r>
              <a:rPr lang="en-US" b="1" baseline="-25000" smtClean="0">
                <a:solidFill>
                  <a:srgbClr val="0000CC"/>
                </a:solidFill>
                <a:cs typeface="Times New Roman" pitchFamily="-84" charset="0"/>
                <a:sym typeface="Symbol" pitchFamily="-84" charset="2"/>
              </a:rPr>
              <a:t>a</a:t>
            </a:r>
            <a:r>
              <a:rPr lang="en-US" b="1" smtClean="0">
                <a:solidFill>
                  <a:srgbClr val="0000CC"/>
                </a:solidFill>
                <a:cs typeface="Times New Roman" pitchFamily="-84" charset="0"/>
                <a:sym typeface="Symbol" pitchFamily="-84" charset="2"/>
              </a:rPr>
              <a:t>(c)</a:t>
            </a:r>
          </a:p>
          <a:p>
            <a:pPr marL="1371600" lvl="1" indent="-279400" eaLnBrk="1" hangingPunct="1">
              <a:buFontTx/>
              <a:buNone/>
            </a:pPr>
            <a:r>
              <a:rPr lang="en-US" b="1" smtClean="0">
                <a:solidFill>
                  <a:srgbClr val="0000CC"/>
                </a:solidFill>
                <a:cs typeface="Times New Roman" pitchFamily="-84" charset="0"/>
                <a:sym typeface="Symbol" pitchFamily="-84" charset="2"/>
              </a:rPr>
              <a:t>H(U;c) = 0  M</a:t>
            </a:r>
            <a:r>
              <a:rPr lang="en-US" b="1" baseline="-25000" smtClean="0">
                <a:solidFill>
                  <a:srgbClr val="0000CC"/>
                </a:solidFill>
                <a:cs typeface="Times New Roman" pitchFamily="-84" charset="0"/>
                <a:sym typeface="Symbol" pitchFamily="-84" charset="2"/>
              </a:rPr>
              <a:t>co</a:t>
            </a:r>
            <a:r>
              <a:rPr lang="en-US" b="1" smtClean="0">
                <a:solidFill>
                  <a:srgbClr val="0000CC"/>
                </a:solidFill>
                <a:cs typeface="Times New Roman" pitchFamily="-84" charset="0"/>
                <a:sym typeface="Symbol" pitchFamily="-84" charset="2"/>
              </a:rPr>
              <a:t> is hard</a:t>
            </a:r>
          </a:p>
          <a:p>
            <a:pPr marL="1371600" lvl="1" indent="-279400" eaLnBrk="1" hangingPunct="1">
              <a:buFontTx/>
              <a:buNone/>
            </a:pPr>
            <a:r>
              <a:rPr lang="en-US" b="1" smtClean="0">
                <a:solidFill>
                  <a:srgbClr val="0000CC"/>
                </a:solidFill>
                <a:cs typeface="Times New Roman" pitchFamily="-84" charset="0"/>
                <a:sym typeface="Symbol" pitchFamily="-84" charset="2"/>
              </a:rPr>
              <a:t>H(U;c) = log</a:t>
            </a:r>
            <a:r>
              <a:rPr lang="en-US" b="1" baseline="-25000" smtClean="0">
                <a:solidFill>
                  <a:srgbClr val="0000CC"/>
                </a:solidFill>
                <a:cs typeface="Times New Roman" pitchFamily="-84" charset="0"/>
                <a:sym typeface="Symbol" pitchFamily="-84" charset="2"/>
              </a:rPr>
              <a:t>a</a:t>
            </a:r>
            <a:r>
              <a:rPr lang="en-US" b="1" smtClean="0">
                <a:solidFill>
                  <a:srgbClr val="0000CC"/>
                </a:solidFill>
                <a:cs typeface="Times New Roman" pitchFamily="-84" charset="0"/>
                <a:sym typeface="Symbol" pitchFamily="-84" charset="2"/>
              </a:rPr>
              <a:t>(c)  U = [1/c]</a:t>
            </a:r>
          </a:p>
          <a:p>
            <a:pPr marL="228600" indent="-228600" eaLnBrk="1" hangingPunct="1">
              <a:buFontTx/>
              <a:buNone/>
            </a:pPr>
            <a:endParaRPr lang="en-US" sz="2800" b="1" smtClean="0">
              <a:solidFill>
                <a:srgbClr val="0000CC"/>
              </a:solidFill>
              <a:cs typeface="Times New Roman" pitchFamily="-84" charset="0"/>
              <a:sym typeface="Symbol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264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AA7F86D8-B21E-452F-A671-01453A7FC390}" type="slidenum">
              <a:rPr lang="en-US" sz="1400">
                <a:latin typeface="Times New Roman" pitchFamily="-84" charset="0"/>
              </a:rPr>
              <a:pPr eaLnBrk="1" hangingPunct="1"/>
              <a:t>35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41350"/>
          </a:xfrm>
        </p:spPr>
        <p:txBody>
          <a:bodyPr/>
          <a:lstStyle/>
          <a:p>
            <a:pPr eaLnBrk="1" hangingPunct="1"/>
            <a:r>
              <a:rPr lang="en-US" sz="3600" smtClean="0"/>
              <a:t>Partition Entropy - Bezdek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181600"/>
          </a:xfrm>
        </p:spPr>
        <p:txBody>
          <a:bodyPr/>
          <a:lstStyle/>
          <a:p>
            <a:pPr marL="228600" indent="-228600" eaLnBrk="1" hangingPunct="1">
              <a:buFontTx/>
              <a:buNone/>
            </a:pPr>
            <a:r>
              <a:rPr lang="en-US" sz="2800" b="1" smtClean="0">
                <a:cs typeface="Times New Roman" pitchFamily="-84" charset="0"/>
                <a:sym typeface="Symbol" pitchFamily="-84" charset="2"/>
              </a:rPr>
              <a:t>Example: entropy for U and V</a:t>
            </a:r>
            <a:br>
              <a:rPr lang="en-US" sz="2800" b="1" smtClean="0">
                <a:cs typeface="Times New Roman" pitchFamily="-84" charset="0"/>
                <a:sym typeface="Symbol" pitchFamily="-84" charset="2"/>
              </a:rPr>
            </a:br>
            <a:r>
              <a:rPr lang="en-US" sz="2800" b="1" smtClean="0">
                <a:cs typeface="Times New Roman" pitchFamily="-84" charset="0"/>
                <a:sym typeface="Symbol" pitchFamily="-84" charset="2"/>
              </a:rPr>
              <a:t/>
            </a:r>
            <a:br>
              <a:rPr lang="en-US" sz="2800" b="1" smtClean="0">
                <a:cs typeface="Times New Roman" pitchFamily="-84" charset="0"/>
                <a:sym typeface="Symbol" pitchFamily="-84" charset="2"/>
              </a:rPr>
            </a:br>
            <a:r>
              <a:rPr lang="en-US" sz="2800" b="1" smtClean="0">
                <a:cs typeface="Times New Roman" pitchFamily="-84" charset="0"/>
                <a:sym typeface="Symbol" pitchFamily="-84" charset="2"/>
              </a:rPr>
              <a:t/>
            </a:r>
            <a:br>
              <a:rPr lang="en-US" sz="2800" b="1" smtClean="0">
                <a:cs typeface="Times New Roman" pitchFamily="-84" charset="0"/>
                <a:sym typeface="Symbol" pitchFamily="-84" charset="2"/>
              </a:rPr>
            </a:br>
            <a:endParaRPr lang="en-US" sz="2800" b="1" smtClean="0">
              <a:solidFill>
                <a:schemeClr val="tx2"/>
              </a:solidFill>
              <a:cs typeface="Times New Roman" pitchFamily="-84" charset="0"/>
              <a:sym typeface="Symbol" pitchFamily="-84" charset="2"/>
            </a:endParaRPr>
          </a:p>
          <a:p>
            <a:pPr marL="228600" indent="-228600" eaLnBrk="1" hangingPunct="1">
              <a:buFontTx/>
              <a:buNone/>
            </a:pPr>
            <a:endParaRPr lang="en-US" sz="3600" b="1" smtClean="0">
              <a:solidFill>
                <a:schemeClr val="tx2"/>
              </a:solidFill>
              <a:cs typeface="Times New Roman" pitchFamily="-84" charset="0"/>
              <a:sym typeface="Symbol" pitchFamily="-84" charset="2"/>
            </a:endParaRPr>
          </a:p>
          <a:p>
            <a:pPr marL="228600" indent="-228600" eaLnBrk="1" hangingPunct="1">
              <a:buFontTx/>
              <a:buNone/>
            </a:pPr>
            <a:r>
              <a:rPr lang="en-US" sz="2800" b="1" smtClean="0">
                <a:solidFill>
                  <a:schemeClr val="tx2"/>
                </a:solidFill>
                <a:cs typeface="Times New Roman" pitchFamily="-84" charset="0"/>
                <a:sym typeface="Symbol" pitchFamily="-84" charset="2"/>
              </a:rPr>
              <a:t>H(U;c) = 49 log</a:t>
            </a:r>
            <a:r>
              <a:rPr lang="en-US" sz="2800" b="1" baseline="-25000" smtClean="0">
                <a:solidFill>
                  <a:schemeClr val="tx2"/>
                </a:solidFill>
                <a:cs typeface="Times New Roman" pitchFamily="-84" charset="0"/>
                <a:sym typeface="Symbol" pitchFamily="-84" charset="2"/>
              </a:rPr>
              <a:t>e</a:t>
            </a:r>
            <a:r>
              <a:rPr lang="en-US" sz="2800" b="1" smtClean="0">
                <a:solidFill>
                  <a:schemeClr val="tx2"/>
                </a:solidFill>
                <a:cs typeface="Times New Roman" pitchFamily="-84" charset="0"/>
                <a:sym typeface="Symbol" pitchFamily="-84" charset="2"/>
              </a:rPr>
              <a:t>(2)/51 = 0.665</a:t>
            </a:r>
          </a:p>
          <a:p>
            <a:pPr marL="228600" indent="-228600" eaLnBrk="1" hangingPunct="1">
              <a:buFontTx/>
              <a:buNone/>
            </a:pPr>
            <a:endParaRPr lang="en-US" sz="2800" b="1" smtClean="0">
              <a:solidFill>
                <a:schemeClr val="tx2"/>
              </a:solidFill>
              <a:cs typeface="Times New Roman" pitchFamily="-84" charset="0"/>
              <a:sym typeface="Symbol" pitchFamily="-84" charset="2"/>
            </a:endParaRPr>
          </a:p>
          <a:p>
            <a:pPr marL="228600" indent="-228600" eaLnBrk="1" hangingPunct="1">
              <a:buFontTx/>
              <a:buNone/>
            </a:pPr>
            <a:r>
              <a:rPr lang="en-US" sz="2800" b="1" smtClean="0">
                <a:solidFill>
                  <a:schemeClr val="tx2"/>
                </a:solidFill>
                <a:cs typeface="Times New Roman" pitchFamily="-84" charset="0"/>
                <a:sym typeface="Symbol" pitchFamily="-84" charset="2"/>
              </a:rPr>
              <a:t>H(V;c) = log</a:t>
            </a:r>
            <a:r>
              <a:rPr lang="en-US" sz="2800" b="1" baseline="-25000" smtClean="0">
                <a:solidFill>
                  <a:schemeClr val="tx2"/>
                </a:solidFill>
                <a:cs typeface="Times New Roman" pitchFamily="-84" charset="0"/>
                <a:sym typeface="Symbol" pitchFamily="-84" charset="2"/>
              </a:rPr>
              <a:t>e</a:t>
            </a:r>
            <a:r>
              <a:rPr lang="en-US" sz="2800" b="1" smtClean="0">
                <a:solidFill>
                  <a:schemeClr val="tx2"/>
                </a:solidFill>
                <a:cs typeface="Times New Roman" pitchFamily="-84" charset="0"/>
                <a:sym typeface="Symbol" pitchFamily="-84" charset="2"/>
              </a:rPr>
              <a:t>(2)/51 = 0.013</a:t>
            </a:r>
            <a:br>
              <a:rPr lang="en-US" sz="2800" b="1" smtClean="0">
                <a:solidFill>
                  <a:schemeClr val="tx2"/>
                </a:solidFill>
                <a:cs typeface="Times New Roman" pitchFamily="-84" charset="0"/>
                <a:sym typeface="Symbol" pitchFamily="-84" charset="2"/>
              </a:rPr>
            </a:br>
            <a:endParaRPr lang="en-US" sz="2800" b="1" smtClean="0">
              <a:solidFill>
                <a:schemeClr val="tx2"/>
              </a:solidFill>
              <a:cs typeface="Times New Roman" pitchFamily="-84" charset="0"/>
              <a:sym typeface="Symbol" pitchFamily="-84" charset="2"/>
            </a:endParaRPr>
          </a:p>
          <a:p>
            <a:pPr marL="228600" indent="-228600" eaLnBrk="1" hangingPunct="1">
              <a:buFontTx/>
              <a:buNone/>
            </a:pPr>
            <a:r>
              <a:rPr lang="en-US" sz="2800" b="1" smtClean="0">
                <a:cs typeface="Times New Roman" pitchFamily="-84" charset="0"/>
                <a:sym typeface="Symbol" pitchFamily="-84" charset="2"/>
              </a:rPr>
              <a:t>U is a very uncertain partition</a:t>
            </a:r>
            <a:r>
              <a:rPr lang="en-US" sz="3600" b="1" smtClean="0">
                <a:cs typeface="Times New Roman" pitchFamily="-84" charset="0"/>
                <a:sym typeface="Symbol" pitchFamily="-84" charset="2"/>
              </a:rPr>
              <a:t> </a:t>
            </a:r>
          </a:p>
        </p:txBody>
      </p:sp>
      <p:graphicFrame>
        <p:nvGraphicFramePr>
          <p:cNvPr id="73730" name="Object 4"/>
          <p:cNvGraphicFramePr>
            <a:graphicFrameLocks noChangeAspect="1"/>
          </p:cNvGraphicFramePr>
          <p:nvPr/>
        </p:nvGraphicFramePr>
        <p:xfrm>
          <a:off x="1371600" y="2133600"/>
          <a:ext cx="5943600" cy="1357313"/>
        </p:xfrm>
        <a:graphic>
          <a:graphicData uri="http://schemas.openxmlformats.org/presentationml/2006/ole">
            <p:oleObj spid="_x0000_s10243" name="Equation" r:id="rId3" imgW="3454200" imgH="7873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798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 Entropy - Bezdek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Normalized partition entropy:</a:t>
            </a:r>
          </a:p>
          <a:p>
            <a:pPr>
              <a:buFontTx/>
              <a:buNone/>
            </a:pPr>
            <a:r>
              <a:rPr lang="en-US" dirty="0" smtClean="0"/>
              <a:t>Reasons: Variable ranges make interpretation of values of </a:t>
            </a:r>
            <a:r>
              <a:rPr lang="en-US" dirty="0" err="1" smtClean="0"/>
              <a:t>V</a:t>
            </a:r>
            <a:r>
              <a:rPr lang="en-US" sz="1800" dirty="0" err="1" smtClean="0"/>
              <a:t>pc</a:t>
            </a:r>
            <a:r>
              <a:rPr lang="en-US" dirty="0" smtClean="0"/>
              <a:t> and </a:t>
            </a:r>
            <a:r>
              <a:rPr lang="en-US" dirty="0" err="1" smtClean="0"/>
              <a:t>V</a:t>
            </a:r>
            <a:r>
              <a:rPr lang="en-US" sz="1800" dirty="0" err="1" smtClean="0"/>
              <a:t>pe</a:t>
            </a:r>
            <a:r>
              <a:rPr lang="en-US" dirty="0" smtClean="0"/>
              <a:t> difficult. Since they are not referenced to a fixed scale. </a:t>
            </a:r>
          </a:p>
          <a:p>
            <a:pPr>
              <a:buFontTx/>
              <a:buNone/>
            </a:pPr>
            <a:r>
              <a:rPr lang="en-US" dirty="0" smtClean="0"/>
              <a:t>For example</a:t>
            </a:r>
          </a:p>
        </p:txBody>
      </p:sp>
      <p:sp>
        <p:nvSpPr>
          <p:cNvPr id="757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757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9E463E42-1DF7-42BF-B93F-235E40C8496A}" type="slidenum">
              <a:rPr lang="en-US" sz="1400">
                <a:latin typeface="Times New Roman" pitchFamily="-84" charset="0"/>
              </a:rPr>
              <a:pPr eaLnBrk="1" hangingPunct="1"/>
              <a:t>36</a:t>
            </a:fld>
            <a:endParaRPr lang="en-US" sz="1400">
              <a:latin typeface="Times New Roman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5518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F51E4122-E79F-4339-91AE-BD49CC56AD51}" type="slidenum">
              <a:rPr lang="en-US" sz="1400">
                <a:latin typeface="Times New Roman" pitchFamily="-84" charset="0"/>
              </a:rPr>
              <a:pPr eaLnBrk="1" hangingPunct="1"/>
              <a:t>37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41350"/>
          </a:xfrm>
        </p:spPr>
        <p:txBody>
          <a:bodyPr/>
          <a:lstStyle/>
          <a:p>
            <a:pPr eaLnBrk="1" hangingPunct="1"/>
            <a:r>
              <a:rPr lang="en-US" sz="3600" smtClean="0"/>
              <a:t>Partition Entropy - Bezdek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915400" cy="4419600"/>
          </a:xfrm>
        </p:spPr>
        <p:txBody>
          <a:bodyPr/>
          <a:lstStyle/>
          <a:p>
            <a:pPr marL="230188" indent="-230188" eaLnBrk="1" hangingPunct="1">
              <a:buFontTx/>
              <a:buNone/>
            </a:pPr>
            <a:r>
              <a:rPr lang="en-US" b="1" smtClean="0">
                <a:solidFill>
                  <a:schemeClr val="tx2"/>
                </a:solidFill>
              </a:rPr>
              <a:t>Normalized partition entropy:</a:t>
            </a:r>
          </a:p>
          <a:p>
            <a:pPr marL="230188" indent="-230188" eaLnBrk="1" hangingPunct="1">
              <a:buFontTx/>
              <a:buNone/>
            </a:pPr>
            <a:endParaRPr lang="en-US" b="1" smtClean="0">
              <a:sym typeface="Symbol" pitchFamily="-84" charset="2"/>
            </a:endParaRPr>
          </a:p>
          <a:p>
            <a:pPr marL="230188" indent="-230188" eaLnBrk="1" hangingPunct="1">
              <a:buFontTx/>
              <a:buNone/>
            </a:pPr>
            <a:endParaRPr lang="en-US" sz="3600" b="1" smtClean="0">
              <a:sym typeface="Symbol" pitchFamily="-84" charset="2"/>
            </a:endParaRPr>
          </a:p>
          <a:p>
            <a:pPr marL="230188" indent="-230188" eaLnBrk="1" hangingPunct="1">
              <a:buFontTx/>
              <a:buNone/>
            </a:pPr>
            <a:endParaRPr lang="en-US" sz="3600" b="1" smtClean="0">
              <a:sym typeface="Symbol" pitchFamily="-84" charset="2"/>
            </a:endParaRPr>
          </a:p>
          <a:p>
            <a:pPr marL="230188" indent="-230188" eaLnBrk="1" hangingPunct="1">
              <a:buFontTx/>
              <a:buNone/>
            </a:pPr>
            <a:endParaRPr lang="en-US" b="1" smtClean="0">
              <a:sym typeface="Symbol" pitchFamily="-84" charset="2"/>
            </a:endParaRPr>
          </a:p>
        </p:txBody>
      </p:sp>
      <p:graphicFrame>
        <p:nvGraphicFramePr>
          <p:cNvPr id="76802" name="Object 4"/>
          <p:cNvGraphicFramePr>
            <a:graphicFrameLocks noChangeAspect="1"/>
          </p:cNvGraphicFramePr>
          <p:nvPr/>
        </p:nvGraphicFramePr>
        <p:xfrm>
          <a:off x="2133600" y="2819400"/>
          <a:ext cx="4419600" cy="2163763"/>
        </p:xfrm>
        <a:graphic>
          <a:graphicData uri="http://schemas.openxmlformats.org/presentationml/2006/ole">
            <p:oleObj spid="_x0000_s11267" name="Equation" r:id="rId3" imgW="1193760" imgH="5839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5289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 Validity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Comment for partition coefficient and partition entropy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</a:t>
            </a:r>
            <a:r>
              <a:rPr lang="en-US" sz="1200" dirty="0" err="1" smtClean="0"/>
              <a:t>pc</a:t>
            </a:r>
            <a:r>
              <a:rPr lang="en-US" sz="2000" dirty="0" smtClean="0"/>
              <a:t> maximizes (and </a:t>
            </a:r>
            <a:r>
              <a:rPr lang="en-US" sz="2000" dirty="0" err="1" smtClean="0"/>
              <a:t>V</a:t>
            </a:r>
            <a:r>
              <a:rPr lang="en-US" sz="1200" dirty="0" err="1" smtClean="0"/>
              <a:t>pe</a:t>
            </a:r>
            <a:r>
              <a:rPr lang="en-US" sz="2000" dirty="0" smtClean="0"/>
              <a:t> minimizes) on every crisp c-partition of X. And at the other extreme, </a:t>
            </a:r>
            <a:r>
              <a:rPr lang="en-US" sz="2000" dirty="0" err="1" smtClean="0"/>
              <a:t>V</a:t>
            </a:r>
            <a:r>
              <a:rPr lang="en-US" sz="1200" dirty="0" err="1" smtClean="0"/>
              <a:t>pc</a:t>
            </a:r>
            <a:r>
              <a:rPr lang="en-US" sz="2000" dirty="0" smtClean="0"/>
              <a:t> takes its unique minimum( and </a:t>
            </a:r>
            <a:r>
              <a:rPr lang="en-US" sz="2000" dirty="0" err="1" smtClean="0"/>
              <a:t>V</a:t>
            </a:r>
            <a:r>
              <a:rPr lang="en-US" sz="1200" dirty="0" err="1" smtClean="0"/>
              <a:t>pe</a:t>
            </a:r>
            <a:r>
              <a:rPr lang="en-US" sz="2000" dirty="0" smtClean="0"/>
              <a:t> takes its unique maximum) at the centroid U =[1/c]= U of </a:t>
            </a:r>
            <a:r>
              <a:rPr lang="en-US" sz="2000" dirty="0" err="1" smtClean="0"/>
              <a:t>M</a:t>
            </a:r>
            <a:r>
              <a:rPr lang="en-US" sz="1200" dirty="0" err="1" smtClean="0"/>
              <a:t>fcn</a:t>
            </a:r>
            <a:r>
              <a:rPr lang="en-US" sz="2000" dirty="0" smtClean="0"/>
              <a:t>.  U  The “fuzziest” partition you can get since it assigns every point in X to all c classes with equal membership values 1/c. 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778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DF63BC64-7714-4477-8CD2-498DDB6A6DE9}" type="slidenum">
              <a:rPr lang="en-US" sz="1400">
                <a:latin typeface="Times New Roman" pitchFamily="-84" charset="0"/>
              </a:rPr>
              <a:pPr eaLnBrk="1" hangingPunct="1"/>
              <a:t>38</a:t>
            </a:fld>
            <a:endParaRPr lang="en-US" sz="1400">
              <a:latin typeface="Times New Roman" pitchFamily="-84" charset="0"/>
            </a:endParaRPr>
          </a:p>
        </p:txBody>
      </p:sp>
      <p:pic>
        <p:nvPicPr>
          <p:cNvPr id="7783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84500"/>
            <a:ext cx="492125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83671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 Validity</a:t>
            </a:r>
          </a:p>
        </p:txBody>
      </p:sp>
      <mc:AlternateContent>
        <mc:Choice xmlns:mc="http://schemas.openxmlformats.org/markup-compatibility/2006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Requires="a14">
          <p:sp>
            <p:nvSpPr>
              <p:cNvPr id="78851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Comment for partition coefficient and partition entropy</a:t>
                </a:r>
              </a:p>
              <a:p>
                <a:pPr>
                  <a:buFontTx/>
                  <a:buNone/>
                </a:pPr>
                <a:r>
                  <a:rPr lang="en-US" dirty="0" smtClean="0"/>
                  <a:t> </a:t>
                </a:r>
                <a:r>
                  <a:rPr lang="en-US" sz="2000" dirty="0" err="1" smtClean="0"/>
                  <a:t>V</a:t>
                </a:r>
                <a:r>
                  <a:rPr lang="en-US" sz="1200" dirty="0" err="1" smtClean="0"/>
                  <a:t>pc</a:t>
                </a:r>
                <a:r>
                  <a:rPr lang="en-US" sz="2000" dirty="0" smtClean="0"/>
                  <a:t> and </a:t>
                </a:r>
                <a:r>
                  <a:rPr lang="en-US" sz="2000" dirty="0" err="1" smtClean="0"/>
                  <a:t>V</a:t>
                </a:r>
                <a:r>
                  <a:rPr lang="en-US" sz="1200" dirty="0" err="1" smtClean="0"/>
                  <a:t>pe</a:t>
                </a:r>
                <a:r>
                  <a:rPr lang="en-US" sz="2000" dirty="0" smtClean="0"/>
                  <a:t> essentially measure the distance U is from being crisp by measuring the fuzziness in the rows of U</a:t>
                </a:r>
              </a:p>
              <a:p>
                <a:pPr>
                  <a:buFontTx/>
                  <a:buNone/>
                </a:pPr>
                <a:r>
                  <a:rPr lang="en-US" sz="2000" dirty="0" smtClean="0"/>
                  <a:t> All these two indices really measures is fuzziness relative to partitions that yield other values of the indices</a:t>
                </a:r>
              </a:p>
              <a:p>
                <a:pPr>
                  <a:buFontTx/>
                  <a:buNone/>
                </a:pPr>
                <a:r>
                  <a:rPr lang="en-US" sz="2000" dirty="0" smtClean="0"/>
                  <a:t>There are roughly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/c!) </a:t>
                </a:r>
                <a:r>
                  <a:rPr lang="en-US" sz="2000" dirty="0" smtClean="0"/>
                  <a:t>crisp </a:t>
                </a:r>
                <a:r>
                  <a:rPr lang="en-US" sz="2000" dirty="0" smtClean="0"/>
                  <a:t>matrices </a:t>
                </a:r>
                <a:r>
                  <a:rPr lang="en-US" sz="2000" dirty="0" smtClean="0"/>
                  <a:t>in </a:t>
                </a:r>
                <a:r>
                  <a:rPr lang="en-US" sz="2000" dirty="0" err="1" smtClean="0"/>
                  <a:t>M</a:t>
                </a:r>
                <a:r>
                  <a:rPr lang="en-US" sz="1200" dirty="0" err="1" smtClean="0"/>
                  <a:t>hcn</a:t>
                </a:r>
                <a:r>
                  <a:rPr lang="en-US" sz="2000" dirty="0" smtClean="0"/>
                  <a:t> and </a:t>
                </a:r>
                <a:r>
                  <a:rPr lang="en-US" sz="2000" dirty="0" err="1" smtClean="0"/>
                  <a:t>V</a:t>
                </a:r>
                <a:r>
                  <a:rPr lang="en-US" sz="1200" dirty="0" err="1" smtClean="0"/>
                  <a:t>pc</a:t>
                </a:r>
                <a:r>
                  <a:rPr lang="en-US" sz="2000" dirty="0" smtClean="0"/>
                  <a:t> is constantly </a:t>
                </a:r>
                <a:r>
                  <a:rPr lang="en-US" sz="2000" dirty="0" smtClean="0"/>
                  <a:t>1</a:t>
                </a:r>
              </a:p>
              <a:p>
                <a:pPr>
                  <a:buFontTx/>
                  <a:buNone/>
                </a:pPr>
                <a:r>
                  <a:rPr lang="en-US" sz="2000" smtClean="0"/>
                  <a:t>For Example</a:t>
                </a:r>
                <a:endParaRPr lang="en-US" dirty="0" smtClean="0"/>
              </a:p>
            </p:txBody>
          </p:sp>
        </mc:Choice>
        <mc:Fallback>
          <p:sp>
            <p:nvSpPr>
              <p:cNvPr id="7885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8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788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46DE77A5-4185-4055-9D9B-EAEFCEEA833F}" type="slidenum">
              <a:rPr lang="en-US" sz="1400">
                <a:latin typeface="Times New Roman" pitchFamily="-84" charset="0"/>
              </a:rPr>
              <a:pPr eaLnBrk="1" hangingPunct="1"/>
              <a:t>39</a:t>
            </a:fld>
            <a:endParaRPr lang="en-US" sz="1400">
              <a:latin typeface="Times New Roman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128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 validity</a:t>
            </a:r>
            <a:r>
              <a:rPr lang="en-US" b="0" smtClean="0"/>
              <a:t> </a:t>
            </a:r>
            <a:endParaRPr lang="en-US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Some Symbol</a:t>
            </a:r>
          </a:p>
          <a:p>
            <a:pPr>
              <a:buFontTx/>
              <a:buNone/>
            </a:pPr>
            <a:r>
              <a:rPr lang="en-US" sz="1800" dirty="0" smtClean="0"/>
              <a:t>X : {X</a:t>
            </a:r>
            <a:r>
              <a:rPr lang="en-US" sz="1400" dirty="0" smtClean="0"/>
              <a:t>1</a:t>
            </a:r>
            <a:r>
              <a:rPr lang="en-US" sz="1800" dirty="0" smtClean="0"/>
              <a:t>,X</a:t>
            </a:r>
            <a:r>
              <a:rPr lang="en-US" sz="1400" dirty="0" smtClean="0"/>
              <a:t>2</a:t>
            </a:r>
            <a:r>
              <a:rPr lang="en-US" sz="1800" dirty="0" smtClean="0"/>
              <a:t>,…,</a:t>
            </a:r>
            <a:r>
              <a:rPr lang="en-US" sz="1800" dirty="0" err="1" smtClean="0"/>
              <a:t>X</a:t>
            </a:r>
            <a:r>
              <a:rPr lang="en-US" sz="1400" dirty="0" err="1" smtClean="0"/>
              <a:t>n</a:t>
            </a:r>
            <a:r>
              <a:rPr lang="en-US" sz="1800" dirty="0" smtClean="0"/>
              <a:t>}</a:t>
            </a:r>
          </a:p>
          <a:p>
            <a:pPr>
              <a:buFontTx/>
              <a:buNone/>
            </a:pPr>
            <a:r>
              <a:rPr lang="en-US" sz="1800" dirty="0" smtClean="0"/>
              <a:t>U = {</a:t>
            </a:r>
            <a:r>
              <a:rPr lang="en-US" sz="1800" dirty="0" err="1" smtClean="0"/>
              <a:t>U</a:t>
            </a:r>
            <a:r>
              <a:rPr lang="en-US" sz="1200" dirty="0" err="1" smtClean="0"/>
              <a:t>ik</a:t>
            </a:r>
            <a:r>
              <a:rPr lang="en-US" sz="1800" dirty="0" smtClean="0"/>
              <a:t>} : c partitions of X are sets of (</a:t>
            </a:r>
            <a:r>
              <a:rPr lang="en-US" sz="1800" dirty="0" err="1" smtClean="0"/>
              <a:t>c</a:t>
            </a:r>
            <a:r>
              <a:rPr lang="en-US" sz="1200" dirty="0" err="1" smtClean="0"/>
              <a:t>n</a:t>
            </a:r>
            <a:r>
              <a:rPr lang="en-US" sz="1800" dirty="0" smtClean="0"/>
              <a:t>) values {</a:t>
            </a:r>
            <a:r>
              <a:rPr lang="en-US" sz="1800" dirty="0" err="1" smtClean="0"/>
              <a:t>U</a:t>
            </a:r>
            <a:r>
              <a:rPr lang="en-US" sz="1200" dirty="0" err="1" smtClean="0"/>
              <a:t>ik</a:t>
            </a:r>
            <a:r>
              <a:rPr lang="en-US" sz="1800" dirty="0" smtClean="0"/>
              <a:t>} that can be conveniently array. There are three sets of partition matrices</a:t>
            </a:r>
          </a:p>
          <a:p>
            <a:pPr>
              <a:buFontTx/>
              <a:buNone/>
            </a:pPr>
            <a:endParaRPr lang="en-US" sz="1800" dirty="0" smtClean="0"/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2F3FB51C-30C0-403D-90E7-31010D3094D3}" type="slidenum">
              <a:rPr lang="en-US" sz="1400">
                <a:latin typeface="Times New Roman" pitchFamily="-84" charset="0"/>
              </a:rPr>
              <a:pPr eaLnBrk="1" hangingPunct="1"/>
              <a:t>4</a:t>
            </a:fld>
            <a:endParaRPr lang="en-US" sz="1400">
              <a:latin typeface="Times New Roman" pitchFamily="-84" charset="0"/>
            </a:endParaRPr>
          </a:p>
        </p:txBody>
      </p:sp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6629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605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9FC72B18-0289-4558-92E5-18C88F14A6C8}" type="slidenum">
              <a:rPr lang="en-US" sz="1400">
                <a:latin typeface="Times New Roman" pitchFamily="-84" charset="0"/>
              </a:rPr>
              <a:pPr eaLnBrk="1" hangingPunct="1"/>
              <a:t>40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41350"/>
          </a:xfrm>
        </p:spPr>
        <p:txBody>
          <a:bodyPr/>
          <a:lstStyle/>
          <a:p>
            <a:pPr eaLnBrk="1" hangingPunct="1"/>
            <a:r>
              <a:rPr lang="en-US" sz="3600" b="0" smtClean="0"/>
              <a:t>from Bezdek</a:t>
            </a:r>
          </a:p>
        </p:txBody>
      </p:sp>
      <p:pic>
        <p:nvPicPr>
          <p:cNvPr id="7987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>
          <a:xfrm>
            <a:off x="50800" y="1371600"/>
            <a:ext cx="9067800" cy="4800600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33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62909763-517D-4303-BB7D-373EA9CED807}" type="slidenum">
              <a:rPr lang="en-US" sz="1400">
                <a:latin typeface="Times New Roman" pitchFamily="-84" charset="0"/>
              </a:rPr>
              <a:pPr eaLnBrk="1" hangingPunct="1"/>
              <a:t>41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630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Prototypes for FEATURE SELECTION</a:t>
            </a:r>
            <a:br>
              <a:rPr lang="en-US" sz="3600" smtClean="0"/>
            </a:br>
            <a:r>
              <a:rPr lang="en-US" sz="3600" smtClean="0"/>
              <a:t>from Bezdek</a:t>
            </a:r>
          </a:p>
        </p:txBody>
      </p:sp>
      <p:graphicFrame>
        <p:nvGraphicFramePr>
          <p:cNvPr id="683011" name="Group 3"/>
          <p:cNvGraphicFramePr>
            <a:graphicFrameLocks noGrp="1"/>
          </p:cNvGraphicFramePr>
          <p:nvPr/>
        </p:nvGraphicFramePr>
        <p:xfrm>
          <a:off x="1143000" y="1676400"/>
          <a:ext cx="6934200" cy="4602480"/>
        </p:xfrm>
        <a:graphic>
          <a:graphicData uri="http://schemas.openxmlformats.org/drawingml/2006/table">
            <a:tbl>
              <a:tblPr/>
              <a:tblGrid>
                <a:gridCol w="1733550"/>
                <a:gridCol w="1733550"/>
                <a:gridCol w="1733550"/>
                <a:gridCol w="1733550"/>
              </a:tblGrid>
              <a:tr h="3238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Symptom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Feature centers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Absolute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differences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</a:br>
                      <a:endParaRPr kumimoji="0" lang="en-US" sz="16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8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(Hernia)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v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1j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8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(Gallstones)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v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2j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84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  <a:sym typeface="Symbol" pitchFamily="-84" charset="2"/>
                        </a:rPr>
                        <a:t>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84" charset="-128"/>
                        </a:rPr>
                        <a:t>0.13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09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FFEAB6CB-D354-4D51-80DD-F5340E405CA4}" type="slidenum">
              <a:rPr lang="en-US" sz="1400">
                <a:latin typeface="Times New Roman" pitchFamily="-84" charset="0"/>
              </a:rPr>
              <a:pPr eaLnBrk="1" hangingPunct="1"/>
              <a:t>42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6868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smtClean="0"/>
              <a:t>Cluster Errors for FEATURE SELECTION</a:t>
            </a:r>
            <a:br>
              <a:rPr lang="en-US" sz="2800" smtClean="0"/>
            </a:br>
            <a:r>
              <a:rPr lang="en-US" sz="2800" smtClean="0"/>
              <a:t>from Bezdek</a:t>
            </a:r>
            <a:endParaRPr lang="en-US" sz="2800" smtClean="0">
              <a:solidFill>
                <a:srgbClr val="0033CC"/>
              </a:solidFill>
            </a:endParaRPr>
          </a:p>
        </p:txBody>
      </p:sp>
      <p:graphicFrame>
        <p:nvGraphicFramePr>
          <p:cNvPr id="684035" name="Group 3"/>
          <p:cNvGraphicFramePr>
            <a:graphicFrameLocks noGrp="1"/>
          </p:cNvGraphicFramePr>
          <p:nvPr/>
        </p:nvGraphicFramePr>
        <p:xfrm>
          <a:off x="1600200" y="1676400"/>
          <a:ext cx="5715000" cy="3962401"/>
        </p:xfrm>
        <a:graphic>
          <a:graphicData uri="http://schemas.openxmlformats.org/drawingml/2006/table">
            <a:tbl>
              <a:tblPr/>
              <a:tblGrid>
                <a:gridCol w="2857500"/>
                <a:gridCol w="2857500"/>
              </a:tblGrid>
              <a:tr h="7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Symptoms used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Cluster  Error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E(U)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{1-11}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{3}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{3, 8}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{3, 9}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{3, 8, 9}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576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 Validity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Example</a:t>
            </a:r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829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E97C5CD2-642F-4653-9651-22712FB17908}" type="slidenum">
              <a:rPr lang="en-US" sz="1400">
                <a:latin typeface="Times New Roman" pitchFamily="-84" charset="0"/>
              </a:rPr>
              <a:pPr eaLnBrk="1" hangingPunct="1"/>
              <a:t>43</a:t>
            </a:fld>
            <a:endParaRPr lang="en-US" sz="1400">
              <a:latin typeface="Times New Roman" pitchFamily="-84" charset="0"/>
            </a:endParaRPr>
          </a:p>
        </p:txBody>
      </p:sp>
      <p:pic>
        <p:nvPicPr>
          <p:cNvPr id="8295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481965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7104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839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B5CBE3EA-52AE-4AAA-BDA9-4EC1BFDB9811}" type="slidenum">
              <a:rPr lang="en-US" sz="1400">
                <a:latin typeface="Times New Roman" pitchFamily="-84" charset="0"/>
              </a:rPr>
              <a:pPr eaLnBrk="1" hangingPunct="1"/>
              <a:t>44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83974" name="Line 2"/>
          <p:cNvSpPr>
            <a:spLocks noChangeShapeType="1"/>
          </p:cNvSpPr>
          <p:nvPr/>
        </p:nvSpPr>
        <p:spPr bwMode="auto">
          <a:xfrm>
            <a:off x="4419600" y="35052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Rectangle 3"/>
          <p:cNvSpPr>
            <a:spLocks noGrp="1" noChangeArrowheads="1"/>
          </p:cNvSpPr>
          <p:nvPr>
            <p:ph type="title"/>
          </p:nvPr>
        </p:nvSpPr>
        <p:spPr>
          <a:xfrm>
            <a:off x="830263" y="274638"/>
            <a:ext cx="7513637" cy="985837"/>
          </a:xfrm>
        </p:spPr>
        <p:txBody>
          <a:bodyPr/>
          <a:lstStyle/>
          <a:p>
            <a:pPr eaLnBrk="1" hangingPunct="1"/>
            <a:r>
              <a:rPr lang="en-US" smtClean="0"/>
              <a:t>Cluster Validity</a:t>
            </a:r>
          </a:p>
        </p:txBody>
      </p:sp>
      <p:sp>
        <p:nvSpPr>
          <p:cNvPr id="839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Divisive Coefficient (DC)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grpSp>
        <p:nvGrpSpPr>
          <p:cNvPr id="83977" name="Group 5"/>
          <p:cNvGrpSpPr>
            <a:grpSpLocks/>
          </p:cNvGrpSpPr>
          <p:nvPr/>
        </p:nvGrpSpPr>
        <p:grpSpPr bwMode="auto">
          <a:xfrm>
            <a:off x="838200" y="2743200"/>
            <a:ext cx="4648200" cy="2971800"/>
            <a:chOff x="528" y="1488"/>
            <a:chExt cx="4464" cy="1872"/>
          </a:xfrm>
        </p:grpSpPr>
        <p:sp>
          <p:nvSpPr>
            <p:cNvPr id="83999" name="Oval 6"/>
            <p:cNvSpPr>
              <a:spLocks noChangeArrowheads="1"/>
            </p:cNvSpPr>
            <p:nvPr/>
          </p:nvSpPr>
          <p:spPr bwMode="auto">
            <a:xfrm>
              <a:off x="4704" y="312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000" name="Group 7"/>
            <p:cNvGrpSpPr>
              <a:grpSpLocks/>
            </p:cNvGrpSpPr>
            <p:nvPr/>
          </p:nvGrpSpPr>
          <p:grpSpPr bwMode="auto">
            <a:xfrm>
              <a:off x="528" y="1488"/>
              <a:ext cx="4464" cy="1728"/>
              <a:chOff x="528" y="1488"/>
              <a:chExt cx="4464" cy="1728"/>
            </a:xfrm>
          </p:grpSpPr>
          <p:sp>
            <p:nvSpPr>
              <p:cNvPr id="84001" name="Oval 8"/>
              <p:cNvSpPr>
                <a:spLocks noChangeArrowheads="1"/>
              </p:cNvSpPr>
              <p:nvPr/>
            </p:nvSpPr>
            <p:spPr bwMode="auto">
              <a:xfrm>
                <a:off x="528" y="1920"/>
                <a:ext cx="960" cy="4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2" name="Oval 9"/>
              <p:cNvSpPr>
                <a:spLocks noChangeArrowheads="1"/>
              </p:cNvSpPr>
              <p:nvPr/>
            </p:nvSpPr>
            <p:spPr bwMode="auto">
              <a:xfrm>
                <a:off x="2160" y="2352"/>
                <a:ext cx="76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3" name="Oval 10"/>
              <p:cNvSpPr>
                <a:spLocks noChangeArrowheads="1"/>
              </p:cNvSpPr>
              <p:nvPr/>
            </p:nvSpPr>
            <p:spPr bwMode="auto">
              <a:xfrm>
                <a:off x="3504" y="1728"/>
                <a:ext cx="57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4" name="Oval 11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57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5" name="Oval 12"/>
              <p:cNvSpPr>
                <a:spLocks noChangeArrowheads="1"/>
              </p:cNvSpPr>
              <p:nvPr/>
            </p:nvSpPr>
            <p:spPr bwMode="auto">
              <a:xfrm>
                <a:off x="4704" y="1488"/>
                <a:ext cx="288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6" name="Oval 13"/>
              <p:cNvSpPr>
                <a:spLocks noChangeArrowheads="1"/>
              </p:cNvSpPr>
              <p:nvPr/>
            </p:nvSpPr>
            <p:spPr bwMode="auto">
              <a:xfrm>
                <a:off x="4704" y="1872"/>
                <a:ext cx="288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7" name="Oval 14"/>
              <p:cNvSpPr>
                <a:spLocks noChangeArrowheads="1"/>
              </p:cNvSpPr>
              <p:nvPr/>
            </p:nvSpPr>
            <p:spPr bwMode="auto">
              <a:xfrm>
                <a:off x="4704" y="2256"/>
                <a:ext cx="288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8" name="Oval 15"/>
              <p:cNvSpPr>
                <a:spLocks noChangeArrowheads="1"/>
              </p:cNvSpPr>
              <p:nvPr/>
            </p:nvSpPr>
            <p:spPr bwMode="auto">
              <a:xfrm>
                <a:off x="4704" y="2688"/>
                <a:ext cx="288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9" name="Line 16"/>
              <p:cNvSpPr>
                <a:spLocks noChangeShapeType="1"/>
              </p:cNvSpPr>
              <p:nvPr/>
            </p:nvSpPr>
            <p:spPr bwMode="auto">
              <a:xfrm flipV="1">
                <a:off x="1440" y="1872"/>
                <a:ext cx="206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0" name="Line 17"/>
              <p:cNvSpPr>
                <a:spLocks noChangeShapeType="1"/>
              </p:cNvSpPr>
              <p:nvPr/>
            </p:nvSpPr>
            <p:spPr bwMode="auto">
              <a:xfrm>
                <a:off x="1440" y="2256"/>
                <a:ext cx="81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1" name="Line 18"/>
              <p:cNvSpPr>
                <a:spLocks noChangeShapeType="1"/>
              </p:cNvSpPr>
              <p:nvPr/>
            </p:nvSpPr>
            <p:spPr bwMode="auto">
              <a:xfrm flipV="1">
                <a:off x="4032" y="1584"/>
                <a:ext cx="72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2" name="Line 19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62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3" name="Line 20"/>
              <p:cNvSpPr>
                <a:spLocks noChangeShapeType="1"/>
              </p:cNvSpPr>
              <p:nvPr/>
            </p:nvSpPr>
            <p:spPr bwMode="auto">
              <a:xfrm>
                <a:off x="2880" y="2544"/>
                <a:ext cx="67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4" name="Line 21"/>
              <p:cNvSpPr>
                <a:spLocks noChangeShapeType="1"/>
              </p:cNvSpPr>
              <p:nvPr/>
            </p:nvSpPr>
            <p:spPr bwMode="auto">
              <a:xfrm flipV="1">
                <a:off x="2928" y="2400"/>
                <a:ext cx="177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5" name="Line 22"/>
              <p:cNvSpPr>
                <a:spLocks noChangeShapeType="1"/>
              </p:cNvSpPr>
              <p:nvPr/>
            </p:nvSpPr>
            <p:spPr bwMode="auto">
              <a:xfrm>
                <a:off x="4080" y="283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6" name="Line 23"/>
              <p:cNvSpPr>
                <a:spLocks noChangeShapeType="1"/>
              </p:cNvSpPr>
              <p:nvPr/>
            </p:nvSpPr>
            <p:spPr bwMode="auto">
              <a:xfrm>
                <a:off x="4032" y="2880"/>
                <a:ext cx="67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3978" name="Line 24"/>
          <p:cNvSpPr>
            <a:spLocks noChangeShapeType="1"/>
          </p:cNvSpPr>
          <p:nvPr/>
        </p:nvSpPr>
        <p:spPr bwMode="auto">
          <a:xfrm>
            <a:off x="990600" y="60198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79" name="Group 25"/>
          <p:cNvGrpSpPr>
            <a:grpSpLocks/>
          </p:cNvGrpSpPr>
          <p:nvPr/>
        </p:nvGrpSpPr>
        <p:grpSpPr bwMode="auto">
          <a:xfrm>
            <a:off x="628650" y="2743200"/>
            <a:ext cx="4876800" cy="2982913"/>
            <a:chOff x="384" y="1440"/>
            <a:chExt cx="4512" cy="1927"/>
          </a:xfrm>
        </p:grpSpPr>
        <p:grpSp>
          <p:nvGrpSpPr>
            <p:cNvPr id="83989" name="Group 26"/>
            <p:cNvGrpSpPr>
              <a:grpSpLocks/>
            </p:cNvGrpSpPr>
            <p:nvPr/>
          </p:nvGrpSpPr>
          <p:grpSpPr bwMode="auto">
            <a:xfrm>
              <a:off x="384" y="1440"/>
              <a:ext cx="4512" cy="1495"/>
              <a:chOff x="384" y="1440"/>
              <a:chExt cx="4512" cy="1495"/>
            </a:xfrm>
          </p:grpSpPr>
          <p:sp>
            <p:nvSpPr>
              <p:cNvPr id="83991" name="Text Box 27"/>
              <p:cNvSpPr txBox="1">
                <a:spLocks noChangeArrowheads="1"/>
              </p:cNvSpPr>
              <p:nvPr/>
            </p:nvSpPr>
            <p:spPr bwMode="auto">
              <a:xfrm>
                <a:off x="384" y="1968"/>
                <a:ext cx="1009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a,b,c,</a:t>
                </a:r>
              </a:p>
              <a:p>
                <a:pPr algn="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d,e</a:t>
                </a:r>
              </a:p>
            </p:txBody>
          </p:sp>
          <p:sp>
            <p:nvSpPr>
              <p:cNvPr id="83992" name="Text Box 28"/>
              <p:cNvSpPr txBox="1">
                <a:spLocks noChangeArrowheads="1"/>
              </p:cNvSpPr>
              <p:nvPr/>
            </p:nvSpPr>
            <p:spPr bwMode="auto">
              <a:xfrm>
                <a:off x="2076" y="2316"/>
                <a:ext cx="76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c,d,e</a:t>
                </a:r>
              </a:p>
            </p:txBody>
          </p:sp>
          <p:sp>
            <p:nvSpPr>
              <p:cNvPr id="83993" name="Text Box 29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38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r">
                  <a:lnSpc>
                    <a:spcPct val="80000"/>
                  </a:lnSpc>
                  <a:spcBef>
                    <a:spcPct val="50000"/>
                  </a:spcBef>
                </a:pP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83994" name="Text Box 30"/>
              <p:cNvSpPr txBox="1">
                <a:spLocks noChangeArrowheads="1"/>
              </p:cNvSpPr>
              <p:nvPr/>
            </p:nvSpPr>
            <p:spPr bwMode="auto">
              <a:xfrm>
                <a:off x="3457" y="2640"/>
                <a:ext cx="52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d,e</a:t>
                </a:r>
              </a:p>
            </p:txBody>
          </p:sp>
          <p:sp>
            <p:nvSpPr>
              <p:cNvPr id="83995" name="Text Box 31"/>
              <p:cNvSpPr txBox="1">
                <a:spLocks noChangeArrowheads="1"/>
              </p:cNvSpPr>
              <p:nvPr/>
            </p:nvSpPr>
            <p:spPr bwMode="auto">
              <a:xfrm>
                <a:off x="4608" y="1440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a</a:t>
                </a:r>
              </a:p>
            </p:txBody>
          </p:sp>
          <p:sp>
            <p:nvSpPr>
              <p:cNvPr id="83996" name="Text Box 32"/>
              <p:cNvSpPr txBox="1">
                <a:spLocks noChangeArrowheads="1"/>
              </p:cNvSpPr>
              <p:nvPr/>
            </p:nvSpPr>
            <p:spPr bwMode="auto">
              <a:xfrm>
                <a:off x="4608" y="1824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b</a:t>
                </a:r>
              </a:p>
            </p:txBody>
          </p:sp>
          <p:sp>
            <p:nvSpPr>
              <p:cNvPr id="83997" name="Text Box 33"/>
              <p:cNvSpPr txBox="1">
                <a:spLocks noChangeArrowheads="1"/>
              </p:cNvSpPr>
              <p:nvPr/>
            </p:nvSpPr>
            <p:spPr bwMode="auto">
              <a:xfrm>
                <a:off x="4608" y="2208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c</a:t>
                </a:r>
              </a:p>
            </p:txBody>
          </p:sp>
          <p:sp>
            <p:nvSpPr>
              <p:cNvPr id="83998" name="Text Box 34"/>
              <p:cNvSpPr txBox="1">
                <a:spLocks noChangeArrowheads="1"/>
              </p:cNvSpPr>
              <p:nvPr/>
            </p:nvSpPr>
            <p:spPr bwMode="auto">
              <a:xfrm>
                <a:off x="4608" y="2640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d</a:t>
                </a:r>
              </a:p>
            </p:txBody>
          </p:sp>
        </p:grpSp>
        <p:sp>
          <p:nvSpPr>
            <p:cNvPr id="83990" name="Text Box 35"/>
            <p:cNvSpPr txBox="1">
              <a:spLocks noChangeArrowheads="1"/>
            </p:cNvSpPr>
            <p:nvPr/>
          </p:nvSpPr>
          <p:spPr bwMode="auto">
            <a:xfrm>
              <a:off x="4608" y="3072"/>
              <a:ext cx="288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>
                  <a:latin typeface="Times New Roman" pitchFamily="-84" charset="0"/>
                </a:rPr>
                <a:t>e</a:t>
              </a:r>
            </a:p>
          </p:txBody>
        </p:sp>
      </p:grpSp>
      <p:sp>
        <p:nvSpPr>
          <p:cNvPr id="83980" name="Text Box 36"/>
          <p:cNvSpPr txBox="1">
            <a:spLocks noChangeArrowheads="1"/>
          </p:cNvSpPr>
          <p:nvPr/>
        </p:nvSpPr>
        <p:spPr bwMode="auto">
          <a:xfrm>
            <a:off x="3981450" y="30861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-84" charset="0"/>
              </a:rPr>
              <a:t>a,b</a:t>
            </a:r>
          </a:p>
        </p:txBody>
      </p:sp>
      <p:sp>
        <p:nvSpPr>
          <p:cNvPr id="83981" name="Line 37"/>
          <p:cNvSpPr>
            <a:spLocks noChangeShapeType="1"/>
          </p:cNvSpPr>
          <p:nvPr/>
        </p:nvSpPr>
        <p:spPr bwMode="auto">
          <a:xfrm>
            <a:off x="1295400" y="4114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38"/>
          <p:cNvSpPr>
            <a:spLocks noChangeShapeType="1"/>
          </p:cNvSpPr>
          <p:nvPr/>
        </p:nvSpPr>
        <p:spPr bwMode="auto">
          <a:xfrm>
            <a:off x="2895600" y="4572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Line 39"/>
          <p:cNvSpPr>
            <a:spLocks noChangeShapeType="1"/>
          </p:cNvSpPr>
          <p:nvPr/>
        </p:nvSpPr>
        <p:spPr bwMode="auto">
          <a:xfrm>
            <a:off x="4114800" y="5029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Text Box 40"/>
          <p:cNvSpPr txBox="1">
            <a:spLocks noChangeArrowheads="1"/>
          </p:cNvSpPr>
          <p:nvPr/>
        </p:nvSpPr>
        <p:spPr bwMode="auto">
          <a:xfrm>
            <a:off x="914400" y="6172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10.0</a:t>
            </a:r>
          </a:p>
        </p:txBody>
      </p:sp>
      <p:sp>
        <p:nvSpPr>
          <p:cNvPr id="83985" name="Text Box 41"/>
          <p:cNvSpPr txBox="1">
            <a:spLocks noChangeArrowheads="1"/>
          </p:cNvSpPr>
          <p:nvPr/>
        </p:nvSpPr>
        <p:spPr bwMode="auto">
          <a:xfrm>
            <a:off x="2438400" y="6172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5.0</a:t>
            </a:r>
          </a:p>
        </p:txBody>
      </p:sp>
      <p:sp>
        <p:nvSpPr>
          <p:cNvPr id="83986" name="Text Box 42"/>
          <p:cNvSpPr txBox="1">
            <a:spLocks noChangeArrowheads="1"/>
          </p:cNvSpPr>
          <p:nvPr/>
        </p:nvSpPr>
        <p:spPr bwMode="auto">
          <a:xfrm>
            <a:off x="3657600" y="6172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3.0</a:t>
            </a:r>
          </a:p>
        </p:txBody>
      </p:sp>
      <p:sp>
        <p:nvSpPr>
          <p:cNvPr id="83987" name="Text Box 43"/>
          <p:cNvSpPr txBox="1">
            <a:spLocks noChangeArrowheads="1"/>
          </p:cNvSpPr>
          <p:nvPr/>
        </p:nvSpPr>
        <p:spPr bwMode="auto">
          <a:xfrm>
            <a:off x="4114800" y="6172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2.0</a:t>
            </a:r>
          </a:p>
        </p:txBody>
      </p:sp>
      <p:sp>
        <p:nvSpPr>
          <p:cNvPr id="83988" name="Text Box 44"/>
          <p:cNvSpPr txBox="1">
            <a:spLocks noChangeArrowheads="1"/>
          </p:cNvSpPr>
          <p:nvPr/>
        </p:nvSpPr>
        <p:spPr bwMode="auto">
          <a:xfrm>
            <a:off x="4953000" y="6172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0.0</a:t>
            </a:r>
          </a:p>
        </p:txBody>
      </p:sp>
      <p:graphicFrame>
        <p:nvGraphicFramePr>
          <p:cNvPr id="83970" name="Object 45"/>
          <p:cNvGraphicFramePr>
            <a:graphicFrameLocks noChangeAspect="1"/>
          </p:cNvGraphicFramePr>
          <p:nvPr/>
        </p:nvGraphicFramePr>
        <p:xfrm>
          <a:off x="5943600" y="3141663"/>
          <a:ext cx="2819400" cy="2362200"/>
        </p:xfrm>
        <a:graphic>
          <a:graphicData uri="http://schemas.openxmlformats.org/presentationml/2006/ole">
            <p:oleObj spid="_x0000_s12294" name="Equation" r:id="rId3" imgW="2006280" imgH="1498320" progId="Equation.3">
              <p:embed/>
            </p:oleObj>
          </a:graphicData>
        </a:graphic>
      </p:graphicFrame>
      <p:graphicFrame>
        <p:nvGraphicFramePr>
          <p:cNvPr id="83971" name="Object 46"/>
          <p:cNvGraphicFramePr>
            <a:graphicFrameLocks noChangeAspect="1"/>
          </p:cNvGraphicFramePr>
          <p:nvPr/>
        </p:nvGraphicFramePr>
        <p:xfrm>
          <a:off x="1447800" y="2057400"/>
          <a:ext cx="2743200" cy="990600"/>
        </p:xfrm>
        <a:graphic>
          <a:graphicData uri="http://schemas.openxmlformats.org/presentationml/2006/ole">
            <p:oleObj spid="_x0000_s12295" name="Equation" r:id="rId4" imgW="927000" imgH="431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749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 Validity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Divisive Coefficient</a:t>
            </a:r>
          </a:p>
          <a:p>
            <a:pPr>
              <a:buFontTx/>
              <a:buNone/>
            </a:pPr>
            <a:r>
              <a:rPr lang="en-US" sz="2000" smtClean="0"/>
              <a:t>	For each object i, let d ( i ) denote the diameter of the last cluster to which it belongs (before being split off as a single object), divided by the diameter of the whole data set.</a:t>
            </a:r>
          </a:p>
          <a:p>
            <a:pPr>
              <a:buFontTx/>
              <a:buNone/>
            </a:pPr>
            <a:r>
              <a:rPr lang="en-US" sz="2000" smtClean="0"/>
              <a:t>The divisive coefficient (DC), given by</a:t>
            </a:r>
          </a:p>
          <a:p>
            <a:pPr>
              <a:buFontTx/>
              <a:buNone/>
            </a:pPr>
            <a:r>
              <a:rPr lang="en-US" sz="2000" smtClean="0"/>
              <a:t>DC=(</a:t>
            </a: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849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07F867A3-1969-464F-956A-AB30485B42AE}" type="slidenum">
              <a:rPr lang="en-US" sz="1400">
                <a:latin typeface="Times New Roman" pitchFamily="-84" charset="0"/>
              </a:rPr>
              <a:pPr eaLnBrk="1" hangingPunct="1"/>
              <a:t>45</a:t>
            </a:fld>
            <a:endParaRPr lang="en-US" sz="1400">
              <a:latin typeface="Times New Roman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33956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860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3EEB6BAD-9087-4940-A52F-08DD82C328C8}" type="slidenum">
              <a:rPr lang="en-US" sz="1400">
                <a:latin typeface="Times New Roman" pitchFamily="-84" charset="0"/>
              </a:rPr>
              <a:pPr eaLnBrk="1" hangingPunct="1"/>
              <a:t>46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860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Cluster Validity</a:t>
            </a:r>
          </a:p>
        </p:txBody>
      </p:sp>
      <p:sp>
        <p:nvSpPr>
          <p:cNvPr id="860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857500"/>
            <a:ext cx="5727700" cy="4191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</p:txBody>
      </p:sp>
      <p:graphicFrame>
        <p:nvGraphicFramePr>
          <p:cNvPr id="86018" name="Object 4"/>
          <p:cNvGraphicFramePr>
            <a:graphicFrameLocks noChangeAspect="1"/>
          </p:cNvGraphicFramePr>
          <p:nvPr/>
        </p:nvGraphicFramePr>
        <p:xfrm>
          <a:off x="2819400" y="1371600"/>
          <a:ext cx="3240088" cy="1219200"/>
        </p:xfrm>
        <a:graphic>
          <a:graphicData uri="http://schemas.openxmlformats.org/presentationml/2006/ole">
            <p:oleObj spid="_x0000_s13316" name="Equation" r:id="rId3" imgW="927000" imgH="431640" progId="Equation.3">
              <p:embed/>
            </p:oleObj>
          </a:graphicData>
        </a:graphic>
      </p:graphicFrame>
      <p:graphicFrame>
        <p:nvGraphicFramePr>
          <p:cNvPr id="86019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609600" y="3505200"/>
          <a:ext cx="7924800" cy="3028950"/>
        </p:xfrm>
        <a:graphic>
          <a:graphicData uri="http://schemas.openxmlformats.org/presentationml/2006/ole">
            <p:oleObj spid="_x0000_s13317" name="Equation" r:id="rId4" imgW="4851360" imgH="1854000" progId="Equation.3">
              <p:embed/>
            </p:oleObj>
          </a:graphicData>
        </a:graphic>
      </p:graphicFrame>
      <p:sp>
        <p:nvSpPr>
          <p:cNvPr id="86024" name="Text Box 6"/>
          <p:cNvSpPr txBox="1">
            <a:spLocks noChangeArrowheads="1"/>
          </p:cNvSpPr>
          <p:nvPr/>
        </p:nvSpPr>
        <p:spPr bwMode="auto">
          <a:xfrm>
            <a:off x="2819400" y="2743200"/>
            <a:ext cx="3376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 b="1"/>
              <a:t>C- number of clusters being included</a:t>
            </a:r>
            <a:r>
              <a:rPr 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20320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8704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5DA2D58F-9AAC-4CA2-A5A5-CD389772179C}" type="slidenum">
              <a:rPr lang="en-US" sz="1400">
                <a:latin typeface="Times New Roman" pitchFamily="-84" charset="0"/>
              </a:rPr>
              <a:pPr eaLnBrk="1" hangingPunct="1"/>
              <a:t>47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870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Cluster Validity</a:t>
            </a:r>
          </a:p>
        </p:txBody>
      </p:sp>
      <p:sp>
        <p:nvSpPr>
          <p:cNvPr id="870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225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Divisive Coefficient (DC)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graphicFrame>
        <p:nvGraphicFramePr>
          <p:cNvPr id="8704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7178675" y="2493963"/>
          <a:ext cx="1857375" cy="3095625"/>
        </p:xfrm>
        <a:graphic>
          <a:graphicData uri="http://schemas.openxmlformats.org/presentationml/2006/ole">
            <p:oleObj spid="_x0000_s14341" name="Equation" r:id="rId3" imgW="990360" imgH="1650960" progId="Equation.3">
              <p:embed/>
            </p:oleObj>
          </a:graphicData>
        </a:graphic>
      </p:graphicFrame>
      <p:graphicFrame>
        <p:nvGraphicFramePr>
          <p:cNvPr id="87043" name="Object 5"/>
          <p:cNvGraphicFramePr>
            <a:graphicFrameLocks noChangeAspect="1"/>
          </p:cNvGraphicFramePr>
          <p:nvPr/>
        </p:nvGraphicFramePr>
        <p:xfrm>
          <a:off x="5942013" y="2322513"/>
          <a:ext cx="1150937" cy="3554412"/>
        </p:xfrm>
        <a:graphic>
          <a:graphicData uri="http://schemas.openxmlformats.org/presentationml/2006/ole">
            <p:oleObj spid="_x0000_s14342" name="Equation" r:id="rId4" imgW="495000" imgH="2082600" progId="Equation.3">
              <p:embed/>
            </p:oleObj>
          </a:graphicData>
        </a:graphic>
      </p:graphicFrame>
      <p:sp>
        <p:nvSpPr>
          <p:cNvPr id="87049" name="Line 6"/>
          <p:cNvSpPr>
            <a:spLocks noChangeShapeType="1"/>
          </p:cNvSpPr>
          <p:nvPr/>
        </p:nvSpPr>
        <p:spPr bwMode="auto">
          <a:xfrm>
            <a:off x="4546600" y="3182938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Oval 7"/>
          <p:cNvSpPr>
            <a:spLocks noChangeArrowheads="1"/>
          </p:cNvSpPr>
          <p:nvPr/>
        </p:nvSpPr>
        <p:spPr bwMode="auto">
          <a:xfrm>
            <a:off x="5313363" y="5011738"/>
            <a:ext cx="30003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Oval 8"/>
          <p:cNvSpPr>
            <a:spLocks noChangeArrowheads="1"/>
          </p:cNvSpPr>
          <p:nvPr/>
        </p:nvSpPr>
        <p:spPr bwMode="auto">
          <a:xfrm>
            <a:off x="965200" y="3106738"/>
            <a:ext cx="1000125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Oval 9"/>
          <p:cNvSpPr>
            <a:spLocks noChangeArrowheads="1"/>
          </p:cNvSpPr>
          <p:nvPr/>
        </p:nvSpPr>
        <p:spPr bwMode="auto">
          <a:xfrm>
            <a:off x="2663825" y="3792538"/>
            <a:ext cx="8001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Oval 10"/>
          <p:cNvSpPr>
            <a:spLocks noChangeArrowheads="1"/>
          </p:cNvSpPr>
          <p:nvPr/>
        </p:nvSpPr>
        <p:spPr bwMode="auto">
          <a:xfrm>
            <a:off x="4064000" y="2801938"/>
            <a:ext cx="600075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4" name="Oval 11"/>
          <p:cNvSpPr>
            <a:spLocks noChangeArrowheads="1"/>
          </p:cNvSpPr>
          <p:nvPr/>
        </p:nvSpPr>
        <p:spPr bwMode="auto">
          <a:xfrm>
            <a:off x="4064000" y="4325938"/>
            <a:ext cx="600075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Oval 12"/>
          <p:cNvSpPr>
            <a:spLocks noChangeArrowheads="1"/>
          </p:cNvSpPr>
          <p:nvPr/>
        </p:nvSpPr>
        <p:spPr bwMode="auto">
          <a:xfrm>
            <a:off x="5313363" y="2420938"/>
            <a:ext cx="30003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6" name="Oval 13"/>
          <p:cNvSpPr>
            <a:spLocks noChangeArrowheads="1"/>
          </p:cNvSpPr>
          <p:nvPr/>
        </p:nvSpPr>
        <p:spPr bwMode="auto">
          <a:xfrm>
            <a:off x="5313363" y="3030538"/>
            <a:ext cx="30003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7" name="Oval 14"/>
          <p:cNvSpPr>
            <a:spLocks noChangeArrowheads="1"/>
          </p:cNvSpPr>
          <p:nvPr/>
        </p:nvSpPr>
        <p:spPr bwMode="auto">
          <a:xfrm>
            <a:off x="5313363" y="3640138"/>
            <a:ext cx="30003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Oval 15"/>
          <p:cNvSpPr>
            <a:spLocks noChangeArrowheads="1"/>
          </p:cNvSpPr>
          <p:nvPr/>
        </p:nvSpPr>
        <p:spPr bwMode="auto">
          <a:xfrm>
            <a:off x="5313363" y="4325938"/>
            <a:ext cx="30003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9" name="Line 16"/>
          <p:cNvSpPr>
            <a:spLocks noChangeShapeType="1"/>
          </p:cNvSpPr>
          <p:nvPr/>
        </p:nvSpPr>
        <p:spPr bwMode="auto">
          <a:xfrm flipV="1">
            <a:off x="1914525" y="3030538"/>
            <a:ext cx="21494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0" name="Line 17"/>
          <p:cNvSpPr>
            <a:spLocks noChangeShapeType="1"/>
          </p:cNvSpPr>
          <p:nvPr/>
        </p:nvSpPr>
        <p:spPr bwMode="auto">
          <a:xfrm>
            <a:off x="1914525" y="3640138"/>
            <a:ext cx="849313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1" name="Line 18"/>
          <p:cNvSpPr>
            <a:spLocks noChangeShapeType="1"/>
          </p:cNvSpPr>
          <p:nvPr/>
        </p:nvSpPr>
        <p:spPr bwMode="auto">
          <a:xfrm flipV="1">
            <a:off x="4613275" y="2573338"/>
            <a:ext cx="7508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2" name="Line 19"/>
          <p:cNvSpPr>
            <a:spLocks noChangeShapeType="1"/>
          </p:cNvSpPr>
          <p:nvPr/>
        </p:nvSpPr>
        <p:spPr bwMode="auto">
          <a:xfrm>
            <a:off x="4664075" y="3030538"/>
            <a:ext cx="6492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3" name="Line 20"/>
          <p:cNvSpPr>
            <a:spLocks noChangeShapeType="1"/>
          </p:cNvSpPr>
          <p:nvPr/>
        </p:nvSpPr>
        <p:spPr bwMode="auto">
          <a:xfrm>
            <a:off x="3414713" y="4097338"/>
            <a:ext cx="698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4" name="Line 21"/>
          <p:cNvSpPr>
            <a:spLocks noChangeShapeType="1"/>
          </p:cNvSpPr>
          <p:nvPr/>
        </p:nvSpPr>
        <p:spPr bwMode="auto">
          <a:xfrm flipV="1">
            <a:off x="3463925" y="3868738"/>
            <a:ext cx="184943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5" name="Line 22"/>
          <p:cNvSpPr>
            <a:spLocks noChangeShapeType="1"/>
          </p:cNvSpPr>
          <p:nvPr/>
        </p:nvSpPr>
        <p:spPr bwMode="auto">
          <a:xfrm>
            <a:off x="4664075" y="455453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6" name="Line 23"/>
          <p:cNvSpPr>
            <a:spLocks noChangeShapeType="1"/>
          </p:cNvSpPr>
          <p:nvPr/>
        </p:nvSpPr>
        <p:spPr bwMode="auto">
          <a:xfrm>
            <a:off x="4613275" y="4630738"/>
            <a:ext cx="7000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7" name="Line 24"/>
          <p:cNvSpPr>
            <a:spLocks noChangeShapeType="1"/>
          </p:cNvSpPr>
          <p:nvPr/>
        </p:nvSpPr>
        <p:spPr bwMode="auto">
          <a:xfrm>
            <a:off x="1117600" y="5697538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068" name="Group 25"/>
          <p:cNvGrpSpPr>
            <a:grpSpLocks/>
          </p:cNvGrpSpPr>
          <p:nvPr/>
        </p:nvGrpSpPr>
        <p:grpSpPr bwMode="auto">
          <a:xfrm>
            <a:off x="755650" y="2420938"/>
            <a:ext cx="4876800" cy="2982912"/>
            <a:chOff x="384" y="1440"/>
            <a:chExt cx="4512" cy="1927"/>
          </a:xfrm>
        </p:grpSpPr>
        <p:grpSp>
          <p:nvGrpSpPr>
            <p:cNvPr id="87088" name="Group 26"/>
            <p:cNvGrpSpPr>
              <a:grpSpLocks/>
            </p:cNvGrpSpPr>
            <p:nvPr/>
          </p:nvGrpSpPr>
          <p:grpSpPr bwMode="auto">
            <a:xfrm>
              <a:off x="384" y="1440"/>
              <a:ext cx="4512" cy="1495"/>
              <a:chOff x="384" y="1440"/>
              <a:chExt cx="4512" cy="1495"/>
            </a:xfrm>
          </p:grpSpPr>
          <p:sp>
            <p:nvSpPr>
              <p:cNvPr id="87090" name="Text Box 27"/>
              <p:cNvSpPr txBox="1">
                <a:spLocks noChangeArrowheads="1"/>
              </p:cNvSpPr>
              <p:nvPr/>
            </p:nvSpPr>
            <p:spPr bwMode="auto">
              <a:xfrm>
                <a:off x="384" y="1968"/>
                <a:ext cx="1009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a,b,c,</a:t>
                </a:r>
              </a:p>
              <a:p>
                <a:pPr algn="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d,e</a:t>
                </a:r>
              </a:p>
            </p:txBody>
          </p:sp>
          <p:sp>
            <p:nvSpPr>
              <p:cNvPr id="87091" name="Text Box 28"/>
              <p:cNvSpPr txBox="1">
                <a:spLocks noChangeArrowheads="1"/>
              </p:cNvSpPr>
              <p:nvPr/>
            </p:nvSpPr>
            <p:spPr bwMode="auto">
              <a:xfrm>
                <a:off x="2076" y="2316"/>
                <a:ext cx="76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c,d,e</a:t>
                </a:r>
              </a:p>
            </p:txBody>
          </p:sp>
          <p:sp>
            <p:nvSpPr>
              <p:cNvPr id="87092" name="Text Box 29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38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r">
                  <a:lnSpc>
                    <a:spcPct val="80000"/>
                  </a:lnSpc>
                  <a:spcBef>
                    <a:spcPct val="50000"/>
                  </a:spcBef>
                </a:pP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87093" name="Text Box 30"/>
              <p:cNvSpPr txBox="1">
                <a:spLocks noChangeArrowheads="1"/>
              </p:cNvSpPr>
              <p:nvPr/>
            </p:nvSpPr>
            <p:spPr bwMode="auto">
              <a:xfrm>
                <a:off x="3457" y="2640"/>
                <a:ext cx="52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d,e</a:t>
                </a:r>
              </a:p>
            </p:txBody>
          </p:sp>
          <p:sp>
            <p:nvSpPr>
              <p:cNvPr id="87094" name="Text Box 31"/>
              <p:cNvSpPr txBox="1">
                <a:spLocks noChangeArrowheads="1"/>
              </p:cNvSpPr>
              <p:nvPr/>
            </p:nvSpPr>
            <p:spPr bwMode="auto">
              <a:xfrm>
                <a:off x="4608" y="1440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a</a:t>
                </a:r>
              </a:p>
            </p:txBody>
          </p:sp>
          <p:sp>
            <p:nvSpPr>
              <p:cNvPr id="87095" name="Text Box 32"/>
              <p:cNvSpPr txBox="1">
                <a:spLocks noChangeArrowheads="1"/>
              </p:cNvSpPr>
              <p:nvPr/>
            </p:nvSpPr>
            <p:spPr bwMode="auto">
              <a:xfrm>
                <a:off x="4608" y="1824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b</a:t>
                </a:r>
              </a:p>
            </p:txBody>
          </p:sp>
          <p:sp>
            <p:nvSpPr>
              <p:cNvPr id="87096" name="Text Box 33"/>
              <p:cNvSpPr txBox="1">
                <a:spLocks noChangeArrowheads="1"/>
              </p:cNvSpPr>
              <p:nvPr/>
            </p:nvSpPr>
            <p:spPr bwMode="auto">
              <a:xfrm>
                <a:off x="4608" y="2208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c</a:t>
                </a:r>
              </a:p>
            </p:txBody>
          </p:sp>
          <p:sp>
            <p:nvSpPr>
              <p:cNvPr id="87097" name="Text Box 34"/>
              <p:cNvSpPr txBox="1">
                <a:spLocks noChangeArrowheads="1"/>
              </p:cNvSpPr>
              <p:nvPr/>
            </p:nvSpPr>
            <p:spPr bwMode="auto">
              <a:xfrm>
                <a:off x="4608" y="2640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d</a:t>
                </a:r>
              </a:p>
            </p:txBody>
          </p:sp>
        </p:grpSp>
        <p:sp>
          <p:nvSpPr>
            <p:cNvPr id="87089" name="Text Box 35"/>
            <p:cNvSpPr txBox="1">
              <a:spLocks noChangeArrowheads="1"/>
            </p:cNvSpPr>
            <p:nvPr/>
          </p:nvSpPr>
          <p:spPr bwMode="auto">
            <a:xfrm>
              <a:off x="4608" y="3072"/>
              <a:ext cx="288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>
                  <a:latin typeface="Times New Roman" pitchFamily="-84" charset="0"/>
                </a:rPr>
                <a:t>e</a:t>
              </a:r>
            </a:p>
          </p:txBody>
        </p:sp>
      </p:grpSp>
      <p:sp>
        <p:nvSpPr>
          <p:cNvPr id="87069" name="Text Box 36"/>
          <p:cNvSpPr txBox="1">
            <a:spLocks noChangeArrowheads="1"/>
          </p:cNvSpPr>
          <p:nvPr/>
        </p:nvSpPr>
        <p:spPr bwMode="auto">
          <a:xfrm>
            <a:off x="4108450" y="27638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-84" charset="0"/>
              </a:rPr>
              <a:t>a,b</a:t>
            </a:r>
          </a:p>
        </p:txBody>
      </p:sp>
      <p:sp>
        <p:nvSpPr>
          <p:cNvPr id="87070" name="Line 37"/>
          <p:cNvSpPr>
            <a:spLocks noChangeShapeType="1"/>
          </p:cNvSpPr>
          <p:nvPr/>
        </p:nvSpPr>
        <p:spPr bwMode="auto">
          <a:xfrm>
            <a:off x="1422400" y="3792538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71" name="Line 38"/>
          <p:cNvSpPr>
            <a:spLocks noChangeShapeType="1"/>
          </p:cNvSpPr>
          <p:nvPr/>
        </p:nvSpPr>
        <p:spPr bwMode="auto">
          <a:xfrm>
            <a:off x="3022600" y="424973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72" name="Line 39"/>
          <p:cNvSpPr>
            <a:spLocks noChangeShapeType="1"/>
          </p:cNvSpPr>
          <p:nvPr/>
        </p:nvSpPr>
        <p:spPr bwMode="auto">
          <a:xfrm>
            <a:off x="4241800" y="470693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73" name="Text Box 40"/>
          <p:cNvSpPr txBox="1">
            <a:spLocks noChangeArrowheads="1"/>
          </p:cNvSpPr>
          <p:nvPr/>
        </p:nvSpPr>
        <p:spPr bwMode="auto">
          <a:xfrm>
            <a:off x="10414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10.0</a:t>
            </a:r>
          </a:p>
        </p:txBody>
      </p:sp>
      <p:sp>
        <p:nvSpPr>
          <p:cNvPr id="87074" name="Text Box 41"/>
          <p:cNvSpPr txBox="1">
            <a:spLocks noChangeArrowheads="1"/>
          </p:cNvSpPr>
          <p:nvPr/>
        </p:nvSpPr>
        <p:spPr bwMode="auto">
          <a:xfrm>
            <a:off x="25654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5.0</a:t>
            </a:r>
          </a:p>
        </p:txBody>
      </p:sp>
      <p:sp>
        <p:nvSpPr>
          <p:cNvPr id="87075" name="Text Box 42"/>
          <p:cNvSpPr txBox="1">
            <a:spLocks noChangeArrowheads="1"/>
          </p:cNvSpPr>
          <p:nvPr/>
        </p:nvSpPr>
        <p:spPr bwMode="auto">
          <a:xfrm>
            <a:off x="37846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3.0</a:t>
            </a:r>
          </a:p>
        </p:txBody>
      </p:sp>
      <p:sp>
        <p:nvSpPr>
          <p:cNvPr id="87076" name="Text Box 43"/>
          <p:cNvSpPr txBox="1">
            <a:spLocks noChangeArrowheads="1"/>
          </p:cNvSpPr>
          <p:nvPr/>
        </p:nvSpPr>
        <p:spPr bwMode="auto">
          <a:xfrm>
            <a:off x="42418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2.0</a:t>
            </a:r>
          </a:p>
        </p:txBody>
      </p:sp>
      <p:sp>
        <p:nvSpPr>
          <p:cNvPr id="87077" name="Text Box 44"/>
          <p:cNvSpPr txBox="1">
            <a:spLocks noChangeArrowheads="1"/>
          </p:cNvSpPr>
          <p:nvPr/>
        </p:nvSpPr>
        <p:spPr bwMode="auto">
          <a:xfrm>
            <a:off x="50800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0.0</a:t>
            </a:r>
          </a:p>
        </p:txBody>
      </p:sp>
      <p:sp>
        <p:nvSpPr>
          <p:cNvPr id="87078" name="Text Box 45"/>
          <p:cNvSpPr txBox="1">
            <a:spLocks noChangeArrowheads="1"/>
          </p:cNvSpPr>
          <p:nvPr/>
        </p:nvSpPr>
        <p:spPr bwMode="auto">
          <a:xfrm>
            <a:off x="971550" y="3716338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0</a:t>
            </a:r>
          </a:p>
        </p:txBody>
      </p:sp>
      <p:sp>
        <p:nvSpPr>
          <p:cNvPr id="87079" name="Text Box 46"/>
          <p:cNvSpPr txBox="1">
            <a:spLocks noChangeArrowheads="1"/>
          </p:cNvSpPr>
          <p:nvPr/>
        </p:nvSpPr>
        <p:spPr bwMode="auto">
          <a:xfrm>
            <a:off x="2555875" y="414972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i="1" baseline="-25000">
                <a:latin typeface="Times New Roman" pitchFamily="-84" charset="0"/>
              </a:rPr>
              <a:t>1</a:t>
            </a:r>
          </a:p>
        </p:txBody>
      </p:sp>
      <p:sp>
        <p:nvSpPr>
          <p:cNvPr id="87080" name="Text Box 47"/>
          <p:cNvSpPr txBox="1">
            <a:spLocks noChangeArrowheads="1"/>
          </p:cNvSpPr>
          <p:nvPr/>
        </p:nvSpPr>
        <p:spPr bwMode="auto">
          <a:xfrm>
            <a:off x="3924300" y="3141663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2</a:t>
            </a:r>
          </a:p>
        </p:txBody>
      </p:sp>
      <p:sp>
        <p:nvSpPr>
          <p:cNvPr id="87081" name="Text Box 48"/>
          <p:cNvSpPr txBox="1">
            <a:spLocks noChangeArrowheads="1"/>
          </p:cNvSpPr>
          <p:nvPr/>
        </p:nvSpPr>
        <p:spPr bwMode="auto">
          <a:xfrm>
            <a:off x="5580063" y="37893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4</a:t>
            </a:r>
          </a:p>
        </p:txBody>
      </p:sp>
      <p:sp>
        <p:nvSpPr>
          <p:cNvPr id="87082" name="Text Box 49"/>
          <p:cNvSpPr txBox="1">
            <a:spLocks noChangeArrowheads="1"/>
          </p:cNvSpPr>
          <p:nvPr/>
        </p:nvSpPr>
        <p:spPr bwMode="auto">
          <a:xfrm>
            <a:off x="3852863" y="46529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3</a:t>
            </a:r>
          </a:p>
        </p:txBody>
      </p:sp>
      <p:sp>
        <p:nvSpPr>
          <p:cNvPr id="87083" name="Text Box 50"/>
          <p:cNvSpPr txBox="1">
            <a:spLocks noChangeArrowheads="1"/>
          </p:cNvSpPr>
          <p:nvPr/>
        </p:nvSpPr>
        <p:spPr bwMode="auto">
          <a:xfrm>
            <a:off x="5580063" y="4508500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5</a:t>
            </a:r>
          </a:p>
        </p:txBody>
      </p:sp>
      <p:sp>
        <p:nvSpPr>
          <p:cNvPr id="87084" name="Text Box 51"/>
          <p:cNvSpPr txBox="1">
            <a:spLocks noChangeArrowheads="1"/>
          </p:cNvSpPr>
          <p:nvPr/>
        </p:nvSpPr>
        <p:spPr bwMode="auto">
          <a:xfrm>
            <a:off x="5580063" y="515778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6</a:t>
            </a:r>
          </a:p>
        </p:txBody>
      </p:sp>
      <p:sp>
        <p:nvSpPr>
          <p:cNvPr id="87085" name="Text Box 52"/>
          <p:cNvSpPr txBox="1">
            <a:spLocks noChangeArrowheads="1"/>
          </p:cNvSpPr>
          <p:nvPr/>
        </p:nvSpPr>
        <p:spPr bwMode="auto">
          <a:xfrm>
            <a:off x="5580063" y="2565400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7</a:t>
            </a:r>
          </a:p>
        </p:txBody>
      </p:sp>
      <p:sp>
        <p:nvSpPr>
          <p:cNvPr id="87086" name="Text Box 53"/>
          <p:cNvSpPr txBox="1">
            <a:spLocks noChangeArrowheads="1"/>
          </p:cNvSpPr>
          <p:nvPr/>
        </p:nvSpPr>
        <p:spPr bwMode="auto">
          <a:xfrm>
            <a:off x="5580063" y="31416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8</a:t>
            </a:r>
          </a:p>
        </p:txBody>
      </p:sp>
      <p:graphicFrame>
        <p:nvGraphicFramePr>
          <p:cNvPr id="87044" name="Object 54"/>
          <p:cNvGraphicFramePr>
            <a:graphicFrameLocks noChangeAspect="1"/>
          </p:cNvGraphicFramePr>
          <p:nvPr>
            <p:ph sz="quarter" idx="3"/>
          </p:nvPr>
        </p:nvGraphicFramePr>
        <p:xfrm>
          <a:off x="6781800" y="115888"/>
          <a:ext cx="2244725" cy="1676400"/>
        </p:xfrm>
        <a:graphic>
          <a:graphicData uri="http://schemas.openxmlformats.org/presentationml/2006/ole">
            <p:oleObj spid="_x0000_s14343" name="Equation" r:id="rId5" imgW="2006280" imgH="1498320" progId="Equation.3">
              <p:embed/>
            </p:oleObj>
          </a:graphicData>
        </a:graphic>
      </p:graphicFrame>
      <p:sp>
        <p:nvSpPr>
          <p:cNvPr id="87087" name="Text Box 55"/>
          <p:cNvSpPr txBox="1">
            <a:spLocks noChangeArrowheads="1"/>
          </p:cNvSpPr>
          <p:nvPr/>
        </p:nvSpPr>
        <p:spPr bwMode="auto">
          <a:xfrm>
            <a:off x="517525" y="6284913"/>
            <a:ext cx="258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800"/>
              <a:t>L1=(1-((10-5)/10))3=1.5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98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8807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63B0503C-8386-4311-90F5-C32CA6FE758C}" type="slidenum">
              <a:rPr lang="en-US" sz="1400">
                <a:latin typeface="Times New Roman" pitchFamily="-84" charset="0"/>
              </a:rPr>
              <a:pPr eaLnBrk="1" hangingPunct="1"/>
              <a:t>48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880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Cluster Validity</a:t>
            </a:r>
          </a:p>
        </p:txBody>
      </p:sp>
      <p:sp>
        <p:nvSpPr>
          <p:cNvPr id="880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225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Divisive Coefficient (DC)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graphicFrame>
        <p:nvGraphicFramePr>
          <p:cNvPr id="88066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7308850" y="3695700"/>
          <a:ext cx="1627188" cy="476250"/>
        </p:xfrm>
        <a:graphic>
          <a:graphicData uri="http://schemas.openxmlformats.org/presentationml/2006/ole">
            <p:oleObj spid="_x0000_s15365" name="Equation" r:id="rId3" imgW="736560" imgH="215640" progId="Equation.3">
              <p:embed/>
            </p:oleObj>
          </a:graphicData>
        </a:graphic>
      </p:graphicFrame>
      <p:graphicFrame>
        <p:nvGraphicFramePr>
          <p:cNvPr id="88067" name="Object 5"/>
          <p:cNvGraphicFramePr>
            <a:graphicFrameLocks noChangeAspect="1"/>
          </p:cNvGraphicFramePr>
          <p:nvPr/>
        </p:nvGraphicFramePr>
        <p:xfrm>
          <a:off x="5942013" y="2276475"/>
          <a:ext cx="1150937" cy="3554413"/>
        </p:xfrm>
        <a:graphic>
          <a:graphicData uri="http://schemas.openxmlformats.org/presentationml/2006/ole">
            <p:oleObj spid="_x0000_s15366" name="Equation" r:id="rId4" imgW="495000" imgH="2082600" progId="Equation.3">
              <p:embed/>
            </p:oleObj>
          </a:graphicData>
        </a:graphic>
      </p:graphicFrame>
      <p:sp>
        <p:nvSpPr>
          <p:cNvPr id="88073" name="Line 6"/>
          <p:cNvSpPr>
            <a:spLocks noChangeShapeType="1"/>
          </p:cNvSpPr>
          <p:nvPr/>
        </p:nvSpPr>
        <p:spPr bwMode="auto">
          <a:xfrm>
            <a:off x="4546600" y="3182938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Oval 7"/>
          <p:cNvSpPr>
            <a:spLocks noChangeArrowheads="1"/>
          </p:cNvSpPr>
          <p:nvPr/>
        </p:nvSpPr>
        <p:spPr bwMode="auto">
          <a:xfrm>
            <a:off x="5313363" y="5011738"/>
            <a:ext cx="30003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Oval 8"/>
          <p:cNvSpPr>
            <a:spLocks noChangeArrowheads="1"/>
          </p:cNvSpPr>
          <p:nvPr/>
        </p:nvSpPr>
        <p:spPr bwMode="auto">
          <a:xfrm>
            <a:off x="965200" y="3106738"/>
            <a:ext cx="1000125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Oval 9"/>
          <p:cNvSpPr>
            <a:spLocks noChangeArrowheads="1"/>
          </p:cNvSpPr>
          <p:nvPr/>
        </p:nvSpPr>
        <p:spPr bwMode="auto">
          <a:xfrm>
            <a:off x="2663825" y="3792538"/>
            <a:ext cx="8001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Oval 10"/>
          <p:cNvSpPr>
            <a:spLocks noChangeArrowheads="1"/>
          </p:cNvSpPr>
          <p:nvPr/>
        </p:nvSpPr>
        <p:spPr bwMode="auto">
          <a:xfrm>
            <a:off x="4064000" y="2801938"/>
            <a:ext cx="600075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Oval 11"/>
          <p:cNvSpPr>
            <a:spLocks noChangeArrowheads="1"/>
          </p:cNvSpPr>
          <p:nvPr/>
        </p:nvSpPr>
        <p:spPr bwMode="auto">
          <a:xfrm>
            <a:off x="4064000" y="4325938"/>
            <a:ext cx="600075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Oval 12"/>
          <p:cNvSpPr>
            <a:spLocks noChangeArrowheads="1"/>
          </p:cNvSpPr>
          <p:nvPr/>
        </p:nvSpPr>
        <p:spPr bwMode="auto">
          <a:xfrm>
            <a:off x="5313363" y="2420938"/>
            <a:ext cx="30003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Oval 13"/>
          <p:cNvSpPr>
            <a:spLocks noChangeArrowheads="1"/>
          </p:cNvSpPr>
          <p:nvPr/>
        </p:nvSpPr>
        <p:spPr bwMode="auto">
          <a:xfrm>
            <a:off x="5313363" y="3030538"/>
            <a:ext cx="30003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1" name="Oval 14"/>
          <p:cNvSpPr>
            <a:spLocks noChangeArrowheads="1"/>
          </p:cNvSpPr>
          <p:nvPr/>
        </p:nvSpPr>
        <p:spPr bwMode="auto">
          <a:xfrm>
            <a:off x="5313363" y="3640138"/>
            <a:ext cx="300037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2" name="Oval 15"/>
          <p:cNvSpPr>
            <a:spLocks noChangeArrowheads="1"/>
          </p:cNvSpPr>
          <p:nvPr/>
        </p:nvSpPr>
        <p:spPr bwMode="auto">
          <a:xfrm>
            <a:off x="5313363" y="4325938"/>
            <a:ext cx="30003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3" name="Line 16"/>
          <p:cNvSpPr>
            <a:spLocks noChangeShapeType="1"/>
          </p:cNvSpPr>
          <p:nvPr/>
        </p:nvSpPr>
        <p:spPr bwMode="auto">
          <a:xfrm flipV="1">
            <a:off x="1914525" y="3030538"/>
            <a:ext cx="21494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4" name="Line 17"/>
          <p:cNvSpPr>
            <a:spLocks noChangeShapeType="1"/>
          </p:cNvSpPr>
          <p:nvPr/>
        </p:nvSpPr>
        <p:spPr bwMode="auto">
          <a:xfrm>
            <a:off x="1914525" y="3640138"/>
            <a:ext cx="849313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5" name="Line 18"/>
          <p:cNvSpPr>
            <a:spLocks noChangeShapeType="1"/>
          </p:cNvSpPr>
          <p:nvPr/>
        </p:nvSpPr>
        <p:spPr bwMode="auto">
          <a:xfrm flipV="1">
            <a:off x="4613275" y="2573338"/>
            <a:ext cx="7508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6" name="Line 19"/>
          <p:cNvSpPr>
            <a:spLocks noChangeShapeType="1"/>
          </p:cNvSpPr>
          <p:nvPr/>
        </p:nvSpPr>
        <p:spPr bwMode="auto">
          <a:xfrm>
            <a:off x="4664075" y="3030538"/>
            <a:ext cx="6492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7" name="Line 20"/>
          <p:cNvSpPr>
            <a:spLocks noChangeShapeType="1"/>
          </p:cNvSpPr>
          <p:nvPr/>
        </p:nvSpPr>
        <p:spPr bwMode="auto">
          <a:xfrm>
            <a:off x="3414713" y="4097338"/>
            <a:ext cx="698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8" name="Line 21"/>
          <p:cNvSpPr>
            <a:spLocks noChangeShapeType="1"/>
          </p:cNvSpPr>
          <p:nvPr/>
        </p:nvSpPr>
        <p:spPr bwMode="auto">
          <a:xfrm flipV="1">
            <a:off x="3463925" y="3868738"/>
            <a:ext cx="184943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9" name="Line 22"/>
          <p:cNvSpPr>
            <a:spLocks noChangeShapeType="1"/>
          </p:cNvSpPr>
          <p:nvPr/>
        </p:nvSpPr>
        <p:spPr bwMode="auto">
          <a:xfrm>
            <a:off x="4664075" y="455453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0" name="Line 23"/>
          <p:cNvSpPr>
            <a:spLocks noChangeShapeType="1"/>
          </p:cNvSpPr>
          <p:nvPr/>
        </p:nvSpPr>
        <p:spPr bwMode="auto">
          <a:xfrm>
            <a:off x="4613275" y="4630738"/>
            <a:ext cx="7000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1" name="Line 24"/>
          <p:cNvSpPr>
            <a:spLocks noChangeShapeType="1"/>
          </p:cNvSpPr>
          <p:nvPr/>
        </p:nvSpPr>
        <p:spPr bwMode="auto">
          <a:xfrm>
            <a:off x="1117600" y="5697538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092" name="Group 25"/>
          <p:cNvGrpSpPr>
            <a:grpSpLocks/>
          </p:cNvGrpSpPr>
          <p:nvPr/>
        </p:nvGrpSpPr>
        <p:grpSpPr bwMode="auto">
          <a:xfrm>
            <a:off x="755650" y="2420938"/>
            <a:ext cx="4876800" cy="2982912"/>
            <a:chOff x="384" y="1440"/>
            <a:chExt cx="4512" cy="1927"/>
          </a:xfrm>
        </p:grpSpPr>
        <p:grpSp>
          <p:nvGrpSpPr>
            <p:cNvPr id="88111" name="Group 26"/>
            <p:cNvGrpSpPr>
              <a:grpSpLocks/>
            </p:cNvGrpSpPr>
            <p:nvPr/>
          </p:nvGrpSpPr>
          <p:grpSpPr bwMode="auto">
            <a:xfrm>
              <a:off x="384" y="1440"/>
              <a:ext cx="4512" cy="1495"/>
              <a:chOff x="384" y="1440"/>
              <a:chExt cx="4512" cy="1495"/>
            </a:xfrm>
          </p:grpSpPr>
          <p:sp>
            <p:nvSpPr>
              <p:cNvPr id="88113" name="Text Box 27"/>
              <p:cNvSpPr txBox="1">
                <a:spLocks noChangeArrowheads="1"/>
              </p:cNvSpPr>
              <p:nvPr/>
            </p:nvSpPr>
            <p:spPr bwMode="auto">
              <a:xfrm>
                <a:off x="384" y="1968"/>
                <a:ext cx="1009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a,b,c,</a:t>
                </a:r>
              </a:p>
              <a:p>
                <a:pPr algn="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d,e</a:t>
                </a:r>
              </a:p>
            </p:txBody>
          </p:sp>
          <p:sp>
            <p:nvSpPr>
              <p:cNvPr id="88114" name="Text Box 28"/>
              <p:cNvSpPr txBox="1">
                <a:spLocks noChangeArrowheads="1"/>
              </p:cNvSpPr>
              <p:nvPr/>
            </p:nvSpPr>
            <p:spPr bwMode="auto">
              <a:xfrm>
                <a:off x="2076" y="2316"/>
                <a:ext cx="76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c,d,e</a:t>
                </a:r>
              </a:p>
            </p:txBody>
          </p:sp>
          <p:sp>
            <p:nvSpPr>
              <p:cNvPr id="88115" name="Text Box 29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38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r">
                  <a:lnSpc>
                    <a:spcPct val="80000"/>
                  </a:lnSpc>
                  <a:spcBef>
                    <a:spcPct val="50000"/>
                  </a:spcBef>
                </a:pP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88116" name="Text Box 30"/>
              <p:cNvSpPr txBox="1">
                <a:spLocks noChangeArrowheads="1"/>
              </p:cNvSpPr>
              <p:nvPr/>
            </p:nvSpPr>
            <p:spPr bwMode="auto">
              <a:xfrm>
                <a:off x="3457" y="2640"/>
                <a:ext cx="52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d,e</a:t>
                </a:r>
              </a:p>
            </p:txBody>
          </p:sp>
          <p:sp>
            <p:nvSpPr>
              <p:cNvPr id="88117" name="Text Box 31"/>
              <p:cNvSpPr txBox="1">
                <a:spLocks noChangeArrowheads="1"/>
              </p:cNvSpPr>
              <p:nvPr/>
            </p:nvSpPr>
            <p:spPr bwMode="auto">
              <a:xfrm>
                <a:off x="4608" y="1440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a</a:t>
                </a:r>
              </a:p>
            </p:txBody>
          </p:sp>
          <p:sp>
            <p:nvSpPr>
              <p:cNvPr id="88118" name="Text Box 32"/>
              <p:cNvSpPr txBox="1">
                <a:spLocks noChangeArrowheads="1"/>
              </p:cNvSpPr>
              <p:nvPr/>
            </p:nvSpPr>
            <p:spPr bwMode="auto">
              <a:xfrm>
                <a:off x="4608" y="1824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b</a:t>
                </a:r>
              </a:p>
            </p:txBody>
          </p:sp>
          <p:sp>
            <p:nvSpPr>
              <p:cNvPr id="88119" name="Text Box 33"/>
              <p:cNvSpPr txBox="1">
                <a:spLocks noChangeArrowheads="1"/>
              </p:cNvSpPr>
              <p:nvPr/>
            </p:nvSpPr>
            <p:spPr bwMode="auto">
              <a:xfrm>
                <a:off x="4608" y="2208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c</a:t>
                </a:r>
              </a:p>
            </p:txBody>
          </p:sp>
          <p:sp>
            <p:nvSpPr>
              <p:cNvPr id="88120" name="Text Box 34"/>
              <p:cNvSpPr txBox="1">
                <a:spLocks noChangeArrowheads="1"/>
              </p:cNvSpPr>
              <p:nvPr/>
            </p:nvSpPr>
            <p:spPr bwMode="auto">
              <a:xfrm>
                <a:off x="4608" y="2640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d</a:t>
                </a:r>
              </a:p>
            </p:txBody>
          </p:sp>
        </p:grpSp>
        <p:sp>
          <p:nvSpPr>
            <p:cNvPr id="88112" name="Text Box 35"/>
            <p:cNvSpPr txBox="1">
              <a:spLocks noChangeArrowheads="1"/>
            </p:cNvSpPr>
            <p:nvPr/>
          </p:nvSpPr>
          <p:spPr bwMode="auto">
            <a:xfrm>
              <a:off x="4608" y="3072"/>
              <a:ext cx="288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>
                  <a:latin typeface="Times New Roman" pitchFamily="-84" charset="0"/>
                </a:rPr>
                <a:t>e</a:t>
              </a:r>
            </a:p>
          </p:txBody>
        </p:sp>
      </p:grpSp>
      <p:sp>
        <p:nvSpPr>
          <p:cNvPr id="88093" name="Text Box 36"/>
          <p:cNvSpPr txBox="1">
            <a:spLocks noChangeArrowheads="1"/>
          </p:cNvSpPr>
          <p:nvPr/>
        </p:nvSpPr>
        <p:spPr bwMode="auto">
          <a:xfrm>
            <a:off x="4108450" y="27638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-84" charset="0"/>
              </a:rPr>
              <a:t>a,b</a:t>
            </a:r>
          </a:p>
        </p:txBody>
      </p:sp>
      <p:sp>
        <p:nvSpPr>
          <p:cNvPr id="88094" name="Line 37"/>
          <p:cNvSpPr>
            <a:spLocks noChangeShapeType="1"/>
          </p:cNvSpPr>
          <p:nvPr/>
        </p:nvSpPr>
        <p:spPr bwMode="auto">
          <a:xfrm>
            <a:off x="1422400" y="3792538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5" name="Line 38"/>
          <p:cNvSpPr>
            <a:spLocks noChangeShapeType="1"/>
          </p:cNvSpPr>
          <p:nvPr/>
        </p:nvSpPr>
        <p:spPr bwMode="auto">
          <a:xfrm>
            <a:off x="3022600" y="424973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6" name="Line 39"/>
          <p:cNvSpPr>
            <a:spLocks noChangeShapeType="1"/>
          </p:cNvSpPr>
          <p:nvPr/>
        </p:nvSpPr>
        <p:spPr bwMode="auto">
          <a:xfrm>
            <a:off x="4241800" y="470693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7" name="Text Box 40"/>
          <p:cNvSpPr txBox="1">
            <a:spLocks noChangeArrowheads="1"/>
          </p:cNvSpPr>
          <p:nvPr/>
        </p:nvSpPr>
        <p:spPr bwMode="auto">
          <a:xfrm>
            <a:off x="10414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10.0</a:t>
            </a:r>
          </a:p>
        </p:txBody>
      </p:sp>
      <p:sp>
        <p:nvSpPr>
          <p:cNvPr id="88098" name="Text Box 41"/>
          <p:cNvSpPr txBox="1">
            <a:spLocks noChangeArrowheads="1"/>
          </p:cNvSpPr>
          <p:nvPr/>
        </p:nvSpPr>
        <p:spPr bwMode="auto">
          <a:xfrm>
            <a:off x="25654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5.0</a:t>
            </a:r>
          </a:p>
        </p:txBody>
      </p:sp>
      <p:sp>
        <p:nvSpPr>
          <p:cNvPr id="88099" name="Text Box 42"/>
          <p:cNvSpPr txBox="1">
            <a:spLocks noChangeArrowheads="1"/>
          </p:cNvSpPr>
          <p:nvPr/>
        </p:nvSpPr>
        <p:spPr bwMode="auto">
          <a:xfrm>
            <a:off x="37846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3.0</a:t>
            </a:r>
          </a:p>
        </p:txBody>
      </p:sp>
      <p:sp>
        <p:nvSpPr>
          <p:cNvPr id="88100" name="Text Box 43"/>
          <p:cNvSpPr txBox="1">
            <a:spLocks noChangeArrowheads="1"/>
          </p:cNvSpPr>
          <p:nvPr/>
        </p:nvSpPr>
        <p:spPr bwMode="auto">
          <a:xfrm>
            <a:off x="42418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2.0</a:t>
            </a:r>
          </a:p>
        </p:txBody>
      </p:sp>
      <p:sp>
        <p:nvSpPr>
          <p:cNvPr id="88101" name="Text Box 44"/>
          <p:cNvSpPr txBox="1">
            <a:spLocks noChangeArrowheads="1"/>
          </p:cNvSpPr>
          <p:nvPr/>
        </p:nvSpPr>
        <p:spPr bwMode="auto">
          <a:xfrm>
            <a:off x="50800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0.0</a:t>
            </a:r>
          </a:p>
        </p:txBody>
      </p:sp>
      <p:sp>
        <p:nvSpPr>
          <p:cNvPr id="88102" name="Text Box 45"/>
          <p:cNvSpPr txBox="1">
            <a:spLocks noChangeArrowheads="1"/>
          </p:cNvSpPr>
          <p:nvPr/>
        </p:nvSpPr>
        <p:spPr bwMode="auto">
          <a:xfrm>
            <a:off x="971550" y="3716338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0</a:t>
            </a:r>
          </a:p>
        </p:txBody>
      </p:sp>
      <p:sp>
        <p:nvSpPr>
          <p:cNvPr id="88103" name="Text Box 46"/>
          <p:cNvSpPr txBox="1">
            <a:spLocks noChangeArrowheads="1"/>
          </p:cNvSpPr>
          <p:nvPr/>
        </p:nvSpPr>
        <p:spPr bwMode="auto">
          <a:xfrm>
            <a:off x="2555875" y="414972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i="1" baseline="-25000">
                <a:latin typeface="Times New Roman" pitchFamily="-84" charset="0"/>
              </a:rPr>
              <a:t>1</a:t>
            </a:r>
          </a:p>
        </p:txBody>
      </p:sp>
      <p:sp>
        <p:nvSpPr>
          <p:cNvPr id="88104" name="Text Box 47"/>
          <p:cNvSpPr txBox="1">
            <a:spLocks noChangeArrowheads="1"/>
          </p:cNvSpPr>
          <p:nvPr/>
        </p:nvSpPr>
        <p:spPr bwMode="auto">
          <a:xfrm>
            <a:off x="3924300" y="3141663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2</a:t>
            </a:r>
          </a:p>
        </p:txBody>
      </p:sp>
      <p:sp>
        <p:nvSpPr>
          <p:cNvPr id="88105" name="Text Box 48"/>
          <p:cNvSpPr txBox="1">
            <a:spLocks noChangeArrowheads="1"/>
          </p:cNvSpPr>
          <p:nvPr/>
        </p:nvSpPr>
        <p:spPr bwMode="auto">
          <a:xfrm>
            <a:off x="5580063" y="37893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4</a:t>
            </a:r>
          </a:p>
        </p:txBody>
      </p:sp>
      <p:sp>
        <p:nvSpPr>
          <p:cNvPr id="88106" name="Text Box 49"/>
          <p:cNvSpPr txBox="1">
            <a:spLocks noChangeArrowheads="1"/>
          </p:cNvSpPr>
          <p:nvPr/>
        </p:nvSpPr>
        <p:spPr bwMode="auto">
          <a:xfrm>
            <a:off x="3852863" y="46529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3</a:t>
            </a:r>
          </a:p>
        </p:txBody>
      </p:sp>
      <p:sp>
        <p:nvSpPr>
          <p:cNvPr id="88107" name="Text Box 50"/>
          <p:cNvSpPr txBox="1">
            <a:spLocks noChangeArrowheads="1"/>
          </p:cNvSpPr>
          <p:nvPr/>
        </p:nvSpPr>
        <p:spPr bwMode="auto">
          <a:xfrm>
            <a:off x="5580063" y="4508500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5</a:t>
            </a:r>
          </a:p>
        </p:txBody>
      </p:sp>
      <p:sp>
        <p:nvSpPr>
          <p:cNvPr id="88108" name="Text Box 51"/>
          <p:cNvSpPr txBox="1">
            <a:spLocks noChangeArrowheads="1"/>
          </p:cNvSpPr>
          <p:nvPr/>
        </p:nvSpPr>
        <p:spPr bwMode="auto">
          <a:xfrm>
            <a:off x="5580063" y="515778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6</a:t>
            </a:r>
          </a:p>
        </p:txBody>
      </p:sp>
      <p:sp>
        <p:nvSpPr>
          <p:cNvPr id="88109" name="Text Box 52"/>
          <p:cNvSpPr txBox="1">
            <a:spLocks noChangeArrowheads="1"/>
          </p:cNvSpPr>
          <p:nvPr/>
        </p:nvSpPr>
        <p:spPr bwMode="auto">
          <a:xfrm>
            <a:off x="5580063" y="2565400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7</a:t>
            </a:r>
          </a:p>
        </p:txBody>
      </p:sp>
      <p:sp>
        <p:nvSpPr>
          <p:cNvPr id="88110" name="Text Box 53"/>
          <p:cNvSpPr txBox="1">
            <a:spLocks noChangeArrowheads="1"/>
          </p:cNvSpPr>
          <p:nvPr/>
        </p:nvSpPr>
        <p:spPr bwMode="auto">
          <a:xfrm>
            <a:off x="5580063" y="31416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8</a:t>
            </a:r>
          </a:p>
        </p:txBody>
      </p:sp>
      <p:graphicFrame>
        <p:nvGraphicFramePr>
          <p:cNvPr id="88068" name="Object 54"/>
          <p:cNvGraphicFramePr>
            <a:graphicFrameLocks noChangeAspect="1"/>
          </p:cNvGraphicFramePr>
          <p:nvPr>
            <p:ph sz="quarter" idx="2"/>
          </p:nvPr>
        </p:nvGraphicFramePr>
        <p:xfrm>
          <a:off x="7019925" y="115888"/>
          <a:ext cx="2006600" cy="1498600"/>
        </p:xfrm>
        <a:graphic>
          <a:graphicData uri="http://schemas.openxmlformats.org/presentationml/2006/ole">
            <p:oleObj spid="_x0000_s15367" name="Equation" r:id="rId5" imgW="2006280" imgH="14983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271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8909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E5619DCA-0D3F-40A8-A42F-FFB5B3B74DDA}" type="slidenum">
              <a:rPr lang="en-US" sz="1400">
                <a:latin typeface="Times New Roman" pitchFamily="-84" charset="0"/>
              </a:rPr>
              <a:pPr eaLnBrk="1" hangingPunct="1"/>
              <a:t>49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890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Cluster Validity</a:t>
            </a:r>
          </a:p>
        </p:txBody>
      </p:sp>
      <p:sp>
        <p:nvSpPr>
          <p:cNvPr id="890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225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Divisive Coefficient (DC)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graphicFrame>
        <p:nvGraphicFramePr>
          <p:cNvPr id="89090" name="Object 4"/>
          <p:cNvGraphicFramePr>
            <a:graphicFrameLocks noChangeAspect="1"/>
          </p:cNvGraphicFramePr>
          <p:nvPr/>
        </p:nvGraphicFramePr>
        <p:xfrm>
          <a:off x="5942013" y="2276475"/>
          <a:ext cx="1150937" cy="3554413"/>
        </p:xfrm>
        <a:graphic>
          <a:graphicData uri="http://schemas.openxmlformats.org/presentationml/2006/ole">
            <p:oleObj spid="_x0000_s16389" name="Equation" r:id="rId3" imgW="495000" imgH="2082600" progId="Equation.3">
              <p:embed/>
            </p:oleObj>
          </a:graphicData>
        </a:graphic>
      </p:graphicFrame>
      <p:sp>
        <p:nvSpPr>
          <p:cNvPr id="89097" name="Line 5"/>
          <p:cNvSpPr>
            <a:spLocks noChangeShapeType="1"/>
          </p:cNvSpPr>
          <p:nvPr/>
        </p:nvSpPr>
        <p:spPr bwMode="auto">
          <a:xfrm>
            <a:off x="4546600" y="3182938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Oval 6"/>
          <p:cNvSpPr>
            <a:spLocks noChangeArrowheads="1"/>
          </p:cNvSpPr>
          <p:nvPr/>
        </p:nvSpPr>
        <p:spPr bwMode="auto">
          <a:xfrm>
            <a:off x="5313363" y="5011738"/>
            <a:ext cx="300037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9" name="Oval 7"/>
          <p:cNvSpPr>
            <a:spLocks noChangeArrowheads="1"/>
          </p:cNvSpPr>
          <p:nvPr/>
        </p:nvSpPr>
        <p:spPr bwMode="auto">
          <a:xfrm>
            <a:off x="965200" y="3106738"/>
            <a:ext cx="1000125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0" name="Oval 8"/>
          <p:cNvSpPr>
            <a:spLocks noChangeArrowheads="1"/>
          </p:cNvSpPr>
          <p:nvPr/>
        </p:nvSpPr>
        <p:spPr bwMode="auto">
          <a:xfrm>
            <a:off x="2663825" y="3792538"/>
            <a:ext cx="8001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1" name="Oval 9"/>
          <p:cNvSpPr>
            <a:spLocks noChangeArrowheads="1"/>
          </p:cNvSpPr>
          <p:nvPr/>
        </p:nvSpPr>
        <p:spPr bwMode="auto">
          <a:xfrm>
            <a:off x="4064000" y="2801938"/>
            <a:ext cx="600075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2" name="Oval 10"/>
          <p:cNvSpPr>
            <a:spLocks noChangeArrowheads="1"/>
          </p:cNvSpPr>
          <p:nvPr/>
        </p:nvSpPr>
        <p:spPr bwMode="auto">
          <a:xfrm>
            <a:off x="4064000" y="4325938"/>
            <a:ext cx="600075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3" name="Oval 11"/>
          <p:cNvSpPr>
            <a:spLocks noChangeArrowheads="1"/>
          </p:cNvSpPr>
          <p:nvPr/>
        </p:nvSpPr>
        <p:spPr bwMode="auto">
          <a:xfrm>
            <a:off x="5313363" y="2420938"/>
            <a:ext cx="30003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4" name="Oval 12"/>
          <p:cNvSpPr>
            <a:spLocks noChangeArrowheads="1"/>
          </p:cNvSpPr>
          <p:nvPr/>
        </p:nvSpPr>
        <p:spPr bwMode="auto">
          <a:xfrm>
            <a:off x="5313363" y="3030538"/>
            <a:ext cx="30003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5" name="Oval 13"/>
          <p:cNvSpPr>
            <a:spLocks noChangeArrowheads="1"/>
          </p:cNvSpPr>
          <p:nvPr/>
        </p:nvSpPr>
        <p:spPr bwMode="auto">
          <a:xfrm>
            <a:off x="5313363" y="3640138"/>
            <a:ext cx="300037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6" name="Oval 14"/>
          <p:cNvSpPr>
            <a:spLocks noChangeArrowheads="1"/>
          </p:cNvSpPr>
          <p:nvPr/>
        </p:nvSpPr>
        <p:spPr bwMode="auto">
          <a:xfrm>
            <a:off x="5313363" y="4325938"/>
            <a:ext cx="300037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7" name="Line 15"/>
          <p:cNvSpPr>
            <a:spLocks noChangeShapeType="1"/>
          </p:cNvSpPr>
          <p:nvPr/>
        </p:nvSpPr>
        <p:spPr bwMode="auto">
          <a:xfrm flipV="1">
            <a:off x="1914525" y="3030538"/>
            <a:ext cx="21494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8" name="Line 16"/>
          <p:cNvSpPr>
            <a:spLocks noChangeShapeType="1"/>
          </p:cNvSpPr>
          <p:nvPr/>
        </p:nvSpPr>
        <p:spPr bwMode="auto">
          <a:xfrm>
            <a:off x="1914525" y="3640138"/>
            <a:ext cx="849313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9" name="Line 17"/>
          <p:cNvSpPr>
            <a:spLocks noChangeShapeType="1"/>
          </p:cNvSpPr>
          <p:nvPr/>
        </p:nvSpPr>
        <p:spPr bwMode="auto">
          <a:xfrm flipV="1">
            <a:off x="4613275" y="2573338"/>
            <a:ext cx="7508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0" name="Line 18"/>
          <p:cNvSpPr>
            <a:spLocks noChangeShapeType="1"/>
          </p:cNvSpPr>
          <p:nvPr/>
        </p:nvSpPr>
        <p:spPr bwMode="auto">
          <a:xfrm>
            <a:off x="4664075" y="3030538"/>
            <a:ext cx="6492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1" name="Line 19"/>
          <p:cNvSpPr>
            <a:spLocks noChangeShapeType="1"/>
          </p:cNvSpPr>
          <p:nvPr/>
        </p:nvSpPr>
        <p:spPr bwMode="auto">
          <a:xfrm>
            <a:off x="3414713" y="4097338"/>
            <a:ext cx="698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2" name="Line 20"/>
          <p:cNvSpPr>
            <a:spLocks noChangeShapeType="1"/>
          </p:cNvSpPr>
          <p:nvPr/>
        </p:nvSpPr>
        <p:spPr bwMode="auto">
          <a:xfrm flipV="1">
            <a:off x="3463925" y="3868738"/>
            <a:ext cx="184943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3" name="Line 21"/>
          <p:cNvSpPr>
            <a:spLocks noChangeShapeType="1"/>
          </p:cNvSpPr>
          <p:nvPr/>
        </p:nvSpPr>
        <p:spPr bwMode="auto">
          <a:xfrm>
            <a:off x="4664075" y="455453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4" name="Line 22"/>
          <p:cNvSpPr>
            <a:spLocks noChangeShapeType="1"/>
          </p:cNvSpPr>
          <p:nvPr/>
        </p:nvSpPr>
        <p:spPr bwMode="auto">
          <a:xfrm>
            <a:off x="4613275" y="4630738"/>
            <a:ext cx="7000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5" name="Line 23"/>
          <p:cNvSpPr>
            <a:spLocks noChangeShapeType="1"/>
          </p:cNvSpPr>
          <p:nvPr/>
        </p:nvSpPr>
        <p:spPr bwMode="auto">
          <a:xfrm>
            <a:off x="1117600" y="5697538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116" name="Group 24"/>
          <p:cNvGrpSpPr>
            <a:grpSpLocks/>
          </p:cNvGrpSpPr>
          <p:nvPr/>
        </p:nvGrpSpPr>
        <p:grpSpPr bwMode="auto">
          <a:xfrm>
            <a:off x="755650" y="2420938"/>
            <a:ext cx="4876800" cy="2982912"/>
            <a:chOff x="384" y="1440"/>
            <a:chExt cx="4512" cy="1927"/>
          </a:xfrm>
        </p:grpSpPr>
        <p:grpSp>
          <p:nvGrpSpPr>
            <p:cNvPr id="89135" name="Group 25"/>
            <p:cNvGrpSpPr>
              <a:grpSpLocks/>
            </p:cNvGrpSpPr>
            <p:nvPr/>
          </p:nvGrpSpPr>
          <p:grpSpPr bwMode="auto">
            <a:xfrm>
              <a:off x="384" y="1440"/>
              <a:ext cx="4512" cy="1495"/>
              <a:chOff x="384" y="1440"/>
              <a:chExt cx="4512" cy="1495"/>
            </a:xfrm>
          </p:grpSpPr>
          <p:sp>
            <p:nvSpPr>
              <p:cNvPr id="89137" name="Text Box 26"/>
              <p:cNvSpPr txBox="1">
                <a:spLocks noChangeArrowheads="1"/>
              </p:cNvSpPr>
              <p:nvPr/>
            </p:nvSpPr>
            <p:spPr bwMode="auto">
              <a:xfrm>
                <a:off x="384" y="1968"/>
                <a:ext cx="1009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a,b,c,</a:t>
                </a:r>
              </a:p>
              <a:p>
                <a:pPr algn="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d,e</a:t>
                </a:r>
              </a:p>
            </p:txBody>
          </p:sp>
          <p:sp>
            <p:nvSpPr>
              <p:cNvPr id="89138" name="Text Box 27"/>
              <p:cNvSpPr txBox="1">
                <a:spLocks noChangeArrowheads="1"/>
              </p:cNvSpPr>
              <p:nvPr/>
            </p:nvSpPr>
            <p:spPr bwMode="auto">
              <a:xfrm>
                <a:off x="2076" y="2316"/>
                <a:ext cx="76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c,d,e</a:t>
                </a:r>
              </a:p>
            </p:txBody>
          </p:sp>
          <p:sp>
            <p:nvSpPr>
              <p:cNvPr id="89139" name="Text Box 28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38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r">
                  <a:lnSpc>
                    <a:spcPct val="80000"/>
                  </a:lnSpc>
                  <a:spcBef>
                    <a:spcPct val="50000"/>
                  </a:spcBef>
                </a:pP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89140" name="Text Box 29"/>
              <p:cNvSpPr txBox="1">
                <a:spLocks noChangeArrowheads="1"/>
              </p:cNvSpPr>
              <p:nvPr/>
            </p:nvSpPr>
            <p:spPr bwMode="auto">
              <a:xfrm>
                <a:off x="3457" y="2640"/>
                <a:ext cx="52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d,e</a:t>
                </a:r>
              </a:p>
            </p:txBody>
          </p:sp>
          <p:sp>
            <p:nvSpPr>
              <p:cNvPr id="89141" name="Text Box 30"/>
              <p:cNvSpPr txBox="1">
                <a:spLocks noChangeArrowheads="1"/>
              </p:cNvSpPr>
              <p:nvPr/>
            </p:nvSpPr>
            <p:spPr bwMode="auto">
              <a:xfrm>
                <a:off x="4608" y="1440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a</a:t>
                </a:r>
              </a:p>
            </p:txBody>
          </p:sp>
          <p:sp>
            <p:nvSpPr>
              <p:cNvPr id="89142" name="Text Box 31"/>
              <p:cNvSpPr txBox="1">
                <a:spLocks noChangeArrowheads="1"/>
              </p:cNvSpPr>
              <p:nvPr/>
            </p:nvSpPr>
            <p:spPr bwMode="auto">
              <a:xfrm>
                <a:off x="4608" y="1824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b</a:t>
                </a:r>
              </a:p>
            </p:txBody>
          </p:sp>
          <p:sp>
            <p:nvSpPr>
              <p:cNvPr id="89143" name="Text Box 32"/>
              <p:cNvSpPr txBox="1">
                <a:spLocks noChangeArrowheads="1"/>
              </p:cNvSpPr>
              <p:nvPr/>
            </p:nvSpPr>
            <p:spPr bwMode="auto">
              <a:xfrm>
                <a:off x="4608" y="2208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c</a:t>
                </a:r>
              </a:p>
            </p:txBody>
          </p:sp>
          <p:sp>
            <p:nvSpPr>
              <p:cNvPr id="89144" name="Text Box 33"/>
              <p:cNvSpPr txBox="1">
                <a:spLocks noChangeArrowheads="1"/>
              </p:cNvSpPr>
              <p:nvPr/>
            </p:nvSpPr>
            <p:spPr bwMode="auto">
              <a:xfrm>
                <a:off x="4608" y="2640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d</a:t>
                </a:r>
              </a:p>
            </p:txBody>
          </p:sp>
        </p:grpSp>
        <p:sp>
          <p:nvSpPr>
            <p:cNvPr id="89136" name="Text Box 34"/>
            <p:cNvSpPr txBox="1">
              <a:spLocks noChangeArrowheads="1"/>
            </p:cNvSpPr>
            <p:nvPr/>
          </p:nvSpPr>
          <p:spPr bwMode="auto">
            <a:xfrm>
              <a:off x="4608" y="3072"/>
              <a:ext cx="288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>
                  <a:latin typeface="Times New Roman" pitchFamily="-84" charset="0"/>
                </a:rPr>
                <a:t>e</a:t>
              </a:r>
            </a:p>
          </p:txBody>
        </p:sp>
      </p:grpSp>
      <p:sp>
        <p:nvSpPr>
          <p:cNvPr id="89117" name="Text Box 35"/>
          <p:cNvSpPr txBox="1">
            <a:spLocks noChangeArrowheads="1"/>
          </p:cNvSpPr>
          <p:nvPr/>
        </p:nvSpPr>
        <p:spPr bwMode="auto">
          <a:xfrm>
            <a:off x="4108450" y="27638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-84" charset="0"/>
              </a:rPr>
              <a:t>a,b</a:t>
            </a:r>
          </a:p>
        </p:txBody>
      </p:sp>
      <p:sp>
        <p:nvSpPr>
          <p:cNvPr id="89118" name="Line 36"/>
          <p:cNvSpPr>
            <a:spLocks noChangeShapeType="1"/>
          </p:cNvSpPr>
          <p:nvPr/>
        </p:nvSpPr>
        <p:spPr bwMode="auto">
          <a:xfrm>
            <a:off x="1422400" y="3792538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9" name="Line 37"/>
          <p:cNvSpPr>
            <a:spLocks noChangeShapeType="1"/>
          </p:cNvSpPr>
          <p:nvPr/>
        </p:nvSpPr>
        <p:spPr bwMode="auto">
          <a:xfrm>
            <a:off x="3022600" y="424973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0" name="Line 38"/>
          <p:cNvSpPr>
            <a:spLocks noChangeShapeType="1"/>
          </p:cNvSpPr>
          <p:nvPr/>
        </p:nvSpPr>
        <p:spPr bwMode="auto">
          <a:xfrm>
            <a:off x="4241800" y="470693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1" name="Text Box 39"/>
          <p:cNvSpPr txBox="1">
            <a:spLocks noChangeArrowheads="1"/>
          </p:cNvSpPr>
          <p:nvPr/>
        </p:nvSpPr>
        <p:spPr bwMode="auto">
          <a:xfrm>
            <a:off x="10414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10.0</a:t>
            </a:r>
          </a:p>
        </p:txBody>
      </p:sp>
      <p:sp>
        <p:nvSpPr>
          <p:cNvPr id="89122" name="Text Box 40"/>
          <p:cNvSpPr txBox="1">
            <a:spLocks noChangeArrowheads="1"/>
          </p:cNvSpPr>
          <p:nvPr/>
        </p:nvSpPr>
        <p:spPr bwMode="auto">
          <a:xfrm>
            <a:off x="25654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5.0</a:t>
            </a:r>
          </a:p>
        </p:txBody>
      </p:sp>
      <p:sp>
        <p:nvSpPr>
          <p:cNvPr id="89123" name="Text Box 41"/>
          <p:cNvSpPr txBox="1">
            <a:spLocks noChangeArrowheads="1"/>
          </p:cNvSpPr>
          <p:nvPr/>
        </p:nvSpPr>
        <p:spPr bwMode="auto">
          <a:xfrm>
            <a:off x="37846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3.0</a:t>
            </a:r>
          </a:p>
        </p:txBody>
      </p:sp>
      <p:sp>
        <p:nvSpPr>
          <p:cNvPr id="89124" name="Text Box 42"/>
          <p:cNvSpPr txBox="1">
            <a:spLocks noChangeArrowheads="1"/>
          </p:cNvSpPr>
          <p:nvPr/>
        </p:nvSpPr>
        <p:spPr bwMode="auto">
          <a:xfrm>
            <a:off x="42418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2.0</a:t>
            </a:r>
          </a:p>
        </p:txBody>
      </p:sp>
      <p:sp>
        <p:nvSpPr>
          <p:cNvPr id="89125" name="Text Box 43"/>
          <p:cNvSpPr txBox="1">
            <a:spLocks noChangeArrowheads="1"/>
          </p:cNvSpPr>
          <p:nvPr/>
        </p:nvSpPr>
        <p:spPr bwMode="auto">
          <a:xfrm>
            <a:off x="50800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0.0</a:t>
            </a:r>
          </a:p>
        </p:txBody>
      </p:sp>
      <p:sp>
        <p:nvSpPr>
          <p:cNvPr id="89126" name="Text Box 44"/>
          <p:cNvSpPr txBox="1">
            <a:spLocks noChangeArrowheads="1"/>
          </p:cNvSpPr>
          <p:nvPr/>
        </p:nvSpPr>
        <p:spPr bwMode="auto">
          <a:xfrm>
            <a:off x="971550" y="3716338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0</a:t>
            </a:r>
          </a:p>
        </p:txBody>
      </p:sp>
      <p:sp>
        <p:nvSpPr>
          <p:cNvPr id="89127" name="Text Box 45"/>
          <p:cNvSpPr txBox="1">
            <a:spLocks noChangeArrowheads="1"/>
          </p:cNvSpPr>
          <p:nvPr/>
        </p:nvSpPr>
        <p:spPr bwMode="auto">
          <a:xfrm>
            <a:off x="2555875" y="414972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i="1" baseline="-25000">
                <a:latin typeface="Times New Roman" pitchFamily="-84" charset="0"/>
              </a:rPr>
              <a:t>1</a:t>
            </a:r>
          </a:p>
        </p:txBody>
      </p:sp>
      <p:sp>
        <p:nvSpPr>
          <p:cNvPr id="89128" name="Text Box 46"/>
          <p:cNvSpPr txBox="1">
            <a:spLocks noChangeArrowheads="1"/>
          </p:cNvSpPr>
          <p:nvPr/>
        </p:nvSpPr>
        <p:spPr bwMode="auto">
          <a:xfrm>
            <a:off x="3924300" y="3141663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2</a:t>
            </a:r>
          </a:p>
        </p:txBody>
      </p:sp>
      <p:sp>
        <p:nvSpPr>
          <p:cNvPr id="89129" name="Text Box 47"/>
          <p:cNvSpPr txBox="1">
            <a:spLocks noChangeArrowheads="1"/>
          </p:cNvSpPr>
          <p:nvPr/>
        </p:nvSpPr>
        <p:spPr bwMode="auto">
          <a:xfrm>
            <a:off x="5580063" y="37893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4</a:t>
            </a:r>
          </a:p>
        </p:txBody>
      </p:sp>
      <p:sp>
        <p:nvSpPr>
          <p:cNvPr id="89130" name="Text Box 48"/>
          <p:cNvSpPr txBox="1">
            <a:spLocks noChangeArrowheads="1"/>
          </p:cNvSpPr>
          <p:nvPr/>
        </p:nvSpPr>
        <p:spPr bwMode="auto">
          <a:xfrm>
            <a:off x="3852863" y="46529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3</a:t>
            </a:r>
          </a:p>
        </p:txBody>
      </p:sp>
      <p:sp>
        <p:nvSpPr>
          <p:cNvPr id="89131" name="Text Box 49"/>
          <p:cNvSpPr txBox="1">
            <a:spLocks noChangeArrowheads="1"/>
          </p:cNvSpPr>
          <p:nvPr/>
        </p:nvSpPr>
        <p:spPr bwMode="auto">
          <a:xfrm>
            <a:off x="5580063" y="4508500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5</a:t>
            </a:r>
          </a:p>
        </p:txBody>
      </p:sp>
      <p:sp>
        <p:nvSpPr>
          <p:cNvPr id="89132" name="Text Box 50"/>
          <p:cNvSpPr txBox="1">
            <a:spLocks noChangeArrowheads="1"/>
          </p:cNvSpPr>
          <p:nvPr/>
        </p:nvSpPr>
        <p:spPr bwMode="auto">
          <a:xfrm>
            <a:off x="5580063" y="515778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6</a:t>
            </a:r>
          </a:p>
        </p:txBody>
      </p:sp>
      <p:sp>
        <p:nvSpPr>
          <p:cNvPr id="89133" name="Text Box 51"/>
          <p:cNvSpPr txBox="1">
            <a:spLocks noChangeArrowheads="1"/>
          </p:cNvSpPr>
          <p:nvPr/>
        </p:nvSpPr>
        <p:spPr bwMode="auto">
          <a:xfrm>
            <a:off x="5580063" y="2565400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7</a:t>
            </a:r>
          </a:p>
        </p:txBody>
      </p:sp>
      <p:sp>
        <p:nvSpPr>
          <p:cNvPr id="89134" name="Text Box 52"/>
          <p:cNvSpPr txBox="1">
            <a:spLocks noChangeArrowheads="1"/>
          </p:cNvSpPr>
          <p:nvPr/>
        </p:nvSpPr>
        <p:spPr bwMode="auto">
          <a:xfrm>
            <a:off x="5580063" y="31416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8</a:t>
            </a:r>
          </a:p>
        </p:txBody>
      </p:sp>
      <p:graphicFrame>
        <p:nvGraphicFramePr>
          <p:cNvPr id="89091" name="Object 53"/>
          <p:cNvGraphicFramePr>
            <a:graphicFrameLocks noChangeAspect="1"/>
          </p:cNvGraphicFramePr>
          <p:nvPr>
            <p:ph sz="quarter" idx="3"/>
          </p:nvPr>
        </p:nvGraphicFramePr>
        <p:xfrm>
          <a:off x="7380288" y="3724275"/>
          <a:ext cx="1512887" cy="425450"/>
        </p:xfrm>
        <a:graphic>
          <a:graphicData uri="http://schemas.openxmlformats.org/presentationml/2006/ole">
            <p:oleObj spid="_x0000_s16390" name="Equation" r:id="rId4" imgW="812520" imgH="228600" progId="Equation.3">
              <p:embed/>
            </p:oleObj>
          </a:graphicData>
        </a:graphic>
      </p:graphicFrame>
      <p:graphicFrame>
        <p:nvGraphicFramePr>
          <p:cNvPr id="89092" name="Object 54"/>
          <p:cNvGraphicFramePr>
            <a:graphicFrameLocks noChangeAspect="1"/>
          </p:cNvGraphicFramePr>
          <p:nvPr>
            <p:ph sz="quarter" idx="2"/>
          </p:nvPr>
        </p:nvGraphicFramePr>
        <p:xfrm>
          <a:off x="7019925" y="115888"/>
          <a:ext cx="2006600" cy="1498600"/>
        </p:xfrm>
        <a:graphic>
          <a:graphicData uri="http://schemas.openxmlformats.org/presentationml/2006/ole">
            <p:oleObj spid="_x0000_s16391" name="Microsoft Equation 3.0" r:id="rId5" imgW="2006280" imgH="14983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9799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 Validity 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 classification of validity measures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Tx/>
              <a:buNone/>
            </a:pPr>
            <a:r>
              <a:rPr lang="en-US" smtClean="0"/>
              <a:t> </a:t>
            </a:r>
            <a:r>
              <a:rPr lang="en-US" sz="2000" smtClean="0"/>
              <a:t>Direct Measure: Davies-Bouldin Index, Dunn’s index</a:t>
            </a:r>
          </a:p>
          <a:p>
            <a:pPr>
              <a:buFontTx/>
              <a:buNone/>
            </a:pPr>
            <a:r>
              <a:rPr lang="en-US" sz="2000" smtClean="0"/>
              <a:t>  Indirect measures for fuzzy clusters: degree of separation, partition coefficient and partition entropy. X</a:t>
            </a:r>
            <a:r>
              <a:rPr lang="en-US" altLang="zh-CN" sz="2000" smtClean="0"/>
              <a:t>ie and Beni index </a:t>
            </a:r>
            <a:endParaRPr lang="en-US" smtClean="0"/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D22D0C1E-1D11-4FC2-9C5D-C0D9001FD94E}" type="slidenum">
              <a:rPr lang="en-US" sz="1400">
                <a:latin typeface="Times New Roman" pitchFamily="-84" charset="0"/>
              </a:rPr>
              <a:pPr eaLnBrk="1" hangingPunct="1"/>
              <a:t>5</a:t>
            </a:fld>
            <a:endParaRPr lang="en-US" sz="1400">
              <a:latin typeface="Times New Roman" pitchFamily="-84" charset="0"/>
            </a:endParaRPr>
          </a:p>
        </p:txBody>
      </p:sp>
      <p:pic>
        <p:nvPicPr>
          <p:cNvPr id="5530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47117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58150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9011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64FB4351-D34C-4CC5-9354-9923381D9F40}" type="slidenum">
              <a:rPr lang="en-US" sz="1400">
                <a:latin typeface="Times New Roman" pitchFamily="-84" charset="0"/>
              </a:rPr>
              <a:pPr eaLnBrk="1" hangingPunct="1"/>
              <a:t>50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90119" name="Line 2"/>
          <p:cNvSpPr>
            <a:spLocks noChangeShapeType="1"/>
          </p:cNvSpPr>
          <p:nvPr/>
        </p:nvSpPr>
        <p:spPr bwMode="auto">
          <a:xfrm flipV="1">
            <a:off x="4613275" y="2573338"/>
            <a:ext cx="7508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Cluster Validity</a:t>
            </a:r>
          </a:p>
        </p:txBody>
      </p:sp>
      <p:sp>
        <p:nvSpPr>
          <p:cNvPr id="9012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225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Divisive Coefficient (DC)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graphicFrame>
        <p:nvGraphicFramePr>
          <p:cNvPr id="90114" name="Object 5"/>
          <p:cNvGraphicFramePr>
            <a:graphicFrameLocks noChangeAspect="1"/>
          </p:cNvGraphicFramePr>
          <p:nvPr/>
        </p:nvGraphicFramePr>
        <p:xfrm>
          <a:off x="5942013" y="2276475"/>
          <a:ext cx="1150937" cy="3554413"/>
        </p:xfrm>
        <a:graphic>
          <a:graphicData uri="http://schemas.openxmlformats.org/presentationml/2006/ole">
            <p:oleObj spid="_x0000_s17413" name="Equation" r:id="rId3" imgW="495000" imgH="2082600" progId="Equation.3">
              <p:embed/>
            </p:oleObj>
          </a:graphicData>
        </a:graphic>
      </p:graphicFrame>
      <p:sp>
        <p:nvSpPr>
          <p:cNvPr id="90122" name="Line 6"/>
          <p:cNvSpPr>
            <a:spLocks noChangeShapeType="1"/>
          </p:cNvSpPr>
          <p:nvPr/>
        </p:nvSpPr>
        <p:spPr bwMode="auto">
          <a:xfrm>
            <a:off x="4546600" y="3182938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3" name="Oval 7"/>
          <p:cNvSpPr>
            <a:spLocks noChangeArrowheads="1"/>
          </p:cNvSpPr>
          <p:nvPr/>
        </p:nvSpPr>
        <p:spPr bwMode="auto">
          <a:xfrm>
            <a:off x="5313363" y="5011738"/>
            <a:ext cx="300037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4" name="Oval 8"/>
          <p:cNvSpPr>
            <a:spLocks noChangeArrowheads="1"/>
          </p:cNvSpPr>
          <p:nvPr/>
        </p:nvSpPr>
        <p:spPr bwMode="auto">
          <a:xfrm>
            <a:off x="965200" y="3106738"/>
            <a:ext cx="1000125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Oval 9"/>
          <p:cNvSpPr>
            <a:spLocks noChangeArrowheads="1"/>
          </p:cNvSpPr>
          <p:nvPr/>
        </p:nvSpPr>
        <p:spPr bwMode="auto">
          <a:xfrm>
            <a:off x="2663825" y="3792538"/>
            <a:ext cx="8001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6" name="Oval 10"/>
          <p:cNvSpPr>
            <a:spLocks noChangeArrowheads="1"/>
          </p:cNvSpPr>
          <p:nvPr/>
        </p:nvSpPr>
        <p:spPr bwMode="auto">
          <a:xfrm>
            <a:off x="4064000" y="2801938"/>
            <a:ext cx="600075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7" name="Oval 11"/>
          <p:cNvSpPr>
            <a:spLocks noChangeArrowheads="1"/>
          </p:cNvSpPr>
          <p:nvPr/>
        </p:nvSpPr>
        <p:spPr bwMode="auto">
          <a:xfrm>
            <a:off x="4064000" y="4325938"/>
            <a:ext cx="600075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8" name="Oval 12"/>
          <p:cNvSpPr>
            <a:spLocks noChangeArrowheads="1"/>
          </p:cNvSpPr>
          <p:nvPr/>
        </p:nvSpPr>
        <p:spPr bwMode="auto">
          <a:xfrm>
            <a:off x="5313363" y="2420938"/>
            <a:ext cx="300037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9" name="Oval 13"/>
          <p:cNvSpPr>
            <a:spLocks noChangeArrowheads="1"/>
          </p:cNvSpPr>
          <p:nvPr/>
        </p:nvSpPr>
        <p:spPr bwMode="auto">
          <a:xfrm>
            <a:off x="5313363" y="3030538"/>
            <a:ext cx="300037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30" name="Oval 14"/>
          <p:cNvSpPr>
            <a:spLocks noChangeArrowheads="1"/>
          </p:cNvSpPr>
          <p:nvPr/>
        </p:nvSpPr>
        <p:spPr bwMode="auto">
          <a:xfrm>
            <a:off x="5313363" y="3640138"/>
            <a:ext cx="300037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31" name="Oval 15"/>
          <p:cNvSpPr>
            <a:spLocks noChangeArrowheads="1"/>
          </p:cNvSpPr>
          <p:nvPr/>
        </p:nvSpPr>
        <p:spPr bwMode="auto">
          <a:xfrm>
            <a:off x="5313363" y="4325938"/>
            <a:ext cx="300037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32" name="Line 16"/>
          <p:cNvSpPr>
            <a:spLocks noChangeShapeType="1"/>
          </p:cNvSpPr>
          <p:nvPr/>
        </p:nvSpPr>
        <p:spPr bwMode="auto">
          <a:xfrm flipV="1">
            <a:off x="1914525" y="3030538"/>
            <a:ext cx="21494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3" name="Line 17"/>
          <p:cNvSpPr>
            <a:spLocks noChangeShapeType="1"/>
          </p:cNvSpPr>
          <p:nvPr/>
        </p:nvSpPr>
        <p:spPr bwMode="auto">
          <a:xfrm>
            <a:off x="1914525" y="3640138"/>
            <a:ext cx="849313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4" name="Line 18"/>
          <p:cNvSpPr>
            <a:spLocks noChangeShapeType="1"/>
          </p:cNvSpPr>
          <p:nvPr/>
        </p:nvSpPr>
        <p:spPr bwMode="auto">
          <a:xfrm>
            <a:off x="4664075" y="3030538"/>
            <a:ext cx="6492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5" name="Line 19"/>
          <p:cNvSpPr>
            <a:spLocks noChangeShapeType="1"/>
          </p:cNvSpPr>
          <p:nvPr/>
        </p:nvSpPr>
        <p:spPr bwMode="auto">
          <a:xfrm>
            <a:off x="3414713" y="4097338"/>
            <a:ext cx="698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6" name="Line 20"/>
          <p:cNvSpPr>
            <a:spLocks noChangeShapeType="1"/>
          </p:cNvSpPr>
          <p:nvPr/>
        </p:nvSpPr>
        <p:spPr bwMode="auto">
          <a:xfrm flipV="1">
            <a:off x="3463925" y="3868738"/>
            <a:ext cx="184943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7" name="Line 21"/>
          <p:cNvSpPr>
            <a:spLocks noChangeShapeType="1"/>
          </p:cNvSpPr>
          <p:nvPr/>
        </p:nvSpPr>
        <p:spPr bwMode="auto">
          <a:xfrm>
            <a:off x="4664075" y="455453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8" name="Line 22"/>
          <p:cNvSpPr>
            <a:spLocks noChangeShapeType="1"/>
          </p:cNvSpPr>
          <p:nvPr/>
        </p:nvSpPr>
        <p:spPr bwMode="auto">
          <a:xfrm>
            <a:off x="4613275" y="4630738"/>
            <a:ext cx="7000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9" name="Line 23"/>
          <p:cNvSpPr>
            <a:spLocks noChangeShapeType="1"/>
          </p:cNvSpPr>
          <p:nvPr/>
        </p:nvSpPr>
        <p:spPr bwMode="auto">
          <a:xfrm>
            <a:off x="1117600" y="5697538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0140" name="Group 24"/>
          <p:cNvGrpSpPr>
            <a:grpSpLocks/>
          </p:cNvGrpSpPr>
          <p:nvPr/>
        </p:nvGrpSpPr>
        <p:grpSpPr bwMode="auto">
          <a:xfrm>
            <a:off x="755650" y="2420938"/>
            <a:ext cx="4876800" cy="2982912"/>
            <a:chOff x="384" y="1440"/>
            <a:chExt cx="4512" cy="1927"/>
          </a:xfrm>
        </p:grpSpPr>
        <p:grpSp>
          <p:nvGrpSpPr>
            <p:cNvPr id="90159" name="Group 25"/>
            <p:cNvGrpSpPr>
              <a:grpSpLocks/>
            </p:cNvGrpSpPr>
            <p:nvPr/>
          </p:nvGrpSpPr>
          <p:grpSpPr bwMode="auto">
            <a:xfrm>
              <a:off x="384" y="1440"/>
              <a:ext cx="4512" cy="1495"/>
              <a:chOff x="384" y="1440"/>
              <a:chExt cx="4512" cy="1495"/>
            </a:xfrm>
          </p:grpSpPr>
          <p:sp>
            <p:nvSpPr>
              <p:cNvPr id="90161" name="Text Box 26"/>
              <p:cNvSpPr txBox="1">
                <a:spLocks noChangeArrowheads="1"/>
              </p:cNvSpPr>
              <p:nvPr/>
            </p:nvSpPr>
            <p:spPr bwMode="auto">
              <a:xfrm>
                <a:off x="384" y="1968"/>
                <a:ext cx="1009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a,b,c,</a:t>
                </a:r>
              </a:p>
              <a:p>
                <a:pPr algn="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d,e</a:t>
                </a:r>
              </a:p>
            </p:txBody>
          </p:sp>
          <p:sp>
            <p:nvSpPr>
              <p:cNvPr id="90162" name="Text Box 27"/>
              <p:cNvSpPr txBox="1">
                <a:spLocks noChangeArrowheads="1"/>
              </p:cNvSpPr>
              <p:nvPr/>
            </p:nvSpPr>
            <p:spPr bwMode="auto">
              <a:xfrm>
                <a:off x="2076" y="2316"/>
                <a:ext cx="76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c,d,e</a:t>
                </a:r>
              </a:p>
            </p:txBody>
          </p:sp>
          <p:sp>
            <p:nvSpPr>
              <p:cNvPr id="90163" name="Text Box 28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38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r">
                  <a:lnSpc>
                    <a:spcPct val="80000"/>
                  </a:lnSpc>
                  <a:spcBef>
                    <a:spcPct val="50000"/>
                  </a:spcBef>
                </a:pP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90164" name="Text Box 29"/>
              <p:cNvSpPr txBox="1">
                <a:spLocks noChangeArrowheads="1"/>
              </p:cNvSpPr>
              <p:nvPr/>
            </p:nvSpPr>
            <p:spPr bwMode="auto">
              <a:xfrm>
                <a:off x="3457" y="2640"/>
                <a:ext cx="52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d,e</a:t>
                </a:r>
              </a:p>
            </p:txBody>
          </p:sp>
          <p:sp>
            <p:nvSpPr>
              <p:cNvPr id="90165" name="Text Box 30"/>
              <p:cNvSpPr txBox="1">
                <a:spLocks noChangeArrowheads="1"/>
              </p:cNvSpPr>
              <p:nvPr/>
            </p:nvSpPr>
            <p:spPr bwMode="auto">
              <a:xfrm>
                <a:off x="4608" y="1440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a</a:t>
                </a:r>
              </a:p>
            </p:txBody>
          </p:sp>
          <p:sp>
            <p:nvSpPr>
              <p:cNvPr id="90166" name="Text Box 31"/>
              <p:cNvSpPr txBox="1">
                <a:spLocks noChangeArrowheads="1"/>
              </p:cNvSpPr>
              <p:nvPr/>
            </p:nvSpPr>
            <p:spPr bwMode="auto">
              <a:xfrm>
                <a:off x="4608" y="1824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b</a:t>
                </a:r>
              </a:p>
            </p:txBody>
          </p:sp>
          <p:sp>
            <p:nvSpPr>
              <p:cNvPr id="90167" name="Text Box 32"/>
              <p:cNvSpPr txBox="1">
                <a:spLocks noChangeArrowheads="1"/>
              </p:cNvSpPr>
              <p:nvPr/>
            </p:nvSpPr>
            <p:spPr bwMode="auto">
              <a:xfrm>
                <a:off x="4608" y="2208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c</a:t>
                </a:r>
              </a:p>
            </p:txBody>
          </p:sp>
          <p:sp>
            <p:nvSpPr>
              <p:cNvPr id="90168" name="Text Box 33"/>
              <p:cNvSpPr txBox="1">
                <a:spLocks noChangeArrowheads="1"/>
              </p:cNvSpPr>
              <p:nvPr/>
            </p:nvSpPr>
            <p:spPr bwMode="auto">
              <a:xfrm>
                <a:off x="4608" y="2640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d</a:t>
                </a:r>
              </a:p>
            </p:txBody>
          </p:sp>
        </p:grpSp>
        <p:sp>
          <p:nvSpPr>
            <p:cNvPr id="90160" name="Text Box 34"/>
            <p:cNvSpPr txBox="1">
              <a:spLocks noChangeArrowheads="1"/>
            </p:cNvSpPr>
            <p:nvPr/>
          </p:nvSpPr>
          <p:spPr bwMode="auto">
            <a:xfrm>
              <a:off x="4608" y="3072"/>
              <a:ext cx="288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>
                  <a:latin typeface="Times New Roman" pitchFamily="-84" charset="0"/>
                </a:rPr>
                <a:t>e</a:t>
              </a:r>
            </a:p>
          </p:txBody>
        </p:sp>
      </p:grpSp>
      <p:sp>
        <p:nvSpPr>
          <p:cNvPr id="90141" name="Text Box 35"/>
          <p:cNvSpPr txBox="1">
            <a:spLocks noChangeArrowheads="1"/>
          </p:cNvSpPr>
          <p:nvPr/>
        </p:nvSpPr>
        <p:spPr bwMode="auto">
          <a:xfrm>
            <a:off x="4108450" y="27638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-84" charset="0"/>
              </a:rPr>
              <a:t>a,b</a:t>
            </a:r>
          </a:p>
        </p:txBody>
      </p:sp>
      <p:sp>
        <p:nvSpPr>
          <p:cNvPr id="90142" name="Line 36"/>
          <p:cNvSpPr>
            <a:spLocks noChangeShapeType="1"/>
          </p:cNvSpPr>
          <p:nvPr/>
        </p:nvSpPr>
        <p:spPr bwMode="auto">
          <a:xfrm>
            <a:off x="1422400" y="3792538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3" name="Line 37"/>
          <p:cNvSpPr>
            <a:spLocks noChangeShapeType="1"/>
          </p:cNvSpPr>
          <p:nvPr/>
        </p:nvSpPr>
        <p:spPr bwMode="auto">
          <a:xfrm>
            <a:off x="3022600" y="424973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4" name="Line 38"/>
          <p:cNvSpPr>
            <a:spLocks noChangeShapeType="1"/>
          </p:cNvSpPr>
          <p:nvPr/>
        </p:nvSpPr>
        <p:spPr bwMode="auto">
          <a:xfrm>
            <a:off x="4241800" y="470693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5" name="Text Box 39"/>
          <p:cNvSpPr txBox="1">
            <a:spLocks noChangeArrowheads="1"/>
          </p:cNvSpPr>
          <p:nvPr/>
        </p:nvSpPr>
        <p:spPr bwMode="auto">
          <a:xfrm>
            <a:off x="10414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10.0</a:t>
            </a:r>
          </a:p>
        </p:txBody>
      </p:sp>
      <p:sp>
        <p:nvSpPr>
          <p:cNvPr id="90146" name="Text Box 40"/>
          <p:cNvSpPr txBox="1">
            <a:spLocks noChangeArrowheads="1"/>
          </p:cNvSpPr>
          <p:nvPr/>
        </p:nvSpPr>
        <p:spPr bwMode="auto">
          <a:xfrm>
            <a:off x="25654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5.0</a:t>
            </a:r>
          </a:p>
        </p:txBody>
      </p:sp>
      <p:sp>
        <p:nvSpPr>
          <p:cNvPr id="90147" name="Text Box 41"/>
          <p:cNvSpPr txBox="1">
            <a:spLocks noChangeArrowheads="1"/>
          </p:cNvSpPr>
          <p:nvPr/>
        </p:nvSpPr>
        <p:spPr bwMode="auto">
          <a:xfrm>
            <a:off x="37846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3.0</a:t>
            </a:r>
          </a:p>
        </p:txBody>
      </p:sp>
      <p:sp>
        <p:nvSpPr>
          <p:cNvPr id="90148" name="Text Box 42"/>
          <p:cNvSpPr txBox="1">
            <a:spLocks noChangeArrowheads="1"/>
          </p:cNvSpPr>
          <p:nvPr/>
        </p:nvSpPr>
        <p:spPr bwMode="auto">
          <a:xfrm>
            <a:off x="42418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2.0</a:t>
            </a:r>
          </a:p>
        </p:txBody>
      </p:sp>
      <p:sp>
        <p:nvSpPr>
          <p:cNvPr id="90149" name="Text Box 43"/>
          <p:cNvSpPr txBox="1">
            <a:spLocks noChangeArrowheads="1"/>
          </p:cNvSpPr>
          <p:nvPr/>
        </p:nvSpPr>
        <p:spPr bwMode="auto">
          <a:xfrm>
            <a:off x="50800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0.0</a:t>
            </a:r>
          </a:p>
        </p:txBody>
      </p:sp>
      <p:sp>
        <p:nvSpPr>
          <p:cNvPr id="90150" name="Text Box 44"/>
          <p:cNvSpPr txBox="1">
            <a:spLocks noChangeArrowheads="1"/>
          </p:cNvSpPr>
          <p:nvPr/>
        </p:nvSpPr>
        <p:spPr bwMode="auto">
          <a:xfrm>
            <a:off x="971550" y="3716338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0</a:t>
            </a:r>
          </a:p>
        </p:txBody>
      </p:sp>
      <p:sp>
        <p:nvSpPr>
          <p:cNvPr id="90151" name="Text Box 45"/>
          <p:cNvSpPr txBox="1">
            <a:spLocks noChangeArrowheads="1"/>
          </p:cNvSpPr>
          <p:nvPr/>
        </p:nvSpPr>
        <p:spPr bwMode="auto">
          <a:xfrm>
            <a:off x="2555875" y="414972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i="1" baseline="-25000">
                <a:latin typeface="Times New Roman" pitchFamily="-84" charset="0"/>
              </a:rPr>
              <a:t>1</a:t>
            </a:r>
          </a:p>
        </p:txBody>
      </p:sp>
      <p:sp>
        <p:nvSpPr>
          <p:cNvPr id="90152" name="Text Box 46"/>
          <p:cNvSpPr txBox="1">
            <a:spLocks noChangeArrowheads="1"/>
          </p:cNvSpPr>
          <p:nvPr/>
        </p:nvSpPr>
        <p:spPr bwMode="auto">
          <a:xfrm>
            <a:off x="3924300" y="3141663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2</a:t>
            </a:r>
          </a:p>
        </p:txBody>
      </p:sp>
      <p:sp>
        <p:nvSpPr>
          <p:cNvPr id="90153" name="Text Box 47"/>
          <p:cNvSpPr txBox="1">
            <a:spLocks noChangeArrowheads="1"/>
          </p:cNvSpPr>
          <p:nvPr/>
        </p:nvSpPr>
        <p:spPr bwMode="auto">
          <a:xfrm>
            <a:off x="5580063" y="37893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4</a:t>
            </a:r>
          </a:p>
        </p:txBody>
      </p:sp>
      <p:sp>
        <p:nvSpPr>
          <p:cNvPr id="90154" name="Text Box 48"/>
          <p:cNvSpPr txBox="1">
            <a:spLocks noChangeArrowheads="1"/>
          </p:cNvSpPr>
          <p:nvPr/>
        </p:nvSpPr>
        <p:spPr bwMode="auto">
          <a:xfrm>
            <a:off x="3852863" y="46529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3</a:t>
            </a:r>
          </a:p>
        </p:txBody>
      </p:sp>
      <p:sp>
        <p:nvSpPr>
          <p:cNvPr id="90155" name="Text Box 49"/>
          <p:cNvSpPr txBox="1">
            <a:spLocks noChangeArrowheads="1"/>
          </p:cNvSpPr>
          <p:nvPr/>
        </p:nvSpPr>
        <p:spPr bwMode="auto">
          <a:xfrm>
            <a:off x="5580063" y="4508500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5</a:t>
            </a:r>
          </a:p>
        </p:txBody>
      </p:sp>
      <p:sp>
        <p:nvSpPr>
          <p:cNvPr id="90156" name="Text Box 50"/>
          <p:cNvSpPr txBox="1">
            <a:spLocks noChangeArrowheads="1"/>
          </p:cNvSpPr>
          <p:nvPr/>
        </p:nvSpPr>
        <p:spPr bwMode="auto">
          <a:xfrm>
            <a:off x="5580063" y="515778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6</a:t>
            </a:r>
          </a:p>
        </p:txBody>
      </p:sp>
      <p:sp>
        <p:nvSpPr>
          <p:cNvPr id="90157" name="Text Box 51"/>
          <p:cNvSpPr txBox="1">
            <a:spLocks noChangeArrowheads="1"/>
          </p:cNvSpPr>
          <p:nvPr/>
        </p:nvSpPr>
        <p:spPr bwMode="auto">
          <a:xfrm>
            <a:off x="5580063" y="2565400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7</a:t>
            </a:r>
          </a:p>
        </p:txBody>
      </p:sp>
      <p:sp>
        <p:nvSpPr>
          <p:cNvPr id="90158" name="Text Box 52"/>
          <p:cNvSpPr txBox="1">
            <a:spLocks noChangeArrowheads="1"/>
          </p:cNvSpPr>
          <p:nvPr/>
        </p:nvSpPr>
        <p:spPr bwMode="auto">
          <a:xfrm>
            <a:off x="5580063" y="31416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8</a:t>
            </a:r>
          </a:p>
        </p:txBody>
      </p:sp>
      <p:graphicFrame>
        <p:nvGraphicFramePr>
          <p:cNvPr id="90115" name="Object 53"/>
          <p:cNvGraphicFramePr>
            <a:graphicFrameLocks noChangeAspect="1"/>
          </p:cNvGraphicFramePr>
          <p:nvPr>
            <p:ph sz="quarter" idx="3"/>
          </p:nvPr>
        </p:nvGraphicFramePr>
        <p:xfrm>
          <a:off x="7324725" y="3716338"/>
          <a:ext cx="1581150" cy="455612"/>
        </p:xfrm>
        <a:graphic>
          <a:graphicData uri="http://schemas.openxmlformats.org/presentationml/2006/ole">
            <p:oleObj spid="_x0000_s17414" name="Equation" r:id="rId4" imgW="749160" imgH="215640" progId="Equation.3">
              <p:embed/>
            </p:oleObj>
          </a:graphicData>
        </a:graphic>
      </p:graphicFrame>
      <p:graphicFrame>
        <p:nvGraphicFramePr>
          <p:cNvPr id="90116" name="Object 54"/>
          <p:cNvGraphicFramePr>
            <a:graphicFrameLocks noChangeAspect="1"/>
          </p:cNvGraphicFramePr>
          <p:nvPr>
            <p:ph sz="quarter" idx="2"/>
          </p:nvPr>
        </p:nvGraphicFramePr>
        <p:xfrm>
          <a:off x="7019925" y="115888"/>
          <a:ext cx="2006600" cy="1498600"/>
        </p:xfrm>
        <a:graphic>
          <a:graphicData uri="http://schemas.openxmlformats.org/presentationml/2006/ole">
            <p:oleObj spid="_x0000_s17415" name="Equation" r:id="rId5" imgW="2006280" imgH="14983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8168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9114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AC63D19E-F735-47FB-8457-DC9A86A14B02}" type="slidenum">
              <a:rPr lang="en-US" sz="1400">
                <a:latin typeface="Times New Roman" pitchFamily="-84" charset="0"/>
              </a:rPr>
              <a:pPr eaLnBrk="1" hangingPunct="1"/>
              <a:t>51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911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Cluster Validity</a:t>
            </a:r>
          </a:p>
        </p:txBody>
      </p:sp>
      <p:sp>
        <p:nvSpPr>
          <p:cNvPr id="911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225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Divisive Coefficient (DC)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sp>
        <p:nvSpPr>
          <p:cNvPr id="91144" name="Line 4"/>
          <p:cNvSpPr>
            <a:spLocks noChangeShapeType="1"/>
          </p:cNvSpPr>
          <p:nvPr/>
        </p:nvSpPr>
        <p:spPr bwMode="auto">
          <a:xfrm>
            <a:off x="4546600" y="3182938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Oval 5"/>
          <p:cNvSpPr>
            <a:spLocks noChangeArrowheads="1"/>
          </p:cNvSpPr>
          <p:nvPr/>
        </p:nvSpPr>
        <p:spPr bwMode="auto">
          <a:xfrm>
            <a:off x="5313363" y="5011738"/>
            <a:ext cx="30003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Oval 6"/>
          <p:cNvSpPr>
            <a:spLocks noChangeArrowheads="1"/>
          </p:cNvSpPr>
          <p:nvPr/>
        </p:nvSpPr>
        <p:spPr bwMode="auto">
          <a:xfrm>
            <a:off x="965200" y="3106738"/>
            <a:ext cx="1000125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7" name="Oval 7"/>
          <p:cNvSpPr>
            <a:spLocks noChangeArrowheads="1"/>
          </p:cNvSpPr>
          <p:nvPr/>
        </p:nvSpPr>
        <p:spPr bwMode="auto">
          <a:xfrm>
            <a:off x="2663825" y="3792538"/>
            <a:ext cx="8001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8" name="Oval 8"/>
          <p:cNvSpPr>
            <a:spLocks noChangeArrowheads="1"/>
          </p:cNvSpPr>
          <p:nvPr/>
        </p:nvSpPr>
        <p:spPr bwMode="auto">
          <a:xfrm>
            <a:off x="4064000" y="2801938"/>
            <a:ext cx="600075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9" name="Oval 9"/>
          <p:cNvSpPr>
            <a:spLocks noChangeArrowheads="1"/>
          </p:cNvSpPr>
          <p:nvPr/>
        </p:nvSpPr>
        <p:spPr bwMode="auto">
          <a:xfrm>
            <a:off x="4064000" y="4325938"/>
            <a:ext cx="600075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Oval 10"/>
          <p:cNvSpPr>
            <a:spLocks noChangeArrowheads="1"/>
          </p:cNvSpPr>
          <p:nvPr/>
        </p:nvSpPr>
        <p:spPr bwMode="auto">
          <a:xfrm>
            <a:off x="5313363" y="2420938"/>
            <a:ext cx="30003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1" name="Oval 11"/>
          <p:cNvSpPr>
            <a:spLocks noChangeArrowheads="1"/>
          </p:cNvSpPr>
          <p:nvPr/>
        </p:nvSpPr>
        <p:spPr bwMode="auto">
          <a:xfrm>
            <a:off x="5313363" y="3030538"/>
            <a:ext cx="30003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2" name="Oval 12"/>
          <p:cNvSpPr>
            <a:spLocks noChangeArrowheads="1"/>
          </p:cNvSpPr>
          <p:nvPr/>
        </p:nvSpPr>
        <p:spPr bwMode="auto">
          <a:xfrm>
            <a:off x="5313363" y="3640138"/>
            <a:ext cx="30003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3" name="Oval 13"/>
          <p:cNvSpPr>
            <a:spLocks noChangeArrowheads="1"/>
          </p:cNvSpPr>
          <p:nvPr/>
        </p:nvSpPr>
        <p:spPr bwMode="auto">
          <a:xfrm>
            <a:off x="5313363" y="4325938"/>
            <a:ext cx="30003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4" name="Line 14"/>
          <p:cNvSpPr>
            <a:spLocks noChangeShapeType="1"/>
          </p:cNvSpPr>
          <p:nvPr/>
        </p:nvSpPr>
        <p:spPr bwMode="auto">
          <a:xfrm flipV="1">
            <a:off x="1914525" y="3030538"/>
            <a:ext cx="21494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5" name="Line 15"/>
          <p:cNvSpPr>
            <a:spLocks noChangeShapeType="1"/>
          </p:cNvSpPr>
          <p:nvPr/>
        </p:nvSpPr>
        <p:spPr bwMode="auto">
          <a:xfrm>
            <a:off x="1914525" y="3640138"/>
            <a:ext cx="849313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6" name="Line 16"/>
          <p:cNvSpPr>
            <a:spLocks noChangeShapeType="1"/>
          </p:cNvSpPr>
          <p:nvPr/>
        </p:nvSpPr>
        <p:spPr bwMode="auto">
          <a:xfrm flipV="1">
            <a:off x="4613275" y="2573338"/>
            <a:ext cx="7508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7" name="Line 17"/>
          <p:cNvSpPr>
            <a:spLocks noChangeShapeType="1"/>
          </p:cNvSpPr>
          <p:nvPr/>
        </p:nvSpPr>
        <p:spPr bwMode="auto">
          <a:xfrm>
            <a:off x="4664075" y="3030538"/>
            <a:ext cx="6492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8" name="Line 18"/>
          <p:cNvSpPr>
            <a:spLocks noChangeShapeType="1"/>
          </p:cNvSpPr>
          <p:nvPr/>
        </p:nvSpPr>
        <p:spPr bwMode="auto">
          <a:xfrm>
            <a:off x="3414713" y="4097338"/>
            <a:ext cx="698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9" name="Line 19"/>
          <p:cNvSpPr>
            <a:spLocks noChangeShapeType="1"/>
          </p:cNvSpPr>
          <p:nvPr/>
        </p:nvSpPr>
        <p:spPr bwMode="auto">
          <a:xfrm flipV="1">
            <a:off x="3463925" y="3868738"/>
            <a:ext cx="184943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0" name="Line 20"/>
          <p:cNvSpPr>
            <a:spLocks noChangeShapeType="1"/>
          </p:cNvSpPr>
          <p:nvPr/>
        </p:nvSpPr>
        <p:spPr bwMode="auto">
          <a:xfrm>
            <a:off x="4664075" y="455453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1" name="Line 21"/>
          <p:cNvSpPr>
            <a:spLocks noChangeShapeType="1"/>
          </p:cNvSpPr>
          <p:nvPr/>
        </p:nvSpPr>
        <p:spPr bwMode="auto">
          <a:xfrm>
            <a:off x="4613275" y="4630738"/>
            <a:ext cx="7000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2" name="Line 22"/>
          <p:cNvSpPr>
            <a:spLocks noChangeShapeType="1"/>
          </p:cNvSpPr>
          <p:nvPr/>
        </p:nvSpPr>
        <p:spPr bwMode="auto">
          <a:xfrm>
            <a:off x="1117600" y="5697538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163" name="Group 23"/>
          <p:cNvGrpSpPr>
            <a:grpSpLocks/>
          </p:cNvGrpSpPr>
          <p:nvPr/>
        </p:nvGrpSpPr>
        <p:grpSpPr bwMode="auto">
          <a:xfrm>
            <a:off x="762000" y="2438400"/>
            <a:ext cx="4876800" cy="2982913"/>
            <a:chOff x="384" y="1440"/>
            <a:chExt cx="4512" cy="1927"/>
          </a:xfrm>
        </p:grpSpPr>
        <p:grpSp>
          <p:nvGrpSpPr>
            <p:cNvPr id="91183" name="Group 24"/>
            <p:cNvGrpSpPr>
              <a:grpSpLocks/>
            </p:cNvGrpSpPr>
            <p:nvPr/>
          </p:nvGrpSpPr>
          <p:grpSpPr bwMode="auto">
            <a:xfrm>
              <a:off x="384" y="1440"/>
              <a:ext cx="4512" cy="1495"/>
              <a:chOff x="384" y="1440"/>
              <a:chExt cx="4512" cy="1495"/>
            </a:xfrm>
          </p:grpSpPr>
          <p:sp>
            <p:nvSpPr>
              <p:cNvPr id="91185" name="Text Box 25"/>
              <p:cNvSpPr txBox="1">
                <a:spLocks noChangeArrowheads="1"/>
              </p:cNvSpPr>
              <p:nvPr/>
            </p:nvSpPr>
            <p:spPr bwMode="auto">
              <a:xfrm>
                <a:off x="384" y="1968"/>
                <a:ext cx="1009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a,b,c,</a:t>
                </a:r>
              </a:p>
              <a:p>
                <a:pPr algn="r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d,e</a:t>
                </a:r>
              </a:p>
            </p:txBody>
          </p:sp>
          <p:sp>
            <p:nvSpPr>
              <p:cNvPr id="91186" name="Text Box 26"/>
              <p:cNvSpPr txBox="1">
                <a:spLocks noChangeArrowheads="1"/>
              </p:cNvSpPr>
              <p:nvPr/>
            </p:nvSpPr>
            <p:spPr bwMode="auto">
              <a:xfrm>
                <a:off x="2076" y="2316"/>
                <a:ext cx="76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c,d,e</a:t>
                </a:r>
              </a:p>
            </p:txBody>
          </p:sp>
          <p:sp>
            <p:nvSpPr>
              <p:cNvPr id="91187" name="Text Box 27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38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r">
                  <a:lnSpc>
                    <a:spcPct val="80000"/>
                  </a:lnSpc>
                  <a:spcBef>
                    <a:spcPct val="50000"/>
                  </a:spcBef>
                </a:pPr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91188" name="Text Box 28"/>
              <p:cNvSpPr txBox="1">
                <a:spLocks noChangeArrowheads="1"/>
              </p:cNvSpPr>
              <p:nvPr/>
            </p:nvSpPr>
            <p:spPr bwMode="auto">
              <a:xfrm>
                <a:off x="3457" y="2640"/>
                <a:ext cx="52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d,e</a:t>
                </a:r>
              </a:p>
            </p:txBody>
          </p:sp>
          <p:sp>
            <p:nvSpPr>
              <p:cNvPr id="91189" name="Text Box 29"/>
              <p:cNvSpPr txBox="1">
                <a:spLocks noChangeArrowheads="1"/>
              </p:cNvSpPr>
              <p:nvPr/>
            </p:nvSpPr>
            <p:spPr bwMode="auto">
              <a:xfrm>
                <a:off x="4608" y="1440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a</a:t>
                </a:r>
              </a:p>
            </p:txBody>
          </p:sp>
          <p:sp>
            <p:nvSpPr>
              <p:cNvPr id="91190" name="Text Box 30"/>
              <p:cNvSpPr txBox="1">
                <a:spLocks noChangeArrowheads="1"/>
              </p:cNvSpPr>
              <p:nvPr/>
            </p:nvSpPr>
            <p:spPr bwMode="auto">
              <a:xfrm>
                <a:off x="4608" y="1824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b</a:t>
                </a:r>
              </a:p>
            </p:txBody>
          </p:sp>
          <p:sp>
            <p:nvSpPr>
              <p:cNvPr id="91191" name="Text Box 31"/>
              <p:cNvSpPr txBox="1">
                <a:spLocks noChangeArrowheads="1"/>
              </p:cNvSpPr>
              <p:nvPr/>
            </p:nvSpPr>
            <p:spPr bwMode="auto">
              <a:xfrm>
                <a:off x="4608" y="2208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c</a:t>
                </a:r>
              </a:p>
            </p:txBody>
          </p:sp>
          <p:sp>
            <p:nvSpPr>
              <p:cNvPr id="91192" name="Text Box 32"/>
              <p:cNvSpPr txBox="1">
                <a:spLocks noChangeArrowheads="1"/>
              </p:cNvSpPr>
              <p:nvPr/>
            </p:nvSpPr>
            <p:spPr bwMode="auto">
              <a:xfrm>
                <a:off x="4608" y="2640"/>
                <a:ext cx="28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8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Times New Roman" pitchFamily="-84" charset="0"/>
                  </a:rPr>
                  <a:t>d</a:t>
                </a:r>
              </a:p>
            </p:txBody>
          </p:sp>
        </p:grpSp>
        <p:sp>
          <p:nvSpPr>
            <p:cNvPr id="91184" name="Text Box 33"/>
            <p:cNvSpPr txBox="1">
              <a:spLocks noChangeArrowheads="1"/>
            </p:cNvSpPr>
            <p:nvPr/>
          </p:nvSpPr>
          <p:spPr bwMode="auto">
            <a:xfrm>
              <a:off x="4608" y="3072"/>
              <a:ext cx="288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8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>
                  <a:latin typeface="Times New Roman" pitchFamily="-84" charset="0"/>
                </a:rPr>
                <a:t>e</a:t>
              </a:r>
            </a:p>
          </p:txBody>
        </p:sp>
      </p:grpSp>
      <p:sp>
        <p:nvSpPr>
          <p:cNvPr id="91164" name="Text Box 34"/>
          <p:cNvSpPr txBox="1">
            <a:spLocks noChangeArrowheads="1"/>
          </p:cNvSpPr>
          <p:nvPr/>
        </p:nvSpPr>
        <p:spPr bwMode="auto">
          <a:xfrm>
            <a:off x="4108450" y="27638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-84" charset="0"/>
              </a:rPr>
              <a:t>a,b</a:t>
            </a:r>
          </a:p>
        </p:txBody>
      </p:sp>
      <p:sp>
        <p:nvSpPr>
          <p:cNvPr id="91165" name="Line 35"/>
          <p:cNvSpPr>
            <a:spLocks noChangeShapeType="1"/>
          </p:cNvSpPr>
          <p:nvPr/>
        </p:nvSpPr>
        <p:spPr bwMode="auto">
          <a:xfrm>
            <a:off x="1422400" y="3792538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6" name="Line 36"/>
          <p:cNvSpPr>
            <a:spLocks noChangeShapeType="1"/>
          </p:cNvSpPr>
          <p:nvPr/>
        </p:nvSpPr>
        <p:spPr bwMode="auto">
          <a:xfrm>
            <a:off x="3022600" y="424973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7" name="Line 37"/>
          <p:cNvSpPr>
            <a:spLocks noChangeShapeType="1"/>
          </p:cNvSpPr>
          <p:nvPr/>
        </p:nvSpPr>
        <p:spPr bwMode="auto">
          <a:xfrm>
            <a:off x="4241800" y="470693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8" name="Text Box 38"/>
          <p:cNvSpPr txBox="1">
            <a:spLocks noChangeArrowheads="1"/>
          </p:cNvSpPr>
          <p:nvPr/>
        </p:nvSpPr>
        <p:spPr bwMode="auto">
          <a:xfrm>
            <a:off x="10414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10.0</a:t>
            </a:r>
          </a:p>
        </p:txBody>
      </p:sp>
      <p:sp>
        <p:nvSpPr>
          <p:cNvPr id="91169" name="Text Box 39"/>
          <p:cNvSpPr txBox="1">
            <a:spLocks noChangeArrowheads="1"/>
          </p:cNvSpPr>
          <p:nvPr/>
        </p:nvSpPr>
        <p:spPr bwMode="auto">
          <a:xfrm>
            <a:off x="25654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5.0</a:t>
            </a:r>
          </a:p>
        </p:txBody>
      </p:sp>
      <p:sp>
        <p:nvSpPr>
          <p:cNvPr id="91170" name="Text Box 40"/>
          <p:cNvSpPr txBox="1">
            <a:spLocks noChangeArrowheads="1"/>
          </p:cNvSpPr>
          <p:nvPr/>
        </p:nvSpPr>
        <p:spPr bwMode="auto">
          <a:xfrm>
            <a:off x="37846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3.0</a:t>
            </a:r>
          </a:p>
        </p:txBody>
      </p:sp>
      <p:sp>
        <p:nvSpPr>
          <p:cNvPr id="91171" name="Text Box 41"/>
          <p:cNvSpPr txBox="1">
            <a:spLocks noChangeArrowheads="1"/>
          </p:cNvSpPr>
          <p:nvPr/>
        </p:nvSpPr>
        <p:spPr bwMode="auto">
          <a:xfrm>
            <a:off x="42418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2.0</a:t>
            </a:r>
          </a:p>
        </p:txBody>
      </p:sp>
      <p:sp>
        <p:nvSpPr>
          <p:cNvPr id="91172" name="Text Box 42"/>
          <p:cNvSpPr txBox="1">
            <a:spLocks noChangeArrowheads="1"/>
          </p:cNvSpPr>
          <p:nvPr/>
        </p:nvSpPr>
        <p:spPr bwMode="auto">
          <a:xfrm>
            <a:off x="5080000" y="58499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-84" charset="0"/>
              </a:rPr>
              <a:t>0.0</a:t>
            </a:r>
          </a:p>
        </p:txBody>
      </p:sp>
      <p:sp>
        <p:nvSpPr>
          <p:cNvPr id="91173" name="Text Box 43"/>
          <p:cNvSpPr txBox="1">
            <a:spLocks noChangeArrowheads="1"/>
          </p:cNvSpPr>
          <p:nvPr/>
        </p:nvSpPr>
        <p:spPr bwMode="auto">
          <a:xfrm>
            <a:off x="971550" y="3716338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0</a:t>
            </a:r>
          </a:p>
        </p:txBody>
      </p:sp>
      <p:sp>
        <p:nvSpPr>
          <p:cNvPr id="91174" name="Text Box 44"/>
          <p:cNvSpPr txBox="1">
            <a:spLocks noChangeArrowheads="1"/>
          </p:cNvSpPr>
          <p:nvPr/>
        </p:nvSpPr>
        <p:spPr bwMode="auto">
          <a:xfrm>
            <a:off x="2555875" y="414972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i="1" baseline="-25000">
                <a:latin typeface="Times New Roman" pitchFamily="-84" charset="0"/>
              </a:rPr>
              <a:t>1</a:t>
            </a:r>
          </a:p>
        </p:txBody>
      </p:sp>
      <p:sp>
        <p:nvSpPr>
          <p:cNvPr id="91175" name="Text Box 45"/>
          <p:cNvSpPr txBox="1">
            <a:spLocks noChangeArrowheads="1"/>
          </p:cNvSpPr>
          <p:nvPr/>
        </p:nvSpPr>
        <p:spPr bwMode="auto">
          <a:xfrm>
            <a:off x="3924300" y="3141663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2</a:t>
            </a:r>
          </a:p>
        </p:txBody>
      </p:sp>
      <p:sp>
        <p:nvSpPr>
          <p:cNvPr id="91176" name="Text Box 46"/>
          <p:cNvSpPr txBox="1">
            <a:spLocks noChangeArrowheads="1"/>
          </p:cNvSpPr>
          <p:nvPr/>
        </p:nvSpPr>
        <p:spPr bwMode="auto">
          <a:xfrm>
            <a:off x="5580063" y="37893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4</a:t>
            </a:r>
          </a:p>
        </p:txBody>
      </p:sp>
      <p:sp>
        <p:nvSpPr>
          <p:cNvPr id="91177" name="Text Box 47"/>
          <p:cNvSpPr txBox="1">
            <a:spLocks noChangeArrowheads="1"/>
          </p:cNvSpPr>
          <p:nvPr/>
        </p:nvSpPr>
        <p:spPr bwMode="auto">
          <a:xfrm>
            <a:off x="3852863" y="46529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3</a:t>
            </a:r>
          </a:p>
        </p:txBody>
      </p:sp>
      <p:sp>
        <p:nvSpPr>
          <p:cNvPr id="91178" name="Text Box 48"/>
          <p:cNvSpPr txBox="1">
            <a:spLocks noChangeArrowheads="1"/>
          </p:cNvSpPr>
          <p:nvPr/>
        </p:nvSpPr>
        <p:spPr bwMode="auto">
          <a:xfrm>
            <a:off x="5580063" y="4508500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5</a:t>
            </a:r>
          </a:p>
        </p:txBody>
      </p:sp>
      <p:sp>
        <p:nvSpPr>
          <p:cNvPr id="91179" name="Text Box 49"/>
          <p:cNvSpPr txBox="1">
            <a:spLocks noChangeArrowheads="1"/>
          </p:cNvSpPr>
          <p:nvPr/>
        </p:nvSpPr>
        <p:spPr bwMode="auto">
          <a:xfrm>
            <a:off x="5580063" y="515778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6</a:t>
            </a:r>
          </a:p>
        </p:txBody>
      </p:sp>
      <p:sp>
        <p:nvSpPr>
          <p:cNvPr id="91180" name="Text Box 50"/>
          <p:cNvSpPr txBox="1">
            <a:spLocks noChangeArrowheads="1"/>
          </p:cNvSpPr>
          <p:nvPr/>
        </p:nvSpPr>
        <p:spPr bwMode="auto">
          <a:xfrm>
            <a:off x="5580063" y="2565400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7</a:t>
            </a:r>
          </a:p>
        </p:txBody>
      </p:sp>
      <p:sp>
        <p:nvSpPr>
          <p:cNvPr id="91181" name="Text Box 51"/>
          <p:cNvSpPr txBox="1">
            <a:spLocks noChangeArrowheads="1"/>
          </p:cNvSpPr>
          <p:nvPr/>
        </p:nvSpPr>
        <p:spPr bwMode="auto">
          <a:xfrm>
            <a:off x="5580063" y="31416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Times New Roman" pitchFamily="-84" charset="0"/>
              </a:rPr>
              <a:t>l</a:t>
            </a:r>
            <a:r>
              <a:rPr lang="en-US" sz="1800" baseline="-25000">
                <a:latin typeface="Times New Roman" pitchFamily="-84" charset="0"/>
              </a:rPr>
              <a:t>8</a:t>
            </a:r>
          </a:p>
        </p:txBody>
      </p:sp>
      <p:graphicFrame>
        <p:nvGraphicFramePr>
          <p:cNvPr id="91138" name="Object 52"/>
          <p:cNvGraphicFramePr>
            <a:graphicFrameLocks noChangeAspect="1"/>
          </p:cNvGraphicFramePr>
          <p:nvPr>
            <p:ph sz="quarter" idx="3"/>
          </p:nvPr>
        </p:nvGraphicFramePr>
        <p:xfrm>
          <a:off x="6553200" y="3124200"/>
          <a:ext cx="2016125" cy="2355850"/>
        </p:xfrm>
        <a:graphic>
          <a:graphicData uri="http://schemas.openxmlformats.org/presentationml/2006/ole">
            <p:oleObj spid="_x0000_s18436" name="Equation" r:id="rId3" imgW="812520" imgH="914400" progId="Equation.3">
              <p:embed/>
            </p:oleObj>
          </a:graphicData>
        </a:graphic>
      </p:graphicFrame>
      <p:sp>
        <p:nvSpPr>
          <p:cNvPr id="91182" name="Rectangle 53"/>
          <p:cNvSpPr>
            <a:spLocks noChangeArrowheads="1"/>
          </p:cNvSpPr>
          <p:nvPr/>
        </p:nvSpPr>
        <p:spPr bwMode="auto">
          <a:xfrm>
            <a:off x="6553200" y="3200400"/>
            <a:ext cx="2016125" cy="504825"/>
          </a:xfrm>
          <a:prstGeom prst="rect">
            <a:avLst/>
          </a:prstGeom>
          <a:noFill/>
          <a:ln w="635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1139" name="Object 54"/>
          <p:cNvGraphicFramePr>
            <a:graphicFrameLocks noChangeAspect="1"/>
          </p:cNvGraphicFramePr>
          <p:nvPr>
            <p:ph sz="quarter" idx="2"/>
          </p:nvPr>
        </p:nvGraphicFramePr>
        <p:xfrm>
          <a:off x="7019925" y="115888"/>
          <a:ext cx="2006600" cy="1498600"/>
        </p:xfrm>
        <a:graphic>
          <a:graphicData uri="http://schemas.openxmlformats.org/presentationml/2006/ole">
            <p:oleObj spid="_x0000_s18437" name="Equation" r:id="rId4" imgW="2006280" imgH="14983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41017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921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70C332B4-7764-4CF3-BA83-1F5128C9DDA5}" type="slidenum">
              <a:rPr lang="en-US" sz="1400">
                <a:latin typeface="Times New Roman" pitchFamily="-84" charset="0"/>
              </a:rPr>
              <a:pPr eaLnBrk="1" hangingPunct="1"/>
              <a:t>52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921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Cluster Validity</a:t>
            </a:r>
            <a:r>
              <a:rPr lang="en-US" sz="4000" smtClean="0"/>
              <a:t> </a:t>
            </a:r>
          </a:p>
        </p:txBody>
      </p:sp>
      <p:sp>
        <p:nvSpPr>
          <p:cNvPr id="9216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67" name="Rectangle 4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6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1" name="Rectangle 8"/>
          <p:cNvSpPr>
            <a:spLocks noChangeArrowheads="1"/>
          </p:cNvSpPr>
          <p:nvPr/>
        </p:nvSpPr>
        <p:spPr bwMode="auto">
          <a:xfrm>
            <a:off x="0" y="1147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3" name="Rectangle 10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4" name="Rectangle 11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5" name="Rectangle 12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6" name="Rectangle 13"/>
          <p:cNvSpPr>
            <a:spLocks noChangeArrowheads="1"/>
          </p:cNvSpPr>
          <p:nvPr/>
        </p:nvSpPr>
        <p:spPr bwMode="auto">
          <a:xfrm>
            <a:off x="0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381000" y="1524000"/>
            <a:ext cx="79105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b="1"/>
              <a:t>How to assess the quality of clusters? </a:t>
            </a:r>
          </a:p>
          <a:p>
            <a:pPr eaLnBrk="1" hangingPunct="1"/>
            <a:endParaRPr lang="en-US" b="1"/>
          </a:p>
          <a:p>
            <a:pPr eaLnBrk="1" hangingPunct="1"/>
            <a:r>
              <a:rPr lang="en-US" b="1"/>
              <a:t>How many clusters should be found distinguished in data? </a:t>
            </a:r>
          </a:p>
        </p:txBody>
      </p:sp>
      <p:graphicFrame>
        <p:nvGraphicFramePr>
          <p:cNvPr id="92162" name="Object 18"/>
          <p:cNvGraphicFramePr>
            <a:graphicFrameLocks noChangeAspect="1"/>
          </p:cNvGraphicFramePr>
          <p:nvPr>
            <p:ph idx="1"/>
          </p:nvPr>
        </p:nvGraphicFramePr>
        <p:xfrm>
          <a:off x="0" y="3006725"/>
          <a:ext cx="9296400" cy="2054225"/>
        </p:xfrm>
        <a:graphic>
          <a:graphicData uri="http://schemas.openxmlformats.org/presentationml/2006/ole">
            <p:oleObj spid="_x0000_s19459" name="Document" r:id="rId3" imgW="5168900" imgH="1143000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059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931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E2B0040C-0C27-4624-B4ED-6C8CD229FD37}" type="slidenum">
              <a:rPr lang="en-US" sz="1400">
                <a:latin typeface="Times New Roman" pitchFamily="-84" charset="0"/>
              </a:rPr>
              <a:pPr eaLnBrk="1" hangingPunct="1"/>
              <a:t>53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931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Cluster Validity:</a:t>
            </a:r>
            <a:br>
              <a:rPr lang="en-US" sz="3600" smtClean="0"/>
            </a:br>
            <a:r>
              <a:rPr lang="en-US" sz="3600" smtClean="0"/>
              <a:t>Davies-Bouldin index</a:t>
            </a:r>
            <a:r>
              <a:rPr lang="en-US" sz="4000" smtClean="0"/>
              <a:t> </a:t>
            </a:r>
          </a:p>
        </p:txBody>
      </p:sp>
      <p:sp>
        <p:nvSpPr>
          <p:cNvPr id="9319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1" name="Rectangle 4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5" name="Rectangle 8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7" name="Rectangle 10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8" name="Rectangle 11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9" name="Rectangle 12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0" name="Rectangle 13"/>
          <p:cNvSpPr>
            <a:spLocks noChangeArrowheads="1"/>
          </p:cNvSpPr>
          <p:nvPr/>
        </p:nvSpPr>
        <p:spPr bwMode="auto">
          <a:xfrm>
            <a:off x="0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3186" name="Object 17"/>
          <p:cNvGraphicFramePr>
            <a:graphicFrameLocks noChangeAspect="1"/>
          </p:cNvGraphicFramePr>
          <p:nvPr>
            <p:ph idx="1"/>
          </p:nvPr>
        </p:nvGraphicFramePr>
        <p:xfrm>
          <a:off x="762000" y="1731963"/>
          <a:ext cx="7010400" cy="4575175"/>
        </p:xfrm>
        <a:graphic>
          <a:graphicData uri="http://schemas.openxmlformats.org/presentationml/2006/ole">
            <p:oleObj spid="_x0000_s20483" name="Document" r:id="rId3" imgW="6769100" imgH="4432300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4986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sz="1400"/>
              <a:t>						                                                 	© 2007 Cios / Pedrycz / Swiniarski / Kurgan</a:t>
            </a:r>
          </a:p>
        </p:txBody>
      </p:sp>
      <p:sp>
        <p:nvSpPr>
          <p:cNvPr id="942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eaLnBrk="1" hangingPunct="1"/>
            <a:fld id="{34637F0E-C109-4462-8280-E4BE681F3175}" type="slidenum">
              <a:rPr lang="en-US" sz="1400">
                <a:latin typeface="Times New Roman" pitchFamily="-84" charset="0"/>
              </a:rPr>
              <a:pPr eaLnBrk="1" hangingPunct="1"/>
              <a:t>54</a:t>
            </a:fld>
            <a:endParaRPr lang="en-US" sz="1400">
              <a:latin typeface="Times New Roman" pitchFamily="-84" charset="0"/>
            </a:endParaRPr>
          </a:p>
        </p:txBody>
      </p:sp>
      <p:sp>
        <p:nvSpPr>
          <p:cNvPr id="942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Cluster Validity:</a:t>
            </a:r>
            <a:br>
              <a:rPr lang="en-US" sz="3600" smtClean="0"/>
            </a:br>
            <a:r>
              <a:rPr lang="en-US" sz="3600" smtClean="0"/>
              <a:t>Dunn separation index</a:t>
            </a:r>
            <a:r>
              <a:rPr lang="en-US" sz="4000" smtClean="0"/>
              <a:t> </a:t>
            </a:r>
          </a:p>
        </p:txBody>
      </p:sp>
      <p:sp>
        <p:nvSpPr>
          <p:cNvPr id="9421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16" name="Rectangle 4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2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21" name="Rectangle 10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22" name="Rectangle 11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23" name="Rectangle 12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4210" name="Object 16"/>
          <p:cNvGraphicFramePr>
            <a:graphicFrameLocks noChangeAspect="1"/>
          </p:cNvGraphicFramePr>
          <p:nvPr>
            <p:ph idx="1"/>
          </p:nvPr>
        </p:nvGraphicFramePr>
        <p:xfrm>
          <a:off x="228600" y="1981200"/>
          <a:ext cx="8382000" cy="2562225"/>
        </p:xfrm>
        <a:graphic>
          <a:graphicData uri="http://schemas.openxmlformats.org/presentationml/2006/ole">
            <p:oleObj spid="_x0000_s21508" name="Document" r:id="rId3" imgW="5308600" imgH="1625600" progId="Word.Document.8">
              <p:embed/>
            </p:oleObj>
          </a:graphicData>
        </a:graphic>
      </p:graphicFrame>
      <p:sp>
        <p:nvSpPr>
          <p:cNvPr id="94224" name="Rectangle 1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4211" name="Object 18"/>
          <p:cNvGraphicFramePr>
            <a:graphicFrameLocks noChangeAspect="1"/>
          </p:cNvGraphicFramePr>
          <p:nvPr/>
        </p:nvGraphicFramePr>
        <p:xfrm>
          <a:off x="2667000" y="4572000"/>
          <a:ext cx="4495800" cy="1147763"/>
        </p:xfrm>
        <a:graphic>
          <a:graphicData uri="http://schemas.openxmlformats.org/presentationml/2006/ole">
            <p:oleObj spid="_x0000_s21509" name="Equation" r:id="rId4" imgW="179070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034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Logic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Fuzzy logic is a form of many-valued logic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	Approximate rather than fixed and exact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T</a:t>
            </a:r>
            <a:r>
              <a:rPr lang="en-US" dirty="0" smtClean="0"/>
              <a:t>rue value range in degree between 0 and 1</a:t>
            </a:r>
          </a:p>
          <a:p>
            <a:pPr>
              <a:buNone/>
            </a:pPr>
            <a:r>
              <a:rPr lang="en-US" dirty="0"/>
              <a:t>How could we define empty or full?</a:t>
            </a:r>
          </a:p>
          <a:p>
            <a:pPr>
              <a:buNone/>
            </a:pPr>
            <a:r>
              <a:rPr lang="en-US" dirty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example </a:t>
            </a:r>
          </a:p>
          <a:p>
            <a:pPr>
              <a:buNone/>
            </a:pPr>
            <a:r>
              <a:rPr lang="en-US" dirty="0" smtClean="0"/>
              <a:t>A temperature measurement for anti-lock brakes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The meaning of expression “cold”, “warm” and “hot” is represented by functions mapping a temperature scale.  A point on that scale has three “true value”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040861"/>
            <a:ext cx="3810000" cy="154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FCM： The Fuzzy </a:t>
            </a:r>
            <a:r>
              <a:rPr lang="en-US" dirty="0" err="1" smtClean="0"/>
              <a:t>c</a:t>
            </a:r>
            <a:r>
              <a:rPr lang="en-US" dirty="0" smtClean="0"/>
              <a:t>-Means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Vs conventional </a:t>
            </a:r>
            <a:r>
              <a:rPr lang="en-US" dirty="0" err="1" smtClean="0"/>
              <a:t>c</a:t>
            </a:r>
            <a:r>
              <a:rPr lang="en-US" dirty="0" smtClean="0"/>
              <a:t>-partition</a:t>
            </a:r>
          </a:p>
          <a:p>
            <a:pPr>
              <a:buNone/>
            </a:pPr>
            <a:r>
              <a:rPr lang="en-US" dirty="0" smtClean="0"/>
              <a:t>Y = {y</a:t>
            </a:r>
            <a:r>
              <a:rPr lang="en-US" sz="1800" dirty="0" smtClean="0"/>
              <a:t>1</a:t>
            </a:r>
            <a:r>
              <a:rPr lang="en-US" dirty="0" smtClean="0"/>
              <a:t>,y</a:t>
            </a:r>
            <a:r>
              <a:rPr lang="en-US" sz="1800" dirty="0" smtClean="0"/>
              <a:t>2</a:t>
            </a:r>
            <a:r>
              <a:rPr lang="en-US" dirty="0" smtClean="0"/>
              <a:t>,…,</a:t>
            </a:r>
            <a:r>
              <a:rPr lang="en-US" dirty="0" err="1" smtClean="0"/>
              <a:t>y</a:t>
            </a:r>
            <a:r>
              <a:rPr lang="en-US" sz="1800" dirty="0" err="1" smtClean="0"/>
              <a:t>N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Partition is a c-tuple(Y</a:t>
            </a:r>
            <a:r>
              <a:rPr lang="en-US" sz="1800" dirty="0" smtClean="0"/>
              <a:t>1</a:t>
            </a:r>
            <a:r>
              <a:rPr lang="en-US" dirty="0" smtClean="0"/>
              <a:t>,Y</a:t>
            </a:r>
            <a:r>
              <a:rPr lang="en-US" sz="1800" dirty="0" smtClean="0"/>
              <a:t>2</a:t>
            </a:r>
            <a:r>
              <a:rPr lang="en-US" dirty="0" smtClean="0"/>
              <a:t>,…</a:t>
            </a:r>
            <a:r>
              <a:rPr lang="en-US" dirty="0" err="1" smtClean="0"/>
              <a:t>Y</a:t>
            </a:r>
            <a:r>
              <a:rPr lang="en-US" sz="1800" dirty="0" err="1" smtClean="0"/>
              <a:t>c</a:t>
            </a:r>
            <a:r>
              <a:rPr lang="en-US" dirty="0" smtClean="0"/>
              <a:t>) of subset of Y satisfies three conditions:</a:t>
            </a:r>
          </a:p>
          <a:p>
            <a:pPr>
              <a:buNone/>
            </a:pPr>
            <a:r>
              <a:rPr lang="en-US" dirty="0" smtClean="0"/>
              <a:t>					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Hard partitions are a special type of Fuzzy ones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82333" y="3515256"/>
            <a:ext cx="3482447" cy="1624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recast the conditions in matrix-theoretic terms and let U be a real c * N matrix, U=[</a:t>
            </a:r>
            <a:r>
              <a:rPr lang="en-US" dirty="0" err="1" smtClean="0"/>
              <a:t>u</a:t>
            </a:r>
            <a:r>
              <a:rPr lang="en-US" sz="1800" dirty="0" err="1" smtClean="0"/>
              <a:t>ik</a:t>
            </a:r>
            <a:r>
              <a:rPr lang="en-US" dirty="0" smtClean="0"/>
              <a:t>]</a:t>
            </a:r>
          </a:p>
          <a:p>
            <a:r>
              <a:rPr lang="en-US" dirty="0"/>
              <a:t> </a:t>
            </a:r>
            <a:r>
              <a:rPr lang="en-US" dirty="0" smtClean="0"/>
              <a:t>U is the matrix representation of the partition {Y</a:t>
            </a:r>
            <a:r>
              <a:rPr lang="en-US" sz="1800" dirty="0" smtClean="0"/>
              <a:t>i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9533" y="3733800"/>
            <a:ext cx="2997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67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2750</Words>
  <Application>Microsoft Macintosh PowerPoint</Application>
  <PresentationFormat>On-screen Show (4:3)</PresentationFormat>
  <Paragraphs>507</Paragraphs>
  <Slides>54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Office Theme</vt:lpstr>
      <vt:lpstr>Equation</vt:lpstr>
      <vt:lpstr>Image</vt:lpstr>
      <vt:lpstr>Microsoft Equation 3.0</vt:lpstr>
      <vt:lpstr>Document</vt:lpstr>
      <vt:lpstr>Presentation 2</vt:lpstr>
      <vt:lpstr>Cluster validity</vt:lpstr>
      <vt:lpstr>Cluster Validity</vt:lpstr>
      <vt:lpstr>Cluster validity </vt:lpstr>
      <vt:lpstr>Cluster Validity </vt:lpstr>
      <vt:lpstr>Fuzzy Logic </vt:lpstr>
      <vt:lpstr>Fuzzy Logic</vt:lpstr>
      <vt:lpstr>FCM： The Fuzzy c-Means Clustering Algorithm</vt:lpstr>
      <vt:lpstr>Fuzzy Clustering</vt:lpstr>
      <vt:lpstr>Fuzzy Clustering</vt:lpstr>
      <vt:lpstr>Fuzzy Clustering</vt:lpstr>
      <vt:lpstr>Fuzzy Clustering</vt:lpstr>
      <vt:lpstr>Cluster validity</vt:lpstr>
      <vt:lpstr>Cluster Validity</vt:lpstr>
      <vt:lpstr>Cluster Validity </vt:lpstr>
      <vt:lpstr>Cluster Validity</vt:lpstr>
      <vt:lpstr>Cluster Validity</vt:lpstr>
      <vt:lpstr>Sample</vt:lpstr>
      <vt:lpstr>Sample</vt:lpstr>
      <vt:lpstr>Cluster Validity</vt:lpstr>
      <vt:lpstr>Cluster Validity</vt:lpstr>
      <vt:lpstr>Cluster Validity</vt:lpstr>
      <vt:lpstr>Cluster Validity</vt:lpstr>
      <vt:lpstr>Cluster Validity</vt:lpstr>
      <vt:lpstr>Degree of Separation - Bezdek</vt:lpstr>
      <vt:lpstr>Partition Coefficient - Bezdek</vt:lpstr>
      <vt:lpstr>Partition Coefficient - Bezdek</vt:lpstr>
      <vt:lpstr>Partition Coefficient - Bezdek</vt:lpstr>
      <vt:lpstr>Partition Coefficient - Bezdek</vt:lpstr>
      <vt:lpstr>Partition Entropy - Bezdek</vt:lpstr>
      <vt:lpstr>Partition Entropy - Bezdek</vt:lpstr>
      <vt:lpstr>Partition Entropy - Bezdek</vt:lpstr>
      <vt:lpstr>Partition Entropy - Bezdek</vt:lpstr>
      <vt:lpstr>Partition Entropy - Bezdek</vt:lpstr>
      <vt:lpstr>Partition Entropy - Bezdek</vt:lpstr>
      <vt:lpstr>Partition Entropy - Bezdek</vt:lpstr>
      <vt:lpstr>Partition Entropy - Bezdek</vt:lpstr>
      <vt:lpstr>Cluster Validity</vt:lpstr>
      <vt:lpstr>Cluster Validity</vt:lpstr>
      <vt:lpstr>from Bezdek</vt:lpstr>
      <vt:lpstr>Prototypes for FEATURE SELECTION from Bezdek</vt:lpstr>
      <vt:lpstr>Cluster Errors for FEATURE SELECTION from Bezdek</vt:lpstr>
      <vt:lpstr>Cluster Validity</vt:lpstr>
      <vt:lpstr>Cluster Validity</vt:lpstr>
      <vt:lpstr>Cluster Validity</vt:lpstr>
      <vt:lpstr>Cluster Validity</vt:lpstr>
      <vt:lpstr>Cluster Validity</vt:lpstr>
      <vt:lpstr>Cluster Validity</vt:lpstr>
      <vt:lpstr>Cluster Validity</vt:lpstr>
      <vt:lpstr>Cluster Validity</vt:lpstr>
      <vt:lpstr>Cluster Validity</vt:lpstr>
      <vt:lpstr>Cluster Validity </vt:lpstr>
      <vt:lpstr>Cluster Validity: Davies-Bouldin index </vt:lpstr>
      <vt:lpstr>Cluster Validity: Dunn separation index </vt:lpstr>
    </vt:vector>
  </TitlesOfParts>
  <Company>VCU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2</dc:title>
  <dc:creator>Min Li</dc:creator>
  <cp:lastModifiedBy>Min Li</cp:lastModifiedBy>
  <cp:revision>16</cp:revision>
  <dcterms:created xsi:type="dcterms:W3CDTF">2011-10-17T14:30:35Z</dcterms:created>
  <dcterms:modified xsi:type="dcterms:W3CDTF">2011-10-17T14:31:43Z</dcterms:modified>
</cp:coreProperties>
</file>