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Libre Franklin"/>
      <p:regular r:id="rId14"/>
      <p:bold r:id="rId15"/>
      <p:italic r:id="rId16"/>
      <p:boldItalic r:id="rId17"/>
    </p:embeddedFont>
    <p:embeddedFont>
      <p:font typeface="Franklin Gothic"/>
      <p:bold r:id="rId18"/>
    </p:embeddedFon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2d2OZjL+ZpEHw1Q03OxuzOMS4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fntdata"/><Relationship Id="rId14" Type="http://schemas.openxmlformats.org/officeDocument/2006/relationships/font" Target="fonts/LibreFranklin-regular.fntdata"/><Relationship Id="rId17" Type="http://schemas.openxmlformats.org/officeDocument/2006/relationships/font" Target="fonts/LibreFranklin-boldItalic.fntdata"/><Relationship Id="rId16" Type="http://schemas.openxmlformats.org/officeDocument/2006/relationships/font" Target="fonts/LibreFranklin-italic.fntdata"/><Relationship Id="rId5" Type="http://schemas.openxmlformats.org/officeDocument/2006/relationships/slide" Target="slides/slide1.xml"/><Relationship Id="rId19" Type="http://schemas.openxmlformats.org/officeDocument/2006/relationships/font" Target="fonts/ArialBlack-regular.fntdata"/><Relationship Id="rId6" Type="http://schemas.openxmlformats.org/officeDocument/2006/relationships/slide" Target="slides/slide2.xml"/><Relationship Id="rId18" Type="http://schemas.openxmlformats.org/officeDocument/2006/relationships/font" Target="fonts/Franklin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1"/>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7" name="Google Shape;77;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Google Shape;81;p21"/>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4" name="Google Shape;84;p21"/>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4" name="Google Shape;24;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3"/>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2" name="Google Shape;42;p1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 name="Shape 46"/>
        <p:cNvGrpSpPr/>
        <p:nvPr/>
      </p:nvGrpSpPr>
      <p:grpSpPr>
        <a:xfrm>
          <a:off x="0" y="0"/>
          <a:ext cx="0" cy="0"/>
          <a:chOff x="0" y="0"/>
          <a:chExt cx="0" cy="0"/>
        </a:xfrm>
      </p:grpSpPr>
      <p:sp>
        <p:nvSpPr>
          <p:cNvPr id="47" name="Google Shape;47;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1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1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8"/>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8"/>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3" name="Google Shape;63;p18"/>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4" name="Google Shape;64;p18"/>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9"/>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p:nvPr>
            <p:ph idx="2" type="pic"/>
          </p:nvPr>
        </p:nvSpPr>
        <p:spPr>
          <a:xfrm>
            <a:off x="447817" y="641350"/>
            <a:ext cx="11290859" cy="3651249"/>
          </a:xfrm>
          <a:prstGeom prst="rect">
            <a:avLst/>
          </a:prstGeom>
          <a:noFill/>
          <a:ln>
            <a:noFill/>
          </a:ln>
        </p:spPr>
      </p:sp>
      <p:sp>
        <p:nvSpPr>
          <p:cNvPr id="70" name="Google Shape;70;p19"/>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1" name="Google Shape;71;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0"/>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8" name="Google Shape;8;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txBox="1"/>
          <p:nvPr>
            <p:ph type="ctrTitle"/>
          </p:nvPr>
        </p:nvSpPr>
        <p:spPr>
          <a:xfrm>
            <a:off x="446534" y="666829"/>
            <a:ext cx="10993549" cy="92790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Franklin Gothic"/>
              <a:buNone/>
            </a:pPr>
            <a:r>
              <a:rPr lang="en-US"/>
              <a:t>SANTANDER CUSTOMER SATISFACTION </a:t>
            </a:r>
            <a:endParaRPr/>
          </a:p>
        </p:txBody>
      </p:sp>
      <p:sp>
        <p:nvSpPr>
          <p:cNvPr id="96" name="Google Shape;96;p1"/>
          <p:cNvSpPr txBox="1"/>
          <p:nvPr>
            <p:ph idx="1" type="subTitle"/>
          </p:nvPr>
        </p:nvSpPr>
        <p:spPr>
          <a:xfrm>
            <a:off x="446534" y="1651487"/>
            <a:ext cx="8720615" cy="68884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72"/>
              <a:buNone/>
            </a:pPr>
            <a:r>
              <a:rPr lang="en-US"/>
              <a:t>RATNA, SAMBHAV, AASHRUTI AGRAWAL, JOYSON CHACKO GEORGE , BINIT SENGUPTA</a:t>
            </a:r>
            <a:endParaRPr/>
          </a:p>
        </p:txBody>
      </p:sp>
      <p:sp>
        <p:nvSpPr>
          <p:cNvPr id="97" name="Google Shape;97;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Working at Univ.AI | Glassdoor" id="100" name="Google Shape;100;p1"/>
          <p:cNvPicPr preferRelativeResize="0"/>
          <p:nvPr/>
        </p:nvPicPr>
        <p:blipFill rotWithShape="1">
          <a:blip r:embed="rId3">
            <a:alphaModFix/>
          </a:blip>
          <a:srcRect b="26918" l="0" r="0" t="29590"/>
          <a:stretch/>
        </p:blipFill>
        <p:spPr>
          <a:xfrm>
            <a:off x="9780600" y="821328"/>
            <a:ext cx="1714500" cy="745644"/>
          </a:xfrm>
          <a:prstGeom prst="rect">
            <a:avLst/>
          </a:prstGeom>
          <a:noFill/>
          <a:ln>
            <a:noFill/>
          </a:ln>
        </p:spPr>
      </p:pic>
      <p:sp>
        <p:nvSpPr>
          <p:cNvPr id="101" name="Google Shape;101;p1"/>
          <p:cNvSpPr/>
          <p:nvPr/>
        </p:nvSpPr>
        <p:spPr>
          <a:xfrm>
            <a:off x="4253864" y="464592"/>
            <a:ext cx="3680461" cy="74904"/>
          </a:xfrm>
          <a:prstGeom prst="rect">
            <a:avLst/>
          </a:prstGeom>
          <a:solidFill>
            <a:srgbClr val="567186"/>
          </a:solidFill>
          <a:ln cap="rnd" cmpd="sng" w="22225">
            <a:solidFill>
              <a:srgbClr val="5F7A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2" name="Google Shape;102;p1"/>
          <p:cNvSpPr txBox="1"/>
          <p:nvPr/>
        </p:nvSpPr>
        <p:spPr>
          <a:xfrm>
            <a:off x="10046824" y="1497522"/>
            <a:ext cx="14482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Libre Franklin"/>
                <a:ea typeface="Libre Franklin"/>
                <a:cs typeface="Libre Franklin"/>
                <a:sym typeface="Libre Franklin"/>
              </a:rPr>
              <a:t>AI-1 COURSE</a:t>
            </a:r>
            <a:endParaRPr/>
          </a:p>
        </p:txBody>
      </p:sp>
      <p:pic>
        <p:nvPicPr>
          <p:cNvPr id="103" name="Google Shape;103;p1"/>
          <p:cNvPicPr preferRelativeResize="0"/>
          <p:nvPr/>
        </p:nvPicPr>
        <p:blipFill rotWithShape="1">
          <a:blip r:embed="rId4">
            <a:alphaModFix/>
          </a:blip>
          <a:srcRect b="8186" l="0" r="0" t="24607"/>
          <a:stretch/>
        </p:blipFill>
        <p:spPr>
          <a:xfrm>
            <a:off x="0" y="2243166"/>
            <a:ext cx="12192000" cy="46090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body"/>
          </p:nvPr>
        </p:nvSpPr>
        <p:spPr>
          <a:xfrm>
            <a:off x="177478" y="1380602"/>
            <a:ext cx="5991831" cy="2381791"/>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1564"/>
              <a:buNone/>
            </a:pPr>
            <a:r>
              <a:rPr lang="en-US"/>
              <a:t>Santander customer satisfaction was a Kaggle competition back in year 2016. It is a classification machine learning problem statement where the </a:t>
            </a:r>
            <a:r>
              <a:rPr b="1" lang="en-US"/>
              <a:t>objective</a:t>
            </a:r>
            <a:r>
              <a:rPr lang="en-US"/>
              <a:t> is </a:t>
            </a:r>
            <a:endParaRPr/>
          </a:p>
          <a:p>
            <a:pPr indent="0" lvl="0" marL="0" rtl="0" algn="just">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09" name="Google Shape;109;p2"/>
          <p:cNvSpPr/>
          <p:nvPr/>
        </p:nvSpPr>
        <p:spPr>
          <a:xfrm>
            <a:off x="4253864" y="464592"/>
            <a:ext cx="3680461" cy="74904"/>
          </a:xfrm>
          <a:prstGeom prst="rect">
            <a:avLst/>
          </a:prstGeom>
          <a:solidFill>
            <a:srgbClr val="00B050"/>
          </a:solidFill>
          <a:ln cap="rnd" cmpd="sng" w="222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0" name="Google Shape;110;p2"/>
          <p:cNvSpPr txBox="1"/>
          <p:nvPr/>
        </p:nvSpPr>
        <p:spPr>
          <a:xfrm>
            <a:off x="466531" y="584070"/>
            <a:ext cx="11094098" cy="68722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3F3F3F"/>
              </a:buClr>
              <a:buSzPts val="3600"/>
              <a:buFont typeface="Franklin Gothic"/>
              <a:buNone/>
            </a:pPr>
            <a:r>
              <a:rPr b="0" lang="en-US" sz="3600" cap="none">
                <a:solidFill>
                  <a:srgbClr val="3F3F3F"/>
                </a:solidFill>
                <a:latin typeface="Franklin Gothic"/>
                <a:ea typeface="Franklin Gothic"/>
                <a:cs typeface="Franklin Gothic"/>
                <a:sym typeface="Franklin Gothic"/>
              </a:rPr>
              <a:t>INTRODUCTION</a:t>
            </a:r>
            <a:endParaRPr/>
          </a:p>
        </p:txBody>
      </p:sp>
      <p:sp>
        <p:nvSpPr>
          <p:cNvPr id="111" name="Google Shape;111;p2"/>
          <p:cNvSpPr txBox="1"/>
          <p:nvPr/>
        </p:nvSpPr>
        <p:spPr>
          <a:xfrm>
            <a:off x="326986" y="4100649"/>
            <a:ext cx="5629469" cy="2084413"/>
          </a:xfrm>
          <a:prstGeom prst="rect">
            <a:avLst/>
          </a:prstGeom>
          <a:noFill/>
          <a:ln>
            <a:noFill/>
          </a:ln>
        </p:spPr>
        <p:txBody>
          <a:bodyPr anchorCtr="0" anchor="ctr" bIns="45700" lIns="91425" spcFirstLastPara="1" rIns="91425" wrap="square" tIns="45700">
            <a:normAutofit/>
          </a:bodyPr>
          <a:lstStyle/>
          <a:p>
            <a:pPr indent="0" lvl="0" marL="0" marR="0" rtl="0" algn="just">
              <a:lnSpc>
                <a:spcPct val="110000"/>
              </a:lnSpc>
              <a:spcBef>
                <a:spcPts val="0"/>
              </a:spcBef>
              <a:spcAft>
                <a:spcPts val="0"/>
              </a:spcAft>
              <a:buClr>
                <a:schemeClr val="accent1"/>
              </a:buClr>
              <a:buSzPts val="1564"/>
              <a:buFont typeface="Noto Sans Symbols"/>
              <a:buNone/>
            </a:pPr>
            <a:r>
              <a:rPr lang="en-US" sz="1700">
                <a:solidFill>
                  <a:srgbClr val="3F3F3F"/>
                </a:solidFill>
                <a:latin typeface="Libre Franklin"/>
                <a:ea typeface="Libre Franklin"/>
                <a:cs typeface="Libre Franklin"/>
                <a:sym typeface="Libre Franklin"/>
              </a:rPr>
              <a:t>This will help the company to understand their users and will help them understand the scope of improvement in their services. Also, it is general tendency of any user to switch the services if there are dissatisfied rather then reporting the reason of dissatisfaction. </a:t>
            </a:r>
            <a:endParaRPr/>
          </a:p>
        </p:txBody>
      </p:sp>
      <p:grpSp>
        <p:nvGrpSpPr>
          <p:cNvPr id="112" name="Google Shape;112;p2"/>
          <p:cNvGrpSpPr/>
          <p:nvPr/>
        </p:nvGrpSpPr>
        <p:grpSpPr>
          <a:xfrm>
            <a:off x="581711" y="672019"/>
            <a:ext cx="11364781" cy="6565654"/>
            <a:chOff x="-5514289" y="-844265"/>
            <a:chExt cx="11364781" cy="6565654"/>
          </a:xfrm>
        </p:grpSpPr>
        <p:sp>
          <p:nvSpPr>
            <p:cNvPr id="113" name="Google Shape;113;p2"/>
            <p:cNvSpPr/>
            <p:nvPr/>
          </p:nvSpPr>
          <p:spPr>
            <a:xfrm>
              <a:off x="-5514289" y="-844265"/>
              <a:ext cx="6565654" cy="6565654"/>
            </a:xfrm>
            <a:prstGeom prst="blockArc">
              <a:avLst>
                <a:gd fmla="val 18900000" name="adj1"/>
                <a:gd fmla="val 2700000" name="adj2"/>
                <a:gd fmla="val 329" name="adj3"/>
              </a:avLst>
            </a:prstGeom>
            <a:noFill/>
            <a:ln cap="rnd" cmpd="sng" w="22225">
              <a:solidFill>
                <a:srgbClr val="1488B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459675" y="304722"/>
              <a:ext cx="5390817" cy="609835"/>
            </a:xfrm>
            <a:prstGeom prst="rect">
              <a:avLst/>
            </a:prstGeom>
            <a:solidFill>
              <a:srgbClr val="19ACE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459675" y="304722"/>
              <a:ext cx="5390817" cy="609835"/>
            </a:xfrm>
            <a:prstGeom prst="rect">
              <a:avLst/>
            </a:prstGeom>
            <a:noFill/>
            <a:ln>
              <a:noFill/>
            </a:ln>
          </p:spPr>
          <p:txBody>
            <a:bodyPr anchorCtr="0" anchor="ctr" bIns="48250" lIns="484050" spcFirstLastPara="1" rIns="48250" wrap="square" tIns="48250">
              <a:noAutofit/>
            </a:bodyPr>
            <a:lstStyle/>
            <a:p>
              <a:pPr indent="0" lvl="0" marL="0" marR="0" rtl="0" algn="l">
                <a:lnSpc>
                  <a:spcPct val="90000"/>
                </a:lnSpc>
                <a:spcBef>
                  <a:spcPts val="0"/>
                </a:spcBef>
                <a:spcAft>
                  <a:spcPts val="0"/>
                </a:spcAft>
                <a:buClr>
                  <a:schemeClr val="lt1"/>
                </a:buClr>
                <a:buSzPts val="1900"/>
                <a:buFont typeface="Libre Franklin"/>
                <a:buNone/>
              </a:pPr>
              <a:r>
                <a:rPr b="1" i="0" lang="en-US" sz="1900">
                  <a:solidFill>
                    <a:schemeClr val="lt1"/>
                  </a:solidFill>
                  <a:latin typeface="Libre Franklin"/>
                  <a:ea typeface="Libre Franklin"/>
                  <a:cs typeface="Libre Franklin"/>
                  <a:sym typeface="Libre Franklin"/>
                </a:rPr>
                <a:t>Preprocessing and Cleaning of the data</a:t>
              </a:r>
              <a:endParaRPr sz="1900">
                <a:solidFill>
                  <a:schemeClr val="lt1"/>
                </a:solidFill>
                <a:latin typeface="Libre Franklin"/>
                <a:ea typeface="Libre Franklin"/>
                <a:cs typeface="Libre Franklin"/>
                <a:sym typeface="Libre Franklin"/>
              </a:endParaRPr>
            </a:p>
          </p:txBody>
        </p:sp>
        <p:sp>
          <p:nvSpPr>
            <p:cNvPr id="116" name="Google Shape;116;p2"/>
            <p:cNvSpPr/>
            <p:nvPr/>
          </p:nvSpPr>
          <p:spPr>
            <a:xfrm>
              <a:off x="78528" y="228493"/>
              <a:ext cx="762294" cy="762294"/>
            </a:xfrm>
            <a:prstGeom prst="ellipse">
              <a:avLst/>
            </a:prstGeom>
            <a:solidFill>
              <a:schemeClr val="lt1"/>
            </a:solidFill>
            <a:ln cap="rnd" cmpd="sng" w="22225">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896666" y="1219183"/>
              <a:ext cx="4953826" cy="609835"/>
            </a:xfrm>
            <a:prstGeom prst="rect">
              <a:avLst/>
            </a:prstGeom>
            <a:solidFill>
              <a:srgbClr val="19ACE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896666" y="1219183"/>
              <a:ext cx="4953826" cy="609835"/>
            </a:xfrm>
            <a:prstGeom prst="rect">
              <a:avLst/>
            </a:prstGeom>
            <a:noFill/>
            <a:ln>
              <a:noFill/>
            </a:ln>
          </p:spPr>
          <p:txBody>
            <a:bodyPr anchorCtr="0" anchor="ctr" bIns="48250" lIns="484050" spcFirstLastPara="1" rIns="48250" wrap="square" tIns="48250">
              <a:noAutofit/>
            </a:bodyPr>
            <a:lstStyle/>
            <a:p>
              <a:pPr indent="0" lvl="0" marL="0" marR="0" rtl="0" algn="l">
                <a:lnSpc>
                  <a:spcPct val="90000"/>
                </a:lnSpc>
                <a:spcBef>
                  <a:spcPts val="0"/>
                </a:spcBef>
                <a:spcAft>
                  <a:spcPts val="0"/>
                </a:spcAft>
                <a:buClr>
                  <a:schemeClr val="lt1"/>
                </a:buClr>
                <a:buSzPts val="1900"/>
                <a:buFont typeface="Libre Franklin"/>
                <a:buNone/>
              </a:pPr>
              <a:r>
                <a:rPr b="1" i="0" lang="en-US" sz="1900">
                  <a:solidFill>
                    <a:schemeClr val="lt1"/>
                  </a:solidFill>
                  <a:latin typeface="Libre Franklin"/>
                  <a:ea typeface="Libre Franklin"/>
                  <a:cs typeface="Libre Franklin"/>
                  <a:sym typeface="Libre Franklin"/>
                </a:rPr>
                <a:t>Exploratory Data Analysis</a:t>
              </a:r>
              <a:r>
                <a:rPr lang="en-US" sz="1900">
                  <a:solidFill>
                    <a:schemeClr val="lt1"/>
                  </a:solidFill>
                  <a:latin typeface="Libre Franklin"/>
                  <a:ea typeface="Libre Franklin"/>
                  <a:cs typeface="Libre Franklin"/>
                  <a:sym typeface="Libre Franklin"/>
                </a:rPr>
                <a:t>.</a:t>
              </a:r>
              <a:endParaRPr/>
            </a:p>
          </p:txBody>
        </p:sp>
        <p:sp>
          <p:nvSpPr>
            <p:cNvPr id="119" name="Google Shape;119;p2"/>
            <p:cNvSpPr/>
            <p:nvPr/>
          </p:nvSpPr>
          <p:spPr>
            <a:xfrm>
              <a:off x="515518" y="1142954"/>
              <a:ext cx="762294" cy="762294"/>
            </a:xfrm>
            <a:prstGeom prst="ellipse">
              <a:avLst/>
            </a:prstGeom>
            <a:solidFill>
              <a:schemeClr val="lt1"/>
            </a:solidFill>
            <a:ln cap="rnd" cmpd="sng" w="22225">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030787" y="2133644"/>
              <a:ext cx="4819705" cy="609835"/>
            </a:xfrm>
            <a:prstGeom prst="rect">
              <a:avLst/>
            </a:prstGeom>
            <a:solidFill>
              <a:srgbClr val="19ACE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1030787" y="2133644"/>
              <a:ext cx="4819705" cy="609835"/>
            </a:xfrm>
            <a:prstGeom prst="rect">
              <a:avLst/>
            </a:prstGeom>
            <a:noFill/>
            <a:ln>
              <a:noFill/>
            </a:ln>
          </p:spPr>
          <p:txBody>
            <a:bodyPr anchorCtr="0" anchor="ctr" bIns="48250" lIns="484050" spcFirstLastPara="1" rIns="48250" wrap="square" tIns="48250">
              <a:noAutofit/>
            </a:bodyPr>
            <a:lstStyle/>
            <a:p>
              <a:pPr indent="0" lvl="0" marL="0" marR="0" rtl="0" algn="l">
                <a:lnSpc>
                  <a:spcPct val="90000"/>
                </a:lnSpc>
                <a:spcBef>
                  <a:spcPts val="0"/>
                </a:spcBef>
                <a:spcAft>
                  <a:spcPts val="0"/>
                </a:spcAft>
                <a:buClr>
                  <a:schemeClr val="lt1"/>
                </a:buClr>
                <a:buSzPts val="1900"/>
                <a:buFont typeface="Libre Franklin"/>
                <a:buNone/>
              </a:pPr>
              <a:r>
                <a:rPr b="1" i="0" lang="en-US" sz="1900">
                  <a:solidFill>
                    <a:schemeClr val="lt1"/>
                  </a:solidFill>
                  <a:latin typeface="Libre Franklin"/>
                  <a:ea typeface="Libre Franklin"/>
                  <a:cs typeface="Libre Franklin"/>
                  <a:sym typeface="Libre Franklin"/>
                </a:rPr>
                <a:t>Base Model</a:t>
              </a:r>
              <a:r>
                <a:rPr lang="en-US" sz="1900">
                  <a:solidFill>
                    <a:schemeClr val="lt1"/>
                  </a:solidFill>
                  <a:latin typeface="Libre Franklin"/>
                  <a:ea typeface="Libre Franklin"/>
                  <a:cs typeface="Libre Franklin"/>
                  <a:sym typeface="Libre Franklin"/>
                </a:rPr>
                <a:t> and emsemble model building</a:t>
              </a:r>
              <a:endParaRPr/>
            </a:p>
          </p:txBody>
        </p:sp>
        <p:sp>
          <p:nvSpPr>
            <p:cNvPr id="122" name="Google Shape;122;p2"/>
            <p:cNvSpPr/>
            <p:nvPr/>
          </p:nvSpPr>
          <p:spPr>
            <a:xfrm>
              <a:off x="649639" y="2057414"/>
              <a:ext cx="762294" cy="762294"/>
            </a:xfrm>
            <a:prstGeom prst="ellipse">
              <a:avLst/>
            </a:prstGeom>
            <a:solidFill>
              <a:schemeClr val="lt1"/>
            </a:solidFill>
            <a:ln cap="rnd" cmpd="sng" w="22225">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896666" y="3048104"/>
              <a:ext cx="4953826" cy="609835"/>
            </a:xfrm>
            <a:prstGeom prst="rect">
              <a:avLst/>
            </a:prstGeom>
            <a:solidFill>
              <a:srgbClr val="19ACE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a:off x="896666" y="3048104"/>
              <a:ext cx="4953826" cy="609835"/>
            </a:xfrm>
            <a:prstGeom prst="rect">
              <a:avLst/>
            </a:prstGeom>
            <a:noFill/>
            <a:ln>
              <a:noFill/>
            </a:ln>
          </p:spPr>
          <p:txBody>
            <a:bodyPr anchorCtr="0" anchor="ctr" bIns="48250" lIns="484050" spcFirstLastPara="1" rIns="48250" wrap="square" tIns="48250">
              <a:noAutofit/>
            </a:bodyPr>
            <a:lstStyle/>
            <a:p>
              <a:pPr indent="0" lvl="0" marL="0" marR="0" rtl="0" algn="l">
                <a:lnSpc>
                  <a:spcPct val="90000"/>
                </a:lnSpc>
                <a:spcBef>
                  <a:spcPts val="0"/>
                </a:spcBef>
                <a:spcAft>
                  <a:spcPts val="0"/>
                </a:spcAft>
                <a:buClr>
                  <a:schemeClr val="lt1"/>
                </a:buClr>
                <a:buSzPts val="1900"/>
                <a:buFont typeface="Libre Franklin"/>
                <a:buNone/>
              </a:pPr>
              <a:r>
                <a:rPr b="1" i="0" lang="en-US" sz="1900">
                  <a:solidFill>
                    <a:schemeClr val="lt1"/>
                  </a:solidFill>
                  <a:latin typeface="Libre Franklin"/>
                  <a:ea typeface="Libre Franklin"/>
                  <a:cs typeface="Libre Franklin"/>
                  <a:sym typeface="Libre Franklin"/>
                </a:rPr>
                <a:t>Experimentation</a:t>
              </a:r>
              <a:r>
                <a:rPr lang="en-US" sz="1900">
                  <a:solidFill>
                    <a:schemeClr val="lt1"/>
                  </a:solidFill>
                  <a:latin typeface="Libre Franklin"/>
                  <a:ea typeface="Libre Franklin"/>
                  <a:cs typeface="Libre Franklin"/>
                  <a:sym typeface="Libre Franklin"/>
                </a:rPr>
                <a:t> with different evaluation metric</a:t>
              </a:r>
              <a:endParaRPr/>
            </a:p>
          </p:txBody>
        </p:sp>
        <p:sp>
          <p:nvSpPr>
            <p:cNvPr id="125" name="Google Shape;125;p2"/>
            <p:cNvSpPr/>
            <p:nvPr/>
          </p:nvSpPr>
          <p:spPr>
            <a:xfrm>
              <a:off x="515518" y="2971875"/>
              <a:ext cx="762294" cy="762294"/>
            </a:xfrm>
            <a:prstGeom prst="ellipse">
              <a:avLst/>
            </a:prstGeom>
            <a:solidFill>
              <a:schemeClr val="lt1"/>
            </a:solidFill>
            <a:ln cap="rnd" cmpd="sng" w="22225">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459675" y="3962565"/>
              <a:ext cx="5390817" cy="609835"/>
            </a:xfrm>
            <a:prstGeom prst="rect">
              <a:avLst/>
            </a:prstGeom>
            <a:solidFill>
              <a:srgbClr val="19ACE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a:off x="459675" y="3962565"/>
              <a:ext cx="5390817" cy="609835"/>
            </a:xfrm>
            <a:prstGeom prst="rect">
              <a:avLst/>
            </a:prstGeom>
            <a:noFill/>
            <a:ln>
              <a:noFill/>
            </a:ln>
          </p:spPr>
          <p:txBody>
            <a:bodyPr anchorCtr="0" anchor="ctr" bIns="48250" lIns="484050" spcFirstLastPara="1" rIns="48250" wrap="square" tIns="48250">
              <a:noAutofit/>
            </a:bodyPr>
            <a:lstStyle/>
            <a:p>
              <a:pPr indent="0" lvl="0" marL="0" marR="0" rtl="0" algn="l">
                <a:lnSpc>
                  <a:spcPct val="90000"/>
                </a:lnSpc>
                <a:spcBef>
                  <a:spcPts val="0"/>
                </a:spcBef>
                <a:spcAft>
                  <a:spcPts val="0"/>
                </a:spcAft>
                <a:buClr>
                  <a:schemeClr val="lt1"/>
                </a:buClr>
                <a:buSzPts val="1900"/>
                <a:buFont typeface="Libre Franklin"/>
                <a:buNone/>
              </a:pPr>
              <a:r>
                <a:rPr b="1" i="0" lang="en-US" sz="1900">
                  <a:solidFill>
                    <a:schemeClr val="lt1"/>
                  </a:solidFill>
                  <a:latin typeface="Libre Franklin"/>
                  <a:ea typeface="Libre Franklin"/>
                  <a:cs typeface="Libre Franklin"/>
                  <a:sym typeface="Libre Franklin"/>
                </a:rPr>
                <a:t>Interpretation</a:t>
              </a:r>
              <a:r>
                <a:rPr lang="en-US" sz="1900">
                  <a:solidFill>
                    <a:schemeClr val="lt1"/>
                  </a:solidFill>
                  <a:latin typeface="Libre Franklin"/>
                  <a:ea typeface="Libre Franklin"/>
                  <a:cs typeface="Libre Franklin"/>
                  <a:sym typeface="Libre Franklin"/>
                </a:rPr>
                <a:t> and conclusion</a:t>
              </a:r>
              <a:endParaRPr/>
            </a:p>
          </p:txBody>
        </p:sp>
        <p:sp>
          <p:nvSpPr>
            <p:cNvPr id="128" name="Google Shape;128;p2"/>
            <p:cNvSpPr/>
            <p:nvPr/>
          </p:nvSpPr>
          <p:spPr>
            <a:xfrm>
              <a:off x="78528" y="3886336"/>
              <a:ext cx="762294" cy="762294"/>
            </a:xfrm>
            <a:prstGeom prst="ellipse">
              <a:avLst/>
            </a:prstGeom>
            <a:solidFill>
              <a:schemeClr val="lt1"/>
            </a:solidFill>
            <a:ln cap="rnd" cmpd="sng" w="22225">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
          <p:cNvSpPr txBox="1"/>
          <p:nvPr/>
        </p:nvSpPr>
        <p:spPr>
          <a:xfrm>
            <a:off x="326986" y="2973598"/>
            <a:ext cx="6094070"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00B050"/>
              </a:buClr>
              <a:buSzPts val="2000"/>
              <a:buFont typeface="Libre Franklin"/>
              <a:buNone/>
            </a:pPr>
            <a:r>
              <a:rPr b="1" lang="en-US" sz="2000">
                <a:solidFill>
                  <a:srgbClr val="00B050"/>
                </a:solidFill>
                <a:latin typeface="Libre Franklin"/>
                <a:ea typeface="Libre Franklin"/>
                <a:cs typeface="Libre Franklin"/>
                <a:sym typeface="Libre Franklin"/>
              </a:rPr>
              <a:t>“to build a machine learning model to predict the whether the customer is dissatisfied with their services.”</a:t>
            </a:r>
            <a:endParaRPr sz="20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p:nvPr/>
        </p:nvSpPr>
        <p:spPr>
          <a:xfrm>
            <a:off x="5945877" y="3894429"/>
            <a:ext cx="2958093" cy="2837834"/>
          </a:xfrm>
          <a:prstGeom prst="roundRect">
            <a:avLst>
              <a:gd fmla="val 10399" name="adj"/>
            </a:avLst>
          </a:prstGeom>
          <a:solidFill>
            <a:srgbClr val="D2F5F7">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5" name="Google Shape;135;p3"/>
          <p:cNvSpPr/>
          <p:nvPr/>
        </p:nvSpPr>
        <p:spPr>
          <a:xfrm>
            <a:off x="3231069" y="1225856"/>
            <a:ext cx="2851595" cy="2304256"/>
          </a:xfrm>
          <a:prstGeom prst="roundRect">
            <a:avLst>
              <a:gd fmla="val 10399" name="adj"/>
            </a:avLst>
          </a:prstGeom>
          <a:solidFill>
            <a:srgbClr val="CFE6F6">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6" name="Google Shape;136;p3"/>
          <p:cNvSpPr/>
          <p:nvPr/>
        </p:nvSpPr>
        <p:spPr>
          <a:xfrm>
            <a:off x="3326988" y="1502189"/>
            <a:ext cx="161074" cy="16107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7" name="Google Shape;137;p3"/>
          <p:cNvSpPr txBox="1"/>
          <p:nvPr/>
        </p:nvSpPr>
        <p:spPr>
          <a:xfrm>
            <a:off x="3554737" y="1400499"/>
            <a:ext cx="2541263" cy="336859"/>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Identifying and handling null values </a:t>
            </a:r>
            <a:endParaRPr sz="1200">
              <a:solidFill>
                <a:srgbClr val="3F3F3F"/>
              </a:solidFill>
              <a:latin typeface="Libre Franklin"/>
              <a:ea typeface="Libre Franklin"/>
              <a:cs typeface="Libre Franklin"/>
              <a:sym typeface="Libre Franklin"/>
            </a:endParaRPr>
          </a:p>
        </p:txBody>
      </p:sp>
      <p:sp>
        <p:nvSpPr>
          <p:cNvPr id="138" name="Google Shape;138;p3"/>
          <p:cNvSpPr txBox="1"/>
          <p:nvPr/>
        </p:nvSpPr>
        <p:spPr>
          <a:xfrm>
            <a:off x="3554737" y="1807587"/>
            <a:ext cx="2173093" cy="26786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Finding duplicates</a:t>
            </a:r>
            <a:endParaRPr sz="1200">
              <a:solidFill>
                <a:srgbClr val="3F3F3F"/>
              </a:solidFill>
              <a:latin typeface="Libre Franklin"/>
              <a:ea typeface="Libre Franklin"/>
              <a:cs typeface="Libre Franklin"/>
              <a:sym typeface="Libre Franklin"/>
            </a:endParaRPr>
          </a:p>
        </p:txBody>
      </p:sp>
      <p:sp>
        <p:nvSpPr>
          <p:cNvPr id="139" name="Google Shape;139;p3"/>
          <p:cNvSpPr txBox="1"/>
          <p:nvPr/>
        </p:nvSpPr>
        <p:spPr>
          <a:xfrm>
            <a:off x="3554737" y="2166380"/>
            <a:ext cx="2173093" cy="26786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Feature</a:t>
            </a:r>
            <a:r>
              <a:rPr lang="en-US" sz="1400">
                <a:solidFill>
                  <a:srgbClr val="3F3F3F"/>
                </a:solidFill>
                <a:latin typeface="Libre Franklin"/>
                <a:ea typeface="Libre Franklin"/>
                <a:cs typeface="Libre Franklin"/>
                <a:sym typeface="Libre Franklin"/>
              </a:rPr>
              <a:t> </a:t>
            </a:r>
            <a:r>
              <a:rPr lang="en-US" sz="1200">
                <a:solidFill>
                  <a:srgbClr val="3F3F3F"/>
                </a:solidFill>
                <a:latin typeface="Libre Franklin"/>
                <a:ea typeface="Libre Franklin"/>
                <a:cs typeface="Libre Franklin"/>
                <a:sym typeface="Libre Franklin"/>
              </a:rPr>
              <a:t>scaling</a:t>
            </a:r>
            <a:endParaRPr sz="1400">
              <a:solidFill>
                <a:srgbClr val="3F3F3F"/>
              </a:solidFill>
              <a:latin typeface="Libre Franklin"/>
              <a:ea typeface="Libre Franklin"/>
              <a:cs typeface="Libre Franklin"/>
              <a:sym typeface="Libre Franklin"/>
            </a:endParaRPr>
          </a:p>
        </p:txBody>
      </p:sp>
      <p:sp>
        <p:nvSpPr>
          <p:cNvPr id="140" name="Google Shape;140;p3"/>
          <p:cNvSpPr txBox="1"/>
          <p:nvPr/>
        </p:nvSpPr>
        <p:spPr>
          <a:xfrm>
            <a:off x="3554737" y="2525173"/>
            <a:ext cx="2173093" cy="26786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Splitting the dataset</a:t>
            </a:r>
            <a:endParaRPr sz="1200">
              <a:solidFill>
                <a:srgbClr val="3F3F3F"/>
              </a:solidFill>
              <a:latin typeface="Libre Franklin"/>
              <a:ea typeface="Libre Franklin"/>
              <a:cs typeface="Libre Franklin"/>
              <a:sym typeface="Libre Franklin"/>
            </a:endParaRPr>
          </a:p>
        </p:txBody>
      </p:sp>
      <p:sp>
        <p:nvSpPr>
          <p:cNvPr id="141" name="Google Shape;141;p3"/>
          <p:cNvSpPr txBox="1"/>
          <p:nvPr/>
        </p:nvSpPr>
        <p:spPr>
          <a:xfrm>
            <a:off x="6233387" y="4281202"/>
            <a:ext cx="2632484" cy="479393"/>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Logistic base model, with t-value &amp; p-value based feature selection.</a:t>
            </a:r>
            <a:endParaRPr sz="1200">
              <a:solidFill>
                <a:srgbClr val="3F3F3F"/>
              </a:solidFill>
              <a:latin typeface="Libre Franklin"/>
              <a:ea typeface="Libre Franklin"/>
              <a:cs typeface="Libre Franklin"/>
              <a:sym typeface="Libre Franklin"/>
            </a:endParaRPr>
          </a:p>
        </p:txBody>
      </p:sp>
      <p:sp>
        <p:nvSpPr>
          <p:cNvPr id="142" name="Google Shape;142;p3"/>
          <p:cNvSpPr txBox="1"/>
          <p:nvPr/>
        </p:nvSpPr>
        <p:spPr>
          <a:xfrm>
            <a:off x="6216829" y="4806310"/>
            <a:ext cx="2982415" cy="26786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Decision tree classifier with feature importance</a:t>
            </a:r>
            <a:endParaRPr sz="1200">
              <a:solidFill>
                <a:srgbClr val="3F3F3F"/>
              </a:solidFill>
              <a:latin typeface="Libre Franklin"/>
              <a:ea typeface="Libre Franklin"/>
              <a:cs typeface="Libre Franklin"/>
              <a:sym typeface="Libre Franklin"/>
            </a:endParaRPr>
          </a:p>
        </p:txBody>
      </p:sp>
      <p:sp>
        <p:nvSpPr>
          <p:cNvPr id="143" name="Google Shape;143;p3"/>
          <p:cNvSpPr txBox="1"/>
          <p:nvPr/>
        </p:nvSpPr>
        <p:spPr>
          <a:xfrm>
            <a:off x="6233385" y="5175056"/>
            <a:ext cx="2712494" cy="47893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Random forest classifier, with feature selection using permutation importance</a:t>
            </a:r>
            <a:endParaRPr sz="1200">
              <a:solidFill>
                <a:srgbClr val="3F3F3F"/>
              </a:solidFill>
              <a:latin typeface="Libre Franklin"/>
              <a:ea typeface="Libre Franklin"/>
              <a:cs typeface="Libre Franklin"/>
              <a:sym typeface="Libre Franklin"/>
            </a:endParaRPr>
          </a:p>
        </p:txBody>
      </p:sp>
      <p:sp>
        <p:nvSpPr>
          <p:cNvPr id="144" name="Google Shape;144;p3"/>
          <p:cNvSpPr/>
          <p:nvPr/>
        </p:nvSpPr>
        <p:spPr>
          <a:xfrm>
            <a:off x="832202" y="3894430"/>
            <a:ext cx="2852928" cy="2304256"/>
          </a:xfrm>
          <a:prstGeom prst="roundRect">
            <a:avLst>
              <a:gd fmla="val 10399" name="adj"/>
            </a:avLst>
          </a:prstGeom>
          <a:solidFill>
            <a:srgbClr val="D0EEF9">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5" name="Google Shape;145;p3"/>
          <p:cNvSpPr/>
          <p:nvPr/>
        </p:nvSpPr>
        <p:spPr>
          <a:xfrm>
            <a:off x="146280" y="3352665"/>
            <a:ext cx="11406553" cy="804509"/>
          </a:xfrm>
          <a:prstGeom prst="roundRect">
            <a:avLst>
              <a:gd fmla="val 50000" name="adj"/>
            </a:avLst>
          </a:prstGeom>
          <a:gradFill>
            <a:gsLst>
              <a:gs pos="0">
                <a:schemeClr val="lt1"/>
              </a:gs>
              <a:gs pos="3000">
                <a:schemeClr val="lt1"/>
              </a:gs>
              <a:gs pos="88000">
                <a:srgbClr val="76CEEF"/>
              </a:gs>
              <a:gs pos="100000">
                <a:srgbClr val="76CEEF"/>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6" name="Google Shape;146;p3"/>
          <p:cNvSpPr/>
          <p:nvPr/>
        </p:nvSpPr>
        <p:spPr>
          <a:xfrm>
            <a:off x="805891" y="3741882"/>
            <a:ext cx="2005958" cy="550606"/>
          </a:xfrm>
          <a:prstGeom prst="roundRect">
            <a:avLst>
              <a:gd fmla="val 50000"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7" name="Google Shape;147;p3"/>
          <p:cNvSpPr/>
          <p:nvPr/>
        </p:nvSpPr>
        <p:spPr>
          <a:xfrm>
            <a:off x="2914353" y="3741882"/>
            <a:ext cx="2005958" cy="550606"/>
          </a:xfrm>
          <a:prstGeom prst="roundRect">
            <a:avLst>
              <a:gd fmla="val 50000"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8" name="Google Shape;148;p3"/>
          <p:cNvSpPr/>
          <p:nvPr/>
        </p:nvSpPr>
        <p:spPr>
          <a:xfrm>
            <a:off x="5005077" y="3741882"/>
            <a:ext cx="2005958" cy="550606"/>
          </a:xfrm>
          <a:prstGeom prst="roundRect">
            <a:avLst>
              <a:gd fmla="val 50000"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9" name="Google Shape;149;p3"/>
          <p:cNvSpPr/>
          <p:nvPr/>
        </p:nvSpPr>
        <p:spPr>
          <a:xfrm>
            <a:off x="7098682" y="3741882"/>
            <a:ext cx="2005958" cy="550606"/>
          </a:xfrm>
          <a:prstGeom prst="roundRect">
            <a:avLst>
              <a:gd fmla="val 50000"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0" name="Google Shape;150;p3"/>
          <p:cNvSpPr/>
          <p:nvPr/>
        </p:nvSpPr>
        <p:spPr>
          <a:xfrm>
            <a:off x="9168833" y="3741882"/>
            <a:ext cx="2005958" cy="550606"/>
          </a:xfrm>
          <a:prstGeom prst="roundRect">
            <a:avLst>
              <a:gd fmla="val 50000" name="adj"/>
            </a:avLst>
          </a:pr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cxnSp>
        <p:nvCxnSpPr>
          <p:cNvPr id="151" name="Google Shape;151;p3"/>
          <p:cNvCxnSpPr/>
          <p:nvPr/>
        </p:nvCxnSpPr>
        <p:spPr>
          <a:xfrm>
            <a:off x="1146498" y="3771859"/>
            <a:ext cx="9793088" cy="0"/>
          </a:xfrm>
          <a:prstGeom prst="straightConnector1">
            <a:avLst/>
          </a:prstGeom>
          <a:noFill/>
          <a:ln cap="rnd" cmpd="sng" w="25400">
            <a:solidFill>
              <a:srgbClr val="3F3F3F"/>
            </a:solidFill>
            <a:prstDash val="solid"/>
            <a:round/>
            <a:headEnd len="sm" w="sm" type="none"/>
            <a:tailEnd len="sm" w="sm" type="none"/>
          </a:ln>
        </p:spPr>
      </p:cxnSp>
      <p:sp>
        <p:nvSpPr>
          <p:cNvPr id="152" name="Google Shape;152;p3"/>
          <p:cNvSpPr/>
          <p:nvPr/>
        </p:nvSpPr>
        <p:spPr>
          <a:xfrm>
            <a:off x="699706" y="3496556"/>
            <a:ext cx="2478024" cy="550606"/>
          </a:xfrm>
          <a:prstGeom prst="roundRect">
            <a:avLst>
              <a:gd fmla="val 50000" name="adj"/>
            </a:avLst>
          </a:prstGeom>
          <a:solidFill>
            <a:schemeClr val="accent1"/>
          </a:solidFill>
          <a:ln cap="flat" cmpd="sng" w="317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3" name="Google Shape;153;p3"/>
          <p:cNvSpPr txBox="1"/>
          <p:nvPr/>
        </p:nvSpPr>
        <p:spPr>
          <a:xfrm>
            <a:off x="1080556" y="3601439"/>
            <a:ext cx="1524000" cy="3408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600">
                <a:solidFill>
                  <a:schemeClr val="lt1"/>
                </a:solidFill>
                <a:latin typeface="Libre Franklin"/>
                <a:ea typeface="Libre Franklin"/>
                <a:cs typeface="Libre Franklin"/>
                <a:sym typeface="Libre Franklin"/>
              </a:rPr>
              <a:t>Importing  </a:t>
            </a:r>
            <a:endParaRPr b="1" sz="1600">
              <a:solidFill>
                <a:schemeClr val="lt1"/>
              </a:solidFill>
              <a:latin typeface="Libre Franklin"/>
              <a:ea typeface="Libre Franklin"/>
              <a:cs typeface="Libre Franklin"/>
              <a:sym typeface="Libre Franklin"/>
            </a:endParaRPr>
          </a:p>
        </p:txBody>
      </p:sp>
      <p:grpSp>
        <p:nvGrpSpPr>
          <p:cNvPr id="154" name="Google Shape;154;p3"/>
          <p:cNvGrpSpPr/>
          <p:nvPr/>
        </p:nvGrpSpPr>
        <p:grpSpPr>
          <a:xfrm>
            <a:off x="3441107" y="3478989"/>
            <a:ext cx="2478024" cy="550606"/>
            <a:chOff x="3014714" y="3487046"/>
            <a:chExt cx="2478024" cy="550606"/>
          </a:xfrm>
        </p:grpSpPr>
        <p:sp>
          <p:nvSpPr>
            <p:cNvPr id="155" name="Google Shape;155;p3"/>
            <p:cNvSpPr/>
            <p:nvPr/>
          </p:nvSpPr>
          <p:spPr>
            <a:xfrm>
              <a:off x="3014714" y="3487046"/>
              <a:ext cx="2478024" cy="550606"/>
            </a:xfrm>
            <a:prstGeom prst="roundRect">
              <a:avLst>
                <a:gd fmla="val 50000" name="adj"/>
              </a:avLst>
            </a:prstGeom>
            <a:solidFill>
              <a:schemeClr val="accent2"/>
            </a:solidFill>
            <a:ln cap="flat" cmpd="sng" w="317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6" name="Google Shape;156;p3"/>
            <p:cNvSpPr txBox="1"/>
            <p:nvPr/>
          </p:nvSpPr>
          <p:spPr>
            <a:xfrm>
              <a:off x="3255693" y="3591929"/>
              <a:ext cx="1952058" cy="3408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600">
                  <a:solidFill>
                    <a:schemeClr val="lt1"/>
                  </a:solidFill>
                  <a:latin typeface="Libre Franklin"/>
                  <a:ea typeface="Libre Franklin"/>
                  <a:cs typeface="Libre Franklin"/>
                  <a:sym typeface="Libre Franklin"/>
                </a:rPr>
                <a:t>Data processing</a:t>
              </a:r>
              <a:endParaRPr b="1" sz="1600">
                <a:solidFill>
                  <a:schemeClr val="lt1"/>
                </a:solidFill>
                <a:latin typeface="Libre Franklin"/>
                <a:ea typeface="Libre Franklin"/>
                <a:cs typeface="Libre Franklin"/>
                <a:sym typeface="Libre Franklin"/>
              </a:endParaRPr>
            </a:p>
          </p:txBody>
        </p:sp>
      </p:grpSp>
      <p:grpSp>
        <p:nvGrpSpPr>
          <p:cNvPr id="157" name="Google Shape;157;p3"/>
          <p:cNvGrpSpPr/>
          <p:nvPr/>
        </p:nvGrpSpPr>
        <p:grpSpPr>
          <a:xfrm>
            <a:off x="6029328" y="3488961"/>
            <a:ext cx="2478024" cy="550606"/>
            <a:chOff x="5105438" y="3487046"/>
            <a:chExt cx="2005958" cy="550606"/>
          </a:xfrm>
        </p:grpSpPr>
        <p:sp>
          <p:nvSpPr>
            <p:cNvPr id="158" name="Google Shape;158;p3"/>
            <p:cNvSpPr/>
            <p:nvPr/>
          </p:nvSpPr>
          <p:spPr>
            <a:xfrm>
              <a:off x="5105438" y="3487046"/>
              <a:ext cx="2005958" cy="550606"/>
            </a:xfrm>
            <a:prstGeom prst="roundRect">
              <a:avLst>
                <a:gd fmla="val 50000" name="adj"/>
              </a:avLst>
            </a:prstGeom>
            <a:solidFill>
              <a:schemeClr val="accent3"/>
            </a:solidFill>
            <a:ln cap="flat" cmpd="sng" w="317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9" name="Google Shape;159;p3"/>
            <p:cNvSpPr txBox="1"/>
            <p:nvPr/>
          </p:nvSpPr>
          <p:spPr>
            <a:xfrm>
              <a:off x="5346417" y="3591929"/>
              <a:ext cx="1524000" cy="3408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600">
                  <a:solidFill>
                    <a:schemeClr val="lt1"/>
                  </a:solidFill>
                  <a:latin typeface="Libre Franklin"/>
                  <a:ea typeface="Libre Franklin"/>
                  <a:cs typeface="Libre Franklin"/>
                  <a:sym typeface="Libre Franklin"/>
                </a:rPr>
                <a:t>Model Creation</a:t>
              </a:r>
              <a:endParaRPr b="1" sz="1600">
                <a:solidFill>
                  <a:schemeClr val="lt1"/>
                </a:solidFill>
                <a:latin typeface="Libre Franklin"/>
                <a:ea typeface="Libre Franklin"/>
                <a:cs typeface="Libre Franklin"/>
                <a:sym typeface="Libre Franklin"/>
              </a:endParaRPr>
            </a:p>
          </p:txBody>
        </p:sp>
      </p:grpSp>
      <p:grpSp>
        <p:nvGrpSpPr>
          <p:cNvPr id="160" name="Google Shape;160;p3"/>
          <p:cNvGrpSpPr/>
          <p:nvPr/>
        </p:nvGrpSpPr>
        <p:grpSpPr>
          <a:xfrm>
            <a:off x="8619993" y="3467947"/>
            <a:ext cx="2482137" cy="550606"/>
            <a:chOff x="7199043" y="3487046"/>
            <a:chExt cx="2005958" cy="550606"/>
          </a:xfrm>
        </p:grpSpPr>
        <p:sp>
          <p:nvSpPr>
            <p:cNvPr id="161" name="Google Shape;161;p3"/>
            <p:cNvSpPr/>
            <p:nvPr/>
          </p:nvSpPr>
          <p:spPr>
            <a:xfrm>
              <a:off x="7199043" y="3487046"/>
              <a:ext cx="2005958" cy="550606"/>
            </a:xfrm>
            <a:prstGeom prst="roundRect">
              <a:avLst>
                <a:gd fmla="val 50000" name="adj"/>
              </a:avLst>
            </a:prstGeom>
            <a:solidFill>
              <a:schemeClr val="accent4"/>
            </a:solidFill>
            <a:ln cap="flat" cmpd="sng" w="317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2" name="Google Shape;162;p3"/>
            <p:cNvSpPr txBox="1"/>
            <p:nvPr/>
          </p:nvSpPr>
          <p:spPr>
            <a:xfrm>
              <a:off x="7440022" y="3591929"/>
              <a:ext cx="1524000" cy="3408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600">
                  <a:solidFill>
                    <a:schemeClr val="lt1"/>
                  </a:solidFill>
                  <a:latin typeface="Libre Franklin"/>
                  <a:ea typeface="Libre Franklin"/>
                  <a:cs typeface="Libre Franklin"/>
                  <a:sym typeface="Libre Franklin"/>
                </a:rPr>
                <a:t>Result &amp; Inferences</a:t>
              </a:r>
              <a:endParaRPr b="1" sz="1600">
                <a:solidFill>
                  <a:schemeClr val="lt1"/>
                </a:solidFill>
                <a:latin typeface="Libre Franklin"/>
                <a:ea typeface="Libre Franklin"/>
                <a:cs typeface="Libre Franklin"/>
                <a:sym typeface="Libre Franklin"/>
              </a:endParaRPr>
            </a:p>
          </p:txBody>
        </p:sp>
      </p:grpSp>
      <p:grpSp>
        <p:nvGrpSpPr>
          <p:cNvPr id="163" name="Google Shape;163;p3"/>
          <p:cNvGrpSpPr/>
          <p:nvPr/>
        </p:nvGrpSpPr>
        <p:grpSpPr>
          <a:xfrm>
            <a:off x="1840651" y="3821559"/>
            <a:ext cx="5376476" cy="504497"/>
            <a:chOff x="1816203" y="3710152"/>
            <a:chExt cx="5376476" cy="2661527"/>
          </a:xfrm>
        </p:grpSpPr>
        <p:cxnSp>
          <p:nvCxnSpPr>
            <p:cNvPr id="164" name="Google Shape;164;p3"/>
            <p:cNvCxnSpPr/>
            <p:nvPr/>
          </p:nvCxnSpPr>
          <p:spPr>
            <a:xfrm flipH="1">
              <a:off x="1816203" y="4739544"/>
              <a:ext cx="6627" cy="1471335"/>
            </a:xfrm>
            <a:prstGeom prst="straightConnector1">
              <a:avLst/>
            </a:prstGeom>
            <a:noFill/>
            <a:ln cap="rnd" cmpd="sng" w="25400">
              <a:solidFill>
                <a:srgbClr val="189CCD"/>
              </a:solidFill>
              <a:prstDash val="solid"/>
              <a:round/>
              <a:headEnd len="sm" w="sm" type="none"/>
              <a:tailEnd len="sm" w="sm" type="none"/>
            </a:ln>
          </p:spPr>
        </p:cxnSp>
        <p:cxnSp>
          <p:nvCxnSpPr>
            <p:cNvPr id="165" name="Google Shape;165;p3"/>
            <p:cNvCxnSpPr/>
            <p:nvPr/>
          </p:nvCxnSpPr>
          <p:spPr>
            <a:xfrm>
              <a:off x="7192679" y="3710152"/>
              <a:ext cx="0" cy="2661527"/>
            </a:xfrm>
            <a:prstGeom prst="straightConnector1">
              <a:avLst/>
            </a:prstGeom>
            <a:noFill/>
            <a:ln cap="rnd" cmpd="sng" w="25400">
              <a:solidFill>
                <a:schemeClr val="accent3"/>
              </a:solidFill>
              <a:prstDash val="solid"/>
              <a:round/>
              <a:headEnd len="sm" w="sm" type="none"/>
              <a:tailEnd len="sm" w="sm" type="none"/>
            </a:ln>
          </p:spPr>
        </p:cxnSp>
      </p:grpSp>
      <p:cxnSp>
        <p:nvCxnSpPr>
          <p:cNvPr id="166" name="Google Shape;166;p3"/>
          <p:cNvCxnSpPr/>
          <p:nvPr/>
        </p:nvCxnSpPr>
        <p:spPr>
          <a:xfrm>
            <a:off x="4585411" y="3583272"/>
            <a:ext cx="0" cy="263442"/>
          </a:xfrm>
          <a:prstGeom prst="straightConnector1">
            <a:avLst/>
          </a:prstGeom>
          <a:noFill/>
          <a:ln cap="rnd" cmpd="sng" w="25400">
            <a:solidFill>
              <a:schemeClr val="accent2"/>
            </a:solidFill>
            <a:prstDash val="solid"/>
            <a:round/>
            <a:headEnd len="sm" w="sm" type="none"/>
            <a:tailEnd len="sm" w="sm" type="none"/>
          </a:ln>
        </p:spPr>
      </p:cxnSp>
      <p:sp>
        <p:nvSpPr>
          <p:cNvPr id="167" name="Google Shape;167;p3"/>
          <p:cNvSpPr/>
          <p:nvPr/>
        </p:nvSpPr>
        <p:spPr>
          <a:xfrm>
            <a:off x="1066870" y="4782436"/>
            <a:ext cx="161074" cy="16107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3"/>
          <p:cNvSpPr txBox="1"/>
          <p:nvPr/>
        </p:nvSpPr>
        <p:spPr>
          <a:xfrm>
            <a:off x="1331367" y="4729041"/>
            <a:ext cx="1441020" cy="26786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400">
                <a:solidFill>
                  <a:srgbClr val="3F3F3F"/>
                </a:solidFill>
                <a:latin typeface="Libre Franklin"/>
                <a:ea typeface="Libre Franklin"/>
                <a:cs typeface="Libre Franklin"/>
                <a:sym typeface="Libre Franklin"/>
              </a:rPr>
              <a:t>Importing dataset</a:t>
            </a:r>
            <a:endParaRPr sz="1400">
              <a:solidFill>
                <a:srgbClr val="3F3F3F"/>
              </a:solidFill>
              <a:latin typeface="Libre Franklin"/>
              <a:ea typeface="Libre Franklin"/>
              <a:cs typeface="Libre Franklin"/>
              <a:sym typeface="Libre Franklin"/>
            </a:endParaRPr>
          </a:p>
        </p:txBody>
      </p:sp>
      <p:sp>
        <p:nvSpPr>
          <p:cNvPr id="169" name="Google Shape;169;p3"/>
          <p:cNvSpPr/>
          <p:nvPr/>
        </p:nvSpPr>
        <p:spPr>
          <a:xfrm>
            <a:off x="1066870" y="5141229"/>
            <a:ext cx="161074" cy="16107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0" name="Google Shape;170;p3"/>
          <p:cNvSpPr txBox="1"/>
          <p:nvPr/>
        </p:nvSpPr>
        <p:spPr>
          <a:xfrm>
            <a:off x="1331367" y="5087834"/>
            <a:ext cx="1441020" cy="26786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400">
                <a:solidFill>
                  <a:srgbClr val="3F3F3F"/>
                </a:solidFill>
                <a:latin typeface="Libre Franklin"/>
                <a:ea typeface="Libre Franklin"/>
                <a:cs typeface="Libre Franklin"/>
                <a:sym typeface="Libre Franklin"/>
              </a:rPr>
              <a:t>Importing libraries</a:t>
            </a:r>
            <a:endParaRPr sz="1400">
              <a:solidFill>
                <a:srgbClr val="3F3F3F"/>
              </a:solidFill>
              <a:latin typeface="Libre Franklin"/>
              <a:ea typeface="Libre Franklin"/>
              <a:cs typeface="Libre Franklin"/>
              <a:sym typeface="Libre Franklin"/>
            </a:endParaRPr>
          </a:p>
        </p:txBody>
      </p:sp>
      <p:sp>
        <p:nvSpPr>
          <p:cNvPr id="171" name="Google Shape;171;p3"/>
          <p:cNvSpPr/>
          <p:nvPr/>
        </p:nvSpPr>
        <p:spPr>
          <a:xfrm>
            <a:off x="3352799" y="2880179"/>
            <a:ext cx="123831" cy="1289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2" name="Google Shape;172;p3"/>
          <p:cNvSpPr txBox="1"/>
          <p:nvPr/>
        </p:nvSpPr>
        <p:spPr>
          <a:xfrm>
            <a:off x="3543308" y="2871568"/>
            <a:ext cx="2375823" cy="327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Applying resampling techniques to balance dataset</a:t>
            </a:r>
            <a:endParaRPr/>
          </a:p>
        </p:txBody>
      </p:sp>
      <p:sp>
        <p:nvSpPr>
          <p:cNvPr id="173" name="Google Shape;173;p3"/>
          <p:cNvSpPr/>
          <p:nvPr/>
        </p:nvSpPr>
        <p:spPr>
          <a:xfrm>
            <a:off x="3352799" y="2585826"/>
            <a:ext cx="123831" cy="1289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4" name="Google Shape;174;p3"/>
          <p:cNvSpPr/>
          <p:nvPr/>
        </p:nvSpPr>
        <p:spPr>
          <a:xfrm>
            <a:off x="3355658" y="2251079"/>
            <a:ext cx="123831" cy="1289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5" name="Google Shape;175;p3"/>
          <p:cNvSpPr/>
          <p:nvPr/>
        </p:nvSpPr>
        <p:spPr>
          <a:xfrm>
            <a:off x="3352798" y="1874114"/>
            <a:ext cx="123831" cy="1289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6" name="Google Shape;176;p3"/>
          <p:cNvSpPr/>
          <p:nvPr/>
        </p:nvSpPr>
        <p:spPr>
          <a:xfrm>
            <a:off x="6027717" y="4451811"/>
            <a:ext cx="123831" cy="128904"/>
          </a:xfrm>
          <a:prstGeom prst="ellipse">
            <a:avLst/>
          </a:prstGeom>
          <a:solidFill>
            <a:srgbClr val="27CE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7" name="Google Shape;177;p3"/>
          <p:cNvSpPr/>
          <p:nvPr/>
        </p:nvSpPr>
        <p:spPr>
          <a:xfrm>
            <a:off x="6027716" y="4802766"/>
            <a:ext cx="123831" cy="128904"/>
          </a:xfrm>
          <a:prstGeom prst="ellipse">
            <a:avLst/>
          </a:prstGeom>
          <a:solidFill>
            <a:srgbClr val="27CE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8" name="Google Shape;178;p3"/>
          <p:cNvSpPr/>
          <p:nvPr/>
        </p:nvSpPr>
        <p:spPr>
          <a:xfrm>
            <a:off x="6027716" y="5175056"/>
            <a:ext cx="123831" cy="128904"/>
          </a:xfrm>
          <a:prstGeom prst="ellipse">
            <a:avLst/>
          </a:prstGeom>
          <a:solidFill>
            <a:srgbClr val="27CE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9" name="Google Shape;179;p3"/>
          <p:cNvSpPr txBox="1"/>
          <p:nvPr/>
        </p:nvSpPr>
        <p:spPr>
          <a:xfrm>
            <a:off x="6233386" y="5754762"/>
            <a:ext cx="2712494" cy="47893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Adaboost classifier, ensembled DT based adaboost classifier, logistic regression based adaboost classifer</a:t>
            </a:r>
            <a:endParaRPr sz="1200">
              <a:solidFill>
                <a:srgbClr val="3F3F3F"/>
              </a:solidFill>
              <a:latin typeface="Libre Franklin"/>
              <a:ea typeface="Libre Franklin"/>
              <a:cs typeface="Libre Franklin"/>
              <a:sym typeface="Libre Franklin"/>
            </a:endParaRPr>
          </a:p>
        </p:txBody>
      </p:sp>
      <p:sp>
        <p:nvSpPr>
          <p:cNvPr id="180" name="Google Shape;180;p3"/>
          <p:cNvSpPr/>
          <p:nvPr/>
        </p:nvSpPr>
        <p:spPr>
          <a:xfrm>
            <a:off x="6020748" y="5760293"/>
            <a:ext cx="123831" cy="128904"/>
          </a:xfrm>
          <a:prstGeom prst="ellipse">
            <a:avLst/>
          </a:prstGeom>
          <a:solidFill>
            <a:srgbClr val="27CE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1" name="Google Shape;181;p3"/>
          <p:cNvSpPr txBox="1"/>
          <p:nvPr/>
        </p:nvSpPr>
        <p:spPr>
          <a:xfrm>
            <a:off x="6233385" y="6349046"/>
            <a:ext cx="2982415" cy="26786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rgbClr val="3F3F3F"/>
                </a:solidFill>
                <a:latin typeface="Libre Franklin"/>
                <a:ea typeface="Libre Franklin"/>
                <a:cs typeface="Libre Franklin"/>
                <a:sym typeface="Libre Franklin"/>
              </a:rPr>
              <a:t>Xgboost classifier</a:t>
            </a:r>
            <a:endParaRPr sz="1200">
              <a:solidFill>
                <a:srgbClr val="3F3F3F"/>
              </a:solidFill>
              <a:latin typeface="Libre Franklin"/>
              <a:ea typeface="Libre Franklin"/>
              <a:cs typeface="Libre Franklin"/>
              <a:sym typeface="Libre Franklin"/>
            </a:endParaRPr>
          </a:p>
        </p:txBody>
      </p:sp>
      <p:sp>
        <p:nvSpPr>
          <p:cNvPr id="182" name="Google Shape;182;p3"/>
          <p:cNvSpPr/>
          <p:nvPr/>
        </p:nvSpPr>
        <p:spPr>
          <a:xfrm>
            <a:off x="6008056" y="6345530"/>
            <a:ext cx="123831" cy="128904"/>
          </a:xfrm>
          <a:prstGeom prst="ellipse">
            <a:avLst/>
          </a:prstGeom>
          <a:solidFill>
            <a:srgbClr val="27CE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3" name="Google Shape;183;p3"/>
          <p:cNvSpPr/>
          <p:nvPr/>
        </p:nvSpPr>
        <p:spPr>
          <a:xfrm>
            <a:off x="4253864" y="464592"/>
            <a:ext cx="3680461" cy="74904"/>
          </a:xfrm>
          <a:prstGeom prst="rect">
            <a:avLst/>
          </a:prstGeom>
          <a:solidFill>
            <a:srgbClr val="00B050"/>
          </a:solidFill>
          <a:ln cap="rnd" cmpd="sng" w="222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4" name="Google Shape;184;p3"/>
          <p:cNvSpPr txBox="1"/>
          <p:nvPr/>
        </p:nvSpPr>
        <p:spPr>
          <a:xfrm>
            <a:off x="466531" y="584070"/>
            <a:ext cx="11094098" cy="687227"/>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3F3F3F"/>
              </a:buClr>
              <a:buSzPts val="3600"/>
              <a:buFont typeface="Franklin Gothic"/>
              <a:buNone/>
            </a:pPr>
            <a:r>
              <a:rPr b="0" lang="en-US" sz="3600" cap="none">
                <a:solidFill>
                  <a:srgbClr val="3F3F3F"/>
                </a:solidFill>
                <a:latin typeface="Franklin Gothic"/>
                <a:ea typeface="Franklin Gothic"/>
                <a:cs typeface="Franklin Gothic"/>
                <a:sym typeface="Franklin Gothic"/>
              </a:rPr>
              <a:t>INTRODUCTION</a:t>
            </a:r>
            <a:endParaRPr/>
          </a:p>
        </p:txBody>
      </p:sp>
      <p:cxnSp>
        <p:nvCxnSpPr>
          <p:cNvPr id="185" name="Google Shape;185;p3"/>
          <p:cNvCxnSpPr/>
          <p:nvPr/>
        </p:nvCxnSpPr>
        <p:spPr>
          <a:xfrm flipH="1">
            <a:off x="4680119" y="3255604"/>
            <a:ext cx="6627" cy="278894"/>
          </a:xfrm>
          <a:prstGeom prst="straightConnector1">
            <a:avLst/>
          </a:prstGeom>
          <a:noFill/>
          <a:ln cap="rnd" cmpd="sng" w="25400">
            <a:solidFill>
              <a:srgbClr val="2683C6"/>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ph type="title"/>
          </p:nvPr>
        </p:nvSpPr>
        <p:spPr>
          <a:xfrm>
            <a:off x="466531" y="584070"/>
            <a:ext cx="11094098" cy="68722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3F3F3F"/>
              </a:buClr>
              <a:buSzPts val="3600"/>
              <a:buFont typeface="Franklin Gothic"/>
              <a:buNone/>
            </a:pPr>
            <a:r>
              <a:rPr lang="en-US" sz="3600"/>
              <a:t>METHODOLOGY</a:t>
            </a:r>
            <a:endParaRPr/>
          </a:p>
        </p:txBody>
      </p:sp>
      <p:grpSp>
        <p:nvGrpSpPr>
          <p:cNvPr id="191" name="Google Shape;191;p4"/>
          <p:cNvGrpSpPr/>
          <p:nvPr/>
        </p:nvGrpSpPr>
        <p:grpSpPr>
          <a:xfrm>
            <a:off x="486433" y="1170131"/>
            <a:ext cx="5837725" cy="4442870"/>
            <a:chOff x="486433" y="1170131"/>
            <a:chExt cx="5837725" cy="4442870"/>
          </a:xfrm>
        </p:grpSpPr>
        <p:sp>
          <p:nvSpPr>
            <p:cNvPr id="192" name="Google Shape;192;p4"/>
            <p:cNvSpPr/>
            <p:nvPr/>
          </p:nvSpPr>
          <p:spPr>
            <a:xfrm>
              <a:off x="753962" y="1422284"/>
              <a:ext cx="2304968" cy="457200"/>
            </a:xfrm>
            <a:prstGeom prst="rect">
              <a:avLst/>
            </a:prstGeom>
            <a:solidFill>
              <a:srgbClr val="002060"/>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3" name="Google Shape;193;p4"/>
            <p:cNvSpPr txBox="1"/>
            <p:nvPr/>
          </p:nvSpPr>
          <p:spPr>
            <a:xfrm>
              <a:off x="753962" y="1466218"/>
              <a:ext cx="23887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Black"/>
                  <a:ea typeface="Arial Black"/>
                  <a:cs typeface="Arial Black"/>
                  <a:sym typeface="Arial Black"/>
                </a:rPr>
                <a:t> About Dataset</a:t>
              </a:r>
              <a:endParaRPr/>
            </a:p>
          </p:txBody>
        </p:sp>
        <p:sp>
          <p:nvSpPr>
            <p:cNvPr id="194" name="Google Shape;194;p4"/>
            <p:cNvSpPr/>
            <p:nvPr/>
          </p:nvSpPr>
          <p:spPr>
            <a:xfrm>
              <a:off x="486433" y="1170131"/>
              <a:ext cx="456316" cy="400111"/>
            </a:xfrm>
            <a:prstGeom prst="ellipse">
              <a:avLst/>
            </a:prstGeom>
            <a:solidFill>
              <a:srgbClr val="FFC000"/>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5" name="Google Shape;195;p4"/>
            <p:cNvSpPr txBox="1"/>
            <p:nvPr/>
          </p:nvSpPr>
          <p:spPr>
            <a:xfrm>
              <a:off x="512603" y="1177913"/>
              <a:ext cx="43014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Libre Franklin"/>
                  <a:ea typeface="Libre Franklin"/>
                  <a:cs typeface="Libre Franklin"/>
                  <a:sym typeface="Libre Franklin"/>
                </a:rPr>
                <a:t>1.</a:t>
              </a:r>
              <a:endParaRPr/>
            </a:p>
          </p:txBody>
        </p:sp>
        <p:sp>
          <p:nvSpPr>
            <p:cNvPr id="196" name="Google Shape;196;p4"/>
            <p:cNvSpPr txBox="1"/>
            <p:nvPr/>
          </p:nvSpPr>
          <p:spPr>
            <a:xfrm>
              <a:off x="928416" y="2054646"/>
              <a:ext cx="5395742" cy="3558355"/>
            </a:xfrm>
            <a:prstGeom prst="rect">
              <a:avLst/>
            </a:prstGeom>
            <a:noFill/>
            <a:ln>
              <a:noFill/>
            </a:ln>
          </p:spPr>
          <p:txBody>
            <a:bodyPr anchorCtr="0" anchor="ctr" bIns="45700" lIns="91425" spcFirstLastPara="1" rIns="91425" wrap="square" tIns="45700">
              <a:noAutofit/>
            </a:bodyPr>
            <a:lstStyle/>
            <a:p>
              <a:pPr indent="-306000" lvl="0" marL="306000" marR="0" rtl="0" algn="l">
                <a:lnSpc>
                  <a:spcPct val="150000"/>
                </a:lnSpc>
                <a:spcBef>
                  <a:spcPts val="0"/>
                </a:spcBef>
                <a:spcAft>
                  <a:spcPts val="0"/>
                </a:spcAft>
                <a:buClr>
                  <a:srgbClr val="FFC000"/>
                </a:buClr>
                <a:buSzPts val="1615"/>
                <a:buFont typeface="Noto Sans Symbols"/>
                <a:buChar char="⮚"/>
              </a:pPr>
              <a:r>
                <a:rPr lang="en-US" sz="1700">
                  <a:solidFill>
                    <a:srgbClr val="3F3F3F"/>
                  </a:solidFill>
                  <a:latin typeface="Libre Franklin"/>
                  <a:ea typeface="Libre Franklin"/>
                  <a:cs typeface="Libre Franklin"/>
                  <a:sym typeface="Libre Franklin"/>
                </a:rPr>
                <a:t>Dataset contain 371 features in the train set and 370 features in the test dataset.</a:t>
              </a:r>
              <a:endParaRPr/>
            </a:p>
            <a:p>
              <a:pPr indent="-306000" lvl="0" marL="306000" marR="0" rtl="0" algn="just">
                <a:lnSpc>
                  <a:spcPct val="150000"/>
                </a:lnSpc>
                <a:spcBef>
                  <a:spcPts val="940"/>
                </a:spcBef>
                <a:spcAft>
                  <a:spcPts val="0"/>
                </a:spcAft>
                <a:buClr>
                  <a:srgbClr val="FFC000"/>
                </a:buClr>
                <a:buSzPts val="1615"/>
                <a:buFont typeface="Noto Sans Symbols"/>
                <a:buChar char="⮚"/>
              </a:pPr>
              <a:r>
                <a:rPr lang="en-US" sz="1700">
                  <a:solidFill>
                    <a:srgbClr val="3F3F3F"/>
                  </a:solidFill>
                  <a:latin typeface="Libre Franklin"/>
                  <a:ea typeface="Libre Franklin"/>
                  <a:cs typeface="Libre Franklin"/>
                  <a:sym typeface="Libre Franklin"/>
                </a:rPr>
                <a:t>The target features has two class labels , 0 indicating satisfied customers while 1 denoting unsatisfied customers. This dataset is heavily imbalanced with ~96% of labels being 0.</a:t>
              </a:r>
              <a:endParaRPr/>
            </a:p>
            <a:p>
              <a:pPr indent="-306000" lvl="0" marL="306000" marR="0" rtl="0" algn="l">
                <a:lnSpc>
                  <a:spcPct val="150000"/>
                </a:lnSpc>
                <a:spcBef>
                  <a:spcPts val="960"/>
                </a:spcBef>
                <a:spcAft>
                  <a:spcPts val="0"/>
                </a:spcAft>
                <a:buClr>
                  <a:srgbClr val="FFC000"/>
                </a:buClr>
                <a:buSzPts val="1615"/>
                <a:buFont typeface="Noto Sans Symbols"/>
                <a:buChar char="⮚"/>
              </a:pPr>
              <a:r>
                <a:rPr lang="en-US" sz="1700">
                  <a:solidFill>
                    <a:srgbClr val="3F3F3F"/>
                  </a:solidFill>
                  <a:latin typeface="Libre Franklin"/>
                  <a:ea typeface="Libre Franklin"/>
                  <a:cs typeface="Libre Franklin"/>
                  <a:sym typeface="Libre Franklin"/>
                </a:rPr>
                <a:t>Although, there were 371 features, by the end of data cleaning, model building was performed on </a:t>
              </a:r>
              <a:r>
                <a:rPr b="1" lang="en-US" sz="1700">
                  <a:solidFill>
                    <a:srgbClr val="3F3F3F"/>
                  </a:solidFill>
                  <a:latin typeface="Libre Franklin"/>
                  <a:ea typeface="Libre Franklin"/>
                  <a:cs typeface="Libre Franklin"/>
                  <a:sym typeface="Libre Franklin"/>
                </a:rPr>
                <a:t>160</a:t>
              </a:r>
              <a:r>
                <a:rPr lang="en-US" sz="1700">
                  <a:solidFill>
                    <a:srgbClr val="3F3F3F"/>
                  </a:solidFill>
                  <a:latin typeface="Libre Franklin"/>
                  <a:ea typeface="Libre Franklin"/>
                  <a:cs typeface="Libre Franklin"/>
                  <a:sym typeface="Libre Franklin"/>
                </a:rPr>
                <a:t> </a:t>
              </a:r>
              <a:r>
                <a:rPr lang="en-US" sz="1800">
                  <a:solidFill>
                    <a:srgbClr val="3F3F3F"/>
                  </a:solidFill>
                  <a:latin typeface="Libre Franklin"/>
                  <a:ea typeface="Libre Franklin"/>
                  <a:cs typeface="Libre Franklin"/>
                  <a:sym typeface="Libre Franklin"/>
                </a:rPr>
                <a:t>features.</a:t>
              </a:r>
              <a:endParaRPr sz="1700">
                <a:solidFill>
                  <a:srgbClr val="3F3F3F"/>
                </a:solidFill>
                <a:latin typeface="Libre Franklin"/>
                <a:ea typeface="Libre Franklin"/>
                <a:cs typeface="Libre Franklin"/>
                <a:sym typeface="Libre Franklin"/>
              </a:endParaRPr>
            </a:p>
          </p:txBody>
        </p:sp>
        <p:cxnSp>
          <p:nvCxnSpPr>
            <p:cNvPr id="197" name="Google Shape;197;p4"/>
            <p:cNvCxnSpPr/>
            <p:nvPr/>
          </p:nvCxnSpPr>
          <p:spPr>
            <a:xfrm>
              <a:off x="928416" y="2054646"/>
              <a:ext cx="0" cy="3558355"/>
            </a:xfrm>
            <a:prstGeom prst="straightConnector1">
              <a:avLst/>
            </a:prstGeom>
            <a:noFill/>
            <a:ln cap="flat" cmpd="sng" w="28575">
              <a:solidFill>
                <a:srgbClr val="FFC000"/>
              </a:solidFill>
              <a:prstDash val="solid"/>
              <a:round/>
              <a:headEnd len="sm" w="sm" type="none"/>
              <a:tailEnd len="sm" w="sm" type="none"/>
            </a:ln>
          </p:spPr>
        </p:cxnSp>
      </p:grpSp>
      <p:grpSp>
        <p:nvGrpSpPr>
          <p:cNvPr id="198" name="Google Shape;198;p4"/>
          <p:cNvGrpSpPr/>
          <p:nvPr/>
        </p:nvGrpSpPr>
        <p:grpSpPr>
          <a:xfrm>
            <a:off x="6096000" y="1168703"/>
            <a:ext cx="6203043" cy="5437370"/>
            <a:chOff x="6096000" y="1168703"/>
            <a:chExt cx="6203043" cy="5437370"/>
          </a:xfrm>
        </p:grpSpPr>
        <p:sp>
          <p:nvSpPr>
            <p:cNvPr id="199" name="Google Shape;199;p4"/>
            <p:cNvSpPr/>
            <p:nvPr/>
          </p:nvSpPr>
          <p:spPr>
            <a:xfrm>
              <a:off x="6363529" y="1422284"/>
              <a:ext cx="2304968" cy="457200"/>
            </a:xfrm>
            <a:prstGeom prst="rect">
              <a:avLst/>
            </a:prstGeom>
            <a:solidFill>
              <a:srgbClr val="002060"/>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0" name="Google Shape;200;p4"/>
            <p:cNvSpPr txBox="1"/>
            <p:nvPr/>
          </p:nvSpPr>
          <p:spPr>
            <a:xfrm>
              <a:off x="6363529" y="1466218"/>
              <a:ext cx="23887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Black"/>
                  <a:ea typeface="Arial Black"/>
                  <a:cs typeface="Arial Black"/>
                  <a:sym typeface="Arial Black"/>
                </a:rPr>
                <a:t>Packages</a:t>
              </a:r>
              <a:endParaRPr/>
            </a:p>
          </p:txBody>
        </p:sp>
        <p:sp>
          <p:nvSpPr>
            <p:cNvPr id="201" name="Google Shape;201;p4"/>
            <p:cNvSpPr/>
            <p:nvPr/>
          </p:nvSpPr>
          <p:spPr>
            <a:xfrm>
              <a:off x="6096000" y="1170131"/>
              <a:ext cx="456316" cy="400111"/>
            </a:xfrm>
            <a:prstGeom prst="ellipse">
              <a:avLst/>
            </a:prstGeom>
            <a:solidFill>
              <a:srgbClr val="76CEEF"/>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2" name="Google Shape;202;p4"/>
            <p:cNvSpPr txBox="1"/>
            <p:nvPr/>
          </p:nvSpPr>
          <p:spPr>
            <a:xfrm>
              <a:off x="6128771" y="1168703"/>
              <a:ext cx="43014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Libre Franklin"/>
                  <a:ea typeface="Libre Franklin"/>
                  <a:cs typeface="Libre Franklin"/>
                  <a:sym typeface="Libre Franklin"/>
                </a:rPr>
                <a:t>2.</a:t>
              </a:r>
              <a:endParaRPr/>
            </a:p>
          </p:txBody>
        </p:sp>
        <p:sp>
          <p:nvSpPr>
            <p:cNvPr id="203" name="Google Shape;203;p4"/>
            <p:cNvSpPr txBox="1"/>
            <p:nvPr/>
          </p:nvSpPr>
          <p:spPr>
            <a:xfrm>
              <a:off x="6552316" y="1904689"/>
              <a:ext cx="5746727" cy="4701384"/>
            </a:xfrm>
            <a:prstGeom prst="rect">
              <a:avLst/>
            </a:prstGeom>
            <a:noFill/>
            <a:ln>
              <a:noFill/>
            </a:ln>
          </p:spPr>
          <p:txBody>
            <a:bodyPr anchorCtr="0" anchor="ctr" bIns="45700" lIns="91425" spcFirstLastPara="1" rIns="91425" wrap="square" tIns="45700">
              <a:normAutofit/>
            </a:bodyPr>
            <a:lstStyle/>
            <a:p>
              <a:pPr indent="-306000" lvl="0" marL="306000" marR="0" rtl="0" algn="l">
                <a:lnSpc>
                  <a:spcPct val="150000"/>
                </a:lnSpc>
                <a:spcBef>
                  <a:spcPts val="0"/>
                </a:spcBef>
                <a:spcAft>
                  <a:spcPts val="0"/>
                </a:spcAft>
                <a:buClr>
                  <a:srgbClr val="76CEEF"/>
                </a:buClr>
                <a:buSzPts val="1683"/>
                <a:buFont typeface="Noto Sans Symbols"/>
                <a:buChar char="⮚"/>
              </a:pPr>
              <a:r>
                <a:rPr lang="en-US" sz="1700">
                  <a:solidFill>
                    <a:srgbClr val="3F3F3F"/>
                  </a:solidFill>
                  <a:latin typeface="Libre Franklin"/>
                  <a:ea typeface="Libre Franklin"/>
                  <a:cs typeface="Libre Franklin"/>
                  <a:sym typeface="Libre Franklin"/>
                </a:rPr>
                <a:t>Pandas – Data manipulation</a:t>
              </a:r>
              <a:endParaRPr/>
            </a:p>
            <a:p>
              <a:pPr indent="-306000" lvl="0" marL="306000" marR="0" rtl="0" algn="l">
                <a:lnSpc>
                  <a:spcPct val="150000"/>
                </a:lnSpc>
                <a:spcBef>
                  <a:spcPts val="940"/>
                </a:spcBef>
                <a:spcAft>
                  <a:spcPts val="0"/>
                </a:spcAft>
                <a:buClr>
                  <a:srgbClr val="76CEEF"/>
                </a:buClr>
                <a:buSzPts val="1683"/>
                <a:buFont typeface="Noto Sans Symbols"/>
                <a:buChar char="⮚"/>
              </a:pPr>
              <a:r>
                <a:rPr lang="en-US" sz="1700">
                  <a:solidFill>
                    <a:srgbClr val="3F3F3F"/>
                  </a:solidFill>
                  <a:latin typeface="Libre Franklin"/>
                  <a:ea typeface="Libre Franklin"/>
                  <a:cs typeface="Libre Franklin"/>
                  <a:sym typeface="Libre Franklin"/>
                </a:rPr>
                <a:t>Numpy – Data Wrangling</a:t>
              </a:r>
              <a:endParaRPr/>
            </a:p>
            <a:p>
              <a:pPr indent="-306000" lvl="0" marL="306000" marR="0" rtl="0" algn="l">
                <a:lnSpc>
                  <a:spcPct val="150000"/>
                </a:lnSpc>
                <a:spcBef>
                  <a:spcPts val="940"/>
                </a:spcBef>
                <a:spcAft>
                  <a:spcPts val="0"/>
                </a:spcAft>
                <a:buClr>
                  <a:srgbClr val="76CEEF"/>
                </a:buClr>
                <a:buSzPts val="1683"/>
                <a:buFont typeface="Noto Sans Symbols"/>
                <a:buChar char="⮚"/>
              </a:pPr>
              <a:r>
                <a:rPr lang="en-US" sz="1700">
                  <a:solidFill>
                    <a:srgbClr val="3F3F3F"/>
                  </a:solidFill>
                  <a:latin typeface="Libre Franklin"/>
                  <a:ea typeface="Libre Franklin"/>
                  <a:cs typeface="Libre Franklin"/>
                  <a:sym typeface="Libre Franklin"/>
                </a:rPr>
                <a:t>Matplotlib – Data Visualization</a:t>
              </a:r>
              <a:endParaRPr/>
            </a:p>
            <a:p>
              <a:pPr indent="-306000" lvl="0" marL="306000" marR="0" rtl="0" algn="l">
                <a:lnSpc>
                  <a:spcPct val="150000"/>
                </a:lnSpc>
                <a:spcBef>
                  <a:spcPts val="940"/>
                </a:spcBef>
                <a:spcAft>
                  <a:spcPts val="0"/>
                </a:spcAft>
                <a:buClr>
                  <a:srgbClr val="76CEEF"/>
                </a:buClr>
                <a:buSzPts val="1683"/>
                <a:buFont typeface="Noto Sans Symbols"/>
                <a:buChar char="⮚"/>
              </a:pPr>
              <a:r>
                <a:rPr lang="en-US" sz="1700">
                  <a:solidFill>
                    <a:srgbClr val="3F3F3F"/>
                  </a:solidFill>
                  <a:latin typeface="Libre Franklin"/>
                  <a:ea typeface="Libre Franklin"/>
                  <a:cs typeface="Libre Franklin"/>
                  <a:sym typeface="Libre Franklin"/>
                </a:rPr>
                <a:t>Seaborn – Data Visualization</a:t>
              </a:r>
              <a:endParaRPr/>
            </a:p>
            <a:p>
              <a:pPr indent="-306000" lvl="0" marL="306000" marR="0" rtl="0" algn="l">
                <a:lnSpc>
                  <a:spcPct val="150000"/>
                </a:lnSpc>
                <a:spcBef>
                  <a:spcPts val="940"/>
                </a:spcBef>
                <a:spcAft>
                  <a:spcPts val="0"/>
                </a:spcAft>
                <a:buClr>
                  <a:srgbClr val="76CEEF"/>
                </a:buClr>
                <a:buSzPts val="1683"/>
                <a:buFont typeface="Noto Sans Symbols"/>
                <a:buChar char="⮚"/>
              </a:pPr>
              <a:r>
                <a:rPr lang="en-US" sz="1700">
                  <a:solidFill>
                    <a:srgbClr val="3F3F3F"/>
                  </a:solidFill>
                  <a:latin typeface="Libre Franklin"/>
                  <a:ea typeface="Libre Franklin"/>
                  <a:cs typeface="Libre Franklin"/>
                  <a:sym typeface="Libre Franklin"/>
                </a:rPr>
                <a:t>Sklearn – Machine learning model building &amp;</a:t>
              </a:r>
              <a:endParaRPr/>
            </a:p>
            <a:p>
              <a:pPr indent="0" lvl="0" marL="0" marR="0" rtl="0" algn="l">
                <a:lnSpc>
                  <a:spcPct val="150000"/>
                </a:lnSpc>
                <a:spcBef>
                  <a:spcPts val="940"/>
                </a:spcBef>
                <a:spcAft>
                  <a:spcPts val="0"/>
                </a:spcAft>
                <a:buClr>
                  <a:srgbClr val="76CEEF"/>
                </a:buClr>
                <a:buSzPts val="1683"/>
                <a:buFont typeface="Noto Sans Symbols"/>
                <a:buNone/>
              </a:pPr>
              <a:r>
                <a:rPr lang="en-US" sz="1700">
                  <a:solidFill>
                    <a:srgbClr val="3F3F3F"/>
                  </a:solidFill>
                  <a:latin typeface="Libre Franklin"/>
                  <a:ea typeface="Libre Franklin"/>
                  <a:cs typeface="Libre Franklin"/>
                  <a:sym typeface="Libre Franklin"/>
                </a:rPr>
                <a:t>		      metric evaluation</a:t>
              </a:r>
              <a:endParaRPr/>
            </a:p>
            <a:p>
              <a:pPr indent="-306000" lvl="0" marL="306000" marR="0" rtl="0" algn="l">
                <a:lnSpc>
                  <a:spcPct val="150000"/>
                </a:lnSpc>
                <a:spcBef>
                  <a:spcPts val="940"/>
                </a:spcBef>
                <a:spcAft>
                  <a:spcPts val="0"/>
                </a:spcAft>
                <a:buClr>
                  <a:srgbClr val="76CEEF"/>
                </a:buClr>
                <a:buSzPts val="1683"/>
                <a:buFont typeface="Noto Sans Symbols"/>
                <a:buChar char="⮚"/>
              </a:pPr>
              <a:r>
                <a:rPr lang="en-US" sz="1700">
                  <a:solidFill>
                    <a:srgbClr val="3F3F3F"/>
                  </a:solidFill>
                  <a:latin typeface="Libre Franklin"/>
                  <a:ea typeface="Libre Franklin"/>
                  <a:cs typeface="Libre Franklin"/>
                  <a:sym typeface="Libre Franklin"/>
                </a:rPr>
                <a:t>Imblearn – resampling of data</a:t>
              </a:r>
              <a:endParaRPr/>
            </a:p>
            <a:p>
              <a:pPr indent="-306000" lvl="0" marL="306000" marR="0" rtl="0" algn="l">
                <a:lnSpc>
                  <a:spcPct val="150000"/>
                </a:lnSpc>
                <a:spcBef>
                  <a:spcPts val="940"/>
                </a:spcBef>
                <a:spcAft>
                  <a:spcPts val="0"/>
                </a:spcAft>
                <a:buClr>
                  <a:srgbClr val="76CEEF"/>
                </a:buClr>
                <a:buSzPts val="1683"/>
                <a:buFont typeface="Noto Sans Symbols"/>
                <a:buChar char="⮚"/>
              </a:pPr>
              <a:r>
                <a:rPr lang="en-US" sz="1700">
                  <a:solidFill>
                    <a:srgbClr val="3F3F3F"/>
                  </a:solidFill>
                  <a:latin typeface="Libre Franklin"/>
                  <a:ea typeface="Libre Franklin"/>
                  <a:cs typeface="Libre Franklin"/>
                  <a:sym typeface="Libre Franklin"/>
                </a:rPr>
                <a:t>Xgboost – implement Xgbosst algorithm</a:t>
              </a:r>
              <a:endParaRPr/>
            </a:p>
            <a:p>
              <a:pPr indent="-306000" lvl="0" marL="306000" marR="0" rtl="0" algn="l">
                <a:lnSpc>
                  <a:spcPct val="150000"/>
                </a:lnSpc>
                <a:spcBef>
                  <a:spcPts val="940"/>
                </a:spcBef>
                <a:spcAft>
                  <a:spcPts val="0"/>
                </a:spcAft>
                <a:buClr>
                  <a:srgbClr val="76CEEF"/>
                </a:buClr>
                <a:buSzPts val="1683"/>
                <a:buFont typeface="Noto Sans Symbols"/>
                <a:buChar char="⮚"/>
              </a:pPr>
              <a:r>
                <a:rPr lang="en-US" sz="1700">
                  <a:solidFill>
                    <a:srgbClr val="3F3F3F"/>
                  </a:solidFill>
                  <a:latin typeface="Libre Franklin"/>
                  <a:ea typeface="Libre Franklin"/>
                  <a:cs typeface="Libre Franklin"/>
                  <a:sym typeface="Libre Franklin"/>
                </a:rPr>
                <a:t>Prettytable – for better representation</a:t>
              </a:r>
              <a:endParaRPr/>
            </a:p>
          </p:txBody>
        </p:sp>
        <p:cxnSp>
          <p:nvCxnSpPr>
            <p:cNvPr id="204" name="Google Shape;204;p4"/>
            <p:cNvCxnSpPr/>
            <p:nvPr/>
          </p:nvCxnSpPr>
          <p:spPr>
            <a:xfrm>
              <a:off x="6527277" y="2009024"/>
              <a:ext cx="0" cy="4500361"/>
            </a:xfrm>
            <a:prstGeom prst="straightConnector1">
              <a:avLst/>
            </a:prstGeom>
            <a:noFill/>
            <a:ln cap="flat" cmpd="sng" w="28575">
              <a:solidFill>
                <a:srgbClr val="76CEEF"/>
              </a:solidFill>
              <a:prstDash val="solid"/>
              <a:round/>
              <a:headEnd len="sm" w="sm" type="none"/>
              <a:tailEnd len="sm" w="sm" type="none"/>
            </a:ln>
          </p:spPr>
        </p:cxnSp>
      </p:grpSp>
      <p:sp>
        <p:nvSpPr>
          <p:cNvPr id="205" name="Google Shape;205;p4"/>
          <p:cNvSpPr/>
          <p:nvPr/>
        </p:nvSpPr>
        <p:spPr>
          <a:xfrm>
            <a:off x="4253864" y="464592"/>
            <a:ext cx="3680461" cy="74904"/>
          </a:xfrm>
          <a:prstGeom prst="rect">
            <a:avLst/>
          </a:prstGeom>
          <a:solidFill>
            <a:srgbClr val="FF9933"/>
          </a:solidFill>
          <a:ln cap="rnd" cmpd="sng" w="22225">
            <a:solidFill>
              <a:srgbClr val="FF99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25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
          <p:cNvSpPr txBox="1"/>
          <p:nvPr>
            <p:ph type="title"/>
          </p:nvPr>
        </p:nvSpPr>
        <p:spPr>
          <a:xfrm>
            <a:off x="466531" y="584070"/>
            <a:ext cx="11094098" cy="68722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3F3F3F"/>
              </a:buClr>
              <a:buSzPts val="3600"/>
              <a:buFont typeface="Franklin Gothic"/>
              <a:buNone/>
            </a:pPr>
            <a:r>
              <a:rPr lang="en-US" sz="3600"/>
              <a:t>METHODOLOGY</a:t>
            </a:r>
            <a:endParaRPr/>
          </a:p>
        </p:txBody>
      </p:sp>
      <p:grpSp>
        <p:nvGrpSpPr>
          <p:cNvPr id="211" name="Google Shape;211;p5"/>
          <p:cNvGrpSpPr/>
          <p:nvPr/>
        </p:nvGrpSpPr>
        <p:grpSpPr>
          <a:xfrm>
            <a:off x="486433" y="1215313"/>
            <a:ext cx="5522729" cy="5332703"/>
            <a:chOff x="486433" y="1243302"/>
            <a:chExt cx="5522729" cy="3857018"/>
          </a:xfrm>
        </p:grpSpPr>
        <p:sp>
          <p:nvSpPr>
            <p:cNvPr id="212" name="Google Shape;212;p5"/>
            <p:cNvSpPr/>
            <p:nvPr/>
          </p:nvSpPr>
          <p:spPr>
            <a:xfrm>
              <a:off x="753962" y="1427795"/>
              <a:ext cx="3186423" cy="383591"/>
            </a:xfrm>
            <a:prstGeom prst="rect">
              <a:avLst/>
            </a:prstGeom>
            <a:solidFill>
              <a:srgbClr val="002060"/>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3" name="Google Shape;213;p5"/>
            <p:cNvSpPr txBox="1"/>
            <p:nvPr/>
          </p:nvSpPr>
          <p:spPr>
            <a:xfrm>
              <a:off x="753962" y="1471729"/>
              <a:ext cx="3213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Black"/>
                  <a:ea typeface="Arial Black"/>
                  <a:cs typeface="Arial Black"/>
                  <a:sym typeface="Arial Black"/>
                </a:rPr>
                <a:t>Data Preparation &amp; EDA </a:t>
              </a:r>
              <a:endParaRPr/>
            </a:p>
          </p:txBody>
        </p:sp>
        <p:sp>
          <p:nvSpPr>
            <p:cNvPr id="214" name="Google Shape;214;p5"/>
            <p:cNvSpPr/>
            <p:nvPr/>
          </p:nvSpPr>
          <p:spPr>
            <a:xfrm>
              <a:off x="486433" y="1243302"/>
              <a:ext cx="456316" cy="337296"/>
            </a:xfrm>
            <a:prstGeom prst="ellipse">
              <a:avLst/>
            </a:prstGeom>
            <a:solidFill>
              <a:srgbClr val="B2E3D5"/>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5" name="Google Shape;215;p5"/>
            <p:cNvSpPr txBox="1"/>
            <p:nvPr/>
          </p:nvSpPr>
          <p:spPr>
            <a:xfrm>
              <a:off x="511794" y="1257353"/>
              <a:ext cx="43014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Libre Franklin"/>
                  <a:ea typeface="Libre Franklin"/>
                  <a:cs typeface="Libre Franklin"/>
                  <a:sym typeface="Libre Franklin"/>
                </a:rPr>
                <a:t>3.</a:t>
              </a:r>
              <a:endParaRPr/>
            </a:p>
          </p:txBody>
        </p:sp>
        <p:sp>
          <p:nvSpPr>
            <p:cNvPr id="216" name="Google Shape;216;p5"/>
            <p:cNvSpPr txBox="1"/>
            <p:nvPr/>
          </p:nvSpPr>
          <p:spPr>
            <a:xfrm>
              <a:off x="929640" y="1614176"/>
              <a:ext cx="5079522" cy="3486144"/>
            </a:xfrm>
            <a:prstGeom prst="rect">
              <a:avLst/>
            </a:prstGeom>
            <a:noFill/>
            <a:ln>
              <a:noFill/>
            </a:ln>
          </p:spPr>
          <p:txBody>
            <a:bodyPr anchorCtr="0" anchor="ctr" bIns="45700" lIns="91425" spcFirstLastPara="1" rIns="91425" wrap="square" tIns="45700">
              <a:normAutofit/>
            </a:bodyPr>
            <a:lstStyle/>
            <a:p>
              <a:pPr indent="-306000" lvl="0" marL="306000" marR="0" rtl="0" algn="l">
                <a:lnSpc>
                  <a:spcPct val="150000"/>
                </a:lnSpc>
                <a:spcBef>
                  <a:spcPts val="0"/>
                </a:spcBef>
                <a:spcAft>
                  <a:spcPts val="0"/>
                </a:spcAft>
                <a:buClr>
                  <a:srgbClr val="8BD6C0"/>
                </a:buClr>
                <a:buSzPts val="1615"/>
                <a:buFont typeface="Noto Sans Symbols"/>
                <a:buChar char="⮚"/>
              </a:pPr>
              <a:r>
                <a:rPr lang="en-US" sz="1700">
                  <a:solidFill>
                    <a:srgbClr val="3F3F3F"/>
                  </a:solidFill>
                  <a:latin typeface="Libre Franklin"/>
                  <a:ea typeface="Libre Franklin"/>
                  <a:cs typeface="Libre Franklin"/>
                  <a:sym typeface="Libre Franklin"/>
                </a:rPr>
                <a:t>Checking null values, duplicated values</a:t>
              </a:r>
              <a:endParaRPr/>
            </a:p>
            <a:p>
              <a:pPr indent="-306000" lvl="0" marL="306000" marR="0" rtl="0" algn="just">
                <a:lnSpc>
                  <a:spcPct val="150000"/>
                </a:lnSpc>
                <a:spcBef>
                  <a:spcPts val="940"/>
                </a:spcBef>
                <a:spcAft>
                  <a:spcPts val="0"/>
                </a:spcAft>
                <a:buClr>
                  <a:srgbClr val="8BD6C0"/>
                </a:buClr>
                <a:buSzPts val="1615"/>
                <a:buFont typeface="Noto Sans Symbols"/>
                <a:buChar char="⮚"/>
              </a:pPr>
              <a:r>
                <a:rPr lang="en-US" sz="1700">
                  <a:solidFill>
                    <a:srgbClr val="3F3F3F"/>
                  </a:solidFill>
                  <a:latin typeface="Libre Franklin"/>
                  <a:ea typeface="Libre Franklin"/>
                  <a:cs typeface="Libre Franklin"/>
                  <a:sym typeface="Libre Franklin"/>
                </a:rPr>
                <a:t>Understanding the dataset – identifying zero variance features, correlated predictors, and sparse features.</a:t>
              </a:r>
              <a:endParaRPr/>
            </a:p>
            <a:p>
              <a:pPr indent="-306000" lvl="0" marL="306000" marR="0" rtl="0" algn="just">
                <a:lnSpc>
                  <a:spcPct val="150000"/>
                </a:lnSpc>
                <a:spcBef>
                  <a:spcPts val="940"/>
                </a:spcBef>
                <a:spcAft>
                  <a:spcPts val="0"/>
                </a:spcAft>
                <a:buClr>
                  <a:srgbClr val="8BD6C0"/>
                </a:buClr>
                <a:buSzPts val="1615"/>
                <a:buFont typeface="Noto Sans Symbols"/>
                <a:buChar char="⮚"/>
              </a:pPr>
              <a:r>
                <a:rPr lang="en-US" sz="1700">
                  <a:solidFill>
                    <a:srgbClr val="3F3F3F"/>
                  </a:solidFill>
                  <a:latin typeface="Libre Franklin"/>
                  <a:ea typeface="Libre Franklin"/>
                  <a:cs typeface="Libre Franklin"/>
                  <a:sym typeface="Libre Franklin"/>
                </a:rPr>
                <a:t>Plotted the number of unique values.</a:t>
              </a:r>
              <a:endParaRPr/>
            </a:p>
            <a:p>
              <a:pPr indent="-306000" lvl="0" marL="306000" marR="0" rtl="0" algn="just">
                <a:lnSpc>
                  <a:spcPct val="150000"/>
                </a:lnSpc>
                <a:spcBef>
                  <a:spcPts val="940"/>
                </a:spcBef>
                <a:spcAft>
                  <a:spcPts val="0"/>
                </a:spcAft>
                <a:buClr>
                  <a:srgbClr val="8BD6C0"/>
                </a:buClr>
                <a:buSzPts val="1615"/>
                <a:buFont typeface="Noto Sans Symbols"/>
                <a:buChar char="⮚"/>
              </a:pPr>
              <a:r>
                <a:rPr lang="en-US" sz="1700">
                  <a:solidFill>
                    <a:srgbClr val="3F3F3F"/>
                  </a:solidFill>
                  <a:latin typeface="Libre Franklin"/>
                  <a:ea typeface="Libre Franklin"/>
                  <a:cs typeface="Libre Franklin"/>
                  <a:sym typeface="Libre Franklin"/>
                </a:rPr>
                <a:t>Visualized the target columns and observed the class imbalance.</a:t>
              </a:r>
              <a:endParaRPr/>
            </a:p>
            <a:p>
              <a:pPr indent="-306000" lvl="0" marL="306000" marR="0" rtl="0" algn="just">
                <a:lnSpc>
                  <a:spcPct val="150000"/>
                </a:lnSpc>
                <a:spcBef>
                  <a:spcPts val="940"/>
                </a:spcBef>
                <a:spcAft>
                  <a:spcPts val="0"/>
                </a:spcAft>
                <a:buClr>
                  <a:srgbClr val="8BD6C0"/>
                </a:buClr>
                <a:buSzPts val="1615"/>
                <a:buFont typeface="Noto Sans Symbols"/>
                <a:buChar char="⮚"/>
              </a:pPr>
              <a:r>
                <a:rPr lang="en-US" sz="1700">
                  <a:solidFill>
                    <a:srgbClr val="3F3F3F"/>
                  </a:solidFill>
                  <a:latin typeface="Libre Franklin"/>
                  <a:ea typeface="Libre Franklin"/>
                  <a:cs typeface="Libre Franklin"/>
                  <a:sym typeface="Libre Franklin"/>
                </a:rPr>
                <a:t>Handling class imbalance by first applying oversampling followed by undersampling.</a:t>
              </a:r>
              <a:endParaRPr/>
            </a:p>
          </p:txBody>
        </p:sp>
        <p:cxnSp>
          <p:nvCxnSpPr>
            <p:cNvPr id="217" name="Google Shape;217;p5"/>
            <p:cNvCxnSpPr/>
            <p:nvPr/>
          </p:nvCxnSpPr>
          <p:spPr>
            <a:xfrm>
              <a:off x="917710" y="2002180"/>
              <a:ext cx="11930" cy="2774807"/>
            </a:xfrm>
            <a:prstGeom prst="straightConnector1">
              <a:avLst/>
            </a:prstGeom>
            <a:noFill/>
            <a:ln cap="flat" cmpd="sng" w="28575">
              <a:solidFill>
                <a:srgbClr val="8BD6C0"/>
              </a:solidFill>
              <a:prstDash val="solid"/>
              <a:round/>
              <a:headEnd len="sm" w="sm" type="none"/>
              <a:tailEnd len="sm" w="sm" type="none"/>
            </a:ln>
          </p:spPr>
        </p:cxnSp>
      </p:grpSp>
      <p:grpSp>
        <p:nvGrpSpPr>
          <p:cNvPr id="218" name="Google Shape;218;p5"/>
          <p:cNvGrpSpPr/>
          <p:nvPr/>
        </p:nvGrpSpPr>
        <p:grpSpPr>
          <a:xfrm>
            <a:off x="5816608" y="1188792"/>
            <a:ext cx="6082407" cy="5606434"/>
            <a:chOff x="6096000" y="1170131"/>
            <a:chExt cx="5803014" cy="4803939"/>
          </a:xfrm>
        </p:grpSpPr>
        <p:sp>
          <p:nvSpPr>
            <p:cNvPr id="219" name="Google Shape;219;p5"/>
            <p:cNvSpPr/>
            <p:nvPr/>
          </p:nvSpPr>
          <p:spPr>
            <a:xfrm>
              <a:off x="6363529" y="1422284"/>
              <a:ext cx="2304968" cy="457200"/>
            </a:xfrm>
            <a:prstGeom prst="rect">
              <a:avLst/>
            </a:prstGeom>
            <a:solidFill>
              <a:srgbClr val="002060"/>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0" name="Google Shape;220;p5"/>
            <p:cNvSpPr txBox="1"/>
            <p:nvPr/>
          </p:nvSpPr>
          <p:spPr>
            <a:xfrm>
              <a:off x="6363529" y="1466218"/>
              <a:ext cx="23887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Black"/>
                  <a:ea typeface="Arial Black"/>
                  <a:cs typeface="Arial Black"/>
                  <a:sym typeface="Arial Black"/>
                </a:rPr>
                <a:t>ML Modelling</a:t>
              </a:r>
              <a:endParaRPr/>
            </a:p>
          </p:txBody>
        </p:sp>
        <p:sp>
          <p:nvSpPr>
            <p:cNvPr id="221" name="Google Shape;221;p5"/>
            <p:cNvSpPr/>
            <p:nvPr/>
          </p:nvSpPr>
          <p:spPr>
            <a:xfrm>
              <a:off x="6096000" y="1170131"/>
              <a:ext cx="456316" cy="400111"/>
            </a:xfrm>
            <a:prstGeom prst="ellipse">
              <a:avLst/>
            </a:prstGeom>
            <a:solidFill>
              <a:srgbClr val="CC3300"/>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2" name="Google Shape;222;p5"/>
            <p:cNvSpPr txBox="1"/>
            <p:nvPr/>
          </p:nvSpPr>
          <p:spPr>
            <a:xfrm>
              <a:off x="6129406" y="1185496"/>
              <a:ext cx="430146" cy="3428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Libre Franklin"/>
                  <a:ea typeface="Libre Franklin"/>
                  <a:cs typeface="Libre Franklin"/>
                  <a:sym typeface="Libre Franklin"/>
                </a:rPr>
                <a:t>4.</a:t>
              </a:r>
              <a:endParaRPr/>
            </a:p>
          </p:txBody>
        </p:sp>
        <p:sp>
          <p:nvSpPr>
            <p:cNvPr id="223" name="Google Shape;223;p5"/>
            <p:cNvSpPr txBox="1"/>
            <p:nvPr/>
          </p:nvSpPr>
          <p:spPr>
            <a:xfrm>
              <a:off x="6552316" y="2009024"/>
              <a:ext cx="5346698" cy="3965046"/>
            </a:xfrm>
            <a:prstGeom prst="rect">
              <a:avLst/>
            </a:prstGeom>
            <a:noFill/>
            <a:ln>
              <a:noFill/>
            </a:ln>
          </p:spPr>
          <p:txBody>
            <a:bodyPr anchorCtr="0" anchor="ctr" bIns="45700" lIns="91425" spcFirstLastPara="1" rIns="91425" wrap="square" tIns="45700">
              <a:normAutofit fontScale="92500" lnSpcReduction="20000"/>
            </a:bodyPr>
            <a:lstStyle/>
            <a:p>
              <a:pPr indent="-306030" lvl="0" marL="306000" marR="0" rtl="0" algn="just">
                <a:lnSpc>
                  <a:spcPct val="150000"/>
                </a:lnSpc>
                <a:spcBef>
                  <a:spcPts val="0"/>
                </a:spcBef>
                <a:spcAft>
                  <a:spcPts val="0"/>
                </a:spcAft>
                <a:buClr>
                  <a:srgbClr val="CC3300"/>
                </a:buClr>
                <a:buSzPct val="95000"/>
                <a:buFont typeface="Noto Sans Symbols"/>
                <a:buChar char="⮚"/>
              </a:pPr>
              <a:r>
                <a:rPr lang="en-US" sz="1700">
                  <a:solidFill>
                    <a:srgbClr val="3F3F3F"/>
                  </a:solidFill>
                  <a:latin typeface="Libre Franklin"/>
                  <a:ea typeface="Libre Franklin"/>
                  <a:cs typeface="Libre Franklin"/>
                  <a:sym typeface="Libre Franklin"/>
                </a:rPr>
                <a:t>Implemented logistic regression as  base model, calculated features based on t value and p value</a:t>
              </a:r>
              <a:endParaRPr/>
            </a:p>
            <a:p>
              <a:pPr indent="-306030" lvl="0" marL="306000" marR="0" rtl="0" algn="just">
                <a:lnSpc>
                  <a:spcPct val="150000"/>
                </a:lnSpc>
                <a:spcBef>
                  <a:spcPts val="914"/>
                </a:spcBef>
                <a:spcAft>
                  <a:spcPts val="0"/>
                </a:spcAft>
                <a:buClr>
                  <a:srgbClr val="CC3300"/>
                </a:buClr>
                <a:buSzPct val="95000"/>
                <a:buFont typeface="Noto Sans Symbols"/>
                <a:buChar char="⮚"/>
              </a:pPr>
              <a:r>
                <a:rPr lang="en-US" sz="1700">
                  <a:solidFill>
                    <a:srgbClr val="3F3F3F"/>
                  </a:solidFill>
                  <a:latin typeface="Libre Franklin"/>
                  <a:ea typeface="Libre Franklin"/>
                  <a:cs typeface="Libre Franklin"/>
                  <a:sym typeface="Libre Franklin"/>
                </a:rPr>
                <a:t>Decision tree with hyper parameter tuning, and calculated the feature importance.</a:t>
              </a:r>
              <a:endParaRPr/>
            </a:p>
            <a:p>
              <a:pPr indent="-306030" lvl="0" marL="306000" marR="0" rtl="0" algn="just">
                <a:lnSpc>
                  <a:spcPct val="150000"/>
                </a:lnSpc>
                <a:spcBef>
                  <a:spcPts val="914"/>
                </a:spcBef>
                <a:spcAft>
                  <a:spcPts val="0"/>
                </a:spcAft>
                <a:buClr>
                  <a:srgbClr val="CC3300"/>
                </a:buClr>
                <a:buSzPct val="95000"/>
                <a:buFont typeface="Noto Sans Symbols"/>
                <a:buChar char="⮚"/>
              </a:pPr>
              <a:r>
                <a:rPr lang="en-US" sz="1700">
                  <a:solidFill>
                    <a:srgbClr val="3F3F3F"/>
                  </a:solidFill>
                  <a:latin typeface="Libre Franklin"/>
                  <a:ea typeface="Libre Franklin"/>
                  <a:cs typeface="Libre Franklin"/>
                  <a:sym typeface="Libre Franklin"/>
                </a:rPr>
                <a:t>Random forest was implemented with optimization of hyper parameters using GridSearchCV followed by plotting important features. </a:t>
              </a:r>
              <a:endParaRPr/>
            </a:p>
            <a:p>
              <a:pPr indent="-306030" lvl="0" marL="306000" marR="0" rtl="0" algn="just">
                <a:lnSpc>
                  <a:spcPct val="150000"/>
                </a:lnSpc>
                <a:spcBef>
                  <a:spcPts val="914"/>
                </a:spcBef>
                <a:spcAft>
                  <a:spcPts val="0"/>
                </a:spcAft>
                <a:buClr>
                  <a:srgbClr val="CC3300"/>
                </a:buClr>
                <a:buSzPct val="95000"/>
                <a:buFont typeface="Noto Sans Symbols"/>
                <a:buChar char="⮚"/>
              </a:pPr>
              <a:r>
                <a:rPr lang="en-US" sz="1700">
                  <a:solidFill>
                    <a:srgbClr val="3F3F3F"/>
                  </a:solidFill>
                  <a:latin typeface="Libre Franklin"/>
                  <a:ea typeface="Libre Franklin"/>
                  <a:cs typeface="Libre Franklin"/>
                  <a:sym typeface="Libre Franklin"/>
                </a:rPr>
                <a:t>Adaboost, ensembled decision tree based adaboost, logistic regression based Adaboost classifiers with hyper tuning and calculated their feature importance.</a:t>
              </a:r>
              <a:endParaRPr/>
            </a:p>
            <a:p>
              <a:pPr indent="-306030" lvl="0" marL="306000" marR="0" rtl="0" algn="just">
                <a:lnSpc>
                  <a:spcPct val="150000"/>
                </a:lnSpc>
                <a:spcBef>
                  <a:spcPts val="914"/>
                </a:spcBef>
                <a:spcAft>
                  <a:spcPts val="0"/>
                </a:spcAft>
                <a:buClr>
                  <a:srgbClr val="CC3300"/>
                </a:buClr>
                <a:buSzPct val="95000"/>
                <a:buFont typeface="Noto Sans Symbols"/>
                <a:buChar char="⮚"/>
              </a:pPr>
              <a:r>
                <a:rPr lang="en-US" sz="1700">
                  <a:solidFill>
                    <a:srgbClr val="3F3F3F"/>
                  </a:solidFill>
                  <a:latin typeface="Libre Franklin"/>
                  <a:ea typeface="Libre Franklin"/>
                  <a:cs typeface="Libre Franklin"/>
                  <a:sym typeface="Libre Franklin"/>
                </a:rPr>
                <a:t> Xgboost classifier were implemented  with hyper parameter tuning and important features were plotted.</a:t>
              </a:r>
              <a:endParaRPr/>
            </a:p>
            <a:p>
              <a:pPr indent="-211169" lvl="0" marL="306000" marR="0" rtl="0" algn="l">
                <a:lnSpc>
                  <a:spcPct val="150000"/>
                </a:lnSpc>
                <a:spcBef>
                  <a:spcPts val="914"/>
                </a:spcBef>
                <a:spcAft>
                  <a:spcPts val="0"/>
                </a:spcAft>
                <a:buClr>
                  <a:srgbClr val="002060"/>
                </a:buClr>
                <a:buSzPct val="95000"/>
                <a:buFont typeface="Noto Sans Symbols"/>
                <a:buNone/>
              </a:pPr>
              <a:r>
                <a:t/>
              </a:r>
              <a:endParaRPr sz="1700">
                <a:solidFill>
                  <a:srgbClr val="3F3F3F"/>
                </a:solidFill>
                <a:latin typeface="Libre Franklin"/>
                <a:ea typeface="Libre Franklin"/>
                <a:cs typeface="Libre Franklin"/>
                <a:sym typeface="Libre Franklin"/>
              </a:endParaRPr>
            </a:p>
          </p:txBody>
        </p:sp>
        <p:cxnSp>
          <p:nvCxnSpPr>
            <p:cNvPr id="224" name="Google Shape;224;p5"/>
            <p:cNvCxnSpPr/>
            <p:nvPr/>
          </p:nvCxnSpPr>
          <p:spPr>
            <a:xfrm>
              <a:off x="6527277" y="2009024"/>
              <a:ext cx="32275" cy="3534358"/>
            </a:xfrm>
            <a:prstGeom prst="straightConnector1">
              <a:avLst/>
            </a:prstGeom>
            <a:noFill/>
            <a:ln cap="flat" cmpd="sng" w="28575">
              <a:solidFill>
                <a:srgbClr val="CC3300"/>
              </a:solidFill>
              <a:prstDash val="solid"/>
              <a:round/>
              <a:headEnd len="sm" w="sm" type="none"/>
              <a:tailEnd len="sm" w="sm" type="none"/>
            </a:ln>
          </p:spPr>
        </p:cxnSp>
      </p:grpSp>
      <p:sp>
        <p:nvSpPr>
          <p:cNvPr id="225" name="Google Shape;225;p5"/>
          <p:cNvSpPr/>
          <p:nvPr/>
        </p:nvSpPr>
        <p:spPr>
          <a:xfrm>
            <a:off x="4253864" y="464592"/>
            <a:ext cx="3680461" cy="74904"/>
          </a:xfrm>
          <a:prstGeom prst="rect">
            <a:avLst/>
          </a:prstGeom>
          <a:solidFill>
            <a:srgbClr val="FF9933"/>
          </a:solidFill>
          <a:ln cap="rnd" cmpd="sng" w="22225">
            <a:solidFill>
              <a:srgbClr val="FF99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6"/>
          <p:cNvSpPr txBox="1"/>
          <p:nvPr>
            <p:ph type="title"/>
          </p:nvPr>
        </p:nvSpPr>
        <p:spPr>
          <a:xfrm>
            <a:off x="5013233" y="621393"/>
            <a:ext cx="2460587" cy="68722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Franklin Gothic"/>
              <a:buNone/>
            </a:pPr>
            <a:r>
              <a:rPr lang="en-US" sz="3600"/>
              <a:t>RESULTS</a:t>
            </a:r>
            <a:endParaRPr/>
          </a:p>
        </p:txBody>
      </p:sp>
      <p:sp>
        <p:nvSpPr>
          <p:cNvPr id="231" name="Google Shape;231;p6"/>
          <p:cNvSpPr txBox="1"/>
          <p:nvPr>
            <p:ph idx="1" type="body"/>
          </p:nvPr>
        </p:nvSpPr>
        <p:spPr>
          <a:xfrm>
            <a:off x="1167057" y="1264615"/>
            <a:ext cx="6708710" cy="376547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Clr>
                <a:srgbClr val="002060"/>
              </a:buClr>
              <a:buSzPts val="1472"/>
              <a:buChar char="◼"/>
            </a:pPr>
            <a:r>
              <a:rPr lang="en-US" sz="1600"/>
              <a:t>No null values found</a:t>
            </a:r>
            <a:endParaRPr/>
          </a:p>
          <a:p>
            <a:pPr indent="-306000" lvl="0" marL="306000" rtl="0" algn="l">
              <a:lnSpc>
                <a:spcPct val="110000"/>
              </a:lnSpc>
              <a:spcBef>
                <a:spcPts val="920"/>
              </a:spcBef>
              <a:spcAft>
                <a:spcPts val="0"/>
              </a:spcAft>
              <a:buClr>
                <a:srgbClr val="002060"/>
              </a:buClr>
              <a:buSzPts val="1472"/>
              <a:buChar char="◼"/>
            </a:pPr>
            <a:r>
              <a:rPr lang="en-US" sz="1600"/>
              <a:t>All the features with zero variance were dropped (Fig 1)</a:t>
            </a:r>
            <a:endParaRPr/>
          </a:p>
          <a:p>
            <a:pPr indent="-306000" lvl="0" marL="306000" rtl="0" algn="l">
              <a:lnSpc>
                <a:spcPct val="110000"/>
              </a:lnSpc>
              <a:spcBef>
                <a:spcPts val="920"/>
              </a:spcBef>
              <a:spcAft>
                <a:spcPts val="0"/>
              </a:spcAft>
              <a:buClr>
                <a:srgbClr val="002060"/>
              </a:buClr>
              <a:buSzPts val="1472"/>
              <a:buChar char="◼"/>
            </a:pPr>
            <a:r>
              <a:rPr lang="en-US" sz="1600"/>
              <a:t>222 sparse features were identified and removed.</a:t>
            </a:r>
            <a:endParaRPr/>
          </a:p>
          <a:p>
            <a:pPr indent="-306000" lvl="0" marL="306000" rtl="0" algn="l">
              <a:lnSpc>
                <a:spcPct val="110000"/>
              </a:lnSpc>
              <a:spcBef>
                <a:spcPts val="920"/>
              </a:spcBef>
              <a:spcAft>
                <a:spcPts val="0"/>
              </a:spcAft>
              <a:buClr>
                <a:srgbClr val="002060"/>
              </a:buClr>
              <a:buSzPts val="1472"/>
              <a:buChar char="◼"/>
            </a:pPr>
            <a:r>
              <a:rPr lang="en-US" sz="1600"/>
              <a:t>42 duplicate features were dropped. </a:t>
            </a:r>
            <a:endParaRPr/>
          </a:p>
          <a:p>
            <a:pPr indent="-306000" lvl="0" marL="306000" rtl="0" algn="l">
              <a:lnSpc>
                <a:spcPct val="110000"/>
              </a:lnSpc>
              <a:spcBef>
                <a:spcPts val="920"/>
              </a:spcBef>
              <a:spcAft>
                <a:spcPts val="0"/>
              </a:spcAft>
              <a:buClr>
                <a:srgbClr val="002060"/>
              </a:buClr>
              <a:buSzPts val="1472"/>
              <a:buChar char="◼"/>
            </a:pPr>
            <a:r>
              <a:rPr lang="en-US" sz="1600"/>
              <a:t>133 predictors had &gt;90% found via Pearson correlation method were dropped. Total 160 features were there for model building.</a:t>
            </a:r>
            <a:endParaRPr/>
          </a:p>
          <a:p>
            <a:pPr indent="-306000" lvl="0" marL="306000" rtl="0" algn="l">
              <a:lnSpc>
                <a:spcPct val="110000"/>
              </a:lnSpc>
              <a:spcBef>
                <a:spcPts val="920"/>
              </a:spcBef>
              <a:spcAft>
                <a:spcPts val="0"/>
              </a:spcAft>
              <a:buClr>
                <a:srgbClr val="002060"/>
              </a:buClr>
              <a:buSzPts val="1472"/>
              <a:buChar char="◼"/>
            </a:pPr>
            <a:r>
              <a:rPr lang="en-US" sz="1600"/>
              <a:t>Heavily imbalanced dataset (~96% satisfied customers) was balanced using SMOTE followed by under sampling.</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p:txBody>
      </p:sp>
      <p:pic>
        <p:nvPicPr>
          <p:cNvPr id="232" name="Google Shape;232;p6"/>
          <p:cNvPicPr preferRelativeResize="0"/>
          <p:nvPr/>
        </p:nvPicPr>
        <p:blipFill rotWithShape="1">
          <a:blip r:embed="rId3">
            <a:alphaModFix/>
          </a:blip>
          <a:srcRect b="0" l="0" r="0" t="0"/>
          <a:stretch/>
        </p:blipFill>
        <p:spPr>
          <a:xfrm>
            <a:off x="7909777" y="965006"/>
            <a:ext cx="3772227" cy="2636748"/>
          </a:xfrm>
          <a:prstGeom prst="rect">
            <a:avLst/>
          </a:prstGeom>
          <a:noFill/>
          <a:ln cap="flat" cmpd="sng" w="9525">
            <a:solidFill>
              <a:schemeClr val="dk1"/>
            </a:solidFill>
            <a:prstDash val="solid"/>
            <a:round/>
            <a:headEnd len="sm" w="sm" type="none"/>
            <a:tailEnd len="sm" w="sm" type="none"/>
          </a:ln>
        </p:spPr>
      </p:pic>
      <p:grpSp>
        <p:nvGrpSpPr>
          <p:cNvPr id="233" name="Google Shape;233;p6"/>
          <p:cNvGrpSpPr/>
          <p:nvPr/>
        </p:nvGrpSpPr>
        <p:grpSpPr>
          <a:xfrm rot="-225918">
            <a:off x="350816" y="918132"/>
            <a:ext cx="2388788" cy="457200"/>
            <a:chOff x="716639" y="1021069"/>
            <a:chExt cx="2388788" cy="457200"/>
          </a:xfrm>
        </p:grpSpPr>
        <p:sp>
          <p:nvSpPr>
            <p:cNvPr id="234" name="Google Shape;234;p6"/>
            <p:cNvSpPr/>
            <p:nvPr/>
          </p:nvSpPr>
          <p:spPr>
            <a:xfrm>
              <a:off x="725969" y="1021069"/>
              <a:ext cx="2304968" cy="457200"/>
            </a:xfrm>
            <a:prstGeom prst="rect">
              <a:avLst/>
            </a:prstGeom>
            <a:solidFill>
              <a:srgbClr val="002060"/>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35" name="Google Shape;235;p6"/>
            <p:cNvSpPr txBox="1"/>
            <p:nvPr/>
          </p:nvSpPr>
          <p:spPr>
            <a:xfrm>
              <a:off x="716639" y="1047469"/>
              <a:ext cx="23887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Black"/>
                  <a:ea typeface="Arial Black"/>
                  <a:cs typeface="Arial Black"/>
                  <a:sym typeface="Arial Black"/>
                </a:rPr>
                <a:t>Data Preparation</a:t>
              </a:r>
              <a:endParaRPr/>
            </a:p>
          </p:txBody>
        </p:sp>
      </p:grpSp>
      <p:pic>
        <p:nvPicPr>
          <p:cNvPr id="236" name="Google Shape;236;p6"/>
          <p:cNvPicPr preferRelativeResize="0"/>
          <p:nvPr/>
        </p:nvPicPr>
        <p:blipFill rotWithShape="1">
          <a:blip r:embed="rId4">
            <a:alphaModFix/>
          </a:blip>
          <a:srcRect b="0" l="0" r="0" t="0"/>
          <a:stretch/>
        </p:blipFill>
        <p:spPr>
          <a:xfrm>
            <a:off x="964979" y="4311250"/>
            <a:ext cx="3899984" cy="2432304"/>
          </a:xfrm>
          <a:prstGeom prst="rect">
            <a:avLst/>
          </a:prstGeom>
          <a:noFill/>
          <a:ln cap="flat" cmpd="sng" w="9525">
            <a:solidFill>
              <a:schemeClr val="dk1"/>
            </a:solidFill>
            <a:prstDash val="solid"/>
            <a:round/>
            <a:headEnd len="sm" w="sm" type="none"/>
            <a:tailEnd len="sm" w="sm" type="none"/>
          </a:ln>
        </p:spPr>
      </p:pic>
      <p:pic>
        <p:nvPicPr>
          <p:cNvPr id="237" name="Google Shape;237;p6"/>
          <p:cNvPicPr preferRelativeResize="0"/>
          <p:nvPr/>
        </p:nvPicPr>
        <p:blipFill rotWithShape="1">
          <a:blip r:embed="rId5">
            <a:alphaModFix/>
          </a:blip>
          <a:srcRect b="0" l="1691" r="0" t="1285"/>
          <a:stretch/>
        </p:blipFill>
        <p:spPr>
          <a:xfrm>
            <a:off x="7056650" y="4333224"/>
            <a:ext cx="3829208" cy="2429251"/>
          </a:xfrm>
          <a:prstGeom prst="rect">
            <a:avLst/>
          </a:prstGeom>
          <a:noFill/>
          <a:ln cap="flat" cmpd="sng" w="9525">
            <a:solidFill>
              <a:schemeClr val="dk1"/>
            </a:solidFill>
            <a:prstDash val="solid"/>
            <a:round/>
            <a:headEnd len="sm" w="sm" type="none"/>
            <a:tailEnd len="sm" w="sm" type="none"/>
          </a:ln>
        </p:spPr>
      </p:pic>
      <p:cxnSp>
        <p:nvCxnSpPr>
          <p:cNvPr id="238" name="Google Shape;238;p6"/>
          <p:cNvCxnSpPr/>
          <p:nvPr/>
        </p:nvCxnSpPr>
        <p:spPr>
          <a:xfrm>
            <a:off x="4954549" y="5374433"/>
            <a:ext cx="2034080" cy="0"/>
          </a:xfrm>
          <a:prstGeom prst="straightConnector1">
            <a:avLst/>
          </a:prstGeom>
          <a:noFill/>
          <a:ln cap="flat" cmpd="sng" w="76200">
            <a:solidFill>
              <a:srgbClr val="002060"/>
            </a:solidFill>
            <a:prstDash val="solid"/>
            <a:round/>
            <a:headEnd len="sm" w="sm" type="none"/>
            <a:tailEnd len="med" w="med" type="triangle"/>
          </a:ln>
        </p:spPr>
      </p:cxnSp>
      <p:sp>
        <p:nvSpPr>
          <p:cNvPr id="239" name="Google Shape;239;p6"/>
          <p:cNvSpPr txBox="1"/>
          <p:nvPr/>
        </p:nvSpPr>
        <p:spPr>
          <a:xfrm>
            <a:off x="9561545" y="3611222"/>
            <a:ext cx="122951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Libre Franklin"/>
                <a:ea typeface="Libre Franklin"/>
                <a:cs typeface="Libre Franklin"/>
                <a:sym typeface="Libre Franklin"/>
              </a:rPr>
              <a:t>Fig 1</a:t>
            </a:r>
            <a:endParaRPr/>
          </a:p>
        </p:txBody>
      </p:sp>
      <p:sp>
        <p:nvSpPr>
          <p:cNvPr id="240" name="Google Shape;240;p6"/>
          <p:cNvSpPr txBox="1"/>
          <p:nvPr/>
        </p:nvSpPr>
        <p:spPr>
          <a:xfrm>
            <a:off x="5368941" y="4962442"/>
            <a:ext cx="168770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Resampling</a:t>
            </a:r>
            <a:endParaRPr/>
          </a:p>
        </p:txBody>
      </p:sp>
      <p:sp>
        <p:nvSpPr>
          <p:cNvPr id="241" name="Google Shape;241;p6"/>
          <p:cNvSpPr txBox="1"/>
          <p:nvPr/>
        </p:nvSpPr>
        <p:spPr>
          <a:xfrm>
            <a:off x="4864963" y="5411219"/>
            <a:ext cx="212366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Libre Franklin"/>
                <a:ea typeface="Libre Franklin"/>
                <a:cs typeface="Libre Franklin"/>
                <a:sym typeface="Libre Franklin"/>
              </a:rPr>
              <a:t>SMOTE + Under sampling</a:t>
            </a:r>
            <a:endParaRPr/>
          </a:p>
        </p:txBody>
      </p:sp>
      <p:sp>
        <p:nvSpPr>
          <p:cNvPr id="242" name="Google Shape;242;p6"/>
          <p:cNvSpPr/>
          <p:nvPr/>
        </p:nvSpPr>
        <p:spPr>
          <a:xfrm>
            <a:off x="9347835" y="4344654"/>
            <a:ext cx="912495" cy="109236"/>
          </a:xfrm>
          <a:prstGeom prst="rect">
            <a:avLst/>
          </a:prstGeom>
          <a:solidFill>
            <a:schemeClr val="lt1"/>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7"/>
          <p:cNvSpPr txBox="1"/>
          <p:nvPr>
            <p:ph type="title"/>
          </p:nvPr>
        </p:nvSpPr>
        <p:spPr>
          <a:xfrm>
            <a:off x="5013233" y="621393"/>
            <a:ext cx="2460587" cy="68722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Franklin Gothic"/>
              <a:buNone/>
            </a:pPr>
            <a:r>
              <a:rPr lang="en-US" sz="3600"/>
              <a:t>RESULTS</a:t>
            </a:r>
            <a:endParaRPr/>
          </a:p>
        </p:txBody>
      </p:sp>
      <p:grpSp>
        <p:nvGrpSpPr>
          <p:cNvPr id="248" name="Google Shape;248;p7"/>
          <p:cNvGrpSpPr/>
          <p:nvPr/>
        </p:nvGrpSpPr>
        <p:grpSpPr>
          <a:xfrm rot="-225918">
            <a:off x="520696" y="989839"/>
            <a:ext cx="2388788" cy="457200"/>
            <a:chOff x="716639" y="1021069"/>
            <a:chExt cx="2388788" cy="457200"/>
          </a:xfrm>
        </p:grpSpPr>
        <p:sp>
          <p:nvSpPr>
            <p:cNvPr id="249" name="Google Shape;249;p7"/>
            <p:cNvSpPr/>
            <p:nvPr/>
          </p:nvSpPr>
          <p:spPr>
            <a:xfrm>
              <a:off x="725969" y="1021069"/>
              <a:ext cx="2304968" cy="457200"/>
            </a:xfrm>
            <a:prstGeom prst="rect">
              <a:avLst/>
            </a:prstGeom>
            <a:solidFill>
              <a:srgbClr val="002060"/>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50" name="Google Shape;250;p7"/>
            <p:cNvSpPr txBox="1"/>
            <p:nvPr/>
          </p:nvSpPr>
          <p:spPr>
            <a:xfrm>
              <a:off x="716639" y="1047469"/>
              <a:ext cx="23887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Black"/>
                  <a:ea typeface="Arial Black"/>
                  <a:cs typeface="Arial Black"/>
                  <a:sym typeface="Arial Black"/>
                </a:rPr>
                <a:t>ML Modelling</a:t>
              </a:r>
              <a:endParaRPr/>
            </a:p>
          </p:txBody>
        </p:sp>
      </p:grpSp>
      <p:pic>
        <p:nvPicPr>
          <p:cNvPr id="251" name="Google Shape;251;p7"/>
          <p:cNvPicPr preferRelativeResize="0"/>
          <p:nvPr/>
        </p:nvPicPr>
        <p:blipFill rotWithShape="1">
          <a:blip r:embed="rId3">
            <a:alphaModFix/>
          </a:blip>
          <a:srcRect b="0" l="0" r="0" t="0"/>
          <a:stretch/>
        </p:blipFill>
        <p:spPr>
          <a:xfrm>
            <a:off x="517676" y="1739225"/>
            <a:ext cx="11156647" cy="3703641"/>
          </a:xfrm>
          <a:prstGeom prst="rect">
            <a:avLst/>
          </a:prstGeom>
          <a:noFill/>
          <a:ln>
            <a:noFill/>
          </a:ln>
        </p:spPr>
      </p:pic>
      <p:sp>
        <p:nvSpPr>
          <p:cNvPr id="252" name="Google Shape;252;p7"/>
          <p:cNvSpPr txBox="1"/>
          <p:nvPr/>
        </p:nvSpPr>
        <p:spPr>
          <a:xfrm>
            <a:off x="517571" y="5866993"/>
            <a:ext cx="11282422" cy="646331"/>
          </a:xfrm>
          <a:prstGeom prst="rect">
            <a:avLst/>
          </a:prstGeom>
          <a:solidFill>
            <a:schemeClr val="lt1"/>
          </a:solidFill>
          <a:ln cap="rnd" cmpd="sng" w="222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The best model on chosen evaluation metric i.e. ROC AUC score was </a:t>
            </a:r>
            <a:r>
              <a:rPr b="1" lang="en-US" sz="1800">
                <a:solidFill>
                  <a:schemeClr val="dk1"/>
                </a:solidFill>
                <a:latin typeface="Libre Franklin"/>
                <a:ea typeface="Libre Franklin"/>
                <a:cs typeface="Libre Franklin"/>
                <a:sym typeface="Libre Franklin"/>
              </a:rPr>
              <a:t>Random Forest. </a:t>
            </a:r>
            <a:r>
              <a:rPr lang="en-US" sz="1800">
                <a:solidFill>
                  <a:schemeClr val="dk1"/>
                </a:solidFill>
                <a:latin typeface="Libre Franklin"/>
                <a:ea typeface="Libre Franklin"/>
                <a:cs typeface="Libre Franklin"/>
                <a:sym typeface="Libre Franklin"/>
              </a:rPr>
              <a:t>However, logistic regression ensembled Adaboost failed badly although it showed high accuracy.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8"/>
          <p:cNvSpPr txBox="1"/>
          <p:nvPr>
            <p:ph type="title"/>
          </p:nvPr>
        </p:nvSpPr>
        <p:spPr>
          <a:xfrm>
            <a:off x="4548465" y="584070"/>
            <a:ext cx="3095069" cy="68722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Franklin Gothic"/>
              <a:buNone/>
            </a:pPr>
            <a:r>
              <a:rPr lang="en-US" sz="3600"/>
              <a:t>CONCLUSION</a:t>
            </a:r>
            <a:endParaRPr/>
          </a:p>
        </p:txBody>
      </p:sp>
      <p:sp>
        <p:nvSpPr>
          <p:cNvPr id="258" name="Google Shape;258;p8"/>
          <p:cNvSpPr txBox="1"/>
          <p:nvPr>
            <p:ph idx="1" type="body"/>
          </p:nvPr>
        </p:nvSpPr>
        <p:spPr>
          <a:xfrm>
            <a:off x="839498" y="1435376"/>
            <a:ext cx="10700461" cy="4757079"/>
          </a:xfrm>
          <a:prstGeom prst="rect">
            <a:avLst/>
          </a:prstGeom>
          <a:noFill/>
          <a:ln>
            <a:noFill/>
          </a:ln>
        </p:spPr>
        <p:txBody>
          <a:bodyPr anchorCtr="0" anchor="ctr" bIns="45700" lIns="91425" spcFirstLastPara="1" rIns="91425" wrap="square" tIns="45700">
            <a:normAutofit/>
          </a:bodyPr>
          <a:lstStyle/>
          <a:p>
            <a:pPr indent="-306000" lvl="0" marL="306000" rtl="0" algn="just">
              <a:lnSpc>
                <a:spcPct val="110000"/>
              </a:lnSpc>
              <a:spcBef>
                <a:spcPts val="0"/>
              </a:spcBef>
              <a:spcAft>
                <a:spcPts val="0"/>
              </a:spcAft>
              <a:buClr>
                <a:srgbClr val="00B050"/>
              </a:buClr>
              <a:buSzPts val="1564"/>
              <a:buFont typeface="Noto Sans Symbols"/>
              <a:buChar char="▪"/>
            </a:pPr>
            <a:r>
              <a:rPr lang="en-US"/>
              <a:t>Data preprocessing was performed on the dataset and out of 369 features, 160 features were finally taken for model building and prediction.</a:t>
            </a:r>
            <a:endParaRPr/>
          </a:p>
          <a:p>
            <a:pPr indent="-306000" lvl="0" marL="306000" rtl="0" algn="just">
              <a:lnSpc>
                <a:spcPct val="110000"/>
              </a:lnSpc>
              <a:spcBef>
                <a:spcPts val="940"/>
              </a:spcBef>
              <a:spcAft>
                <a:spcPts val="0"/>
              </a:spcAft>
              <a:buClr>
                <a:srgbClr val="00B050"/>
              </a:buClr>
              <a:buSzPts val="1564"/>
              <a:buFont typeface="Noto Sans Symbols"/>
              <a:buChar char="▪"/>
            </a:pPr>
            <a:r>
              <a:rPr b="1" lang="en-US">
                <a:solidFill>
                  <a:schemeClr val="dk1"/>
                </a:solidFill>
              </a:rPr>
              <a:t>Ensemble models are performing better than the base models</a:t>
            </a:r>
            <a:r>
              <a:rPr lang="en-US">
                <a:solidFill>
                  <a:schemeClr val="dk1"/>
                </a:solidFill>
              </a:rPr>
              <a:t> </a:t>
            </a:r>
            <a:r>
              <a:rPr lang="en-US"/>
              <a:t>like Logistic Regression and Decision Tree for obvious reasons. Improvement in performance in ensemble models is considerable for ROC AUC score but not enough for Precision which in this case is the most important score.</a:t>
            </a:r>
            <a:endParaRPr/>
          </a:p>
          <a:p>
            <a:pPr indent="-306000" lvl="0" marL="306000" rtl="0" algn="just">
              <a:lnSpc>
                <a:spcPct val="110000"/>
              </a:lnSpc>
              <a:spcBef>
                <a:spcPts val="940"/>
              </a:spcBef>
              <a:spcAft>
                <a:spcPts val="0"/>
              </a:spcAft>
              <a:buClr>
                <a:srgbClr val="00B050"/>
              </a:buClr>
              <a:buSzPts val="1564"/>
              <a:buFont typeface="Noto Sans Symbols"/>
              <a:buChar char="▪"/>
            </a:pPr>
            <a:r>
              <a:rPr b="1" lang="en-US"/>
              <a:t>Random forest had performed best with roc score of 0.8023</a:t>
            </a:r>
            <a:r>
              <a:rPr lang="en-US"/>
              <a:t>. </a:t>
            </a:r>
            <a:endParaRPr/>
          </a:p>
          <a:p>
            <a:pPr indent="-306000" lvl="0" marL="306000" rtl="0" algn="just">
              <a:lnSpc>
                <a:spcPct val="110000"/>
              </a:lnSpc>
              <a:spcBef>
                <a:spcPts val="940"/>
              </a:spcBef>
              <a:spcAft>
                <a:spcPts val="0"/>
              </a:spcAft>
              <a:buClr>
                <a:srgbClr val="00B050"/>
              </a:buClr>
              <a:buSzPts val="1564"/>
              <a:buFont typeface="Noto Sans Symbols"/>
              <a:buChar char="▪"/>
            </a:pPr>
            <a:r>
              <a:rPr lang="en-US"/>
              <a:t>Accuracy score is high for most of the models but since test set is </a:t>
            </a:r>
            <a:r>
              <a:rPr b="1" lang="en-US"/>
              <a:t>unbalanced</a:t>
            </a:r>
            <a:r>
              <a:rPr lang="en-US"/>
              <a:t> with majority class as 'satisfied', </a:t>
            </a:r>
            <a:r>
              <a:rPr b="1" lang="en-US"/>
              <a:t>we cannot use accuracy score as our evaluation metric</a:t>
            </a:r>
            <a:r>
              <a:rPr lang="en-US"/>
              <a:t>. As an example, Adaboost with Logistic Regression as its base estimator is giving 93% accuracy but it is actually the worst model because its ROC AUC score and precision is 0.</a:t>
            </a:r>
            <a:endParaRPr/>
          </a:p>
          <a:p>
            <a:pPr indent="-306000" lvl="0" marL="306000" rtl="0" algn="just">
              <a:lnSpc>
                <a:spcPct val="110000"/>
              </a:lnSpc>
              <a:spcBef>
                <a:spcPts val="940"/>
              </a:spcBef>
              <a:spcAft>
                <a:spcPts val="0"/>
              </a:spcAft>
              <a:buClr>
                <a:srgbClr val="00B050"/>
              </a:buClr>
              <a:buSzPts val="1564"/>
              <a:buFont typeface="Noto Sans Symbols"/>
              <a:buChar char="▪"/>
            </a:pPr>
            <a:r>
              <a:rPr lang="en-US"/>
              <a:t>Final conclusion would be, if we have an unbalanced dataset, a lot of attention has to be given towards Data Preparation process, because data preparation becomes a pivotal step for the better performance of the models.</a:t>
            </a:r>
            <a:endParaRPr/>
          </a:p>
        </p:txBody>
      </p:sp>
      <p:sp>
        <p:nvSpPr>
          <p:cNvPr id="259" name="Google Shape;259;p8"/>
          <p:cNvSpPr/>
          <p:nvPr/>
        </p:nvSpPr>
        <p:spPr>
          <a:xfrm>
            <a:off x="4253864" y="464592"/>
            <a:ext cx="3680461" cy="74904"/>
          </a:xfrm>
          <a:prstGeom prst="rect">
            <a:avLst/>
          </a:prstGeom>
          <a:solidFill>
            <a:srgbClr val="00B050"/>
          </a:solidFill>
          <a:ln cap="rnd" cmpd="sng" w="222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9"/>
          <p:cNvSpPr txBox="1"/>
          <p:nvPr>
            <p:ph type="title"/>
          </p:nvPr>
        </p:nvSpPr>
        <p:spPr>
          <a:xfrm>
            <a:off x="466531" y="584070"/>
            <a:ext cx="11094098" cy="68722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3F3F3F"/>
              </a:buClr>
              <a:buSzPts val="3600"/>
              <a:buFont typeface="Franklin Gothic"/>
              <a:buNone/>
            </a:pPr>
            <a:r>
              <a:rPr lang="en-US" sz="3600"/>
              <a:t>IMPROVEMENTS THAT CAN TO DONE</a:t>
            </a:r>
            <a:endParaRPr/>
          </a:p>
        </p:txBody>
      </p:sp>
      <p:sp>
        <p:nvSpPr>
          <p:cNvPr id="265" name="Google Shape;265;p9"/>
          <p:cNvSpPr txBox="1"/>
          <p:nvPr>
            <p:ph idx="1" type="body"/>
          </p:nvPr>
        </p:nvSpPr>
        <p:spPr>
          <a:xfrm>
            <a:off x="1152015" y="1271297"/>
            <a:ext cx="10156451" cy="4678542"/>
          </a:xfrm>
          <a:prstGeom prst="rect">
            <a:avLst/>
          </a:prstGeom>
          <a:noFill/>
          <a:ln>
            <a:noFill/>
          </a:ln>
        </p:spPr>
        <p:txBody>
          <a:bodyPr anchorCtr="0" anchor="ctr" bIns="45700" lIns="91425" spcFirstLastPara="1" rIns="91425" wrap="square" tIns="45700">
            <a:normAutofit/>
          </a:bodyPr>
          <a:lstStyle/>
          <a:p>
            <a:pPr indent="-306000" lvl="0" marL="306000" rtl="0" algn="just">
              <a:lnSpc>
                <a:spcPct val="110000"/>
              </a:lnSpc>
              <a:spcBef>
                <a:spcPts val="0"/>
              </a:spcBef>
              <a:spcAft>
                <a:spcPts val="0"/>
              </a:spcAft>
              <a:buSzPts val="1656"/>
              <a:buChar char="◼"/>
            </a:pPr>
            <a:r>
              <a:rPr b="1" lang="en-US" sz="1800"/>
              <a:t>Data Preparation Strategy</a:t>
            </a:r>
            <a:r>
              <a:rPr lang="en-US"/>
              <a:t>: We need more robust data preparation strategy by developing a deeper understanding of the dataset. Precision scores were consistently low for all of our models, which is a direct result of a poor data preparation. There is no single method for handling imbalance, so we need to iterate through its different methods and select the one which works best for our case. Outlier detection and elimination also might be an important step to get better results.</a:t>
            </a:r>
            <a:endParaRPr/>
          </a:p>
          <a:p>
            <a:pPr indent="-306000" lvl="0" marL="306000" rtl="0" algn="just">
              <a:lnSpc>
                <a:spcPct val="110000"/>
              </a:lnSpc>
              <a:spcBef>
                <a:spcPts val="960"/>
              </a:spcBef>
              <a:spcAft>
                <a:spcPts val="0"/>
              </a:spcAft>
              <a:buSzPts val="1656"/>
              <a:buChar char="◼"/>
            </a:pPr>
            <a:r>
              <a:rPr b="1" lang="en-US" sz="1800"/>
              <a:t>Handling Features</a:t>
            </a:r>
            <a:r>
              <a:rPr lang="en-US"/>
              <a:t>: Improvement is needed towards better filtering of the columns in terms of variance in them, their contribution towards the response variable, etc. Identifying features is also critical to since it will enable us to categorize them in different sets and then try to understand how a particular set is correlated to target variable, can give us huge insight into the data. But this step requires in depth literature review, thus can be done as a future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2022-06-15T20:38:52Z</dcterms:created>
  <dc:creator>Aashruti Agrawal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