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Caveat"/>
      <p:regular r:id="rId17"/>
      <p:bold r:id="rId18"/>
    </p:embeddedFont>
    <p:embeddedFont>
      <p:font typeface="EB Garamond ExtraBold"/>
      <p:bold r:id="rId19"/>
      <p:boldItalic r:id="rId20"/>
    </p:embeddedFont>
    <p:embeddedFont>
      <p:font typeface="Comforta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B43D58-502C-42DF-9759-4A141B51A1D1}">
  <a:tblStyle styleId="{EFB43D58-502C-42DF-9759-4A141B51A1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ExtraBold-boldItalic.fntdata"/><Relationship Id="rId11" Type="http://schemas.openxmlformats.org/officeDocument/2006/relationships/slide" Target="slides/slide5.xml"/><Relationship Id="rId22" Type="http://schemas.openxmlformats.org/officeDocument/2006/relationships/font" Target="fonts/Comfortaa-bold.fntdata"/><Relationship Id="rId10" Type="http://schemas.openxmlformats.org/officeDocument/2006/relationships/slide" Target="slides/slide4.xml"/><Relationship Id="rId21" Type="http://schemas.openxmlformats.org/officeDocument/2006/relationships/font" Target="fonts/Comfortaa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Caveat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EBGaramondExtraBold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ave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e63d09b5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e63d09b5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e53f5fa2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e53f5fa2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e63d09b5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e63d09b5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e63d09b5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e63d09b5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ed9264923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ed9264923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f8ec68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f8ec68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f8ec6843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f8ec6843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ed9264923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ed9264923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ed9264923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ed9264923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10.png"/><Relationship Id="rId6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4475"/>
            <a:ext cx="8520600" cy="9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00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AI-2 PROJECT</a:t>
            </a:r>
            <a:endParaRPr sz="6000">
              <a:solidFill>
                <a:srgbClr val="FFFF00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4825" y="2018375"/>
            <a:ext cx="8520600" cy="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190500" marR="1905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00FFFF"/>
                </a:solidFill>
                <a:latin typeface="Comfortaa"/>
                <a:ea typeface="Comfortaa"/>
                <a:cs typeface="Comfortaa"/>
                <a:sym typeface="Comfortaa"/>
              </a:rPr>
              <a:t>Classifying Buildings Post-Hurricane</a:t>
            </a:r>
            <a:endParaRPr b="1" sz="3100">
              <a:solidFill>
                <a:srgbClr val="00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74825" y="3060850"/>
            <a:ext cx="38655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FF00"/>
                </a:solidFill>
                <a:latin typeface="Caveat"/>
                <a:ea typeface="Caveat"/>
                <a:cs typeface="Caveat"/>
                <a:sym typeface="Caveat"/>
              </a:rPr>
              <a:t>TEAM ACES</a:t>
            </a:r>
            <a:endParaRPr b="1" sz="2600">
              <a:solidFill>
                <a:srgbClr val="00FF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▶ ANJANA K MENON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▶ KUNAL JAIN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▶ JOYSON CHACKO GEORGE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▶ </a:t>
            </a:r>
            <a:r>
              <a:rPr lang="en" sz="2000">
                <a:solidFill>
                  <a:schemeClr val="lt1"/>
                </a:solidFill>
              </a:rPr>
              <a:t>ARJUN BENOY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4250" y="63125"/>
            <a:ext cx="1239300" cy="28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F6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CONCLUSION</a:t>
            </a:r>
            <a:endParaRPr b="1">
              <a:solidFill>
                <a:srgbClr val="7F6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652050" y="1085325"/>
            <a:ext cx="783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On the provided Hurricane Image Data, we built two models.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1st CNN Model tried to draw the difference in Model’s performance on Grey and RGB images.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2nd Transfer Learning Model worked with Sharpened and Unsharpened (RGB)  images and tried to find out how the model results vary.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Finally we attempted to compare the CNN Model as well as the Transfer Learning Model and analysed the Saliency Maps to understand how the network classifies the data!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61850" y="-107100"/>
            <a:ext cx="28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DATA…..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465600"/>
            <a:ext cx="8520600" cy="46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u="sng"/>
              <a:t>Dataset length</a:t>
            </a:r>
            <a:r>
              <a:rPr lang="en"/>
              <a:t>:</a:t>
            </a:r>
            <a:endParaRPr/>
          </a:p>
        </p:txBody>
      </p:sp>
      <p:graphicFrame>
        <p:nvGraphicFramePr>
          <p:cNvPr id="64" name="Google Shape;64;p14"/>
          <p:cNvGraphicFramePr/>
          <p:nvPr/>
        </p:nvGraphicFramePr>
        <p:xfrm>
          <a:off x="311700" y="9108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{EFB43D58-502C-42DF-9759-4A141B51A1D1}</a:tableStyleId>
              </a:tblPr>
              <a:tblGrid>
                <a:gridCol w="1059550"/>
                <a:gridCol w="975000"/>
                <a:gridCol w="1262500"/>
              </a:tblGrid>
              <a:tr h="39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Damage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9900"/>
                          </a:solidFill>
                        </a:rPr>
                        <a:t>No Damage</a:t>
                      </a:r>
                      <a:endParaRPr b="1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-2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16525"/>
            <a:ext cx="1592875" cy="15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5250" y="3216525"/>
            <a:ext cx="1592873" cy="1504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378850" y="2898700"/>
            <a:ext cx="282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Sample Image</a:t>
            </a:r>
            <a:r>
              <a:rPr b="1" lang="en"/>
              <a:t> </a:t>
            </a:r>
            <a:r>
              <a:rPr lang="en"/>
              <a:t>: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11775" y="4665900"/>
            <a:ext cx="14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Damage</a:t>
            </a:r>
            <a:r>
              <a:rPr lang="en">
                <a:solidFill>
                  <a:srgbClr val="CC0000"/>
                </a:solidFill>
              </a:rPr>
              <a:t>❌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916589" y="4665900"/>
            <a:ext cx="15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No Damage</a:t>
            </a:r>
            <a:r>
              <a:rPr lang="en"/>
              <a:t>✅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5">
            <a:alphaModFix/>
          </a:blip>
          <a:srcRect b="0" l="50891" r="0" t="5490"/>
          <a:stretch/>
        </p:blipFill>
        <p:spPr>
          <a:xfrm>
            <a:off x="3578125" y="1141500"/>
            <a:ext cx="5344450" cy="39067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4216875" y="572700"/>
            <a:ext cx="439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41B47"/>
                </a:solidFill>
              </a:rPr>
              <a:t>Spatial Distribution of the Disaster</a:t>
            </a:r>
            <a:endParaRPr b="1" sz="1800">
              <a:solidFill>
                <a:srgbClr val="741B47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6">
            <a:alphaModFix/>
          </a:blip>
          <a:srcRect b="4896" l="25255" r="24831" t="4433"/>
          <a:stretch/>
        </p:blipFill>
        <p:spPr>
          <a:xfrm>
            <a:off x="4297475" y="1580675"/>
            <a:ext cx="336400" cy="4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-95625"/>
            <a:ext cx="852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F6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Methodology</a:t>
            </a:r>
            <a:endParaRPr b="1">
              <a:solidFill>
                <a:srgbClr val="7F6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53750" y="537375"/>
            <a:ext cx="9090300" cy="4605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929161">
            <a:off x="2251801" y="1351276"/>
            <a:ext cx="461698" cy="5546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147700" y="4582100"/>
            <a:ext cx="21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872925" y="2363600"/>
            <a:ext cx="30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2001050" y="1708112"/>
            <a:ext cx="3182700" cy="103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 u="sng">
                <a:solidFill>
                  <a:srgbClr val="980000"/>
                </a:solidFill>
              </a:rPr>
              <a:t>CNN Model</a:t>
            </a:r>
            <a:endParaRPr b="1" sz="1200" u="sng">
              <a:solidFill>
                <a:srgbClr val="98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With </a:t>
            </a:r>
            <a:r>
              <a:rPr lang="en" sz="1200">
                <a:solidFill>
                  <a:srgbClr val="FF0000"/>
                </a:solidFill>
              </a:rPr>
              <a:t>R</a:t>
            </a:r>
            <a:r>
              <a:rPr lang="en" sz="1200">
                <a:solidFill>
                  <a:srgbClr val="38761D"/>
                </a:solidFill>
              </a:rPr>
              <a:t>G</a:t>
            </a:r>
            <a:r>
              <a:rPr lang="en" sz="1200">
                <a:solidFill>
                  <a:srgbClr val="0000FF"/>
                </a:solidFill>
              </a:rPr>
              <a:t>B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 image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With </a:t>
            </a:r>
            <a:r>
              <a:rPr lang="en" sz="1200">
                <a:solidFill>
                  <a:srgbClr val="666666"/>
                </a:solidFill>
              </a:rPr>
              <a:t>Grayscale</a:t>
            </a:r>
            <a:r>
              <a:rPr lang="en" sz="1200">
                <a:solidFill>
                  <a:schemeClr val="dk1"/>
                </a:solidFill>
              </a:rPr>
              <a:t> image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Saliency Mapping</a:t>
            </a:r>
            <a:endParaRPr sz="1200"/>
          </a:p>
        </p:txBody>
      </p:sp>
      <p:sp>
        <p:nvSpPr>
          <p:cNvPr id="83" name="Google Shape;83;p15"/>
          <p:cNvSpPr/>
          <p:nvPr/>
        </p:nvSpPr>
        <p:spPr>
          <a:xfrm>
            <a:off x="53750" y="537375"/>
            <a:ext cx="3384300" cy="96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 u="sng">
                <a:solidFill>
                  <a:srgbClr val="980000"/>
                </a:solidFill>
              </a:rPr>
              <a:t>Data Pre-Processing</a:t>
            </a:r>
            <a:endParaRPr b="1" sz="1200" u="sng">
              <a:solidFill>
                <a:srgbClr val="98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Importing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Visualizing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Augmenting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3773675" y="2944825"/>
            <a:ext cx="3800700" cy="96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80000"/>
                </a:solidFill>
              </a:rPr>
              <a:t>   </a:t>
            </a:r>
            <a:r>
              <a:rPr b="1" lang="en" sz="1200" u="sng">
                <a:solidFill>
                  <a:srgbClr val="980000"/>
                </a:solidFill>
              </a:rPr>
              <a:t>Transfer Learning </a:t>
            </a:r>
            <a:r>
              <a:rPr b="1" lang="en" sz="1200" u="sng">
                <a:solidFill>
                  <a:srgbClr val="980000"/>
                </a:solidFill>
              </a:rPr>
              <a:t> Model</a:t>
            </a:r>
            <a:endParaRPr b="1" sz="1200" u="sng">
              <a:solidFill>
                <a:srgbClr val="98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With default image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With sharpened image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Saliency Mapping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929260">
            <a:off x="3899298" y="2652699"/>
            <a:ext cx="461703" cy="5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929260">
            <a:off x="5443173" y="3796024"/>
            <a:ext cx="461703" cy="5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/>
          <p:nvPr/>
        </p:nvSpPr>
        <p:spPr>
          <a:xfrm>
            <a:off x="5304625" y="4106250"/>
            <a:ext cx="3800700" cy="103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 u="sng">
                <a:solidFill>
                  <a:srgbClr val="980000"/>
                </a:solidFill>
              </a:rPr>
              <a:t>Conclusion</a:t>
            </a:r>
            <a:endParaRPr b="1" sz="1200" u="sng">
              <a:solidFill>
                <a:srgbClr val="98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Model Comparison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Project Outcome &amp; Learning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Drawbacks &amp; Improvisations</a:t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431175" y="2363600"/>
            <a:ext cx="3918600" cy="2323500"/>
          </a:xfrm>
          <a:prstGeom prst="rtTriangl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741B47"/>
                </a:solidFill>
              </a:rPr>
              <a:t>Saliency Map</a:t>
            </a:r>
            <a:r>
              <a:rPr lang="en" sz="1500">
                <a:solidFill>
                  <a:srgbClr val="741B47"/>
                </a:solidFill>
              </a:rPr>
              <a:t>  to visualize “what the Network is looking at” in each image for </a:t>
            </a:r>
            <a:endParaRPr sz="15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741B47"/>
                </a:solidFill>
              </a:rPr>
              <a:t>classification.</a:t>
            </a:r>
            <a:endParaRPr sz="1600">
              <a:solidFill>
                <a:srgbClr val="741B47"/>
              </a:solidFill>
            </a:endParaRPr>
          </a:p>
        </p:txBody>
      </p:sp>
      <p:cxnSp>
        <p:nvCxnSpPr>
          <p:cNvPr id="89" name="Google Shape;89;p15"/>
          <p:cNvCxnSpPr/>
          <p:nvPr/>
        </p:nvCxnSpPr>
        <p:spPr>
          <a:xfrm>
            <a:off x="8832200" y="938725"/>
            <a:ext cx="4200" cy="24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 rot="10800000">
            <a:off x="5559950" y="953475"/>
            <a:ext cx="3290100" cy="24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 flipH="1" rot="10800000">
            <a:off x="5546375" y="953725"/>
            <a:ext cx="32904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5"/>
          <p:cNvSpPr txBox="1"/>
          <p:nvPr/>
        </p:nvSpPr>
        <p:spPr>
          <a:xfrm>
            <a:off x="5559500" y="638000"/>
            <a:ext cx="3290100" cy="19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41B47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41B47"/>
                </a:solidFill>
              </a:rPr>
              <a:t>   </a:t>
            </a:r>
            <a:r>
              <a:rPr b="1" lang="en">
                <a:solidFill>
                  <a:srgbClr val="741B47"/>
                </a:solidFill>
              </a:rPr>
              <a:t>Comparing</a:t>
            </a:r>
            <a:r>
              <a:rPr lang="en">
                <a:solidFill>
                  <a:srgbClr val="741B47"/>
                </a:solidFill>
              </a:rPr>
              <a:t> Models performance of </a:t>
            </a:r>
            <a:endParaRPr>
              <a:solidFill>
                <a:srgbClr val="741B47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741B47"/>
                </a:solidFill>
              </a:rPr>
              <a:t>           1.</a:t>
            </a:r>
            <a:r>
              <a:rPr lang="en" sz="1500">
                <a:solidFill>
                  <a:srgbClr val="741B47"/>
                </a:solidFill>
              </a:rPr>
              <a:t> </a:t>
            </a:r>
            <a:r>
              <a:rPr b="1" lang="en" sz="1500">
                <a:solidFill>
                  <a:srgbClr val="999999"/>
                </a:solidFill>
              </a:rPr>
              <a:t>Grayscale</a:t>
            </a:r>
            <a:r>
              <a:rPr b="1" lang="en" sz="1500">
                <a:solidFill>
                  <a:srgbClr val="741B47"/>
                </a:solidFill>
              </a:rPr>
              <a:t> and </a:t>
            </a:r>
            <a:r>
              <a:rPr lang="en">
                <a:solidFill>
                  <a:srgbClr val="FF0000"/>
                </a:solidFill>
              </a:rPr>
              <a:t>R</a:t>
            </a:r>
            <a:r>
              <a:rPr lang="en">
                <a:solidFill>
                  <a:srgbClr val="38761D"/>
                </a:solidFill>
              </a:rPr>
              <a:t>G</a:t>
            </a:r>
            <a:r>
              <a:rPr lang="en">
                <a:solidFill>
                  <a:srgbClr val="0000FF"/>
                </a:solidFill>
              </a:rPr>
              <a:t>B</a:t>
            </a:r>
            <a:r>
              <a:rPr lang="en">
                <a:solidFill>
                  <a:schemeClr val="dk1"/>
                </a:solidFill>
              </a:rPr>
              <a:t> </a:t>
            </a:r>
            <a:endParaRPr b="1" sz="1500">
              <a:solidFill>
                <a:srgbClr val="741B47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741B47"/>
                </a:solidFill>
              </a:rPr>
              <a:t> </a:t>
            </a:r>
            <a:r>
              <a:rPr lang="en" sz="1500">
                <a:solidFill>
                  <a:srgbClr val="741B47"/>
                </a:solidFill>
              </a:rPr>
              <a:t>images</a:t>
            </a:r>
            <a:endParaRPr sz="1500">
              <a:solidFill>
                <a:srgbClr val="741B47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741B47"/>
                </a:solidFill>
              </a:rPr>
              <a:t> 2. Sharpened and </a:t>
            </a:r>
            <a:endParaRPr b="1" sz="1500">
              <a:solidFill>
                <a:srgbClr val="741B47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741B47"/>
                </a:solidFill>
              </a:rPr>
              <a:t>non-Sharpened </a:t>
            </a:r>
            <a:endParaRPr b="1" sz="1500">
              <a:solidFill>
                <a:srgbClr val="741B47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741B47"/>
                </a:solidFill>
              </a:rPr>
              <a:t>images</a:t>
            </a:r>
            <a:endParaRPr sz="1500">
              <a:solidFill>
                <a:srgbClr val="741B4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11700" y="186050"/>
            <a:ext cx="4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Model 1 : CNN Model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311700" y="687950"/>
            <a:ext cx="8520600" cy="4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6200" y="40300"/>
            <a:ext cx="1916100" cy="50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7077350" y="1383250"/>
            <a:ext cx="4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7063925" y="1490675"/>
            <a:ext cx="4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4888475" y="256850"/>
            <a:ext cx="244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Model Architecture</a:t>
            </a:r>
            <a:r>
              <a:rPr lang="en"/>
              <a:t>👉</a:t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311700" y="1028425"/>
            <a:ext cx="5651100" cy="3752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Model with the shown architecture was trained on the data for both </a:t>
            </a:r>
            <a:r>
              <a:rPr lang="en" sz="1800">
                <a:solidFill>
                  <a:srgbClr val="FF0000"/>
                </a:solidFill>
              </a:rPr>
              <a:t>R</a:t>
            </a:r>
            <a:r>
              <a:rPr lang="en" sz="1800">
                <a:solidFill>
                  <a:srgbClr val="38761D"/>
                </a:solidFill>
              </a:rPr>
              <a:t>G</a:t>
            </a:r>
            <a:r>
              <a:rPr lang="en" sz="1800">
                <a:solidFill>
                  <a:srgbClr val="0000FF"/>
                </a:solidFill>
              </a:rPr>
              <a:t>B</a:t>
            </a:r>
            <a:r>
              <a:rPr lang="en" sz="1800">
                <a:solidFill>
                  <a:schemeClr val="dk1"/>
                </a:solidFill>
              </a:rPr>
              <a:t> colored images as well as </a:t>
            </a:r>
            <a:r>
              <a:rPr lang="en" sz="1800">
                <a:solidFill>
                  <a:schemeClr val="dk2"/>
                </a:solidFill>
              </a:rPr>
              <a:t>Gray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</a:rPr>
              <a:t>scale</a:t>
            </a:r>
            <a:r>
              <a:rPr lang="en" sz="1800">
                <a:solidFill>
                  <a:schemeClr val="dk1"/>
                </a:solidFill>
              </a:rPr>
              <a:t> images.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The performance of both the Model has been tabulated in further slides.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Design Choices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Activation : “Relu”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Kernel size= (3,3)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Pool size= (2,2)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Optimizer : Adam(0.0001)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17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Comparing </a:t>
            </a:r>
            <a:r>
              <a:rPr b="1" lang="en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1" lang="en">
                <a:solidFill>
                  <a:srgbClr val="38761D"/>
                </a:solidFill>
                <a:latin typeface="Comic Sans MS"/>
                <a:ea typeface="Comic Sans MS"/>
                <a:cs typeface="Comic Sans MS"/>
                <a:sym typeface="Comic Sans MS"/>
              </a:rPr>
              <a:t>G</a:t>
            </a:r>
            <a:r>
              <a:rPr b="1" lang="en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b="1" lang="en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GrayScale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 Image Models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831000" y="3189625"/>
            <a:ext cx="7482000" cy="178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Inferences: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The test accuracy for balanced test set was better than the unbalanced test set accuracy for both the models.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RGB image model performed better than grayscale model -  colour information in images helps the network to learn better features.</a:t>
            </a:r>
            <a:endParaRPr/>
          </a:p>
        </p:txBody>
      </p:sp>
      <p:graphicFrame>
        <p:nvGraphicFramePr>
          <p:cNvPr id="110" name="Google Shape;110;p17"/>
          <p:cNvGraphicFramePr/>
          <p:nvPr/>
        </p:nvGraphicFramePr>
        <p:xfrm>
          <a:off x="1879850" y="85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{EFB43D58-502C-42DF-9759-4A141B51A1D1}</a:tableStyleId>
              </a:tblPr>
              <a:tblGrid>
                <a:gridCol w="2852025"/>
                <a:gridCol w="1373350"/>
                <a:gridCol w="1158925"/>
              </a:tblGrid>
              <a:tr h="42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RGB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Grayscale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No. of Parameters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45,09,633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45,09,057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Training Accuracy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96.06%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91.56%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Balanced test set accuracy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97.37%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89.68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Unbalanced test set accuracy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95.62%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72.15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 Analysis</a:t>
            </a:r>
            <a:endParaRPr b="1">
              <a:solidFill>
                <a:srgbClr val="99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63300" y="631225"/>
            <a:ext cx="9017400" cy="46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5841825" y="523800"/>
            <a:ext cx="304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Accuracy and Loss(graph)</a:t>
            </a:r>
            <a:endParaRPr b="1" sz="1600"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375" y="1060950"/>
            <a:ext cx="4349625" cy="3393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325" y="2728625"/>
            <a:ext cx="4591425" cy="20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325" y="631225"/>
            <a:ext cx="4648049" cy="20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177400" y="55575"/>
            <a:ext cx="4818300" cy="9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Model 2: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Transfer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 Learning Model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284825" y="1154925"/>
            <a:ext cx="6685200" cy="3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850" y="182575"/>
            <a:ext cx="2483650" cy="477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113375" y="1227375"/>
            <a:ext cx="5680800" cy="37335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In this part, we have taken</a:t>
            </a:r>
            <a:r>
              <a:rPr b="1" lang="en" sz="1500"/>
              <a:t> </a:t>
            </a:r>
            <a:r>
              <a:rPr b="1" lang="en" sz="1500">
                <a:solidFill>
                  <a:srgbClr val="0000FF"/>
                </a:solidFill>
              </a:rPr>
              <a:t>DenseNet121</a:t>
            </a:r>
            <a:r>
              <a:rPr lang="en" sz="1500"/>
              <a:t> as the base model with the </a:t>
            </a:r>
            <a:r>
              <a:rPr b="1" lang="en" sz="1500"/>
              <a:t>“</a:t>
            </a:r>
            <a:r>
              <a:rPr b="1" lang="en" sz="1500">
                <a:solidFill>
                  <a:srgbClr val="980000"/>
                </a:solidFill>
              </a:rPr>
              <a:t>imagenet</a:t>
            </a:r>
            <a:r>
              <a:rPr b="1" lang="en" sz="1500"/>
              <a:t>”</a:t>
            </a:r>
            <a:r>
              <a:rPr lang="en" sz="1500"/>
              <a:t> weights and built the model using Transfer Learning techniques.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Here we have taken two types of images- </a:t>
            </a:r>
            <a:r>
              <a:rPr b="1" i="1" lang="en" sz="1500"/>
              <a:t>Sharpened</a:t>
            </a:r>
            <a:r>
              <a:rPr lang="en" sz="1500"/>
              <a:t> and </a:t>
            </a:r>
            <a:r>
              <a:rPr b="1" i="1" lang="en" sz="1500"/>
              <a:t>Unsharpened</a:t>
            </a:r>
            <a:r>
              <a:rPr lang="en" sz="1500"/>
              <a:t> images. Fitted the model with both the types and tabulated the results for comparison.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b="1" lang="en" sz="1500"/>
              <a:t>Design Choices</a:t>
            </a:r>
            <a:r>
              <a:rPr lang="en" sz="1500"/>
              <a:t>: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Base Model : DenseNet121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Weights : Imagenet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Activation : Relu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Optimizer : Adam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Pooling : Average Pooling</a:t>
            </a:r>
            <a:endParaRPr sz="1500"/>
          </a:p>
        </p:txBody>
      </p:sp>
      <p:sp>
        <p:nvSpPr>
          <p:cNvPr id="129" name="Google Shape;129;p19"/>
          <p:cNvSpPr txBox="1"/>
          <p:nvPr/>
        </p:nvSpPr>
        <p:spPr>
          <a:xfrm>
            <a:off x="5368550" y="886175"/>
            <a:ext cx="222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Model architecture</a:t>
            </a:r>
            <a:r>
              <a:rPr lang="en"/>
              <a:t>👉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11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 Analysis</a:t>
            </a:r>
            <a:endParaRPr b="1">
              <a:solidFill>
                <a:srgbClr val="99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152475"/>
            <a:ext cx="2024400" cy="22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6384325" y="272800"/>
            <a:ext cx="2108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Model Performance</a:t>
            </a:r>
            <a:endParaRPr b="1" sz="1500"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550" y="688300"/>
            <a:ext cx="3988550" cy="269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5347100" y="3579025"/>
            <a:ext cx="3686100" cy="147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Inference: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features were concentrated on the outside of the building area for sharpened images whereas the model concentrated on the building for unsharpened images.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27900"/>
            <a:ext cx="4796849" cy="2129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746050"/>
            <a:ext cx="4796849" cy="20599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8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Comparisons</a:t>
            </a:r>
            <a:endParaRPr b="1"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65775" y="655125"/>
            <a:ext cx="9144000" cy="43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147" name="Google Shape;147;p21"/>
          <p:cNvGraphicFramePr/>
          <p:nvPr/>
        </p:nvGraphicFramePr>
        <p:xfrm>
          <a:off x="387250" y="74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{EFB43D58-502C-42DF-9759-4A141B51A1D1}</a:tableStyleId>
              </a:tblPr>
              <a:tblGrid>
                <a:gridCol w="3127100"/>
                <a:gridCol w="1335050"/>
                <a:gridCol w="1109975"/>
                <a:gridCol w="1170225"/>
                <a:gridCol w="1702675"/>
              </a:tblGrid>
              <a:tr h="59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Unsharpened Image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Sharpened Image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CNN Model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Transfer Learning Model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No. of Parameters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73,41,121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73,41,121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45,09,633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73,41,121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Training Accuracy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95.93%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93.93%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96.06%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95.93%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Balanced t</a:t>
                      </a:r>
                      <a:r>
                        <a:rPr b="1" lang="en"/>
                        <a:t>est set accuracy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95.43%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93.18%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97.37%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95.43%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Unbalanced test set accuracy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92.31%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97.25%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95.62%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92.31%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8" name="Google Shape;148;p21"/>
          <p:cNvSpPr txBox="1"/>
          <p:nvPr/>
        </p:nvSpPr>
        <p:spPr>
          <a:xfrm>
            <a:off x="254625" y="3349925"/>
            <a:ext cx="83892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Key Findings: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network did not perform well on the balanced test set of sharpened images.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But it performed very well on the unbalanced test dataset of sharpened images.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CNN model performed better for original RGB images in both balanced and unbalanced test set.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