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85" r:id="rId7"/>
    <p:sldId id="286" r:id="rId8"/>
    <p:sldId id="279" r:id="rId9"/>
    <p:sldId id="287" r:id="rId10"/>
    <p:sldId id="288" r:id="rId11"/>
    <p:sldId id="280" r:id="rId12"/>
    <p:sldId id="289" r:id="rId13"/>
    <p:sldId id="290" r:id="rId14"/>
    <p:sldId id="281" r:id="rId15"/>
    <p:sldId id="291" r:id="rId16"/>
    <p:sldId id="292" r:id="rId17"/>
    <p:sldId id="282" r:id="rId18"/>
    <p:sldId id="293" r:id="rId19"/>
    <p:sldId id="294" r:id="rId20"/>
    <p:sldId id="265" r:id="rId21"/>
    <p:sldId id="283" r:id="rId22"/>
    <p:sldId id="296" r:id="rId23"/>
    <p:sldId id="297" r:id="rId24"/>
    <p:sldId id="284" r:id="rId25"/>
    <p:sldId id="295" r:id="rId26"/>
    <p:sldId id="298" r:id="rId27"/>
    <p:sldId id="278" r:id="rId28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368">
          <p15:clr>
            <a:srgbClr val="A4A3A4"/>
          </p15:clr>
        </p15:guide>
        <p15:guide id="4" orient="horz" pos="1017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pos="7401">
          <p15:clr>
            <a:srgbClr val="A4A3A4"/>
          </p15:clr>
        </p15:guide>
        <p15:guide id="7" pos="210">
          <p15:clr>
            <a:srgbClr val="A4A3A4"/>
          </p15:clr>
        </p15:guide>
        <p15:guide id="8" pos="7471">
          <p15:clr>
            <a:srgbClr val="A4A3A4"/>
          </p15:clr>
        </p15:guide>
        <p15:guide id="9" pos="6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kdYD24awgGJN2irH3m7AlzEhc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26"/>
  </p:normalViewPr>
  <p:slideViewPr>
    <p:cSldViewPr snapToGrid="0">
      <p:cViewPr varScale="1">
        <p:scale>
          <a:sx n="121" d="100"/>
          <a:sy n="121" d="100"/>
        </p:scale>
        <p:origin x="448" y="168"/>
      </p:cViewPr>
      <p:guideLst>
        <p:guide orient="horz" pos="2183"/>
        <p:guide orient="horz" pos="133"/>
        <p:guide orient="horz" pos="368"/>
        <p:guide orient="horz" pos="1017"/>
        <p:guide orient="horz" pos="4156"/>
        <p:guide pos="7401"/>
        <p:guide pos="210"/>
        <p:guide pos="7471"/>
        <p:guide pos="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08322EE-C3A0-0B2B-D7D8-9699C612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FC766626-554A-2731-5268-434E0AB52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F6A475C2-217F-AC2F-B641-9CB1EBE7D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9E48724D-8A2C-3499-B6C4-D5C337DB8A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10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14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3C2F48EB-2FE1-896E-EDD3-FC84D002D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8068B2A1-D063-43C1-BA13-657E8576C0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1BE6CE46-6B99-8D94-F258-0C9E316BD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9ACEF3C2-4475-FFA6-3387-083178170E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11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62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C387101-BD03-D3D0-750F-B7F4FEB1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41C8E750-2AED-F144-A268-8262B5AB8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D8DD0E69-5AAC-9764-3C16-C23A44BE7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7A461298-B4FE-C708-76BB-05DCD5723D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12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430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70E3AA4-36EB-36FF-3C5E-294B35C01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C679C59B-F225-6478-EF88-C6F1B0729C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4005D6E6-5C6E-0009-EEA8-781B62DBAA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0007DD06-F93A-8AC3-B597-0B0C6FC5D5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13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007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4527803-1117-63D1-36B7-FE4B6DD6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081A1442-17DC-95F4-6E3C-00479E2387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E398C4A0-EE0B-B802-E56C-9C376AB6A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3D397E0D-9C62-DB8C-F484-9FB17D4650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14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257506B-9EE1-52AD-0796-89EDBD93B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D26526A3-2CDE-0527-178F-1D2F8AE4CA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3CFA0526-EDE5-3774-6533-F2D1C5D09C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5BB9F62A-A5D5-D0B3-2902-01207EDE83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15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415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AEE022D-9590-6C0C-2FF9-95B917144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4B130515-547C-5687-D27D-2DEC824F76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B47D426A-FA76-DC39-A14E-FB82824DF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47FCA770-D646-4840-5234-D693469FDD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16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09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12DFD8ED-9F16-F896-0BA9-2AF0A1DA7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98BCD9B2-163A-0E4E-B213-8DFD6658F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FBB19C60-21D8-2CD1-26CA-E48B5C3AF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74A4CC6B-2405-3532-CB1E-A6F27C47B5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17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47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4397360-6031-559D-B481-05519930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5E62CEF4-F802-A6BB-8DE2-07C40BB423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15A0F2AE-CE57-F187-A7D2-96AE06577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45E2EEE7-5893-1436-50CD-854E074D33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18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063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7DC26099-47CE-6EE5-09BE-95A2312E4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FC2ECB6D-E4B5-BF85-7E88-8BB7E52EAB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1B7D9371-AC34-BFE9-8F68-C5DEB207E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CD0FAE0D-0787-E6AB-5CA1-17D6750305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19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01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2</a:t>
            </a:fld>
            <a:endParaRPr dirty="0">
              <a:solidFill>
                <a:srgbClr val="000000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20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C8607FD-D526-B3C1-105B-66184F6A3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191BBA09-2EEA-F3FF-494E-943507D773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55B353D6-A164-ACFA-A2E3-0D57ABA1C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9E34A9A4-505C-026B-301C-A6582529A5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21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143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87CC75D-8593-4487-9001-1E2DA63E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5A2E40E0-D94A-1EB9-390B-CD0126D70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4FABD088-D7D3-5D1D-9486-384D42AA5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AABAA5C8-DF00-EC7C-237F-27516E1653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22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369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5915E70-7A86-EFC0-C89A-D21B3DD28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D106C3D0-B788-0173-7E15-54B8D1CBF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CED64CE9-3532-2E15-BAA1-A2E23BCEA7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D6100761-0D9E-15C8-B25F-633D866A3E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23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06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849A448E-633D-7F30-F6AD-526242EAE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B4CCCB86-5F7F-42E5-E63A-910A33D2D5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0987234D-212B-11DD-0E14-4DC3B7C8F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C6BE1F3E-A2AC-CE03-6A89-C453033FD0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24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443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AC37D7B9-8D31-0063-0D76-BBEC66571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247590AD-81CC-87FC-DBBE-0578A066D4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381E2B3C-9F13-20E5-F1E7-27852130C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B655ACAE-9C40-7C3E-03D6-BFC73C8C05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25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475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353A0B74-326A-AB32-015E-FA6B4C53E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447264A5-4EF3-5430-2BD0-6B6B25CE7D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F4D4EC65-D65C-52AC-1FFE-5722FA25D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AFBC4A03-055B-F78D-ACD8-47CDEDCC20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26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075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18" name="Google Shape;218;p23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27</a:t>
            </a:fld>
            <a:endParaRPr dirty="0">
              <a:solidFill>
                <a:srgbClr val="000000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3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4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5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176D40DA-F348-3E15-FC2B-9D3F6480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5E9D9D1C-749B-1344-6844-41B8E1C867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2AFE879A-F6F4-B9F6-0E2B-DDAA7AA854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EBFFF46A-3DB5-6E74-72DC-13DEA73916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6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50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EE2DF5C-828B-2B42-17ED-A6CFDCDC1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2DCF95D5-7EEA-4C3D-B7D3-748A946570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C6F2AF50-19F4-DA14-A3F1-DCDA80293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E46BE9C6-2381-D07F-94E6-9922B7FC50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7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43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7A3B864-F5A7-38CB-2C8B-A72F91B1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1D0C1FD9-3356-A930-96BF-EB8A67967A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6D079A5E-4574-55FF-5028-3E3A1590B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BC0B1950-7446-CFCC-3C25-917E41377E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8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7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9B75A38-06B9-8231-01A3-673971282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B52C8AE9-B34F-89B8-B577-171D14B0AE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1116B39C-2464-CF0B-8035-8E5E63375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B1BEEA28-6C39-933C-4294-CB8A6DE9EA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9</a:t>
            </a:fld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54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5" descr="D:\#교재편집\★2019\박혜지대리\ssafy 입학식\추가\디자인\추가샘플1표지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348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/>
          <p:nvPr/>
        </p:nvSpPr>
        <p:spPr>
          <a:xfrm>
            <a:off x="3230840" y="959159"/>
            <a:ext cx="5730321" cy="493993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Google Shape;18;p25"/>
          <p:cNvSpPr/>
          <p:nvPr/>
        </p:nvSpPr>
        <p:spPr>
          <a:xfrm>
            <a:off x="3071664" y="821938"/>
            <a:ext cx="6048672" cy="5214372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19" name="Google Shape;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1661" y="385433"/>
            <a:ext cx="1879200" cy="46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469" y="385433"/>
            <a:ext cx="1168349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빈 화면">
  <p:cSld name="9_빈 화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6" descr="D:\#교재편집\★2019\박혜지대리\ssafy 입학식\추가\디자인\추가샘플1표지.png"/>
          <p:cNvPicPr preferRelativeResize="0"/>
          <p:nvPr/>
        </p:nvPicPr>
        <p:blipFill rotWithShape="1">
          <a:blip r:embed="rId2">
            <a:alphaModFix/>
          </a:blip>
          <a:srcRect t="76847" b="9855"/>
          <a:stretch/>
        </p:blipFill>
        <p:spPr>
          <a:xfrm>
            <a:off x="0" y="0"/>
            <a:ext cx="12192000" cy="80386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  <a:defRPr sz="3200">
                <a:solidFill>
                  <a:srgbClr val="795E26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 sz="2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>
                <a:solidFill>
                  <a:schemeClr val="lt1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26"/>
          <p:cNvSpPr/>
          <p:nvPr/>
        </p:nvSpPr>
        <p:spPr>
          <a:xfrm>
            <a:off x="9759636" y="176015"/>
            <a:ext cx="2335793" cy="47555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Confidential</a:t>
            </a:r>
            <a:endParaRPr sz="2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7" descr="D:\#교재편집\★2019\박혜지대리\ssafy 입학식\추가\디자인\추가샘플1표지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3484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7"/>
          <p:cNvPicPr preferRelativeResize="0"/>
          <p:nvPr/>
        </p:nvPicPr>
        <p:blipFill rotWithShape="1">
          <a:blip r:embed="rId3">
            <a:alphaModFix/>
          </a:blip>
          <a:srcRect l="9548"/>
          <a:stretch/>
        </p:blipFill>
        <p:spPr>
          <a:xfrm>
            <a:off x="0" y="1373614"/>
            <a:ext cx="12240000" cy="4128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1661" y="385433"/>
            <a:ext cx="1879200" cy="46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469" y="389938"/>
            <a:ext cx="1168349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구역 머리글">
  <p:cSld name="2_구역 머리글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8" descr="D:\#교재편집\★2019\박혜지대리\ssafy 입학식\추가\디자인\추가샘플1표지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348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8"/>
          <p:cNvSpPr/>
          <p:nvPr/>
        </p:nvSpPr>
        <p:spPr>
          <a:xfrm>
            <a:off x="3448050" y="2273300"/>
            <a:ext cx="5270500" cy="22733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4" name="Google Shape;34;p28"/>
          <p:cNvSpPr/>
          <p:nvPr/>
        </p:nvSpPr>
        <p:spPr>
          <a:xfrm>
            <a:off x="3334296" y="2180123"/>
            <a:ext cx="5498008" cy="2459654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35" name="Google Shape;35;p28"/>
          <p:cNvCxnSpPr>
            <a:stCxn id="34" idx="0"/>
          </p:cNvCxnSpPr>
          <p:nvPr/>
        </p:nvCxnSpPr>
        <p:spPr>
          <a:xfrm>
            <a:off x="8832304" y="3409950"/>
            <a:ext cx="3359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" name="Google Shape;36;p28"/>
          <p:cNvCxnSpPr/>
          <p:nvPr/>
        </p:nvCxnSpPr>
        <p:spPr>
          <a:xfrm>
            <a:off x="-24680" y="3409950"/>
            <a:ext cx="3359696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" name="Google Shape;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1661" y="385433"/>
            <a:ext cx="1879200" cy="46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469" y="389938"/>
            <a:ext cx="1168349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9" descr="D:\#교재편집\★2019\박혜지대리\ssafy 입학식\추가\디자인\추가샘플1표지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348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9"/>
          <p:cNvSpPr/>
          <p:nvPr/>
        </p:nvSpPr>
        <p:spPr>
          <a:xfrm>
            <a:off x="3230840" y="959159"/>
            <a:ext cx="5730321" cy="493993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2" name="Google Shape;42;p29"/>
          <p:cNvSpPr/>
          <p:nvPr/>
        </p:nvSpPr>
        <p:spPr>
          <a:xfrm>
            <a:off x="3071664" y="821938"/>
            <a:ext cx="6048672" cy="5214372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1661" y="385433"/>
            <a:ext cx="1879200" cy="46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469" y="389938"/>
            <a:ext cx="1168349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삼성긴고딕 ExtraBold" panose="020B0600000101010101" pitchFamily="34" charset="-127"/>
                <a:ea typeface="삼성긴고딕 ExtraBold" panose="020B0600000101010101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삼성긴고딕 ExtraBold" panose="020B0600000101010101" pitchFamily="34" charset="-127"/>
                <a:ea typeface="삼성긴고딕 ExtraBold" panose="020B0600000101010101" pitchFamily="34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삼성긴고딕 ExtraBold" panose="020B0600000101010101" pitchFamily="34" charset="-127"/>
          <a:ea typeface="삼성긴고딕 Extra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삼성긴고딕 ExtraBold" panose="020B0600000101010101" pitchFamily="34" charset="-127"/>
          <a:ea typeface="삼성긴고딕 Extra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"/>
          <p:cNvGrpSpPr/>
          <p:nvPr/>
        </p:nvGrpSpPr>
        <p:grpSpPr>
          <a:xfrm>
            <a:off x="3071664" y="821938"/>
            <a:ext cx="6048672" cy="5214372"/>
            <a:chOff x="3071664" y="821938"/>
            <a:chExt cx="6048672" cy="5214372"/>
          </a:xfrm>
        </p:grpSpPr>
        <p:sp>
          <p:nvSpPr>
            <p:cNvPr id="57" name="Google Shape;57;p1"/>
            <p:cNvSpPr/>
            <p:nvPr/>
          </p:nvSpPr>
          <p:spPr>
            <a:xfrm>
              <a:off x="3230840" y="959159"/>
              <a:ext cx="5730321" cy="493993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3071664" y="821938"/>
              <a:ext cx="6048672" cy="5214372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9" name="Google Shape;59;p1"/>
          <p:cNvGrpSpPr/>
          <p:nvPr/>
        </p:nvGrpSpPr>
        <p:grpSpPr>
          <a:xfrm>
            <a:off x="3987832" y="2101738"/>
            <a:ext cx="4216336" cy="2593218"/>
            <a:chOff x="3987832" y="2020486"/>
            <a:chExt cx="4216336" cy="2593218"/>
          </a:xfrm>
        </p:grpSpPr>
        <p:sp>
          <p:nvSpPr>
            <p:cNvPr id="60" name="Google Shape;60;p1"/>
            <p:cNvSpPr/>
            <p:nvPr/>
          </p:nvSpPr>
          <p:spPr>
            <a:xfrm>
              <a:off x="3987832" y="2020486"/>
              <a:ext cx="4216336" cy="1846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6000"/>
                <a:buFont typeface="Arial"/>
                <a:buNone/>
              </a:pPr>
              <a:r>
                <a:rPr lang="ko-KR" sz="6000" b="0" i="0" u="none" strike="noStrike" cap="none" dirty="0">
                  <a:solidFill>
                    <a:srgbClr val="3F3F3F"/>
                  </a:solidFill>
                  <a:latin typeface="삼성긴고딕 ExtraBold" panose="020B0600000101010101" pitchFamily="34" charset="-127"/>
                  <a:ea typeface="삼성긴고딕 ExtraBold" panose="020B0600000101010101" pitchFamily="34" charset="-127"/>
                  <a:sym typeface="Arial"/>
                </a:rPr>
                <a:t>삼성 청년</a:t>
              </a:r>
              <a:br>
                <a:rPr lang="ko-KR" sz="6000" b="0" i="0" u="none" strike="noStrike" cap="none" dirty="0">
                  <a:solidFill>
                    <a:srgbClr val="3F3F3F"/>
                  </a:solidFill>
                  <a:latin typeface="삼성긴고딕 ExtraBold" panose="020B0600000101010101" pitchFamily="34" charset="-127"/>
                  <a:ea typeface="삼성긴고딕 ExtraBold" panose="020B0600000101010101" pitchFamily="34" charset="-127"/>
                  <a:sym typeface="Arial"/>
                </a:rPr>
              </a:br>
              <a:r>
                <a:rPr lang="ko-KR" sz="6000" b="0" i="0" u="none" strike="noStrike" cap="none" dirty="0">
                  <a:solidFill>
                    <a:srgbClr val="0070C0"/>
                  </a:solidFill>
                  <a:latin typeface="삼성긴고딕 ExtraBold" panose="020B0600000101010101" pitchFamily="34" charset="-127"/>
                  <a:ea typeface="삼성긴고딕 ExtraBold" panose="020B0600000101010101" pitchFamily="34" charset="-127"/>
                  <a:sym typeface="Arial"/>
                </a:rPr>
                <a:t>SW 아카데미</a:t>
              </a:r>
              <a:endParaRPr dirty="0">
                <a:latin typeface="삼성긴고딕 ExtraBold" panose="020B0600000101010101" pitchFamily="34" charset="-127"/>
                <a:ea typeface="삼성긴고딕 ExtraBold" panose="020B0600000101010101" pitchFamily="34" charset="-127"/>
              </a:endParaRPr>
            </a:p>
          </p:txBody>
        </p:sp>
        <p:grpSp>
          <p:nvGrpSpPr>
            <p:cNvPr id="61" name="Google Shape;61;p1"/>
            <p:cNvGrpSpPr/>
            <p:nvPr/>
          </p:nvGrpSpPr>
          <p:grpSpPr>
            <a:xfrm>
              <a:off x="4655837" y="4126350"/>
              <a:ext cx="2880321" cy="487354"/>
              <a:chOff x="4743006" y="4141099"/>
              <a:chExt cx="2705987" cy="457856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743006" y="4141099"/>
                <a:ext cx="2705987" cy="457856"/>
              </a:xfrm>
              <a:prstGeom prst="rect">
                <a:avLst/>
              </a:prstGeom>
              <a:solidFill>
                <a:srgbClr val="0046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Malgun Gothic"/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" name="Google Shape;63;p1"/>
              <p:cNvSpPr txBox="1"/>
              <p:nvPr/>
            </p:nvSpPr>
            <p:spPr>
              <a:xfrm>
                <a:off x="5033546" y="4239911"/>
                <a:ext cx="2124938" cy="260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ko-KR" sz="1800" b="0" i="0" u="none" strike="noStrike" cap="none" dirty="0">
                    <a:solidFill>
                      <a:srgbClr val="FFFFFF"/>
                    </a:solidFill>
                    <a:latin typeface="삼성긴고딕 ExtraBold" panose="020B0600000101010101" pitchFamily="34" charset="-127"/>
                    <a:ea typeface="삼성긴고딕 ExtraBold" panose="020B0600000101010101" pitchFamily="34" charset="-127"/>
                    <a:sym typeface="Arial"/>
                  </a:rPr>
                  <a:t>데이터분석 이론 및 실습</a:t>
                </a:r>
                <a:endParaRPr sz="1800" b="0" i="0" u="none" strike="noStrike" cap="none" dirty="0">
                  <a:solidFill>
                    <a:srgbClr val="FFFFFF"/>
                  </a:solidFill>
                  <a:latin typeface="삼성긴고딕 ExtraBold" panose="020B0600000101010101" pitchFamily="34" charset="-127"/>
                  <a:ea typeface="삼성긴고딕 ExtraBold" panose="020B0600000101010101" pitchFamily="34" charset="-127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36E6E85-3176-313C-10F3-5D8FCCF6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922BFE6E-A34D-FE54-2A96-9D1EECF6AD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2-3.</a:t>
            </a:r>
            <a:r>
              <a:rPr lang="ko-KR" altLang="en-US" dirty="0">
                <a:sym typeface="Arial"/>
              </a:rPr>
              <a:t> 요소 제곱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리스트의 각 요소를 제곱하기 위해 리스트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컴프리헨션을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각 요소에 제곱 연산을 적용합니다 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(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num ** 2).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3rd.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제곱된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값을 새로운 리스트에 추가하여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제곱된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요소로 구성된 리스트를 생성합니다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4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th.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완성된 리스트를 반환하여 결과를 확인합니다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DF65BFEE-444E-E5EE-8615-4092491272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/>
              <a:t>2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리스트 처리 및 조건문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56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2F1CB4B-196C-D5E4-85A6-4131E0943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6BED3406-EB4F-6A9E-6565-55D239C72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3-1.</a:t>
            </a:r>
            <a:r>
              <a:rPr lang="ko-KR" altLang="en-US" dirty="0">
                <a:sym typeface="Arial"/>
              </a:rPr>
              <a:t> 문자열을 리스트로 변환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문자열의 각 문자를 개별적으로 다루기 위해 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list()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함수를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ko-KR" altLang="en-US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2nd. list()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함수를 호출하여 문자열을 리스트로 변환합니다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이 함수는 문자열의 각 문자를 리스트의 개별 요소로 변환해줍니다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ko-KR" altLang="en-US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변환된 리스트를 반환하여 결과를 확인합니다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2A35F07E-378C-F4EF-002C-9D744257ED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/>
              <a:t>3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리스트와 문자열 변환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947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7AE4206-1768-72FC-C5FD-F6DC7A788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CB2D2AD8-9F1C-630E-2F55-8E8A66436A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3-2.</a:t>
            </a:r>
            <a:r>
              <a:rPr lang="ko-KR" altLang="en-US" dirty="0">
                <a:sym typeface="Arial"/>
              </a:rPr>
              <a:t> 리스트를 문자열로 변환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리스트의 요소들을 하나의 문자열로 결합하기 위해 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join()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메서드를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2nd. ''.join(</a:t>
            </a:r>
            <a:r>
              <a:rPr lang="en-US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lst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)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사용하여 리스트의 모든 요소를 빈 문자열 기준으로 합쳐 하나의 문자열을 생성합니다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생성된 문자열을 반환하여 결과를 확인합니다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1D923271-2CA5-576B-0B9C-59B8CE96C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/>
              <a:t>3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리스트와 문자열 변환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4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BB4E24D-F49F-B39F-870D-82B6141FE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286DC63A-20FE-38E2-2484-BCE57F9ED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3-3.</a:t>
            </a:r>
            <a:r>
              <a:rPr lang="ko-KR" altLang="en-US" dirty="0">
                <a:sym typeface="Arial"/>
              </a:rPr>
              <a:t> 문자열을 공백 기준으로 분리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문자열을 단어별로 나누기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split()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메서드를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split()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메서드를 호출하면 공백을 기준으로 문자열이 분리되어 각 단어가 리스트의 요소로 저장됩니다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분리된 단어 리스트를 반환하여 결과를 확인합니다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B0A7E8D5-66C9-A08B-F32A-DDA06A762E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/>
              <a:t>3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리스트와 문자열 변환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52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85E83E4-4749-FFA3-3C4A-8A5C752E7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5574819B-7FDA-31CF-1C7E-D72FC41B90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4-1.</a:t>
            </a:r>
            <a:r>
              <a:rPr lang="ko-KR" altLang="en-US" dirty="0">
                <a:sym typeface="Arial"/>
              </a:rPr>
              <a:t> </a:t>
            </a:r>
            <a:r>
              <a:rPr lang="ko-KR" altLang="en-US" dirty="0" err="1">
                <a:sym typeface="Arial"/>
              </a:rPr>
              <a:t>딕셔너리에서</a:t>
            </a:r>
            <a:r>
              <a:rPr lang="ko-KR" altLang="en-US" dirty="0">
                <a:sym typeface="Arial"/>
              </a:rPr>
              <a:t> 키 삭제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특정 키를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딕셔너리에서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삭제하기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del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키워드를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키가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딕셔너리에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존재하는지 확인하기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if key in d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조건문을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키가 존재하면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del d[key]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사용하여 해당 키를 삭제합니다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4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th.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삭제한 후의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딕셔너리를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반환하여 결과를 확인합니다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01531C4F-40A0-9213-58B6-7034331C4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/>
              <a:t>4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</a:t>
            </a:r>
            <a:r>
              <a:rPr lang="ko-KR" altLang="en-US" dirty="0" err="1">
                <a:sym typeface="Arial"/>
              </a:rPr>
              <a:t>딕셔너리</a:t>
            </a:r>
            <a:r>
              <a:rPr lang="ko-KR" altLang="en-US" dirty="0">
                <a:sym typeface="Arial"/>
              </a:rPr>
              <a:t> 조작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26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7FB66AE-B7CF-A901-D104-EB847C1D7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D532840B-3B6E-BE4F-E095-226CD1126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4-2.</a:t>
            </a:r>
            <a:r>
              <a:rPr lang="ko-KR" altLang="en-US" dirty="0">
                <a:sym typeface="Arial"/>
              </a:rPr>
              <a:t> </a:t>
            </a:r>
            <a:r>
              <a:rPr lang="ko-KR" altLang="en-US" dirty="0" err="1">
                <a:sym typeface="Arial"/>
              </a:rPr>
              <a:t>딕셔너리에</a:t>
            </a:r>
            <a:r>
              <a:rPr lang="ko-KR" altLang="en-US" dirty="0">
                <a:sym typeface="Arial"/>
              </a:rPr>
              <a:t> 키</a:t>
            </a:r>
            <a:r>
              <a:rPr lang="en-US" altLang="ko-KR" dirty="0">
                <a:sym typeface="Arial"/>
              </a:rPr>
              <a:t>-</a:t>
            </a:r>
            <a:r>
              <a:rPr lang="ko-KR" altLang="en-US" dirty="0">
                <a:sym typeface="Arial"/>
              </a:rPr>
              <a:t>값 쌍 추가</a:t>
            </a:r>
            <a:endParaRPr lang="ko-KR" altLang="en-US"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b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</a:b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st.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새로운 키와 값을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딕셔너리에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추가하기 위해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딕셔너리의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키를 사용하여 값을 할당합니다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d[key] = value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사용하여 새로운 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-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값 쌍을 추가합니다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추가된 후의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딕셔너리를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반환하여 결과를 확인합니다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lang="ko-KR" altLang="en-US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39D810F8-D1D8-6CA6-514E-DB3F977E8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/>
              <a:t>4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</a:t>
            </a:r>
            <a:r>
              <a:rPr lang="ko-KR" altLang="en-US" dirty="0" err="1">
                <a:sym typeface="Arial"/>
              </a:rPr>
              <a:t>딕셔너리</a:t>
            </a:r>
            <a:r>
              <a:rPr lang="ko-KR" altLang="en-US" dirty="0">
                <a:sym typeface="Arial"/>
              </a:rPr>
              <a:t> 조작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165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AF61751-1AAA-9F3E-6BBA-A5C0CB2AE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3CCBB2CF-47D1-1E49-9C64-2BEFACE141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4-3.</a:t>
            </a:r>
            <a:r>
              <a:rPr lang="ko-KR" altLang="en-US" dirty="0">
                <a:sym typeface="Arial"/>
              </a:rPr>
              <a:t> 특정 기준 이상의 값만 선택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딕셔너리의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요소를 필터링하기 위해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딕셔너리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컴프리헨션을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for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반복문을 사용하여 각 키와 값을 순회하며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if value &gt;= threshold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조건을 사용하여 기준 이상인 요소만 선택합니다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선택된 요소들을 새로운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딕셔너리에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추가하여 반환합니다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ABC7A4EA-2FD5-8FFD-2399-6ED73757D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/>
              <a:t>4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</a:t>
            </a:r>
            <a:r>
              <a:rPr lang="ko-KR" altLang="en-US" dirty="0" err="1">
                <a:sym typeface="Arial"/>
              </a:rPr>
              <a:t>딕셔너리</a:t>
            </a:r>
            <a:r>
              <a:rPr lang="ko-KR" altLang="en-US" dirty="0">
                <a:sym typeface="Arial"/>
              </a:rPr>
              <a:t> 조작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56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8DC52F8-DD31-7D0B-30E6-DEEC09737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7BF30CD7-289A-8DEE-AABE-C9B7616F30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5-1.</a:t>
            </a:r>
            <a:r>
              <a:rPr lang="ko-KR" altLang="en-US" dirty="0">
                <a:sym typeface="Arial"/>
              </a:rPr>
              <a:t> 중복 제거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리스트에서 중복된 요소를 제거하기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set()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함수를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set(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lst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)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사용하여 리스트를 집합으로 변환합니다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이 과정에서 중복된 요소들이 자동으로 제거됩니다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중복이 제거된 집합을 반환하여 결과를 확인합니다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5280CB63-89DF-822B-8599-A53C6F0F3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>
                <a:sym typeface="Arial"/>
              </a:rPr>
              <a:t>5.</a:t>
            </a:r>
            <a:r>
              <a:rPr lang="ko-KR" altLang="en-US" dirty="0">
                <a:sym typeface="Arial"/>
              </a:rPr>
              <a:t> 집합</a:t>
            </a:r>
            <a:r>
              <a:rPr lang="en-US" altLang="ko-KR" dirty="0">
                <a:sym typeface="Arial"/>
              </a:rPr>
              <a:t>(</a:t>
            </a:r>
            <a:r>
              <a:rPr lang="en-US" altLang="ko-KR" dirty="0"/>
              <a:t>Set) </a:t>
            </a:r>
            <a:r>
              <a:rPr lang="ko-KR" altLang="en-US" dirty="0"/>
              <a:t>조작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52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370320D-C5C9-69D6-101D-611C9F84C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B734C7A7-8BFF-2AD4-39C8-74878EAA40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5-2.</a:t>
            </a:r>
            <a:r>
              <a:rPr lang="ko-KR" altLang="en-US" dirty="0">
                <a:sym typeface="Arial"/>
              </a:rPr>
              <a:t> 교집합 계산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두 집합의 공통 요소를 찾기 위해 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&amp;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연산자를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set1 &amp; set2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사용하여 두 집합의 교집합을 계산합니다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교집합은 두 집합에서 모두 존재하는 요소들로 구성됩니다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계산된 교집합을 반환하여 결과를 확인합니다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C84C4125-69AC-8620-B74E-AD4F226B3F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>
                <a:sym typeface="Arial"/>
              </a:rPr>
              <a:t>5.</a:t>
            </a:r>
            <a:r>
              <a:rPr lang="ko-KR" altLang="en-US" dirty="0">
                <a:sym typeface="Arial"/>
              </a:rPr>
              <a:t> 집합</a:t>
            </a:r>
            <a:r>
              <a:rPr lang="en-US" altLang="ko-KR" dirty="0">
                <a:sym typeface="Arial"/>
              </a:rPr>
              <a:t>(</a:t>
            </a:r>
            <a:r>
              <a:rPr lang="en-US" altLang="ko-KR" dirty="0"/>
              <a:t>Set) </a:t>
            </a:r>
            <a:r>
              <a:rPr lang="ko-KR" altLang="en-US" dirty="0"/>
              <a:t>조작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7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CDF32BA-5F9F-158D-5BCA-541037AC7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F2CFC5F1-6F50-A72A-C86E-A2F9D65C7C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5-3.</a:t>
            </a:r>
            <a:r>
              <a:rPr lang="ko-KR" altLang="en-US" dirty="0">
                <a:sym typeface="Arial"/>
              </a:rPr>
              <a:t> 합집합 계산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두 집합의 모든 요소를 포함하는 합집합을 계산하기 위해 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|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연산자를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set1 | set2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사용하여 두 집합의 합집합을 계산합니다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합집합은 두 집합의 모든 요소를 포함합니다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계산된 합집합을 반환하여 결과를 확인합니다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2AB4EE8D-0B25-1BCA-9363-C63A6F968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>
                <a:sym typeface="Arial"/>
              </a:rPr>
              <a:t>5.</a:t>
            </a:r>
            <a:r>
              <a:rPr lang="ko-KR" altLang="en-US" dirty="0">
                <a:sym typeface="Arial"/>
              </a:rPr>
              <a:t> 집합</a:t>
            </a:r>
            <a:r>
              <a:rPr lang="en-US" altLang="ko-KR" dirty="0">
                <a:sym typeface="Arial"/>
              </a:rPr>
              <a:t>(</a:t>
            </a:r>
            <a:r>
              <a:rPr lang="en-US" altLang="ko-KR" dirty="0"/>
              <a:t>Set) </a:t>
            </a:r>
            <a:r>
              <a:rPr lang="ko-KR" altLang="en-US" dirty="0"/>
              <a:t>조작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36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1976013" y="1099751"/>
            <a:ext cx="8582685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Gungsuh" panose="02030600000101010101" pitchFamily="18" charset="-127"/>
              <a:ea typeface="Gungsuh" panose="02030600000101010101" pitchFamily="18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0" u="none" strike="noStrike" cap="none" dirty="0">
                <a:solidFill>
                  <a:schemeClr val="dk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Arial"/>
              </a:rPr>
              <a:t>&lt;알림&gt;</a:t>
            </a:r>
            <a:endParaRPr dirty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285750" marR="0" lvl="0" indent="-31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endParaRPr sz="4000" b="0" i="0" u="none" strike="noStrike" cap="none" dirty="0">
              <a:solidFill>
                <a:schemeClr val="dk1"/>
              </a:solidFill>
              <a:latin typeface="Gungsuh" panose="02030600000101010101" pitchFamily="18" charset="-127"/>
              <a:ea typeface="Gungsuh" panose="02030600000101010101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 dirty="0">
                <a:solidFill>
                  <a:schemeClr val="dk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Arial"/>
              </a:rPr>
              <a:t>본 강의는 삼성 청년 </a:t>
            </a:r>
            <a:r>
              <a:rPr lang="ko-KR" sz="3200" b="0" i="0" u="none" strike="noStrike" cap="none" dirty="0" err="1">
                <a:solidFill>
                  <a:schemeClr val="dk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Arial"/>
              </a:rPr>
              <a:t>SW아카데미의</a:t>
            </a:r>
            <a:r>
              <a:rPr lang="ko-KR" sz="3200" b="0" i="0" u="none" strike="noStrike" cap="none" dirty="0">
                <a:solidFill>
                  <a:schemeClr val="dk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Arial"/>
              </a:rPr>
              <a:t> 컨텐츠로</a:t>
            </a:r>
            <a:endParaRPr sz="3200" b="0" i="0" u="none" strike="noStrike" cap="none" dirty="0">
              <a:solidFill>
                <a:schemeClr val="dk1"/>
              </a:solidFill>
              <a:latin typeface="Gungsuh" panose="02030600000101010101" pitchFamily="18" charset="-127"/>
              <a:ea typeface="Gungsuh" panose="02030600000101010101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 dirty="0">
                <a:solidFill>
                  <a:schemeClr val="dk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Arial"/>
              </a:rPr>
              <a:t>보안서약서에 의거하여</a:t>
            </a:r>
            <a:endParaRPr sz="3200" b="0" i="0" u="none" strike="noStrike" cap="none" dirty="0">
              <a:solidFill>
                <a:schemeClr val="dk1"/>
              </a:solidFill>
              <a:latin typeface="Gungsuh" panose="02030600000101010101" pitchFamily="18" charset="-127"/>
              <a:ea typeface="Gungsuh" panose="02030600000101010101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 dirty="0">
                <a:solidFill>
                  <a:schemeClr val="dk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Arial"/>
              </a:rPr>
              <a:t>강의 내용을 어떠한 사유로도 임의로 복사, 촬영, 녹음, 복제, 보관, 전송하거나 </a:t>
            </a:r>
            <a:endParaRPr sz="3200" b="0" i="0" u="none" strike="noStrike" cap="none" dirty="0">
              <a:solidFill>
                <a:schemeClr val="dk1"/>
              </a:solidFill>
              <a:latin typeface="Gungsuh" panose="02030600000101010101" pitchFamily="18" charset="-127"/>
              <a:ea typeface="Gungsuh" panose="02030600000101010101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 dirty="0">
                <a:solidFill>
                  <a:schemeClr val="dk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Arial"/>
              </a:rPr>
              <a:t>허가 받지 않은 저장매체를 </a:t>
            </a:r>
            <a:endParaRPr sz="3200" b="0" i="0" u="none" strike="noStrike" cap="none" dirty="0">
              <a:solidFill>
                <a:schemeClr val="dk1"/>
              </a:solidFill>
              <a:latin typeface="Gungsuh" panose="02030600000101010101" pitchFamily="18" charset="-127"/>
              <a:ea typeface="Gungsuh" panose="02030600000101010101" pitchFamily="18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 dirty="0">
                <a:solidFill>
                  <a:schemeClr val="dk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Arial"/>
              </a:rPr>
              <a:t>이용한 보관, 제3자에게 누설, 공개,</a:t>
            </a:r>
            <a:endParaRPr dirty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 dirty="0">
                <a:solidFill>
                  <a:schemeClr val="dk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Arial"/>
              </a:rPr>
              <a:t>또는 사용하는 등의 행위를 금합니다.</a:t>
            </a:r>
            <a:endParaRPr sz="2800" b="0" i="0" u="none" strike="noStrike" cap="none" dirty="0">
              <a:solidFill>
                <a:schemeClr val="dk1"/>
              </a:solidFill>
              <a:latin typeface="Gungsuh" panose="02030600000101010101" pitchFamily="18" charset="-127"/>
              <a:ea typeface="Gungsuh" panose="0203060000010101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ungsuh" panose="02030600000101010101" pitchFamily="18" charset="-127"/>
              <a:ea typeface="Gungsuh" panose="0203060000010101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ungsuh" panose="02030600000101010101" pitchFamily="18" charset="-127"/>
              <a:ea typeface="Gungsuh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 idx="4294967295"/>
          </p:nvPr>
        </p:nvSpPr>
        <p:spPr>
          <a:xfrm>
            <a:off x="3529012" y="3151981"/>
            <a:ext cx="5133975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3200" b="1" dirty="0">
                <a:solidFill>
                  <a:srgbClr val="000000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과제 알고리즘</a:t>
            </a:r>
            <a:endParaRPr sz="3200" b="1" dirty="0">
              <a:solidFill>
                <a:srgbClr val="000000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DD9060A-81FF-B990-EB71-B42093344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F3D927AF-CD5B-8CB9-B430-74CBC43B12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1-1.</a:t>
            </a:r>
            <a:r>
              <a:rPr lang="ko-KR" altLang="en-US" dirty="0">
                <a:sym typeface="Arial"/>
              </a:rPr>
              <a:t> 문자열 </a:t>
            </a:r>
            <a:r>
              <a:rPr lang="ko-KR" altLang="en-US" dirty="0" err="1">
                <a:sym typeface="Arial"/>
              </a:rPr>
              <a:t>포맷팅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문자열을 단어 단위로 나누기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split()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메서드를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이 메서드는 문자열을 공백을 기준으로 분리하여 리스트로 변환합니다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각 단어의 첫 글자를 대문자로 변환하기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capitalize()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메서드를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이 메서드는 첫 글자만 대문자로 변환해줍니다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변환된 단어들을 하나의 문자열로 합치기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join()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메서드를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공백 없이 모든 단어를 결합하여 최종 문자열을 만듭니다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4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th.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결과 문자열을 반환하여 출력합니다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1C5EC6D8-D20C-4169-21AC-2BF3D0598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/>
              <a:t>과제</a:t>
            </a:r>
            <a:r>
              <a:rPr lang="en-US" altLang="ko-KR" dirty="0"/>
              <a:t>1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문자열 리스트 심화 조작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77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9EF0214-C868-5753-2C82-4AA99F4A9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786C4982-B23E-518F-A069-4088E67B59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/>
              <a:t>1-2.</a:t>
            </a:r>
            <a:r>
              <a:rPr lang="ko-KR" altLang="en-US" dirty="0"/>
              <a:t> 짝수 인덱스 요소 선택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리스트의 길이를 기준으로 인덱스를 생성하기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range(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len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(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lst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))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이 메서드는 리스트의 인덱스를 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0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부터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끝까지 생성해줍니다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for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반복문을 사용하여 리스트의 각 인덱스를 순회합니다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인덱스가 짝수인지 확인하기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if 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i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% 2 == 0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조건문을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4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th.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조건에 맞는 짝수 인덱스의 요소를 새로운 리스트에 추가합니다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5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th.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반복이 끝난 후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,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완성된 리스트를 반환하여 결과를 출력합니다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545575DD-B400-D2D2-5446-A377ED2DC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/>
              <a:t>과제</a:t>
            </a:r>
            <a:r>
              <a:rPr lang="en-US" altLang="ko-KR" dirty="0"/>
              <a:t>1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문자열 리스트 심화 조작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314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7759694-F6AB-92E3-4439-157CAD7EC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34CD92B6-040D-D622-D1FC-7652EB70EA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/>
              <a:t>1-3.</a:t>
            </a:r>
            <a:r>
              <a:rPr lang="ko-KR" altLang="en-US" dirty="0"/>
              <a:t> 중복 제거 및 정렬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set()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함수를 사용하여 리스트에서 중복된 요소를 제거합니다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이 과정에서 중복된 요소들이 제거되고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,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순서가 없는 집합 형태가 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2nd. sorted()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함수를 사용하여 중복이 제거된 집합을 오름차순으로 정렬된 리스트로 변환합니다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정렬된 리스트를 반환하여 문제의 요구사항을 충족합니다</a:t>
            </a:r>
            <a:br>
              <a:rPr 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</a:b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1A511657-8C6C-952A-A6AE-2B5D6CECB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/>
              <a:t>과제</a:t>
            </a:r>
            <a:r>
              <a:rPr lang="en-US" altLang="ko-KR" dirty="0"/>
              <a:t>1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문자열 리스트 심화 조작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654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9A973A9-E327-BC8C-B7FE-4CFD7AAA6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B6858408-6F5F-3486-78CC-DB59675AA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/>
              <a:t>2-1.</a:t>
            </a:r>
            <a:r>
              <a:rPr lang="ko-KR" altLang="en-US" dirty="0"/>
              <a:t> 리스트 평균 계산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리스트의 모든 요소를 더하기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sum()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함수를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이 함수는 리스트의 모든 숫자를 더해줍니다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리스트의 요소 개수를 구하기 위해 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len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함수를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합계와 개수를 나누어 평균을 계산합니다 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(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sum(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lst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) / 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len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(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lst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)). 4th.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계산된 평균을 반환하여 출력합니다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r>
              <a:rPr 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1142EDF6-028B-988B-48A9-7D02076D0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/>
              <a:t>과제</a:t>
            </a:r>
            <a:r>
              <a:rPr lang="en-US" altLang="ko-KR" dirty="0"/>
              <a:t>2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숫자 조작과 시퀀스 처리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430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B2D8885-E687-D6B3-9869-66D6C769B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B29C7D5F-552A-2B33-70F9-5F9EC7389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/>
              <a:t>2-2.</a:t>
            </a:r>
            <a:r>
              <a:rPr lang="ko-KR" altLang="en-US" dirty="0"/>
              <a:t> 소수 판별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숫자가 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보다 작으면 소수가 아니므로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False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반환합니다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2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부터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숫자의 제곱근까지 반복문을 사용하여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나누어떨어지는지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검사합니다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나누어떨어지면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소수가 아니므로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False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반환하고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, 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나누어떨어지지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않으면 반복문이 종료된 후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True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반환합니다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80923B3D-7777-4077-560D-63B83E2CE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/>
              <a:t>과제</a:t>
            </a:r>
            <a:r>
              <a:rPr lang="en-US" altLang="ko-KR" dirty="0"/>
              <a:t>2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숫자 조작과 시퀀스 처리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7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9BED9E2-8C93-E6F2-D892-361081B19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E306E59F-018D-0AE6-0FE6-83F1A2CD6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/>
              <a:t>2-3.</a:t>
            </a:r>
            <a:r>
              <a:rPr lang="ko-KR" altLang="en-US" dirty="0"/>
              <a:t> 소수 필터링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리스트의 각 요소를 검사하기 위해 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for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반복문을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2nd.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각 요소가 소수인지 확인하기 위해 </a:t>
            </a:r>
            <a:r>
              <a:rPr lang="en-US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is_prime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함수를 호출합니다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소수인 경우 새로운 리스트에 추가합니다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4th.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소수로만 구성된 새로운 리스트를 반환하여 결과를 확인합니다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85D05D40-5FE6-0AC8-A2AD-B61BBD0949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/>
              <a:t>과제</a:t>
            </a:r>
            <a:r>
              <a:rPr lang="en-US" altLang="ko-KR" dirty="0"/>
              <a:t>2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숫자 조작과 시퀀스 처리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223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/>
        </p:nvSpPr>
        <p:spPr>
          <a:xfrm>
            <a:off x="3264989" y="959158"/>
            <a:ext cx="5730321" cy="493993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105814" y="821938"/>
            <a:ext cx="6048672" cy="5214372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</p:txBody>
      </p:sp>
      <p:grpSp>
        <p:nvGrpSpPr>
          <p:cNvPr id="222" name="Google Shape;222;p23"/>
          <p:cNvGrpSpPr/>
          <p:nvPr/>
        </p:nvGrpSpPr>
        <p:grpSpPr>
          <a:xfrm>
            <a:off x="3885697" y="1632366"/>
            <a:ext cx="4488903" cy="3394564"/>
            <a:chOff x="3885695" y="1688262"/>
            <a:chExt cx="4488903" cy="3394564"/>
          </a:xfrm>
        </p:grpSpPr>
        <p:sp>
          <p:nvSpPr>
            <p:cNvPr id="223" name="Google Shape;223;p23"/>
            <p:cNvSpPr/>
            <p:nvPr/>
          </p:nvSpPr>
          <p:spPr>
            <a:xfrm>
              <a:off x="3885695" y="1688262"/>
              <a:ext cx="4488903" cy="2769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1" dirty="0">
                  <a:solidFill>
                    <a:srgbClr val="0070C0"/>
                  </a:solidFill>
                  <a:latin typeface="삼성긴고딕 ExtraBold" panose="020B0600000101010101" pitchFamily="34" charset="-127"/>
                  <a:ea typeface="삼성긴고딕 ExtraBold" panose="020B0600000101010101" pitchFamily="34" charset="-127"/>
                  <a:sym typeface="Arial"/>
                </a:rPr>
                <a:t>내일 </a:t>
              </a:r>
              <a:endParaRPr sz="6000" b="1" dirty="0">
                <a:solidFill>
                  <a:srgbClr val="0070C0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1" dirty="0">
                  <a:solidFill>
                    <a:srgbClr val="0070C0"/>
                  </a:solidFill>
                  <a:latin typeface="삼성긴고딕 ExtraBold" panose="020B0600000101010101" pitchFamily="34" charset="-127"/>
                  <a:ea typeface="삼성긴고딕 ExtraBold" panose="020B0600000101010101" pitchFamily="34" charset="-127"/>
                  <a:sym typeface="Arial"/>
                </a:rPr>
                <a:t>방송에서</a:t>
              </a:r>
              <a:endParaRPr sz="6000" b="1" dirty="0">
                <a:solidFill>
                  <a:srgbClr val="0070C0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1" dirty="0">
                  <a:solidFill>
                    <a:srgbClr val="0070C0"/>
                  </a:solidFill>
                  <a:latin typeface="삼성긴고딕 ExtraBold" panose="020B0600000101010101" pitchFamily="34" charset="-127"/>
                  <a:ea typeface="삼성긴고딕 ExtraBold" panose="020B0600000101010101" pitchFamily="34" charset="-127"/>
                  <a:sym typeface="Arial"/>
                </a:rPr>
                <a:t>만나요!</a:t>
              </a:r>
              <a:endParaRPr sz="6000" b="1" dirty="0">
                <a:solidFill>
                  <a:srgbClr val="0070C0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endParaRPr>
            </a:p>
          </p:txBody>
        </p:sp>
        <p:grpSp>
          <p:nvGrpSpPr>
            <p:cNvPr id="224" name="Google Shape;224;p23"/>
            <p:cNvGrpSpPr/>
            <p:nvPr/>
          </p:nvGrpSpPr>
          <p:grpSpPr>
            <a:xfrm>
              <a:off x="4657751" y="4595472"/>
              <a:ext cx="2880322" cy="487354"/>
              <a:chOff x="4744802" y="4581827"/>
              <a:chExt cx="2705987" cy="457856"/>
            </a:xfrm>
          </p:grpSpPr>
          <p:sp>
            <p:nvSpPr>
              <p:cNvPr id="225" name="Google Shape;225;p23"/>
              <p:cNvSpPr/>
              <p:nvPr/>
            </p:nvSpPr>
            <p:spPr>
              <a:xfrm>
                <a:off x="4744802" y="4581827"/>
                <a:ext cx="2705987" cy="457856"/>
              </a:xfrm>
              <a:prstGeom prst="rect">
                <a:avLst/>
              </a:prstGeom>
              <a:solidFill>
                <a:srgbClr val="0046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dirty="0">
                  <a:solidFill>
                    <a:srgbClr val="FFFFFF"/>
                  </a:solidFill>
                  <a:latin typeface="삼성긴고딕 ExtraBold" panose="020B0600000101010101" pitchFamily="34" charset="-127"/>
                  <a:ea typeface="삼성긴고딕 ExtraBold" panose="020B0600000101010101" pitchFamily="34" charset="-127"/>
                  <a:sym typeface="Arial"/>
                </a:endParaRPr>
              </a:p>
            </p:txBody>
          </p:sp>
          <p:sp>
            <p:nvSpPr>
              <p:cNvPr id="226" name="Google Shape;226;p23"/>
              <p:cNvSpPr txBox="1"/>
              <p:nvPr/>
            </p:nvSpPr>
            <p:spPr>
              <a:xfrm>
                <a:off x="4950589" y="4680638"/>
                <a:ext cx="2290817" cy="260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 dirty="0">
                    <a:solidFill>
                      <a:srgbClr val="FFFFFF"/>
                    </a:solidFill>
                    <a:latin typeface="삼성긴고딕 ExtraBold" panose="020B0600000101010101" pitchFamily="34" charset="-127"/>
                    <a:ea typeface="삼성긴고딕 ExtraBold" panose="020B0600000101010101" pitchFamily="34" charset="-127"/>
                    <a:sym typeface="Arial"/>
                  </a:rPr>
                  <a:t>삼성 청년 SW 아카데미</a:t>
                </a:r>
                <a:endParaRPr dirty="0">
                  <a:latin typeface="삼성긴고딕 ExtraBold" panose="020B0600000101010101" pitchFamily="34" charset="-127"/>
                  <a:ea typeface="삼성긴고딕 ExtraBold" panose="020B0600000101010101" pitchFamily="34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1903955" y="3216274"/>
            <a:ext cx="9388333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ko-KR" sz="4400" b="1" dirty="0">
                <a:solidFill>
                  <a:schemeClr val="dk1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9</a:t>
            </a:r>
            <a:r>
              <a:rPr lang="ko-KR" altLang="en-US" sz="4400" b="1" dirty="0">
                <a:solidFill>
                  <a:schemeClr val="dk1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월</a:t>
            </a:r>
            <a:r>
              <a:rPr lang="en-US" altLang="ko-KR" sz="4400" b="1" dirty="0">
                <a:solidFill>
                  <a:schemeClr val="dk1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9</a:t>
            </a:r>
            <a:r>
              <a:rPr lang="ko-KR" altLang="en-US" sz="4400" b="1" dirty="0">
                <a:solidFill>
                  <a:schemeClr val="dk1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일 </a:t>
            </a:r>
            <a:r>
              <a:rPr lang="ko-KR" altLang="en-US" sz="4400" b="1" dirty="0">
                <a:solidFill>
                  <a:schemeClr val="dk1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실습 및 과제 알고리즘</a:t>
            </a:r>
            <a:endParaRPr sz="4400" b="1" dirty="0">
              <a:solidFill>
                <a:schemeClr val="dk1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 idx="4294967295"/>
          </p:nvPr>
        </p:nvSpPr>
        <p:spPr>
          <a:xfrm>
            <a:off x="3529012" y="3151981"/>
            <a:ext cx="5133975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3200" b="1" dirty="0">
                <a:solidFill>
                  <a:srgbClr val="000000"/>
                </a:solidFill>
                <a:latin typeface="삼성긴고딕 ExtraBold" panose="020B0600000101010101" pitchFamily="34" charset="-127"/>
                <a:ea typeface="삼성긴고딕 ExtraBold" panose="020B0600000101010101" pitchFamily="34" charset="-127"/>
              </a:rPr>
              <a:t>실습 알고리즘</a:t>
            </a:r>
            <a:endParaRPr sz="3200" b="1" dirty="0">
              <a:solidFill>
                <a:srgbClr val="000000"/>
              </a:solidFill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1</a:t>
            </a:r>
            <a:r>
              <a:rPr lang="en-US" altLang="ko-KR" dirty="0"/>
              <a:t>-1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모음 제거</a:t>
            </a:r>
            <a:r>
              <a:rPr lang="en-US" altLang="ko-KR" dirty="0">
                <a:sym typeface="Arial"/>
              </a:rPr>
              <a:t> </a:t>
            </a:r>
            <a:endParaRPr lang="ko-KR" altLang="en-US"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모음을 제거하기 위해 문자열의 각 문자를 확인할 필요가 있습니다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이를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for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반복문을 사용하여 문자열의 각 문자를 순회합니다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각 문자가 모음에 포함되어 있는지 검사하기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vowels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변수에 모든 모음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(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대소문자 포함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)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을 저장합니다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문자가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vowels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에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포함되지 않으면 새로운 문자열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result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에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추가합니다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4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th.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반복문이 끝난 후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,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모음이 제거된 결과 문자열을 반환합니다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>
                <a:sym typeface="Arial"/>
              </a:rPr>
              <a:t>1.</a:t>
            </a:r>
            <a:r>
              <a:rPr lang="ko-KR" altLang="en-US" dirty="0">
                <a:sym typeface="Arial"/>
              </a:rPr>
              <a:t> 문자열 처리 및 </a:t>
            </a:r>
            <a:r>
              <a:rPr lang="ko-KR" altLang="en-US" dirty="0" err="1">
                <a:sym typeface="Arial"/>
              </a:rPr>
              <a:t>반복문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5630642-EF10-6258-4A94-D0C1D39E1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9B2EC466-581D-2446-1FF8-3F30BB1C8B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1</a:t>
            </a:r>
            <a:r>
              <a:rPr lang="en-US" altLang="ko-KR" dirty="0"/>
              <a:t>-2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단어 첫 글자 대문자 변환</a:t>
            </a:r>
            <a:r>
              <a:rPr lang="en-US" altLang="ko-KR" dirty="0">
                <a:sym typeface="Arial"/>
              </a:rPr>
              <a:t> </a:t>
            </a:r>
            <a:endParaRPr lang="ko-KR" altLang="en-US"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주어진 문자열을 단어 단위로 나누기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split()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메서드를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이 메서드는 문자열을 공백을 기준으로 분리하여 리스트로 변환합니다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변환된 각 단어의 첫 글자를 대문자로 만들기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capitalize()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메서드를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capitalize()</a:t>
            </a:r>
            <a:r>
              <a:rPr lang="ko-KR" altLang="en-US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를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사용하여 변환된 단어들을 새로운 리스트에 추가합니다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4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th.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변환된 단어 리스트를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join()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메서드를 사용하여 공백을 기준으로 다시 결합하여 최종 문자열을 생성합니다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5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th.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결과 문자열을 반환합니다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A96CAB6E-F13C-27DE-114A-FE3E695B5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>
                <a:sym typeface="Arial"/>
              </a:rPr>
              <a:t>1.</a:t>
            </a:r>
            <a:r>
              <a:rPr lang="ko-KR" altLang="en-US" dirty="0">
                <a:sym typeface="Arial"/>
              </a:rPr>
              <a:t> 문자열 처리 및 </a:t>
            </a:r>
            <a:r>
              <a:rPr lang="ko-KR" altLang="en-US" dirty="0" err="1">
                <a:sym typeface="Arial"/>
              </a:rPr>
              <a:t>반복문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92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065EB0C-9828-3BA3-6640-800ED9963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85C92E4A-AFB3-579E-3ED2-59ED50092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1</a:t>
            </a:r>
            <a:r>
              <a:rPr lang="en-US" altLang="ko-KR" dirty="0"/>
              <a:t>-3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특정 단어 등장 횟수 </a:t>
            </a:r>
            <a:r>
              <a:rPr lang="ko-KR" altLang="en-US" dirty="0"/>
              <a:t>세기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문자열을 단어별로 나누기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split()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메서드를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이 메서드는 문자열을 공백을 기준으로 나누어 단어 리스트로 변환합니다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for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반복문을 사용하여 리스트의 각 단어를 순회하며 주어진 단어와 일치하는지 확인합니다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각 단어가 주어진 단어와 일치할 때마다 카운트를 증가시킵니다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4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th.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반복문이 종료되면 최종적으로 계산된 카운트 값을 반환하여 등장 횟수를 제공합니다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lang="ko-KR" altLang="en-US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47C555CC-88E3-C7B5-969F-5A559C521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>
                <a:sym typeface="Arial"/>
              </a:rPr>
              <a:t>1.</a:t>
            </a:r>
            <a:r>
              <a:rPr lang="ko-KR" altLang="en-US" dirty="0">
                <a:sym typeface="Arial"/>
              </a:rPr>
              <a:t> 문자열 처리 및 </a:t>
            </a:r>
            <a:r>
              <a:rPr lang="ko-KR" altLang="en-US" dirty="0" err="1">
                <a:sym typeface="Arial"/>
              </a:rPr>
              <a:t>반복문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4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ACA1162-CBAA-0EF1-0699-4571C1DAD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B9FCA423-4B7E-9A36-3F8B-DA8EB4A6D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2-1.</a:t>
            </a:r>
            <a:r>
              <a:rPr lang="ko-KR" altLang="en-US" dirty="0">
                <a:sym typeface="Arial"/>
              </a:rPr>
              <a:t> 짝수 선택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리스트의 각 요소를 하나씩 확인하기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for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반복문을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각 요소가 짝수인지 확인하기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if num % 2 == 0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조건문을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짝수인 요소는 새로운 리스트에 추가합니다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4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th.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모든 요소를 확인한 후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,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짝수만 포함된 새로운 리스트를 반환합니다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D23F38EF-07B6-2889-06EF-CFA3525F9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/>
              <a:t>2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리스트 처리 및 조건문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97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1429C7A-5600-86BE-DB29-26BE860A8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9DA7A063-8F1E-C5CF-26A2-6B7181A4E4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en-US" altLang="ko-KR" dirty="0">
                <a:sym typeface="Arial"/>
              </a:rPr>
              <a:t>2-2.</a:t>
            </a:r>
            <a:r>
              <a:rPr lang="ko-KR" altLang="en-US" dirty="0">
                <a:sym typeface="Arial"/>
              </a:rPr>
              <a:t> </a:t>
            </a:r>
            <a:r>
              <a:rPr lang="en-US" altLang="ko-KR" dirty="0">
                <a:sym typeface="Arial"/>
              </a:rPr>
              <a:t>3</a:t>
            </a:r>
            <a:r>
              <a:rPr lang="ko-KR" altLang="en-US" dirty="0">
                <a:sym typeface="Arial"/>
              </a:rPr>
              <a:t>의 배수 제거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1st.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주어진 리스트에서 각 요소를 확인하기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for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반복문을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2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nd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각 요소가 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의 배수인지 확인하기 위해 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if num % 3 != 0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조건문을 사용합니다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3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rd. 3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의 배수가 아닌 요소는 새로운 리스트에 추가합니다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 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4</a:t>
            </a:r>
            <a:r>
              <a:rPr lang="en" altLang="ko-KR" dirty="0" err="1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th.</a:t>
            </a:r>
            <a:r>
              <a:rPr lang="en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 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모든 요소를 검사한 후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, 3</a:t>
            </a:r>
            <a:r>
              <a:rPr lang="ko-KR" altLang="en-US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의 배수가 제거된 리스트를 반환합니다</a:t>
            </a:r>
            <a:r>
              <a:rPr lang="en-US" altLang="ko-KR" dirty="0">
                <a:latin typeface="삼성긴고딕 ExtraBold" panose="020B0600000101010101" pitchFamily="34" charset="-127"/>
                <a:ea typeface="삼성긴고딕 ExtraBold" panose="020B0600000101010101" pitchFamily="34" charset="-127"/>
                <a:sym typeface="Arial"/>
              </a:rPr>
              <a:t>.</a:t>
            </a: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</a:endParaRPr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삼성긴고딕 ExtraBold" panose="020B0600000101010101" pitchFamily="34" charset="-127"/>
              <a:ea typeface="삼성긴고딕 ExtraBold" panose="020B0600000101010101" pitchFamily="34" charset="-127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865746A1-EE7C-F811-65FB-EC2CD6AFE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sym typeface="Arial"/>
              </a:rPr>
              <a:t>실습</a:t>
            </a:r>
            <a:r>
              <a:rPr lang="en-US" altLang="ko-KR" dirty="0"/>
              <a:t>2</a:t>
            </a:r>
            <a:r>
              <a:rPr lang="en-US" altLang="ko-KR" dirty="0">
                <a:sym typeface="Arial"/>
              </a:rPr>
              <a:t>.</a:t>
            </a:r>
            <a:r>
              <a:rPr lang="ko-KR" altLang="en-US" dirty="0">
                <a:sym typeface="Arial"/>
              </a:rPr>
              <a:t> 리스트 처리 및 조건문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12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1444</Words>
  <Application>Microsoft Macintosh PowerPoint</Application>
  <PresentationFormat>와이드스크린</PresentationFormat>
  <Paragraphs>236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Gungsuh</vt:lpstr>
      <vt:lpstr>삼성긴고딕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실습 알고리즘</vt:lpstr>
      <vt:lpstr>실습1. 문자열 처리 및 반복문</vt:lpstr>
      <vt:lpstr>실습1. 문자열 처리 및 반복문</vt:lpstr>
      <vt:lpstr>실습1. 문자열 처리 및 반복문</vt:lpstr>
      <vt:lpstr>실습2. 리스트 처리 및 조건문</vt:lpstr>
      <vt:lpstr>실습2. 리스트 처리 및 조건문</vt:lpstr>
      <vt:lpstr>실습2. 리스트 처리 및 조건문</vt:lpstr>
      <vt:lpstr>실습3. 리스트와 문자열 변환</vt:lpstr>
      <vt:lpstr>실습3. 리스트와 문자열 변환</vt:lpstr>
      <vt:lpstr>실습3. 리스트와 문자열 변환</vt:lpstr>
      <vt:lpstr>실습4. 딕셔너리 조작</vt:lpstr>
      <vt:lpstr>실습4. 딕셔너리 조작</vt:lpstr>
      <vt:lpstr>실습4. 딕셔너리 조작</vt:lpstr>
      <vt:lpstr>실습5. 집합(Set) 조작</vt:lpstr>
      <vt:lpstr>실습5. 집합(Set) 조작</vt:lpstr>
      <vt:lpstr>실습5. 집합(Set) 조작</vt:lpstr>
      <vt:lpstr>과제 알고리즘</vt:lpstr>
      <vt:lpstr>과제1. 문자열 리스트 심화 조작</vt:lpstr>
      <vt:lpstr>과제1. 문자열 리스트 심화 조작</vt:lpstr>
      <vt:lpstr>과제1. 문자열 리스트 심화 조작</vt:lpstr>
      <vt:lpstr>과제2. 숫자 조작과 시퀀스 처리</vt:lpstr>
      <vt:lpstr>과제2. 숫자 조작과 시퀀스 처리</vt:lpstr>
      <vt:lpstr>과제2. 숫자 조작과 시퀀스 처리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Jisu An</dc:creator>
  <cp:lastModifiedBy>안지수</cp:lastModifiedBy>
  <cp:revision>48</cp:revision>
  <dcterms:created xsi:type="dcterms:W3CDTF">2019-05-31T09:31:34Z</dcterms:created>
  <dcterms:modified xsi:type="dcterms:W3CDTF">2024-09-09T02:22:46Z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