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26"/>
  </p:handoutMasterIdLst>
  <p:sldIdLst>
    <p:sldId id="320" r:id="rId2"/>
    <p:sldId id="321" r:id="rId3"/>
    <p:sldId id="330" r:id="rId4"/>
    <p:sldId id="323" r:id="rId5"/>
    <p:sldId id="324" r:id="rId6"/>
    <p:sldId id="301" r:id="rId7"/>
    <p:sldId id="325" r:id="rId8"/>
    <p:sldId id="326" r:id="rId9"/>
    <p:sldId id="327" r:id="rId10"/>
    <p:sldId id="328" r:id="rId11"/>
    <p:sldId id="329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</p:sldIdLst>
  <p:sldSz cx="12192000" cy="6858000"/>
  <p:notesSz cx="6858000" cy="9144000"/>
  <p:embeddedFontLst>
    <p:embeddedFont>
      <p:font typeface="맑은 고딕" panose="020B0503020000020004" pitchFamily="34" charset="-127"/>
      <p:regular r:id="rId27"/>
      <p:bold r:id="rId28"/>
    </p:embeddedFont>
    <p:embeddedFont>
      <p:font typeface="삼성긴고딕 Medium" panose="020B0600000101010101" pitchFamily="34" charset="-127"/>
      <p:regular r:id="rId29"/>
    </p:embeddedFont>
    <p:embeddedFont>
      <p:font typeface="삼성긴고딕 ExtraBold" panose="020B0600000101010101" pitchFamily="34" charset="-127"/>
      <p:regular r:id="rId30"/>
    </p:embeddedFont>
    <p:embeddedFont>
      <p:font typeface="삼성긴고딕 Bold" panose="020B0600000101010101" pitchFamily="34" charset="-127"/>
      <p:regular r:id="rId31"/>
    </p:embeddedFont>
    <p:embeddedFont>
      <p:font typeface="삼성긴고딕 Regular" panose="020B0600000101010101" pitchFamily="34" charset="-127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pos="7423" userDrawn="1">
          <p15:clr>
            <a:srgbClr val="A4A3A4"/>
          </p15:clr>
        </p15:guide>
        <p15:guide id="5" orient="horz" pos="278" userDrawn="1">
          <p15:clr>
            <a:srgbClr val="A4A3A4"/>
          </p15:clr>
        </p15:guide>
        <p15:guide id="6" orient="horz" pos="4042" userDrawn="1">
          <p15:clr>
            <a:srgbClr val="A4A3A4"/>
          </p15:clr>
        </p15:guide>
        <p15:guide id="7" orient="horz" pos="8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A624CE"/>
    <a:srgbClr val="CD41F9"/>
    <a:srgbClr val="D558FA"/>
    <a:srgbClr val="D750FE"/>
    <a:srgbClr val="FBEFFF"/>
    <a:srgbClr val="F9E5FF"/>
    <a:srgbClr val="F5D5FF"/>
    <a:srgbClr val="F8E1FF"/>
    <a:srgbClr val="FB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5" autoAdjust="0"/>
  </p:normalViewPr>
  <p:slideViewPr>
    <p:cSldViewPr snapToGrid="0" showGuides="1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  <p:guide pos="257"/>
        <p:guide pos="7423"/>
        <p:guide orient="horz" pos="278"/>
        <p:guide orient="horz" pos="4042"/>
        <p:guide orient="horz" pos="82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273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7BEA2-B788-4491-A965-C7D9FE62B107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57EC5-9EE4-4E38-8156-E8C56DBB1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1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538663" y="2766218"/>
            <a:ext cx="7140796" cy="1325563"/>
          </a:xfrm>
        </p:spPr>
        <p:txBody>
          <a:bodyPr>
            <a:normAutofit/>
          </a:bodyPr>
          <a:lstStyle>
            <a:lvl1pPr algn="ctr">
              <a:defRPr sz="5800">
                <a:latin typeface="삼성긴고딕 ExtraBold" panose="020B0600000101010101" pitchFamily="50" charset="-127"/>
                <a:ea typeface="삼성긴고딕 ExtraBold" panose="020B0600000101010101" pitchFamily="50" charset="-127"/>
              </a:defRPr>
            </a:lvl1pPr>
          </a:lstStyle>
          <a:p>
            <a:r>
              <a:rPr lang="ko-KR" altLang="en-US" dirty="0" smtClean="0"/>
              <a:t>텍스트를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입력해 주세요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78" y="152400"/>
            <a:ext cx="804327" cy="57008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661" y="335556"/>
            <a:ext cx="1879200" cy="46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0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0" t="1891" r="4465" b="7906"/>
          <a:stretch/>
        </p:blipFill>
        <p:spPr>
          <a:xfrm>
            <a:off x="0" y="0"/>
            <a:ext cx="12217402" cy="6858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78" y="153269"/>
            <a:ext cx="803101" cy="56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8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0" t="2059" r="4466" b="7906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78" y="153269"/>
            <a:ext cx="803101" cy="56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5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78" y="152400"/>
            <a:ext cx="804327" cy="57008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0405" y="152400"/>
            <a:ext cx="9953345" cy="638176"/>
          </a:xfrm>
        </p:spPr>
        <p:txBody>
          <a:bodyPr>
            <a:normAutofit/>
          </a:bodyPr>
          <a:lstStyle>
            <a:lvl1pPr>
              <a:defRPr sz="3800">
                <a:ln w="0">
                  <a:noFill/>
                </a:ln>
                <a:solidFill>
                  <a:schemeClr val="bg1"/>
                </a:solidFill>
                <a:latin typeface="삼성긴고딕 ExtraBold" panose="020B0600000101010101" pitchFamily="50" charset="-127"/>
                <a:ea typeface="삼성긴고딕 Extra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AFD53714-E24A-45F5-92EC-FFEBFC8D3927}"/>
              </a:ext>
            </a:extLst>
          </p:cNvPr>
          <p:cNvSpPr/>
          <p:nvPr userDrawn="1"/>
        </p:nvSpPr>
        <p:spPr>
          <a:xfrm>
            <a:off x="10107561" y="233712"/>
            <a:ext cx="1888361" cy="4755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Confidential</a:t>
            </a:r>
            <a:endParaRPr lang="ko-KR" altLang="en-US" sz="2000" b="1" dirty="0">
              <a:solidFill>
                <a:srgbClr val="FF0000"/>
              </a:solidFill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1304925"/>
            <a:ext cx="11376025" cy="5184775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Blip>
                <a:blip r:embed="rId4"/>
              </a:buBlip>
              <a:defRPr lang="ko-KR" altLang="en-US" sz="2400" b="0" u="none" kern="1200" baseline="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  <a:uFill>
                  <a:solidFill>
                    <a:srgbClr val="7030A0"/>
                  </a:solidFill>
                </a:uFill>
                <a:latin typeface="삼성긴고딕 Medium" panose="020B0600000101010101" pitchFamily="50" charset="-127"/>
                <a:ea typeface="삼성긴고딕 Medium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삼성긴고딕 Medium" panose="020B0600000101010101" pitchFamily="50" charset="-127"/>
              <a:buChar char="–"/>
              <a:defRPr lang="ko-KR" altLang="en-US" sz="1800" b="0" u="none" kern="1200" baseline="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  <a:uFill>
                  <a:solidFill>
                    <a:srgbClr val="7030A0"/>
                  </a:solidFill>
                </a:uFill>
                <a:latin typeface="삼성긴고딕 Medium" panose="020B0600000101010101" pitchFamily="50" charset="-127"/>
                <a:ea typeface="삼성긴고딕 Medium" panose="020B0600000101010101" pitchFamily="50" charset="-127"/>
                <a:cs typeface="+mn-cs"/>
              </a:defRPr>
            </a:lvl2pPr>
            <a:lvl3pPr algn="l" defTabSz="914400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lang="ko-KR" altLang="en-US" sz="2400" b="0" u="none" kern="1200" baseline="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  <a:uFill>
                  <a:solidFill>
                    <a:srgbClr val="7030A0"/>
                  </a:solidFill>
                </a:uFill>
                <a:latin typeface="삼성긴고딕 Medium" panose="020B0600000101010101" pitchFamily="50" charset="-127"/>
                <a:ea typeface="삼성긴고딕 Medium" panose="020B0600000101010101" pitchFamily="50" charset="-127"/>
                <a:cs typeface="+mn-cs"/>
              </a:defRPr>
            </a:lvl3pPr>
            <a:lvl4pPr algn="l" defTabSz="914400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lang="ko-KR" altLang="en-US" sz="2400" b="0" u="none" kern="1200" baseline="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  <a:uFill>
                  <a:solidFill>
                    <a:srgbClr val="7030A0"/>
                  </a:solidFill>
                </a:uFill>
                <a:latin typeface="삼성긴고딕 Medium" panose="020B0600000101010101" pitchFamily="50" charset="-127"/>
                <a:ea typeface="삼성긴고딕 Medium" panose="020B0600000101010101" pitchFamily="50" charset="-127"/>
                <a:cs typeface="+mn-cs"/>
              </a:defRPr>
            </a:lvl4pPr>
            <a:lvl5pPr algn="l" defTabSz="914400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lang="ko-KR" altLang="en-US" sz="2400" b="0" u="none" kern="1200" baseline="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  <a:uFill>
                  <a:solidFill>
                    <a:srgbClr val="7030A0"/>
                  </a:solidFill>
                </a:uFill>
                <a:latin typeface="삼성긴고딕 Medium" panose="020B0600000101010101" pitchFamily="50" charset="-127"/>
                <a:ea typeface="삼성긴고딕 Medium" panose="020B0600000101010101" pitchFamily="50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81182493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57" userDrawn="1">
          <p15:clr>
            <a:srgbClr val="FBAE40"/>
          </p15:clr>
        </p15:guide>
        <p15:guide id="4" pos="7423" userDrawn="1">
          <p15:clr>
            <a:srgbClr val="FBAE40"/>
          </p15:clr>
        </p15:guide>
        <p15:guide id="5" orient="horz" pos="822" userDrawn="1">
          <p15:clr>
            <a:srgbClr val="FBAE40"/>
          </p15:clr>
        </p15:guide>
        <p15:guide id="6" orient="horz" pos="40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2F4FF-052B-46FD-B710-226D964F7DBC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D7E6A-1723-4AD4-B086-FBA020CA5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6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3" r:id="rId3"/>
    <p:sldLayoutId id="2147483650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월</a:t>
            </a:r>
            <a:r>
              <a:rPr lang="en-US" altLang="ko-KR" dirty="0" smtClean="0"/>
              <a:t>5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해시와 </a:t>
            </a:r>
            <a:r>
              <a:rPr lang="en-US" altLang="ko-KR" dirty="0" smtClean="0"/>
              <a:t>BST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94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Polynomial Hash Function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ko-KR" altLang="en-US" dirty="0" smtClean="0"/>
              <a:t>다항식 해시 함수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문자열을 다항식으로 표현하여 </a:t>
            </a:r>
            <a:r>
              <a:rPr lang="ko-KR" altLang="en-US" dirty="0" err="1" smtClean="0"/>
              <a:t>해시값을</a:t>
            </a:r>
            <a:r>
              <a:rPr lang="ko-KR" altLang="en-US" dirty="0" smtClean="0"/>
              <a:t> 계산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“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” </a:t>
            </a:r>
            <a:br>
              <a:rPr lang="en-US" altLang="ko-KR" dirty="0" smtClean="0"/>
            </a:br>
            <a:r>
              <a:rPr lang="en-US" altLang="ko-KR" dirty="0" smtClean="0"/>
              <a:t>=&gt;( 97(a) * p(256)^2 + 98(b) * p(256)^1 + 99(c) * p(256)^0 ) % m = </a:t>
            </a:r>
            <a:r>
              <a:rPr lang="ko-KR" altLang="en-US" dirty="0" smtClean="0"/>
              <a:t>해시 값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 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문자열에 </a:t>
            </a:r>
            <a:r>
              <a:rPr lang="ko-KR" altLang="en-US" dirty="0" err="1" smtClean="0"/>
              <a:t>효과적이여서</a:t>
            </a:r>
            <a:r>
              <a:rPr lang="ko-KR" altLang="en-US" dirty="0" smtClean="0"/>
              <a:t> 문자열 패턴 매칭에 유용하다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라빈</a:t>
            </a:r>
            <a:r>
              <a:rPr lang="en-US" altLang="ko-KR" dirty="0" smtClean="0"/>
              <a:t>-</a:t>
            </a:r>
            <a:r>
              <a:rPr lang="ko-KR" altLang="en-US" dirty="0" smtClean="0"/>
              <a:t>카프에서 응용함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</a:t>
            </a:r>
            <a:r>
              <a:rPr lang="ko-KR" altLang="en-US" dirty="0" smtClean="0"/>
              <a:t>의 선택이 중요하며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긴 문자열에 대해서는 </a:t>
            </a:r>
            <a:r>
              <a:rPr lang="ko-KR" altLang="en-US" dirty="0" err="1" smtClean="0"/>
              <a:t>오버플로우</a:t>
            </a:r>
            <a:r>
              <a:rPr lang="ko-KR" altLang="en-US" dirty="0" smtClean="0"/>
              <a:t> 발생할 수 있고</a:t>
            </a:r>
            <a:r>
              <a:rPr lang="en-US" altLang="ko-KR" dirty="0" smtClean="0"/>
              <a:t>, (</a:t>
            </a:r>
            <a:r>
              <a:rPr lang="ko-KR" altLang="en-US" dirty="0" smtClean="0"/>
              <a:t>나머지 연산 활용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7163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SHA-256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Secure Hash Algorithm 256-bit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입력 데이터를 고정된 크기의 </a:t>
            </a:r>
            <a:r>
              <a:rPr lang="en-US" altLang="ko-KR" dirty="0" smtClean="0"/>
              <a:t>256</a:t>
            </a:r>
            <a:r>
              <a:rPr lang="ko-KR" altLang="en-US" dirty="0" smtClean="0"/>
              <a:t>비트 해시 값으로 변환</a:t>
            </a:r>
            <a:endParaRPr lang="en-US" altLang="ko-KR" dirty="0" smtClean="0"/>
          </a:p>
          <a:p>
            <a:r>
              <a:rPr lang="ko-KR" altLang="en-US" dirty="0" smtClean="0"/>
              <a:t> 현대에서 가장 널리 사용되는 </a:t>
            </a:r>
            <a:r>
              <a:rPr lang="ko-KR" altLang="en-US" dirty="0" err="1" smtClean="0"/>
              <a:t>암호학적</a:t>
            </a:r>
            <a:r>
              <a:rPr lang="ko-KR" altLang="en-US" dirty="0" smtClean="0"/>
              <a:t> 해시 함수</a:t>
            </a:r>
            <a:endParaRPr lang="en-US" altLang="ko-KR" dirty="0" smtClean="0"/>
          </a:p>
          <a:p>
            <a:r>
              <a:rPr lang="ko-KR" altLang="en-US" dirty="0" smtClean="0"/>
              <a:t> 좋은 해시 함수의 대부분의 특징을 가지고 있음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err="1" smtClean="0"/>
              <a:t>해시값에서</a:t>
            </a:r>
            <a:r>
              <a:rPr lang="ko-KR" altLang="en-US" dirty="0" smtClean="0"/>
              <a:t> 원본을 추출하는 것이 거의 불가능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비밀번호 암호화에 사용됨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2510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해시 충돌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두 개 이상의 서로 다른 키가 동일한 해시 값을 생성하는 상황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성능 저하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무결성 등 많은 문제를 야기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대표적인 해시 충돌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오픈 어드레스</a:t>
            </a:r>
            <a:r>
              <a:rPr lang="en-US" altLang="ko-KR" dirty="0" smtClean="0"/>
              <a:t>(Open Addressing)</a:t>
            </a:r>
          </a:p>
          <a:p>
            <a:pPr lvl="2"/>
            <a:r>
              <a:rPr lang="ko-KR" altLang="en-US" sz="1600" dirty="0" smtClean="0"/>
              <a:t>선형 탐사</a:t>
            </a:r>
            <a:r>
              <a:rPr lang="en-US" altLang="ko-KR" sz="1600" dirty="0" smtClean="0"/>
              <a:t>(Linear Probing)</a:t>
            </a:r>
          </a:p>
          <a:p>
            <a:pPr lvl="2"/>
            <a:r>
              <a:rPr lang="ko-KR" altLang="en-US" sz="1600" dirty="0" smtClean="0"/>
              <a:t>이차 탐사</a:t>
            </a:r>
            <a:r>
              <a:rPr lang="en-US" altLang="ko-KR" sz="1600" dirty="0" smtClean="0"/>
              <a:t>(Quadratic Probing)</a:t>
            </a:r>
          </a:p>
          <a:p>
            <a:pPr lvl="2"/>
            <a:r>
              <a:rPr lang="ko-KR" altLang="en-US" sz="1600" dirty="0" smtClean="0"/>
              <a:t>이중 </a:t>
            </a:r>
            <a:r>
              <a:rPr lang="ko-KR" altLang="en-US" sz="1600" dirty="0" err="1" smtClean="0"/>
              <a:t>해싱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Duble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hasing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ko-KR" altLang="en-US" dirty="0" err="1" smtClean="0"/>
              <a:t>체이닝</a:t>
            </a:r>
            <a:r>
              <a:rPr lang="en-US" altLang="ko-KR" dirty="0" smtClean="0"/>
              <a:t>(Chaining)</a:t>
            </a:r>
          </a:p>
        </p:txBody>
      </p:sp>
    </p:spTree>
    <p:extLst>
      <p:ext uri="{BB962C8B-B14F-4D97-AF65-F5344CB8AC3E}">
        <p14:creationId xmlns:p14="http://schemas.microsoft.com/office/powerpoint/2010/main" val="428380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체이닝</a:t>
            </a:r>
            <a:r>
              <a:rPr lang="en-US" altLang="ko-KR" dirty="0" smtClean="0"/>
              <a:t>(Chaining)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해시 테이블의 각 </a:t>
            </a:r>
            <a:r>
              <a:rPr lang="ko-KR" altLang="en-US" dirty="0" err="1" smtClean="0"/>
              <a:t>버킷에</a:t>
            </a:r>
            <a:r>
              <a:rPr lang="ko-KR" altLang="en-US" dirty="0" smtClean="0"/>
              <a:t> 연결 리스트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다른 자료구조 가능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사용하여 충돌 항목을 저장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구현이 간단하며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해시 테이블 크기를 동적으로 조절이 가능</a:t>
            </a:r>
            <a:endParaRPr lang="en-US" altLang="ko-KR" dirty="0" smtClean="0"/>
          </a:p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연결 리스트를 위한 추가 메모리가 필요하며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최악의 경우에는 탐색의 </a:t>
            </a:r>
            <a:r>
              <a:rPr lang="ko-KR" altLang="en-US" dirty="0" err="1" smtClean="0"/>
              <a:t>시간복잡도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O(N)</a:t>
            </a:r>
          </a:p>
          <a:p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58" y="3921589"/>
            <a:ext cx="7824256" cy="243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주소 </a:t>
            </a:r>
            <a:r>
              <a:rPr lang="ko-KR" altLang="en-US" dirty="0" err="1" smtClean="0"/>
              <a:t>개방법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선형 탐사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충돌이 발생했을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순차적으로 다음 </a:t>
            </a:r>
            <a:r>
              <a:rPr lang="ko-KR" altLang="en-US" dirty="0" err="1" smtClean="0"/>
              <a:t>버킷을</a:t>
            </a:r>
            <a:r>
              <a:rPr lang="ko-KR" altLang="en-US" dirty="0" smtClean="0"/>
              <a:t> 검사하여 빈 슬롯을 찾음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구현이 간단하며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연속된 메모리 사용으로 캐시 성능이 좋음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추가 메모리가 </a:t>
            </a:r>
            <a:r>
              <a:rPr lang="ko-KR" altLang="en-US" dirty="0" err="1" smtClean="0"/>
              <a:t>필요없음</a:t>
            </a:r>
            <a:r>
              <a:rPr lang="ko-KR" altLang="en-US" dirty="0"/>
              <a:t>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주어진 테이블 내 저장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 단점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클러스터링</a:t>
            </a:r>
            <a:r>
              <a:rPr lang="ko-KR" altLang="en-US" dirty="0" smtClean="0"/>
              <a:t> 문제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연속된 항목이 몰림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테이블이 꽉 차면 성능이 </a:t>
            </a:r>
            <a:r>
              <a:rPr lang="en-US" altLang="ko-KR" dirty="0" smtClean="0"/>
              <a:t>O(N)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703" y="3749383"/>
            <a:ext cx="6700310" cy="258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6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 </a:t>
            </a:r>
            <a:r>
              <a:rPr lang="ko-KR" altLang="en-US" dirty="0" err="1"/>
              <a:t>개방법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제곱 </a:t>
            </a:r>
            <a:r>
              <a:rPr lang="ko-KR" altLang="en-US" dirty="0"/>
              <a:t>탐사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충돌이 발생했을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제곱 수만큼 떨어진 위치를 순차적으로 탐색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버킷이</a:t>
            </a:r>
            <a:r>
              <a:rPr lang="ko-KR" altLang="en-US" dirty="0" smtClean="0"/>
              <a:t> 사용중이라면</a:t>
            </a:r>
            <a:r>
              <a:rPr lang="en-US" altLang="ko-KR" dirty="0" smtClean="0"/>
              <a:t>, 1^2, 2^2, 3^2, … </a:t>
            </a:r>
            <a:r>
              <a:rPr lang="ko-KR" altLang="en-US" dirty="0" smtClean="0"/>
              <a:t>만큼 떨어진 위치를 탐색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선형탐색에</a:t>
            </a:r>
            <a:r>
              <a:rPr lang="ko-KR" altLang="en-US" dirty="0" smtClean="0"/>
              <a:t> 비해 클러스터링이 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충돌 해결 범위가 조금 더 넓음</a:t>
            </a:r>
            <a:endParaRPr lang="en-US" altLang="ko-KR" dirty="0" smtClean="0"/>
          </a:p>
          <a:p>
            <a:r>
              <a:rPr lang="ko-KR" altLang="en-US" dirty="0" smtClean="0"/>
              <a:t> 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여전히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클러스터링</a:t>
            </a:r>
            <a:r>
              <a:rPr lang="ko-KR" altLang="en-US" dirty="0" smtClean="0"/>
              <a:t> 문제가 생길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테이블 절반 이상이 차면 성능이 떨어짐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제곱수는 순환 패턴으로 인해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절반의 같은 패턴만 나옴 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개선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이중 </a:t>
            </a:r>
            <a:r>
              <a:rPr lang="ko-KR" altLang="en-US" dirty="0" err="1" smtClean="0"/>
              <a:t>해싱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해시 함수를 두 번 사용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동적 </a:t>
            </a:r>
            <a:r>
              <a:rPr lang="ko-KR" altLang="en-US" dirty="0" err="1" smtClean="0"/>
              <a:t>해싱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크기에 따라 다른 해시 함수 사용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259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 </a:t>
            </a:r>
            <a:r>
              <a:rPr lang="ko-KR" altLang="en-US" dirty="0" err="1"/>
              <a:t>개방법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 smtClean="0"/>
              <a:t>이중해싱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두 개의 해시 함수를 사용하여 충돌을 해결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첫 번째 함수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해시값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번째 함수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탐사 간격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더 균일한 분포를 제공하며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클러스터링</a:t>
            </a:r>
            <a:r>
              <a:rPr lang="ko-KR" altLang="en-US" dirty="0" smtClean="0"/>
              <a:t> 문제를 크게 감소</a:t>
            </a:r>
            <a:endParaRPr lang="en-US" altLang="ko-KR" dirty="0" smtClean="0"/>
          </a:p>
          <a:p>
            <a:r>
              <a:rPr lang="ko-KR" altLang="en-US" dirty="0" smtClean="0"/>
              <a:t> 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번째 함수로 인한 추가 연산이 필요하며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구현이 복잡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번째 함수로 인해 오히려 성능이 떨어질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197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35264" y="1588789"/>
            <a:ext cx="7721536" cy="9233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kumimoji="1" lang="en-US" altLang="ko-KR" sz="6000" dirty="0" smtClean="0">
                <a:effectLst/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BST</a:t>
            </a:r>
            <a:endParaRPr kumimoji="1" lang="ko-KR" altLang="en-US" sz="6000" dirty="0">
              <a:effectLst/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35264" y="2860321"/>
            <a:ext cx="7721536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 algn="ctr">
              <a:spcBef>
                <a:spcPts val="1200"/>
              </a:spcBef>
              <a:defRPr/>
            </a:pPr>
            <a:r>
              <a:rPr kumimoji="1" lang="en-US" altLang="ko-KR" sz="2800" dirty="0" smtClean="0">
                <a:solidFill>
                  <a:srgbClr val="292929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BST</a:t>
            </a:r>
          </a:p>
          <a:p>
            <a:pPr lvl="0" algn="ctr">
              <a:spcBef>
                <a:spcPts val="1200"/>
              </a:spcBef>
              <a:defRPr/>
            </a:pPr>
            <a:r>
              <a:rPr kumimoji="1" lang="en-US" altLang="ko-KR" sz="2800" dirty="0" smtClean="0">
                <a:solidFill>
                  <a:srgbClr val="292929"/>
                </a:solidFill>
                <a:effectLst/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AVL</a:t>
            </a:r>
            <a:endParaRPr kumimoji="1" lang="ko-KR" altLang="en-US" sz="2800" dirty="0">
              <a:solidFill>
                <a:srgbClr val="292929"/>
              </a:solidFill>
              <a:effectLst/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698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BST (Binary Search Tree)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삭제를 효율적으로 처리하는 자료구조 </a:t>
            </a:r>
            <a:r>
              <a:rPr lang="en-US" altLang="ko-KR" dirty="0" smtClean="0"/>
              <a:t>(</a:t>
            </a:r>
            <a:r>
              <a:rPr lang="ko-KR" altLang="en-US" dirty="0" smtClean="0"/>
              <a:t>트리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ko-KR" altLang="en-US" dirty="0" smtClean="0"/>
              <a:t>각 노드가 최대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자식을 가짐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순서 속성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왼쪽에는 작은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오른쪽에는 큰 값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839" y="3254971"/>
            <a:ext cx="3190476" cy="2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6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BST </a:t>
            </a:r>
            <a:r>
              <a:rPr lang="ko-KR" altLang="en-US" dirty="0" smtClean="0"/>
              <a:t>탐색</a:t>
            </a:r>
            <a:r>
              <a:rPr lang="en-US" altLang="ko-KR" dirty="0" smtClean="0"/>
              <a:t>/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탐색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순서 속성을 이용하여 루트 노드부터 키 값을 비교하면서 아래로 </a:t>
            </a:r>
            <a:r>
              <a:rPr lang="ko-KR" altLang="en-US" dirty="0" err="1" smtClean="0"/>
              <a:t>내려감</a:t>
            </a:r>
            <a:r>
              <a:rPr lang="ko-KR" altLang="en-US" dirty="0" smtClean="0"/>
              <a:t> </a:t>
            </a:r>
            <a:r>
              <a:rPr lang="en-US" altLang="ko-KR" dirty="0" smtClean="0"/>
              <a:t>( O(</a:t>
            </a:r>
            <a:r>
              <a:rPr lang="en-US" altLang="ko-KR" dirty="0" err="1" smtClean="0"/>
              <a:t>logN</a:t>
            </a:r>
            <a:r>
              <a:rPr lang="en-US" altLang="ko-KR" dirty="0" smtClean="0"/>
              <a:t>) )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 삽입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탐색과 같이 자신의 자리가 들어갈 곳을 키 값을 비교하면서 찾음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리프노드에만 저장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/>
              <a:t> 삭제하려는 노드를 탐색 후 해당 노드의 자식 유무에 따라 나눠서 처리</a:t>
            </a:r>
            <a:endParaRPr lang="en-US" altLang="ko-KR" dirty="0"/>
          </a:p>
          <a:p>
            <a:pPr lvl="1"/>
            <a:r>
              <a:rPr lang="ko-KR" altLang="en-US" dirty="0"/>
              <a:t>리프 노드</a:t>
            </a:r>
            <a:r>
              <a:rPr lang="en-US" altLang="ko-KR" dirty="0"/>
              <a:t>: </a:t>
            </a:r>
            <a:r>
              <a:rPr lang="ko-KR" altLang="en-US" dirty="0"/>
              <a:t>삭제하고 끝</a:t>
            </a:r>
            <a:endParaRPr lang="en-US" altLang="ko-KR" dirty="0"/>
          </a:p>
          <a:p>
            <a:pPr lvl="1"/>
            <a:r>
              <a:rPr lang="ko-KR" altLang="en-US" dirty="0"/>
              <a:t>자식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: </a:t>
            </a:r>
            <a:r>
              <a:rPr lang="ko-KR" altLang="en-US" dirty="0"/>
              <a:t>자식 노드를 부모 노드에 연결</a:t>
            </a:r>
            <a:endParaRPr lang="en-US" altLang="ko-KR" dirty="0"/>
          </a:p>
          <a:p>
            <a:pPr lvl="1"/>
            <a:r>
              <a:rPr lang="ko-KR" altLang="en-US" dirty="0"/>
              <a:t>자식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: </a:t>
            </a:r>
            <a:r>
              <a:rPr lang="ko-KR" altLang="en-US" dirty="0"/>
              <a:t>중위 </a:t>
            </a:r>
            <a:r>
              <a:rPr lang="ko-KR" altLang="en-US" dirty="0" err="1"/>
              <a:t>후속자를</a:t>
            </a:r>
            <a:r>
              <a:rPr lang="ko-KR" altLang="en-US" dirty="0"/>
              <a:t> 삭제할 노드의 값으로 대체하고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중위 </a:t>
            </a:r>
            <a:r>
              <a:rPr lang="ko-KR" altLang="en-US" dirty="0" err="1"/>
              <a:t>후속자는</a:t>
            </a:r>
            <a:r>
              <a:rPr lang="ko-KR" altLang="en-US" dirty="0"/>
              <a:t> 위의 </a:t>
            </a:r>
            <a:r>
              <a:rPr lang="en-US" altLang="ko-KR" dirty="0"/>
              <a:t>(</a:t>
            </a:r>
            <a:r>
              <a:rPr lang="ko-KR" altLang="en-US" dirty="0" err="1"/>
              <a:t>리프노드</a:t>
            </a:r>
            <a:r>
              <a:rPr lang="en-US" altLang="ko-KR" dirty="0"/>
              <a:t>, </a:t>
            </a:r>
            <a:r>
              <a:rPr lang="ko-KR" altLang="en-US" dirty="0"/>
              <a:t>자식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) </a:t>
            </a:r>
            <a:r>
              <a:rPr lang="ko-KR" altLang="en-US" dirty="0"/>
              <a:t>방식으로 재귀적으로 처리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182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111314" y="448291"/>
            <a:ext cx="4216336" cy="76944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>
              <a:defRPr/>
            </a:pPr>
            <a:r>
              <a:rPr kumimoji="1" lang="en-US" altLang="ko-KR" sz="5000" dirty="0" smtClean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Contents</a:t>
            </a:r>
            <a:endParaRPr kumimoji="1" lang="ko-KR" altLang="en-US" sz="5000" dirty="0">
              <a:effectLst/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3164" y="1945789"/>
            <a:ext cx="7111936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kumimoji="1" lang="ko-KR" altLang="en-US" sz="3000" dirty="0" smtClean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해시 </a:t>
            </a:r>
            <a:endParaRPr kumimoji="1" lang="ko-KR" altLang="en-US" sz="3000" dirty="0"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3164" y="2825378"/>
            <a:ext cx="7111936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kumimoji="1" lang="en-US" altLang="ko-KR" sz="3000" dirty="0" smtClean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BST</a:t>
            </a:r>
            <a:endParaRPr kumimoji="1" lang="ko-KR" altLang="en-US" sz="3000" dirty="0"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73164" y="3704967"/>
            <a:ext cx="7111936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>
              <a:defRPr/>
            </a:pPr>
            <a:r>
              <a:rPr kumimoji="1" lang="ko-KR" altLang="en-US" sz="3000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문제풀이 </a:t>
            </a:r>
            <a:r>
              <a:rPr kumimoji="1" lang="en-US" altLang="ko-KR" sz="3000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– 4864. </a:t>
            </a:r>
            <a:r>
              <a:rPr kumimoji="1" lang="ko-KR" altLang="en-US" sz="3000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문자열 비교</a:t>
            </a:r>
            <a:r>
              <a:rPr kumimoji="1" lang="en-US" altLang="ko-KR" sz="3000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,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73164" y="4584556"/>
            <a:ext cx="7111936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kumimoji="1" lang="ko-KR" altLang="en-US" sz="3000" dirty="0" smtClean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문제풀이 </a:t>
            </a:r>
            <a:r>
              <a:rPr kumimoji="1" lang="en-US" altLang="ko-KR" sz="3000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- 4839 – </a:t>
            </a:r>
            <a:r>
              <a:rPr kumimoji="1" lang="ko-KR" altLang="en-US" sz="3000" dirty="0" err="1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이진탐색</a:t>
            </a:r>
            <a:r>
              <a:rPr kumimoji="1" lang="en-US" altLang="ko-KR" sz="3000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(BST) - </a:t>
            </a:r>
            <a:r>
              <a:rPr kumimoji="1" lang="ko-KR" altLang="en-US" sz="3000" dirty="0" smtClean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책</a:t>
            </a:r>
            <a:endParaRPr kumimoji="1" lang="ko-KR" altLang="en-US" sz="3000" dirty="0"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682625" y="2616416"/>
            <a:ext cx="754697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2625" y="3496005"/>
            <a:ext cx="754697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82625" y="4375594"/>
            <a:ext cx="754697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2625" y="5255183"/>
            <a:ext cx="754697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23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AVL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균형 이진 탐색 트리로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노드에서 왼쪽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오른쪽 </a:t>
            </a:r>
            <a:r>
              <a:rPr lang="ko-KR" altLang="en-US" dirty="0" err="1" smtClean="0"/>
              <a:t>서브트리</a:t>
            </a:r>
            <a:r>
              <a:rPr lang="ko-KR" altLang="en-US" dirty="0" smtClean="0"/>
              <a:t> 높이 차이가 최대 </a:t>
            </a:r>
            <a:r>
              <a:rPr lang="en-US" altLang="ko-KR" dirty="0" smtClean="0"/>
              <a:t>1</a:t>
            </a:r>
          </a:p>
          <a:p>
            <a:r>
              <a:rPr lang="en-US" altLang="ko-KR" dirty="0"/>
              <a:t>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시 자동으로 </a:t>
            </a:r>
            <a:r>
              <a:rPr lang="en-US" altLang="ko-KR" dirty="0" smtClean="0"/>
              <a:t>BST</a:t>
            </a:r>
            <a:r>
              <a:rPr lang="ko-KR" altLang="en-US" dirty="0" smtClean="0"/>
              <a:t>의 균형을 유지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균형 인수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회전 균형을 유지</a:t>
            </a:r>
            <a:endParaRPr lang="en-US" altLang="ko-KR" dirty="0" smtClean="0"/>
          </a:p>
          <a:p>
            <a:r>
              <a:rPr lang="ko-KR" altLang="en-US" dirty="0" smtClean="0"/>
              <a:t> 균형 인수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왼쪽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오른쪽 </a:t>
            </a:r>
            <a:r>
              <a:rPr lang="ko-KR" altLang="en-US" dirty="0" err="1" smtClean="0"/>
              <a:t>서브트리</a:t>
            </a:r>
            <a:r>
              <a:rPr lang="ko-KR" altLang="en-US" dirty="0" smtClean="0"/>
              <a:t> 높이 차이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회전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단일 회전</a:t>
            </a:r>
            <a:r>
              <a:rPr lang="en-US" altLang="ko-KR" dirty="0" smtClean="0"/>
              <a:t>( LL, LR ) : </a:t>
            </a:r>
            <a:r>
              <a:rPr lang="ko-KR" altLang="en-US" dirty="0" smtClean="0"/>
              <a:t>왼</a:t>
            </a:r>
            <a:r>
              <a:rPr lang="en-US" altLang="ko-KR" dirty="0" smtClean="0"/>
              <a:t>/</a:t>
            </a:r>
            <a:r>
              <a:rPr lang="ko-KR" altLang="en-US" dirty="0" smtClean="0"/>
              <a:t>왼 불균형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 불균형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이중 회전 </a:t>
            </a:r>
            <a:r>
              <a:rPr lang="en-US" altLang="ko-KR" dirty="0" smtClean="0"/>
              <a:t>(LR ,RL) : </a:t>
            </a:r>
            <a:r>
              <a:rPr lang="ko-KR" altLang="en-US" dirty="0" smtClean="0"/>
              <a:t>왼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 불균형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</a:t>
            </a:r>
            <a:r>
              <a:rPr lang="en-US" altLang="ko-KR" dirty="0" smtClean="0"/>
              <a:t>/</a:t>
            </a:r>
            <a:r>
              <a:rPr lang="ko-KR" altLang="en-US" dirty="0" smtClean="0"/>
              <a:t>왼 불균형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061" y="3897312"/>
            <a:ext cx="2187555" cy="22166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258" y="3897311"/>
            <a:ext cx="2871141" cy="22166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5963" y="618887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단일 회전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64953" y="618887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이중 회전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84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AVL </a:t>
            </a:r>
            <a:r>
              <a:rPr lang="ko-KR" altLang="en-US" dirty="0" smtClean="0"/>
              <a:t>탐색</a:t>
            </a:r>
            <a:r>
              <a:rPr lang="en-US" altLang="ko-KR" dirty="0" smtClean="0"/>
              <a:t>/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탐색</a:t>
            </a:r>
            <a:r>
              <a:rPr lang="en-US" altLang="ko-KR" dirty="0" smtClean="0"/>
              <a:t>: BST </a:t>
            </a:r>
            <a:r>
              <a:rPr lang="ko-KR" altLang="en-US" dirty="0" smtClean="0"/>
              <a:t>탐색과 동일하게 진행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삽입</a:t>
            </a:r>
            <a:r>
              <a:rPr lang="en-US" altLang="ko-KR" dirty="0" smtClean="0"/>
              <a:t>: BST</a:t>
            </a:r>
            <a:r>
              <a:rPr lang="ko-KR" altLang="en-US" dirty="0" smtClean="0"/>
              <a:t>와 동일하게 삽입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삽입 경로를 올라가면서 균형 인수를 갱신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균형 인수가 </a:t>
            </a:r>
            <a:r>
              <a:rPr lang="en-US" altLang="ko-KR" dirty="0"/>
              <a:t>-1, 0, 1 </a:t>
            </a:r>
            <a:r>
              <a:rPr lang="ko-KR" altLang="en-US" dirty="0"/>
              <a:t>이 아니라면</a:t>
            </a:r>
            <a:r>
              <a:rPr lang="en-US" altLang="ko-KR" dirty="0"/>
              <a:t>, </a:t>
            </a:r>
            <a:r>
              <a:rPr lang="ko-KR" altLang="en-US" dirty="0"/>
              <a:t>회전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/>
              <a:t>삭제</a:t>
            </a:r>
            <a:r>
              <a:rPr lang="en-US" altLang="ko-KR" dirty="0"/>
              <a:t>: </a:t>
            </a:r>
            <a:r>
              <a:rPr lang="en-US" altLang="ko-KR" dirty="0" smtClean="0"/>
              <a:t>BST</a:t>
            </a:r>
            <a:r>
              <a:rPr lang="ko-KR" altLang="en-US" dirty="0" smtClean="0"/>
              <a:t>와 동일하게 삭제 후 삽입 균형 과정과 동일하게 진행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정리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항상 균형을 유지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균형인수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 높이 차 </a:t>
            </a:r>
            <a:r>
              <a:rPr lang="en-US" altLang="ko-KR" dirty="0" smtClean="0"/>
              <a:t>= 1 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47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35264" y="1588789"/>
            <a:ext cx="7721536" cy="9233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kumimoji="1" lang="ko-KR" altLang="en-US" sz="6000" dirty="0" smtClean="0">
                <a:effectLst/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문제풀이</a:t>
            </a:r>
            <a:endParaRPr kumimoji="1" lang="ko-KR" altLang="en-US" sz="6000" dirty="0">
              <a:effectLst/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35264" y="2860321"/>
            <a:ext cx="7721536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 algn="ctr">
              <a:spcBef>
                <a:spcPts val="1200"/>
              </a:spcBef>
              <a:defRPr/>
            </a:pPr>
            <a:r>
              <a:rPr kumimoji="1" lang="en-US" altLang="ko-KR" sz="2800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4864. </a:t>
            </a:r>
            <a:r>
              <a:rPr kumimoji="1" lang="ko-KR" altLang="en-US" sz="2800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문자열 비교</a:t>
            </a:r>
            <a:endParaRPr kumimoji="1" lang="en-US" altLang="ko-KR" sz="2800" dirty="0" smtClean="0">
              <a:solidFill>
                <a:srgbClr val="292929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algn="ctr">
              <a:spcBef>
                <a:spcPts val="1200"/>
              </a:spcBef>
              <a:defRPr/>
            </a:pPr>
            <a:r>
              <a:rPr kumimoji="1" lang="en-US" altLang="ko-KR" sz="2800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4839 – </a:t>
            </a:r>
            <a:r>
              <a:rPr kumimoji="1" lang="ko-KR" altLang="en-US" sz="2800" dirty="0" err="1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이진탐색</a:t>
            </a:r>
            <a:r>
              <a:rPr kumimoji="1" lang="en-US" altLang="ko-KR" sz="2800" dirty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(BST) - </a:t>
            </a:r>
            <a:r>
              <a:rPr kumimoji="1" lang="ko-KR" altLang="en-US" sz="2800" dirty="0" smtClean="0"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책</a:t>
            </a:r>
            <a:endParaRPr kumimoji="1" lang="ko-KR" altLang="en-US" sz="2800" dirty="0"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206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4864. </a:t>
            </a:r>
            <a:r>
              <a:rPr lang="ko-KR" altLang="en-US" dirty="0" smtClean="0"/>
              <a:t>문자열 비교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다양한 문자열 비교 알고리즘 활용하기</a:t>
            </a:r>
            <a:endParaRPr lang="en-US" altLang="ko-KR" dirty="0" smtClean="0"/>
          </a:p>
          <a:p>
            <a:r>
              <a:rPr lang="ko-KR" altLang="en-US" dirty="0" smtClean="0"/>
              <a:t> 문제 푸는 것에 집중하지 말고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배운 것 활용하기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077" y="1394462"/>
            <a:ext cx="5657143" cy="5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4839. </a:t>
            </a:r>
            <a:r>
              <a:rPr lang="ko-KR" altLang="en-US" dirty="0" err="1" smtClean="0"/>
              <a:t>이진탐색</a:t>
            </a:r>
            <a:r>
              <a:rPr lang="en-US" altLang="ko-KR" dirty="0" smtClean="0"/>
              <a:t>(BST) - </a:t>
            </a:r>
            <a:r>
              <a:rPr lang="ko-KR" altLang="en-US" dirty="0" smtClean="0"/>
              <a:t>책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이진탐색</a:t>
            </a:r>
            <a:r>
              <a:rPr lang="ko-KR" altLang="en-US" dirty="0" smtClean="0"/>
              <a:t> 아이디어 직접 구현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BST </a:t>
            </a:r>
            <a:r>
              <a:rPr lang="ko-KR" altLang="en-US" dirty="0" smtClean="0"/>
              <a:t>자료구조를 직접 만들어서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구현해보기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707" y="1270652"/>
            <a:ext cx="6571429" cy="5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5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35264" y="1588789"/>
            <a:ext cx="7721536" cy="9233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kumimoji="1" lang="ko-KR" altLang="en-US" sz="6000" dirty="0" smtClean="0">
                <a:effectLst/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해시</a:t>
            </a:r>
            <a:endParaRPr kumimoji="1" lang="ko-KR" altLang="en-US" sz="6000" dirty="0">
              <a:effectLst/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35264" y="2860321"/>
            <a:ext cx="7721536" cy="160043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 algn="ctr">
              <a:spcBef>
                <a:spcPts val="1200"/>
              </a:spcBef>
              <a:defRPr/>
            </a:pPr>
            <a:r>
              <a:rPr kumimoji="1" lang="ko-KR" altLang="en-US" sz="2800" dirty="0" smtClean="0">
                <a:solidFill>
                  <a:srgbClr val="292929"/>
                </a:solidFill>
                <a:effectLst/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해시 개요</a:t>
            </a:r>
            <a:endParaRPr kumimoji="1" lang="en-US" altLang="ko-KR" sz="2800" dirty="0" smtClean="0">
              <a:solidFill>
                <a:srgbClr val="292929"/>
              </a:solidFill>
              <a:effectLst/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lvl="0" algn="ctr">
              <a:spcBef>
                <a:spcPts val="1200"/>
              </a:spcBef>
              <a:defRPr/>
            </a:pPr>
            <a:r>
              <a:rPr kumimoji="1" lang="ko-KR" altLang="en-US" sz="2800" dirty="0" smtClean="0">
                <a:solidFill>
                  <a:srgbClr val="292929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해시 함수</a:t>
            </a:r>
            <a:endParaRPr kumimoji="1" lang="en-US" altLang="ko-KR" sz="2800" dirty="0" smtClean="0">
              <a:solidFill>
                <a:srgbClr val="292929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lvl="0" algn="ctr">
              <a:spcBef>
                <a:spcPts val="1200"/>
              </a:spcBef>
              <a:defRPr/>
            </a:pPr>
            <a:r>
              <a:rPr kumimoji="1" lang="ko-KR" altLang="en-US" sz="2800" dirty="0" smtClean="0">
                <a:solidFill>
                  <a:srgbClr val="292929"/>
                </a:solidFill>
                <a:effectLst/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해시 충돌</a:t>
            </a:r>
            <a:endParaRPr kumimoji="1" lang="ko-KR" altLang="en-US" sz="2800" dirty="0">
              <a:solidFill>
                <a:srgbClr val="292929"/>
              </a:solidFill>
              <a:effectLst/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826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데이터를 고정된 크기의 값으로 변환하는 과정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고정된 크기의 값을 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값으로 빠르게 데이터를 탐색 </a:t>
            </a:r>
            <a:r>
              <a:rPr lang="en-US" altLang="ko-KR" dirty="0" smtClean="0"/>
              <a:t>( O(1) )</a:t>
            </a:r>
          </a:p>
          <a:p>
            <a:r>
              <a:rPr lang="en-US" altLang="ko-KR" dirty="0"/>
              <a:t> </a:t>
            </a:r>
            <a:r>
              <a:rPr lang="ko-KR" altLang="en-US" dirty="0" smtClean="0"/>
              <a:t>해시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함수와 해시 테이블을 이용한 자료구조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8" y="3271137"/>
            <a:ext cx="7400000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1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해시 특징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장점</a:t>
            </a:r>
            <a:r>
              <a:rPr lang="en-US" altLang="ko-KR" dirty="0" smtClean="0"/>
              <a:t> </a:t>
            </a:r>
          </a:p>
          <a:p>
            <a:r>
              <a:rPr lang="ko-KR" altLang="en-US" dirty="0" err="1" smtClean="0"/>
              <a:t>해시값으로</a:t>
            </a:r>
            <a:r>
              <a:rPr lang="ko-KR" altLang="en-US" dirty="0" smtClean="0"/>
              <a:t> 바로 접근해 검색이 빠름 </a:t>
            </a:r>
            <a:r>
              <a:rPr lang="en-US" altLang="ko-KR" dirty="0" smtClean="0"/>
              <a:t>( O(1) )</a:t>
            </a:r>
          </a:p>
          <a:p>
            <a:r>
              <a:rPr lang="en-US" altLang="ko-KR" dirty="0"/>
              <a:t> </a:t>
            </a:r>
            <a:r>
              <a:rPr lang="ko-KR" altLang="en-US" dirty="0" smtClean="0"/>
              <a:t>작은 변화에도 </a:t>
            </a:r>
            <a:r>
              <a:rPr lang="ko-KR" altLang="en-US" dirty="0" err="1" smtClean="0"/>
              <a:t>해시값이</a:t>
            </a:r>
            <a:r>
              <a:rPr lang="ko-KR" altLang="en-US" dirty="0" smtClean="0"/>
              <a:t> 크게 변함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err="1" smtClean="0"/>
              <a:t>해시값을</a:t>
            </a:r>
            <a:r>
              <a:rPr lang="ko-KR" altLang="en-US" dirty="0" smtClean="0"/>
              <a:t> 저장하여 보안을 강화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중복을 쉽게 식별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동일한 데이터는 동일한 </a:t>
            </a:r>
            <a:r>
              <a:rPr lang="ko-KR" altLang="en-US" dirty="0" err="1" smtClean="0"/>
              <a:t>해시값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단점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 err="1" smtClean="0"/>
              <a:t>해시값이</a:t>
            </a:r>
            <a:r>
              <a:rPr lang="ko-KR" altLang="en-US" dirty="0" smtClean="0"/>
              <a:t> </a:t>
            </a:r>
            <a:r>
              <a:rPr lang="ko-KR" altLang="en-US" dirty="0" smtClean="0"/>
              <a:t>충돌할 수 있음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추가 메모리를 사용해야 함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err="1" smtClean="0"/>
              <a:t>해시값으로</a:t>
            </a:r>
            <a:r>
              <a:rPr lang="ko-KR" altLang="en-US" dirty="0" smtClean="0"/>
              <a:t> 변환됨으로 순서가 보존되지 않음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5603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해시 함수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 좋은 함수란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동일한 입력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동일한 </a:t>
            </a:r>
            <a:r>
              <a:rPr lang="ko-KR" altLang="en-US" dirty="0" err="1" smtClean="0"/>
              <a:t>해시값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균등하게 </a:t>
            </a:r>
            <a:r>
              <a:rPr lang="ko-KR" altLang="en-US" dirty="0" err="1" smtClean="0"/>
              <a:t>해시값</a:t>
            </a:r>
            <a:r>
              <a:rPr lang="ko-KR" altLang="en-US" dirty="0" smtClean="0"/>
              <a:t> 분포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충돌 최소화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해시 함수 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Division Hash Function</a:t>
            </a:r>
          </a:p>
          <a:p>
            <a:pPr lvl="1"/>
            <a:r>
              <a:rPr lang="en-US" altLang="ko-KR" dirty="0" smtClean="0"/>
              <a:t>Multiplication Hash Function</a:t>
            </a:r>
          </a:p>
          <a:p>
            <a:pPr lvl="1"/>
            <a:r>
              <a:rPr lang="en-US" altLang="ko-KR" dirty="0" smtClean="0"/>
              <a:t>Folding Hash Function</a:t>
            </a:r>
          </a:p>
          <a:p>
            <a:pPr lvl="1"/>
            <a:r>
              <a:rPr lang="en-US" altLang="ko-KR" dirty="0" smtClean="0"/>
              <a:t>Polynomial Hash Function</a:t>
            </a:r>
          </a:p>
          <a:p>
            <a:pPr lvl="1"/>
            <a:r>
              <a:rPr lang="en-US" altLang="ko-KR" dirty="0" smtClean="0"/>
              <a:t>SHA-256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984" y="1775370"/>
            <a:ext cx="4306408" cy="138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9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Division Hash Function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ko-KR" altLang="en-US" dirty="0" smtClean="0"/>
              <a:t>나머지 연산 해시 함수</a:t>
            </a:r>
            <a:r>
              <a:rPr lang="en-US" altLang="ko-KR" dirty="0"/>
              <a:t> </a:t>
            </a:r>
            <a:r>
              <a:rPr lang="en-US" altLang="ko-KR" dirty="0" smtClean="0"/>
              <a:t>( </a:t>
            </a:r>
            <a:r>
              <a:rPr lang="ko-KR" altLang="en-US" dirty="0" smtClean="0"/>
              <a:t>가장 간단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를 해시 테이블 크기로 나눈 나머지 값이 </a:t>
            </a:r>
            <a:r>
              <a:rPr lang="ko-KR" altLang="en-US" dirty="0" err="1" smtClean="0"/>
              <a:t>해시값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17 % 5 = 2 , 2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해시값으로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 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정수 키에 효과적이고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테이블 크기를 잘 선택한다면 좋은 성능</a:t>
            </a:r>
            <a:endParaRPr lang="en-US" altLang="ko-KR" dirty="0" smtClean="0"/>
          </a:p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테이블 크기에 민감하고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복잡한 키는 추가 처리가 필요 </a:t>
            </a:r>
            <a:endParaRPr lang="en-US" altLang="ko-KR" dirty="0"/>
          </a:p>
          <a:p>
            <a:r>
              <a:rPr lang="ko-KR" altLang="en-US" dirty="0" smtClean="0"/>
              <a:t>개선 방안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보조 해시</a:t>
            </a:r>
            <a:r>
              <a:rPr lang="en-US" altLang="ko-KR" dirty="0" smtClean="0"/>
              <a:t>, MAD </a:t>
            </a:r>
            <a:r>
              <a:rPr lang="ko-KR" altLang="en-US" dirty="0" smtClean="0"/>
              <a:t>기법 사용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0918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Multiplication Hash Function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ko-KR" altLang="en-US" dirty="0" smtClean="0"/>
              <a:t>곱셈 해시 함수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에 어떤 값</a:t>
            </a:r>
            <a:r>
              <a:rPr lang="en-US" altLang="ko-KR" dirty="0" smtClean="0"/>
              <a:t>(A)</a:t>
            </a:r>
            <a:r>
              <a:rPr lang="ko-KR" altLang="en-US" dirty="0" smtClean="0"/>
              <a:t>를 곱한 결과에 테이블 크기를 곱해서 해시 값을 사용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123456789 * 0.618(A) / 10(</a:t>
            </a:r>
            <a:r>
              <a:rPr lang="ko-KR" altLang="en-US" dirty="0" smtClean="0"/>
              <a:t>테이블 크기</a:t>
            </a:r>
            <a:r>
              <a:rPr lang="en-US" altLang="ko-KR" dirty="0" smtClean="0"/>
              <a:t>) = </a:t>
            </a:r>
            <a:r>
              <a:rPr lang="ko-KR" altLang="en-US" dirty="0" err="1" smtClean="0"/>
              <a:t>해시값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 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테이블 크기에 영향을 덜 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키가 더 균일하게 분포됨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모든 비트를 사용하여 계산하기 때문에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구현이 복잡하고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정밀도 문제가 발생할 수 있음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부동 소수점 연산으로 인해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개선 방안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비트 연산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</a:t>
            </a:r>
            <a:r>
              <a:rPr lang="en-US" altLang="ko-KR" dirty="0" smtClean="0"/>
              <a:t>A </a:t>
            </a:r>
            <a:r>
              <a:rPr lang="ko-KR" altLang="en-US" dirty="0" smtClean="0"/>
              <a:t>값 실험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454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Folding Hash Function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ko-KR" altLang="en-US" dirty="0" err="1" smtClean="0"/>
              <a:t>폴딩</a:t>
            </a:r>
            <a:r>
              <a:rPr lang="ko-KR" altLang="en-US" dirty="0" smtClean="0"/>
              <a:t> </a:t>
            </a:r>
            <a:r>
              <a:rPr lang="ko-KR" altLang="en-US" dirty="0" smtClean="0"/>
              <a:t>해시 함수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를 여러 부분으로 나누고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나눈 부분을 조합하여 </a:t>
            </a:r>
            <a:r>
              <a:rPr lang="ko-KR" altLang="en-US" dirty="0" err="1" smtClean="0"/>
              <a:t>해시값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“010-1234-5678” =&gt; “010”, “123”, “456”, “780” =&gt; </a:t>
            </a:r>
            <a:r>
              <a:rPr lang="ko-KR" altLang="en-US" dirty="0" smtClean="0"/>
              <a:t>모든 부분을 합 </a:t>
            </a:r>
            <a:r>
              <a:rPr lang="en-US" altLang="ko-KR" dirty="0" smtClean="0"/>
              <a:t>=&gt; </a:t>
            </a:r>
            <a:r>
              <a:rPr lang="ko-KR" altLang="en-US" dirty="0" err="1" smtClean="0"/>
              <a:t>해시값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 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긴 데이터에 유용하고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구현이 간단</a:t>
            </a:r>
            <a:endParaRPr lang="en-US" altLang="ko-KR" dirty="0" smtClean="0"/>
          </a:p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짧은 키에 대해서 </a:t>
            </a:r>
            <a:r>
              <a:rPr lang="ko-KR" altLang="en-US" dirty="0" err="1" smtClean="0"/>
              <a:t>의미없는</a:t>
            </a:r>
            <a:r>
              <a:rPr lang="ko-KR" altLang="en-US" dirty="0" smtClean="0"/>
              <a:t> 연산이 발생할 수 있고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폴딩</a:t>
            </a:r>
            <a:r>
              <a:rPr lang="ko-KR" altLang="en-US" dirty="0" smtClean="0"/>
              <a:t> 크기에 예민 </a:t>
            </a:r>
            <a:endParaRPr lang="en-US" altLang="ko-KR" dirty="0"/>
          </a:p>
          <a:p>
            <a:r>
              <a:rPr lang="ko-KR" altLang="en-US" dirty="0" smtClean="0"/>
              <a:t>개선 방안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가중치 부여</a:t>
            </a:r>
            <a:r>
              <a:rPr lang="en-US" altLang="ko-KR" dirty="0" smtClean="0"/>
              <a:t>, XOR, </a:t>
            </a:r>
            <a:r>
              <a:rPr lang="ko-KR" altLang="en-US" dirty="0" smtClean="0"/>
              <a:t>순환 시프트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6752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1021</Words>
  <Application>Microsoft Office PowerPoint</Application>
  <PresentationFormat>와이드스크린</PresentationFormat>
  <Paragraphs>173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맑은 고딕</vt:lpstr>
      <vt:lpstr>삼성긴고딕 Medium</vt:lpstr>
      <vt:lpstr>삼성긴고딕 ExtraBold</vt:lpstr>
      <vt:lpstr>Arial</vt:lpstr>
      <vt:lpstr>삼성긴고딕 Bold</vt:lpstr>
      <vt:lpstr>삼성긴고딕 Regular</vt:lpstr>
      <vt:lpstr>Office 테마</vt:lpstr>
      <vt:lpstr>9월5일(목) 해시와 BST</vt:lpstr>
      <vt:lpstr>PowerPoint 프레젠테이션</vt:lpstr>
      <vt:lpstr>PowerPoint 프레젠테이션</vt:lpstr>
      <vt:lpstr>해시</vt:lpstr>
      <vt:lpstr>해시 특징</vt:lpstr>
      <vt:lpstr>해시 함수</vt:lpstr>
      <vt:lpstr>Division Hash Function</vt:lpstr>
      <vt:lpstr>Multiplication Hash Function</vt:lpstr>
      <vt:lpstr>Folding Hash Function</vt:lpstr>
      <vt:lpstr>Polynomial Hash Function</vt:lpstr>
      <vt:lpstr>SHA-256</vt:lpstr>
      <vt:lpstr>해시 충돌</vt:lpstr>
      <vt:lpstr>체이닝(Chaining)</vt:lpstr>
      <vt:lpstr>주소 개방법 – 선형 탐사</vt:lpstr>
      <vt:lpstr>주소 개방법 – 제곱 탐사</vt:lpstr>
      <vt:lpstr>주소 개방법 – 이중해싱</vt:lpstr>
      <vt:lpstr>PowerPoint 프레젠테이션</vt:lpstr>
      <vt:lpstr>BST (Binary Search Tree)</vt:lpstr>
      <vt:lpstr>BST 탐색/삽입/삭제</vt:lpstr>
      <vt:lpstr>AVL</vt:lpstr>
      <vt:lpstr>AVL 탐색/삽입/삭제</vt:lpstr>
      <vt:lpstr>PowerPoint 프레젠테이션</vt:lpstr>
      <vt:lpstr>4864. 문자열 비교</vt:lpstr>
      <vt:lpstr>4839. 이진탐색(BST) - 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교니미니</dc:creator>
  <cp:lastModifiedBy>이재윤</cp:lastModifiedBy>
  <cp:revision>155</cp:revision>
  <dcterms:created xsi:type="dcterms:W3CDTF">2020-04-08T07:22:17Z</dcterms:created>
  <dcterms:modified xsi:type="dcterms:W3CDTF">2024-09-05T03:15:05Z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