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437" r:id="rId6"/>
    <p:sldId id="453" r:id="rId7"/>
    <p:sldId id="452" r:id="rId8"/>
    <p:sldId id="443" r:id="rId9"/>
    <p:sldId id="454" r:id="rId10"/>
    <p:sldId id="402" r:id="rId11"/>
    <p:sldId id="455" r:id="rId12"/>
    <p:sldId id="457" r:id="rId13"/>
    <p:sldId id="447" r:id="rId14"/>
    <p:sldId id="458" r:id="rId15"/>
    <p:sldId id="406" r:id="rId16"/>
    <p:sldId id="459" r:id="rId17"/>
    <p:sldId id="265" r:id="rId18"/>
    <p:sldId id="450" r:id="rId19"/>
    <p:sldId id="460" r:id="rId20"/>
    <p:sldId id="438" r:id="rId21"/>
    <p:sldId id="278" r:id="rId22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orient="horz" pos="133">
          <p15:clr>
            <a:srgbClr val="A4A3A4"/>
          </p15:clr>
        </p15:guide>
        <p15:guide id="3" orient="horz" pos="368">
          <p15:clr>
            <a:srgbClr val="A4A3A4"/>
          </p15:clr>
        </p15:guide>
        <p15:guide id="4" orient="horz" pos="1017">
          <p15:clr>
            <a:srgbClr val="A4A3A4"/>
          </p15:clr>
        </p15:guide>
        <p15:guide id="5" orient="horz" pos="4156">
          <p15:clr>
            <a:srgbClr val="A4A3A4"/>
          </p15:clr>
        </p15:guide>
        <p15:guide id="6" pos="7401">
          <p15:clr>
            <a:srgbClr val="A4A3A4"/>
          </p15:clr>
        </p15:guide>
        <p15:guide id="7" pos="210">
          <p15:clr>
            <a:srgbClr val="A4A3A4"/>
          </p15:clr>
        </p15:guide>
        <p15:guide id="8" pos="7471">
          <p15:clr>
            <a:srgbClr val="A4A3A4"/>
          </p15:clr>
        </p15:guide>
        <p15:guide id="9" pos="602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2" roundtripDataSignature="AMtx7mjkdYD24awgGJN2irH3m7AlzEhc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3EFF"/>
    <a:srgbClr val="878787"/>
    <a:srgbClr val="B7B7B7"/>
    <a:srgbClr val="AC48FE"/>
    <a:srgbClr val="913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7"/>
    <p:restoredTop sz="91463"/>
  </p:normalViewPr>
  <p:slideViewPr>
    <p:cSldViewPr snapToGrid="0">
      <p:cViewPr varScale="1">
        <p:scale>
          <a:sx n="25" d="100"/>
          <a:sy n="25" d="100"/>
        </p:scale>
        <p:origin x="160" y="1864"/>
      </p:cViewPr>
      <p:guideLst>
        <p:guide orient="horz" pos="2183"/>
        <p:guide orient="horz" pos="133"/>
        <p:guide orient="horz" pos="368"/>
        <p:guide orient="horz" pos="1017"/>
        <p:guide orient="horz" pos="4156"/>
        <p:guide pos="7401"/>
        <p:guide pos="210"/>
        <p:guide pos="7471"/>
        <p:guide pos="6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82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F9CAFE40-09E9-CEAC-E968-E8F0D0849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D4393238-9997-3BFC-332E-0A7BA8A5B7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93A7DDCC-9036-4694-7AA1-8F781010E4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2C6A319E-3E93-95F3-9DDE-7D0C854642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8625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481579B4-B68D-F309-B9D6-4F0346320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EA16EA58-F78E-E51A-61EA-424701E447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1FB9DEEE-4646-3995-2013-6EFE2C7008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91528CE4-5B86-F34D-0617-282AC5F1E0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5996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88059BEE-6062-557F-BD43-A06CF76B9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98D17C48-46BF-350A-C3BB-71D197DC77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D7661745-1E13-5FB7-BC47-98646ED892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FC5D9669-681A-C8AA-14FC-9C3A27486B5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7070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D294237A-A917-9F06-8947-39A0FE582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CF9FB933-697D-A00E-58A8-FCE4AA6C78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6F2EEF47-B262-63D4-2B4A-664B000A2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4F3E163D-5759-14BA-7A78-89088B0EA7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600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98C346EB-5010-7E15-1166-336FC693C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756663D2-64F4-9EA8-4BBF-AFAD95E531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2F41CA62-2E05-8559-5426-AFCF901834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F1ECFA6C-63B5-78E5-8690-2D7B39CA9B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2571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06639105-E2C1-1A2B-4734-DB1BAD5D1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9DE1F1F4-A55B-B619-3814-D0D0EFDA90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5404F202-6337-0BC3-89B3-D76AA8E150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39D3F310-6987-FA41-1B52-4142B6561B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836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E4026F7D-EEDB-808E-74EF-2A7E7E235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FA24AEEA-B5BC-E772-162B-27F0898803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77B7F9F5-E0E6-CE91-928A-810573105C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2A69ABA2-2DF4-F9C6-0436-889FD6BB4EC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0537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43E6FB02-BEF4-87AF-7558-1E4FC2B41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6CF29085-6540-F6E6-F27B-9351D6A8E1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0726F866-192D-E13F-262E-5541D5ED72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287C5ACC-BF5B-C255-9CDF-5F787BD83D8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6502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462DE44C-0D1B-2218-6E9F-2BD0D4DA5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ECDE4C38-9392-8D22-2D62-41486579EB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BE007EF2-B78C-9BBD-87CA-61C02EDE97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0A507A32-C638-E3B3-A40E-71F09776F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857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F0C773C2-3321-F7A8-7F81-38218E93F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DC2E362E-AF84-18A7-2239-A1AC63810D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CC732DAF-9D8C-D8F4-0012-F13C3F1045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CB407D90-13D8-F405-98D3-CE50569836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2969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18" name="Google Shape;218;p23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21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F5D80C34-31A6-0DEE-54DD-DA4AA86EB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B87B68FD-46A0-0A91-0393-E3CF5B1784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DBD6C781-14DA-7ECE-2523-5E5959BE06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2F793316-01F2-9EBB-0C4F-212AEF20405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1885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513BCA2C-6193-CC36-9B42-DA9748CAF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EDCBBED5-05A5-A2CD-A762-9150166D62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4F560424-FB6F-BC50-720E-BD0A2822EF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F685C5FF-9D40-C18C-A7AA-E6E2BBD316B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99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E1E9F9BA-E879-4FF5-9FE1-4963C6FD6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A7FF5617-74F6-BD0F-2BBF-D9D6F8EF90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3DB327D5-2EB9-B903-4EF1-01E36FE34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0196D357-0701-1C52-B37D-9707204FB7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5311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2CA747AB-6FCE-1D58-CB9D-4E2A4E071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B0A5A0B3-3E7B-E48E-E09B-ECCEF2887D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C5971827-FEF1-BB5D-5CBE-3779B63EE1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9321789B-B793-2F9F-0BF2-247574B555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1974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827AC6FB-371D-2E95-8FE7-7443F43C1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F99807F4-CD81-A761-A748-697D906305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106A7539-E4CC-B402-AD52-06D15327F0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E6DF03D3-F7EF-5E28-0B17-06E4CA6557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333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5" descr="D:\#교재편집\★2019\박혜지대리\ssafy 입학식\추가\디자인\추가샘플1표지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23484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5"/>
          <p:cNvSpPr/>
          <p:nvPr/>
        </p:nvSpPr>
        <p:spPr>
          <a:xfrm>
            <a:off x="3230840" y="959159"/>
            <a:ext cx="5730321" cy="493993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5"/>
          <p:cNvSpPr/>
          <p:nvPr/>
        </p:nvSpPr>
        <p:spPr>
          <a:xfrm>
            <a:off x="3071664" y="821938"/>
            <a:ext cx="6048672" cy="5214372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1661" y="385433"/>
            <a:ext cx="1879200" cy="46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469" y="385433"/>
            <a:ext cx="1168349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빈 화면">
  <p:cSld name="9_빈 화면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6" descr="D:\#교재편집\★2019\박혜지대리\ssafy 입학식\추가\디자인\추가샘플1표지.png"/>
          <p:cNvPicPr preferRelativeResize="0"/>
          <p:nvPr/>
        </p:nvPicPr>
        <p:blipFill rotWithShape="1">
          <a:blip r:embed="rId2">
            <a:alphaModFix/>
          </a:blip>
          <a:srcRect t="76847" b="9855"/>
          <a:stretch/>
        </p:blipFill>
        <p:spPr>
          <a:xfrm>
            <a:off x="0" y="0"/>
            <a:ext cx="12192000" cy="80386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  <a:defRPr sz="32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 sz="2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/>
          <p:nvPr/>
        </p:nvSpPr>
        <p:spPr>
          <a:xfrm>
            <a:off x="9759636" y="176015"/>
            <a:ext cx="2335793" cy="47555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Confidential</a:t>
            </a:r>
            <a:endParaRPr sz="2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7" descr="D:\#교재편집\★2019\박혜지대리\ssafy 입학식\추가\디자인\추가샘플1표지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23484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7"/>
          <p:cNvPicPr preferRelativeResize="0"/>
          <p:nvPr/>
        </p:nvPicPr>
        <p:blipFill rotWithShape="1">
          <a:blip r:embed="rId3">
            <a:alphaModFix/>
          </a:blip>
          <a:srcRect l="9548"/>
          <a:stretch/>
        </p:blipFill>
        <p:spPr>
          <a:xfrm>
            <a:off x="0" y="1373614"/>
            <a:ext cx="12240000" cy="4128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71661" y="385433"/>
            <a:ext cx="1879200" cy="46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2469" y="389938"/>
            <a:ext cx="1168349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구역 머리글">
  <p:cSld name="2_구역 머리글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8" descr="D:\#교재편집\★2019\박혜지대리\ssafy 입학식\추가\디자인\추가샘플1표지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23484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8"/>
          <p:cNvSpPr/>
          <p:nvPr/>
        </p:nvSpPr>
        <p:spPr>
          <a:xfrm>
            <a:off x="3448050" y="2273300"/>
            <a:ext cx="5270500" cy="22733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8"/>
          <p:cNvSpPr/>
          <p:nvPr/>
        </p:nvSpPr>
        <p:spPr>
          <a:xfrm>
            <a:off x="3334296" y="2180123"/>
            <a:ext cx="5498008" cy="2459654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35;p28"/>
          <p:cNvCxnSpPr>
            <a:stCxn id="34" idx="0"/>
          </p:cNvCxnSpPr>
          <p:nvPr/>
        </p:nvCxnSpPr>
        <p:spPr>
          <a:xfrm>
            <a:off x="8832304" y="3409950"/>
            <a:ext cx="33597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" name="Google Shape;36;p28"/>
          <p:cNvCxnSpPr/>
          <p:nvPr/>
        </p:nvCxnSpPr>
        <p:spPr>
          <a:xfrm>
            <a:off x="-24680" y="3409950"/>
            <a:ext cx="3359696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" name="Google Shape;3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1661" y="385433"/>
            <a:ext cx="1879200" cy="46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469" y="389938"/>
            <a:ext cx="1168349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"/>
          <p:cNvGrpSpPr/>
          <p:nvPr/>
        </p:nvGrpSpPr>
        <p:grpSpPr>
          <a:xfrm>
            <a:off x="3071664" y="821938"/>
            <a:ext cx="6048672" cy="5214372"/>
            <a:chOff x="3071664" y="821938"/>
            <a:chExt cx="6048672" cy="5214372"/>
          </a:xfrm>
        </p:grpSpPr>
        <p:sp>
          <p:nvSpPr>
            <p:cNvPr id="57" name="Google Shape;57;p1"/>
            <p:cNvSpPr/>
            <p:nvPr/>
          </p:nvSpPr>
          <p:spPr>
            <a:xfrm>
              <a:off x="3230840" y="959159"/>
              <a:ext cx="5730321" cy="493993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3071664" y="821938"/>
              <a:ext cx="6048672" cy="5214372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9" name="Google Shape;59;p1"/>
          <p:cNvGrpSpPr/>
          <p:nvPr/>
        </p:nvGrpSpPr>
        <p:grpSpPr>
          <a:xfrm>
            <a:off x="3987832" y="2101738"/>
            <a:ext cx="4216336" cy="2593218"/>
            <a:chOff x="3987832" y="2020486"/>
            <a:chExt cx="4216336" cy="2593218"/>
          </a:xfrm>
        </p:grpSpPr>
        <p:sp>
          <p:nvSpPr>
            <p:cNvPr id="60" name="Google Shape;60;p1"/>
            <p:cNvSpPr/>
            <p:nvPr/>
          </p:nvSpPr>
          <p:spPr>
            <a:xfrm>
              <a:off x="3987832" y="2020486"/>
              <a:ext cx="4216336" cy="1846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6000"/>
                <a:buFont typeface="Arial"/>
                <a:buNone/>
              </a:pPr>
              <a:r>
                <a:rPr lang="ko-KR" sz="60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삼성 청년</a:t>
              </a:r>
              <a:br>
                <a:rPr lang="ko-KR" sz="60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ko-KR" sz="6000" b="0" i="0" u="none" strike="noStrike" cap="non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SW 아카데미</a:t>
              </a:r>
              <a:endParaRPr/>
            </a:p>
          </p:txBody>
        </p:sp>
        <p:grpSp>
          <p:nvGrpSpPr>
            <p:cNvPr id="61" name="Google Shape;61;p1"/>
            <p:cNvGrpSpPr/>
            <p:nvPr/>
          </p:nvGrpSpPr>
          <p:grpSpPr>
            <a:xfrm>
              <a:off x="4655837" y="4126350"/>
              <a:ext cx="2880321" cy="487354"/>
              <a:chOff x="4743006" y="4141099"/>
              <a:chExt cx="2705987" cy="457856"/>
            </a:xfrm>
          </p:grpSpPr>
          <p:sp>
            <p:nvSpPr>
              <p:cNvPr id="62" name="Google Shape;62;p1"/>
              <p:cNvSpPr/>
              <p:nvPr/>
            </p:nvSpPr>
            <p:spPr>
              <a:xfrm>
                <a:off x="4743006" y="4141099"/>
                <a:ext cx="2705987" cy="457856"/>
              </a:xfrm>
              <a:prstGeom prst="rect">
                <a:avLst/>
              </a:prstGeom>
              <a:solidFill>
                <a:srgbClr val="0046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Malgun Gothic"/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" name="Google Shape;63;p1"/>
              <p:cNvSpPr txBox="1"/>
              <p:nvPr/>
            </p:nvSpPr>
            <p:spPr>
              <a:xfrm>
                <a:off x="5033546" y="4239911"/>
                <a:ext cx="2124938" cy="260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lang="ko-KR"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데이터분석 이론 및 실습</a:t>
                </a: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084BC4A9-2301-1C11-D26C-F26B41661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36AE9F13-86FD-866E-271E-6B14EE9689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ko-KR" altLang="en-US" dirty="0"/>
              <a:t>실행결과</a:t>
            </a:r>
            <a:endParaRPr lang="en" altLang="ko-KR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ABAE8023-787A-268E-8780-20F139277D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034190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실습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복잡 데이터 분석</a:t>
            </a:r>
            <a:endParaRPr lang="ko-KR" altLang="en-US" dirty="0"/>
          </a:p>
        </p:txBody>
      </p:sp>
      <p:pic>
        <p:nvPicPr>
          <p:cNvPr id="3" name="그림 2" descr="텍스트, 스크린샷, 메뉴, 디자인이(가) 표시된 사진&#10;&#10;자동 생성된 설명">
            <a:extLst>
              <a:ext uri="{FF2B5EF4-FFF2-40B4-BE49-F238E27FC236}">
                <a16:creationId xmlns:a16="http://schemas.microsoft.com/office/drawing/2014/main" id="{B429761A-ED9B-1F82-B5A8-7B5614BA8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680" y="800463"/>
            <a:ext cx="7772400" cy="60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6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F015A6E-0EF6-CB51-00B7-BA666230A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65BA868D-CBB8-BB2F-E8DD-508979235F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ko-KR" altLang="en-US" dirty="0"/>
              <a:t>실행결과</a:t>
            </a:r>
            <a:endParaRPr lang="en" altLang="ko-KR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9D61A2C5-CDB3-0C1E-A248-1E61E0E1C6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034190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실습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복잡 데이터 분석</a:t>
            </a:r>
            <a:endParaRPr lang="ko-KR" altLang="en-US" dirty="0"/>
          </a:p>
        </p:txBody>
      </p:sp>
      <p:pic>
        <p:nvPicPr>
          <p:cNvPr id="4" name="그림 3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AB2C99E7-C3A5-F06F-6D8C-81DB1046F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868680"/>
            <a:ext cx="5501162" cy="569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6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8BE1120-AFE4-5FCE-15FA-145AF74D0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DB1824C3-A1E8-1E7E-0F00-5F3899569D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ko-KR" altLang="en-US" dirty="0"/>
              <a:t>실행결과</a:t>
            </a:r>
            <a:endParaRPr lang="en" altLang="ko-KR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DC3255F6-7510-A437-9BFB-FDA295C85B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034190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실습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복잡 데이터 분석</a:t>
            </a:r>
            <a:endParaRPr lang="ko-KR" altLang="en-US" dirty="0"/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01E0B14-0E04-45D8-173D-E5B6CA2EF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74" y="2397437"/>
            <a:ext cx="11117179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6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CE430C8-B225-0D3A-5871-5AFF46E42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F10FCAE1-2AD3-3ECB-4513-04CDEC5EA4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실행결과</a:t>
            </a:r>
            <a:endParaRPr lang="en" altLang="ko-KR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" altLang="ko-KR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3D488233-1E1E-3C88-9403-7CD88B9A55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034190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실습</a:t>
            </a:r>
            <a:r>
              <a:rPr lang="en-US" altLang="ko-KR" dirty="0"/>
              <a:t>4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고급 분석 기법</a:t>
            </a:r>
            <a:endParaRPr lang="ko-KR" altLang="en-US" dirty="0"/>
          </a:p>
        </p:txBody>
      </p:sp>
      <p:pic>
        <p:nvPicPr>
          <p:cNvPr id="3" name="그림 2" descr="텍스트, 스크린샷, 메뉴, 디자인이(가) 표시된 사진&#10;&#10;자동 생성된 설명">
            <a:extLst>
              <a:ext uri="{FF2B5EF4-FFF2-40B4-BE49-F238E27FC236}">
                <a16:creationId xmlns:a16="http://schemas.microsoft.com/office/drawing/2014/main" id="{7BD685C9-D3CB-385E-71C4-3FBEE6E35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774943"/>
            <a:ext cx="7772400" cy="594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7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825544E5-0A08-6E57-7674-822EB7EB1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2FEABCC7-F790-12FB-3DA8-2FC9AAB597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실행결과</a:t>
            </a:r>
            <a:endParaRPr lang="en" altLang="ko-KR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" altLang="ko-KR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92AA79FA-5D19-8F3B-CD13-8DFCA3BF83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034190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실습</a:t>
            </a:r>
            <a:r>
              <a:rPr lang="en-US" altLang="ko-KR" dirty="0"/>
              <a:t>4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고급 분석 기법</a:t>
            </a:r>
            <a:endParaRPr lang="ko-KR" altLang="en-US" dirty="0"/>
          </a:p>
        </p:txBody>
      </p:sp>
      <p:pic>
        <p:nvPicPr>
          <p:cNvPr id="4" name="그림 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FD9D372-6D0A-BC72-140F-643977DB2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240" y="1834076"/>
            <a:ext cx="7772400" cy="446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4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561C5645-B125-97CA-E301-D509F1832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5A10E7FA-1946-DC8D-9322-5E866D107A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ko-KR" altLang="en-US" dirty="0"/>
              <a:t>실행결과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13ACE8CC-BCEB-C0B4-92E5-3BCBF73F56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034190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실습</a:t>
            </a:r>
            <a:r>
              <a:rPr lang="en-US" altLang="ko-KR" dirty="0"/>
              <a:t>5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통계적 심화 분석</a:t>
            </a:r>
            <a:endParaRPr lang="ko-KR" altLang="en-US" dirty="0"/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C29C763-587A-638E-6C2D-5A24B2BB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270" y="2752090"/>
            <a:ext cx="7772400" cy="277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8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B197635-1C18-ACEE-9CF9-467F76331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A2406A76-03F7-DB4C-B2DE-382D3EE2F4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ko-KR" altLang="en-US" dirty="0"/>
              <a:t>실행결과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A7C1FAFA-09D3-8987-BA00-07A286BCE2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034190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실습</a:t>
            </a:r>
            <a:r>
              <a:rPr lang="en-US" altLang="ko-KR" dirty="0"/>
              <a:t>5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통계적 심화 분석</a:t>
            </a:r>
            <a:endParaRPr lang="ko-KR" altLang="en-US" dirty="0"/>
          </a:p>
        </p:txBody>
      </p:sp>
      <p:pic>
        <p:nvPicPr>
          <p:cNvPr id="3" name="그림 2" descr="스크린샷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7D142731-E3E0-F3F0-7717-8DB438CF4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200150"/>
            <a:ext cx="73152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01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title" idx="4294967295"/>
          </p:nvPr>
        </p:nvSpPr>
        <p:spPr>
          <a:xfrm>
            <a:off x="3529012" y="3151981"/>
            <a:ext cx="5133975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3200" b="1" dirty="0">
                <a:solidFill>
                  <a:srgbClr val="000000"/>
                </a:solidFill>
              </a:rPr>
              <a:t>과제 알고리즘</a:t>
            </a:r>
            <a:endParaRPr sz="3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B4156D11-2E53-1061-EE4F-135AE1749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949EA2B0-CCB8-B401-FB52-D7D30CB7E1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실행결과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385DAEC6-0580-C281-6E0A-CF6695BC2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034190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과</a:t>
            </a: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데이터 처리 및 분석 기법</a:t>
            </a:r>
            <a:endParaRPr lang="ko-KR" altLang="en-US" dirty="0"/>
          </a:p>
        </p:txBody>
      </p:sp>
      <p:pic>
        <p:nvPicPr>
          <p:cNvPr id="3" name="그림 2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C022C644-E050-D0AD-A9C1-ADC8361C6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740" y="907835"/>
            <a:ext cx="7772400" cy="561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47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A0120C8-D08C-167E-93C6-CDCB42428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63C97B46-11C8-2760-1ABF-92567086D1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실행결과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89ECF40D-5DFA-3D68-4779-98707B3D67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034190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과</a:t>
            </a: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데이터 처리 및 분석 기법</a:t>
            </a:r>
            <a:endParaRPr lang="ko-KR" altLang="en-US" dirty="0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9C6E0F7-5332-D4CC-D51F-7E8C95DA1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850" y="1841500"/>
            <a:ext cx="64643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/>
        </p:nvSpPr>
        <p:spPr>
          <a:xfrm>
            <a:off x="1976013" y="1099751"/>
            <a:ext cx="8582685" cy="581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&lt;알림&gt;</a:t>
            </a:r>
            <a:endParaRPr/>
          </a:p>
          <a:p>
            <a:pPr marL="285750" marR="0" lvl="0" indent="-31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강의는 삼성 청년 SW아카데미의 컨텐츠로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보안서약서에 의거하여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강의 내용을 어떠한 사유로도 임의로 복사, 촬영, 녹음, 복제, 보관, 전송하거나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허가 받지 않은 저장매체를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이용한 보관, 제3자에게 누설, 공개,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또는 사용하는 등의 행위를 금합니다.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269485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C4804B1-6F54-9428-88D8-BAAC74031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D4355BA1-7359-CC46-8137-D01EE649C2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ko-KR" altLang="en-US" dirty="0"/>
              <a:t>실행결과</a:t>
            </a:r>
            <a:endParaRPr lang="en" altLang="ko-KR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95E26"/>
              </a:buClr>
              <a:buSzPts val="32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745F253B-7D08-3ACF-7B47-5DCABCC450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8034190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과</a:t>
            </a:r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고급 데이터 분석 및 응용</a:t>
            </a:r>
            <a:endParaRPr lang="ko-KR" altLang="en-US" dirty="0"/>
          </a:p>
        </p:txBody>
      </p:sp>
      <p:pic>
        <p:nvPicPr>
          <p:cNvPr id="3" name="그림 2" descr="텍스트, 스크린샷, 블랙이(가) 표시된 사진&#10;&#10;자동 생성된 설명">
            <a:extLst>
              <a:ext uri="{FF2B5EF4-FFF2-40B4-BE49-F238E27FC236}">
                <a16:creationId xmlns:a16="http://schemas.microsoft.com/office/drawing/2014/main" id="{D6E66210-5BC4-5EE0-D577-41FB8FD4B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9" y="2039783"/>
            <a:ext cx="10044481" cy="277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41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/>
          <p:nvPr/>
        </p:nvSpPr>
        <p:spPr>
          <a:xfrm>
            <a:off x="3264989" y="959158"/>
            <a:ext cx="5730321" cy="493993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3105814" y="821938"/>
            <a:ext cx="6048672" cy="5214372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23"/>
          <p:cNvGrpSpPr/>
          <p:nvPr/>
        </p:nvGrpSpPr>
        <p:grpSpPr>
          <a:xfrm>
            <a:off x="3885697" y="1632366"/>
            <a:ext cx="4488903" cy="3394564"/>
            <a:chOff x="3885695" y="1688262"/>
            <a:chExt cx="4488903" cy="3394564"/>
          </a:xfrm>
        </p:grpSpPr>
        <p:sp>
          <p:nvSpPr>
            <p:cNvPr id="223" name="Google Shape;223;p23"/>
            <p:cNvSpPr/>
            <p:nvPr/>
          </p:nvSpPr>
          <p:spPr>
            <a:xfrm>
              <a:off x="3885695" y="1688262"/>
              <a:ext cx="4488903" cy="2769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b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내일 </a:t>
              </a:r>
              <a:endParaRPr sz="6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b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방송에서</a:t>
              </a:r>
              <a:endParaRPr sz="6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b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만나요!</a:t>
              </a:r>
              <a:endParaRPr sz="6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" name="Google Shape;224;p23"/>
            <p:cNvGrpSpPr/>
            <p:nvPr/>
          </p:nvGrpSpPr>
          <p:grpSpPr>
            <a:xfrm>
              <a:off x="4657751" y="4595472"/>
              <a:ext cx="2880322" cy="487354"/>
              <a:chOff x="4744802" y="4581827"/>
              <a:chExt cx="2705987" cy="457856"/>
            </a:xfrm>
          </p:grpSpPr>
          <p:sp>
            <p:nvSpPr>
              <p:cNvPr id="225" name="Google Shape;225;p23"/>
              <p:cNvSpPr/>
              <p:nvPr/>
            </p:nvSpPr>
            <p:spPr>
              <a:xfrm>
                <a:off x="4744802" y="4581827"/>
                <a:ext cx="2705987" cy="457856"/>
              </a:xfrm>
              <a:prstGeom prst="rect">
                <a:avLst/>
              </a:prstGeom>
              <a:solidFill>
                <a:srgbClr val="0046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3"/>
              <p:cNvSpPr txBox="1"/>
              <p:nvPr/>
            </p:nvSpPr>
            <p:spPr>
              <a:xfrm>
                <a:off x="4950589" y="4680638"/>
                <a:ext cx="2290817" cy="260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삼성 청년 SW 아카데미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/>
        </p:nvSpPr>
        <p:spPr>
          <a:xfrm>
            <a:off x="1903955" y="3216274"/>
            <a:ext cx="9388333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altLang="ko-KR" sz="4400" b="1" dirty="0">
                <a:solidFill>
                  <a:schemeClr val="dk1"/>
                </a:solidFill>
              </a:rPr>
              <a:t>9</a:t>
            </a:r>
            <a:r>
              <a:rPr lang="ko-KR" altLang="en-US" sz="4400" b="1" dirty="0">
                <a:solidFill>
                  <a:schemeClr val="dk1"/>
                </a:solidFill>
              </a:rPr>
              <a:t>월</a:t>
            </a:r>
            <a:r>
              <a:rPr lang="en-US" altLang="ko-KR" sz="4400" b="1" dirty="0">
                <a:solidFill>
                  <a:schemeClr val="dk1"/>
                </a:solidFill>
              </a:rPr>
              <a:t>23</a:t>
            </a:r>
            <a:r>
              <a:rPr lang="ko-KR" altLang="en-US" sz="4400" b="1" dirty="0">
                <a:solidFill>
                  <a:schemeClr val="dk1"/>
                </a:solidFill>
              </a:rPr>
              <a:t>일 </a:t>
            </a:r>
            <a:r>
              <a:rPr lang="ko-KR" altLang="en-US" sz="4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실습 및 과제 알고리즘</a:t>
            </a:r>
            <a:endParaRPr sz="4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 idx="4294967295"/>
          </p:nvPr>
        </p:nvSpPr>
        <p:spPr>
          <a:xfrm>
            <a:off x="3529012" y="3151981"/>
            <a:ext cx="5133975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3200" b="1" dirty="0">
                <a:solidFill>
                  <a:srgbClr val="000000"/>
                </a:solidFill>
              </a:rPr>
              <a:t>실습 알고리즘</a:t>
            </a:r>
            <a:endParaRPr sz="3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238623C-8462-C701-C809-3BEE183A9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4E777F4F-729C-0E5E-0F6F-0ABB37D737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실행결과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solidFill>
                <a:schemeClr val="bg1"/>
              </a:solidFill>
              <a:effectLst>
                <a:glow rad="38100">
                  <a:schemeClr val="tx1"/>
                </a:glow>
              </a:effectLst>
              <a:highlight>
                <a:srgbClr val="000000"/>
              </a:highlight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0B33D395-07BC-6E7A-284E-AEFEA19EB7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028" y="134549"/>
            <a:ext cx="7570686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실습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고급 통계 분석</a:t>
            </a:r>
            <a:endParaRPr dirty="0"/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1993039-5A9A-388F-5D2E-CBBCB5750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934" y="1495930"/>
            <a:ext cx="7772400" cy="50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E320FA3-0C5F-8B96-FE49-9B556C091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F6A656E4-A402-8FDD-31DB-DD6B89A5EC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실행결과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solidFill>
                <a:schemeClr val="bg1"/>
              </a:solidFill>
              <a:effectLst>
                <a:glow rad="38100">
                  <a:schemeClr val="tx1"/>
                </a:glow>
              </a:effectLst>
              <a:highlight>
                <a:srgbClr val="000000"/>
              </a:highlight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D71D00BF-E92A-9A0A-28F6-E42825B10D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028" y="134549"/>
            <a:ext cx="7570686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실습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고급 통계 분석</a:t>
            </a:r>
            <a:endParaRPr dirty="0"/>
          </a:p>
        </p:txBody>
      </p:sp>
      <p:pic>
        <p:nvPicPr>
          <p:cNvPr id="3" name="그림 2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D4B5FE5B-C7EF-E38D-F0E9-7AAF5D366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630" y="2416810"/>
            <a:ext cx="7772400" cy="311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6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50130B43-E5F2-544F-4FC1-CD42AC501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8B3A651C-AAEA-B068-48A5-67367648A1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실행결과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altLang="ko-KR" dirty="0">
              <a:solidFill>
                <a:schemeClr val="bg1"/>
              </a:solidFill>
              <a:effectLst>
                <a:glow rad="38100">
                  <a:schemeClr val="tx1"/>
                </a:glow>
              </a:effectLst>
              <a:highlight>
                <a:srgbClr val="000000"/>
              </a:highlight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31403B18-B452-B91D-2128-1E76B2619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028" y="134549"/>
            <a:ext cx="7570686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실습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고급 통계 분석</a:t>
            </a:r>
            <a:endParaRPr dirty="0"/>
          </a:p>
        </p:txBody>
      </p:sp>
      <p:pic>
        <p:nvPicPr>
          <p:cNvPr id="3" name="그림 2" descr="라인, 도표, 그래프, 스크린샷이(가) 표시된 사진&#10;&#10;자동 생성된 설명">
            <a:extLst>
              <a:ext uri="{FF2B5EF4-FFF2-40B4-BE49-F238E27FC236}">
                <a16:creationId xmlns:a16="http://schemas.microsoft.com/office/drawing/2014/main" id="{34F9193C-EB81-32F5-9AAB-86D8E2636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790" y="1814334"/>
            <a:ext cx="74803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2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48742DB-39A6-CEC7-DD37-A193CB948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2DE1C561-C856-DDB8-E0FA-7C38AA9DE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실행결과</a:t>
            </a:r>
            <a:endParaRPr lang="en" altLang="ko-KR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CAB05D14-415B-2455-97B7-E21034B247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9366032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실습</a:t>
            </a:r>
            <a:r>
              <a:rPr lang="en-US" altLang="ko-KR" dirty="0"/>
              <a:t>2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통계 기법 심화</a:t>
            </a:r>
            <a:endParaRPr dirty="0"/>
          </a:p>
        </p:txBody>
      </p:sp>
      <p:pic>
        <p:nvPicPr>
          <p:cNvPr id="5" name="그림 4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D18EEED3-53AC-9F0B-1DA9-A41A51CF5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6747"/>
            <a:ext cx="12109950" cy="220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7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F27C188-1390-DC7D-08C6-7E4F75CB7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CEA1E7FA-849B-2BC4-2B27-65C0188B8F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168" y="1137770"/>
            <a:ext cx="11757992" cy="515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5E26"/>
              </a:buClr>
              <a:buSzPts val="3200"/>
              <a:buChar char="•"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실행결과</a:t>
            </a:r>
            <a:endParaRPr lang="en" altLang="ko-KR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3D7B97FC-6752-0D65-BAD4-169114652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68" y="134549"/>
            <a:ext cx="9366032" cy="5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실습</a:t>
            </a:r>
            <a:r>
              <a:rPr lang="en-US" altLang="ko-KR" dirty="0"/>
              <a:t>2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통계 기법 심화</a:t>
            </a:r>
            <a:endParaRPr dirty="0"/>
          </a:p>
        </p:txBody>
      </p:sp>
      <p:pic>
        <p:nvPicPr>
          <p:cNvPr id="3" name="그림 2" descr="라인, 스크린샷, 그래프, 텍스트이(가) 표시된 사진&#10;&#10;자동 생성된 설명">
            <a:extLst>
              <a:ext uri="{FF2B5EF4-FFF2-40B4-BE49-F238E27FC236}">
                <a16:creationId xmlns:a16="http://schemas.microsoft.com/office/drawing/2014/main" id="{5E911406-A6FF-BDB5-83F4-38A6686D9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0" y="1804174"/>
            <a:ext cx="70231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6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4069</TotalTime>
  <Words>209</Words>
  <Application>Microsoft Macintosh PowerPoint</Application>
  <PresentationFormat>와이드스크린</PresentationFormat>
  <Paragraphs>77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실습 알고리즘</vt:lpstr>
      <vt:lpstr>실습1. 고급 통계 분석</vt:lpstr>
      <vt:lpstr>실습1. 고급 통계 분석</vt:lpstr>
      <vt:lpstr>실습1. 고급 통계 분석</vt:lpstr>
      <vt:lpstr>실습2. 통계 기법 심화</vt:lpstr>
      <vt:lpstr>실습2. 통계 기법 심화</vt:lpstr>
      <vt:lpstr>실습3. 복잡 데이터 분석</vt:lpstr>
      <vt:lpstr>실습3. 복잡 데이터 분석</vt:lpstr>
      <vt:lpstr>실습3. 복잡 데이터 분석</vt:lpstr>
      <vt:lpstr>실습4. 고급 분석 기법</vt:lpstr>
      <vt:lpstr>실습4. 고급 분석 기법</vt:lpstr>
      <vt:lpstr>실습5. 통계적 심화 분석</vt:lpstr>
      <vt:lpstr>실습5. 통계적 심화 분석</vt:lpstr>
      <vt:lpstr>과제 알고리즘</vt:lpstr>
      <vt:lpstr>과제1. 데이터 처리 및 분석 기법</vt:lpstr>
      <vt:lpstr>과제1. 데이터 처리 및 분석 기법</vt:lpstr>
      <vt:lpstr>과제2. 고급 데이터 분석 및 응용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Jisu An</dc:creator>
  <cp:lastModifiedBy>정도현</cp:lastModifiedBy>
  <cp:revision>392</cp:revision>
  <dcterms:created xsi:type="dcterms:W3CDTF">2019-05-31T09:31:34Z</dcterms:created>
  <dcterms:modified xsi:type="dcterms:W3CDTF">2024-09-23T02:34:08Z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