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310" r:id="rId4"/>
    <p:sldId id="311" r:id="rId5"/>
    <p:sldId id="278" r:id="rId6"/>
    <p:sldId id="312" r:id="rId7"/>
    <p:sldId id="313" r:id="rId8"/>
    <p:sldId id="338" r:id="rId9"/>
    <p:sldId id="340" r:id="rId10"/>
    <p:sldId id="276" r:id="rId11"/>
    <p:sldId id="353" r:id="rId12"/>
    <p:sldId id="343" r:id="rId13"/>
    <p:sldId id="344" r:id="rId14"/>
    <p:sldId id="345" r:id="rId15"/>
    <p:sldId id="341" r:id="rId16"/>
    <p:sldId id="342" r:id="rId17"/>
    <p:sldId id="355"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607424-3463-4B85-8434-2E9B2595C864}">
          <p14:sldIdLst>
            <p14:sldId id="256"/>
            <p14:sldId id="310"/>
            <p14:sldId id="311"/>
            <p14:sldId id="278"/>
            <p14:sldId id="312"/>
            <p14:sldId id="313"/>
            <p14:sldId id="338"/>
            <p14:sldId id="340"/>
            <p14:sldId id="276"/>
            <p14:sldId id="353"/>
            <p14:sldId id="343"/>
            <p14:sldId id="344"/>
            <p14:sldId id="345"/>
            <p14:sldId id="341"/>
            <p14:sldId id="342"/>
            <p14:sldId id="355"/>
          </p14:sldIdLst>
        </p14:section>
        <p14:section name="Appendix" id="{127ED5BF-B7F6-451C-ABAF-877697982833}">
          <p14:sldIdLst>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E20DC-104F-44D7-A6D1-6D5D8B8A929D}" v="3" dt="2018-11-04T09:08:51.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66"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yjeet Majumdar" userId="a8c26bbd-80bf-4c6f-bdc0-30efe33ccea3" providerId="ADAL" clId="{8D105A69-CF6B-4342-9DFA-26EA4E694385}"/>
    <pc:docChg chg="addSld modSld">
      <pc:chgData name="Joyjeet Majumdar" userId="a8c26bbd-80bf-4c6f-bdc0-30efe33ccea3" providerId="ADAL" clId="{8D105A69-CF6B-4342-9DFA-26EA4E694385}" dt="2018-10-03T06:30:41.994" v="26" actId="20577"/>
      <pc:docMkLst>
        <pc:docMk/>
      </pc:docMkLst>
      <pc:sldChg chg="modSp add modNotesTx">
        <pc:chgData name="Joyjeet Majumdar" userId="a8c26bbd-80bf-4c6f-bdc0-30efe33ccea3" providerId="ADAL" clId="{8D105A69-CF6B-4342-9DFA-26EA4E694385}" dt="2018-10-03T06:30:41.994" v="26" actId="20577"/>
        <pc:sldMkLst>
          <pc:docMk/>
          <pc:sldMk cId="1970643437" sldId="354"/>
        </pc:sldMkLst>
        <pc:spChg chg="mod">
          <ac:chgData name="Joyjeet Majumdar" userId="a8c26bbd-80bf-4c6f-bdc0-30efe33ccea3" providerId="ADAL" clId="{8D105A69-CF6B-4342-9DFA-26EA4E694385}" dt="2018-10-03T06:30:38.713" v="25" actId="20577"/>
          <ac:spMkLst>
            <pc:docMk/>
            <pc:sldMk cId="1970643437" sldId="354"/>
            <ac:spMk id="2" creationId="{F24FB3C8-617C-4BEF-BDAE-FBB7F3990105}"/>
          </ac:spMkLst>
        </pc:spChg>
        <pc:spChg chg="mod">
          <ac:chgData name="Joyjeet Majumdar" userId="a8c26bbd-80bf-4c6f-bdc0-30efe33ccea3" providerId="ADAL" clId="{8D105A69-CF6B-4342-9DFA-26EA4E694385}" dt="2018-10-03T06:30:31.493" v="2" actId="20577"/>
          <ac:spMkLst>
            <pc:docMk/>
            <pc:sldMk cId="1970643437" sldId="354"/>
            <ac:spMk id="3" creationId="{85A8BBAD-5739-4435-A3F3-0DE4B339C292}"/>
          </ac:spMkLst>
        </pc:spChg>
      </pc:sldChg>
    </pc:docChg>
  </pc:docChgLst>
  <pc:docChgLst>
    <pc:chgData name="Joyjeet Majumdar" userId="a8c26bbd-80bf-4c6f-bdc0-30efe33ccea3" providerId="ADAL" clId="{E66E20DC-104F-44D7-A6D1-6D5D8B8A929D}"/>
    <pc:docChg chg="addSld modSld">
      <pc:chgData name="Joyjeet Majumdar" userId="a8c26bbd-80bf-4c6f-bdc0-30efe33ccea3" providerId="ADAL" clId="{E66E20DC-104F-44D7-A6D1-6D5D8B8A929D}" dt="2018-11-04T09:08:51.477" v="23" actId="5793"/>
      <pc:docMkLst>
        <pc:docMk/>
      </pc:docMkLst>
      <pc:sldChg chg="modSp add">
        <pc:chgData name="Joyjeet Majumdar" userId="a8c26bbd-80bf-4c6f-bdc0-30efe33ccea3" providerId="ADAL" clId="{E66E20DC-104F-44D7-A6D1-6D5D8B8A929D}" dt="2018-11-04T09:08:51.477" v="23" actId="5793"/>
        <pc:sldMkLst>
          <pc:docMk/>
          <pc:sldMk cId="3583937167" sldId="355"/>
        </pc:sldMkLst>
        <pc:spChg chg="mod">
          <ac:chgData name="Joyjeet Majumdar" userId="a8c26bbd-80bf-4c6f-bdc0-30efe33ccea3" providerId="ADAL" clId="{E66E20DC-104F-44D7-A6D1-6D5D8B8A929D}" dt="2018-11-04T09:08:34.572" v="18" actId="20577"/>
          <ac:spMkLst>
            <pc:docMk/>
            <pc:sldMk cId="3583937167" sldId="355"/>
            <ac:spMk id="2" creationId="{7DA19E54-5910-459C-9B3F-FD8881CC6D28}"/>
          </ac:spMkLst>
        </pc:spChg>
        <pc:spChg chg="mod">
          <ac:chgData name="Joyjeet Majumdar" userId="a8c26bbd-80bf-4c6f-bdc0-30efe33ccea3" providerId="ADAL" clId="{E66E20DC-104F-44D7-A6D1-6D5D8B8A929D}" dt="2018-11-04T09:08:51.477" v="23" actId="5793"/>
          <ac:spMkLst>
            <pc:docMk/>
            <pc:sldMk cId="3583937167" sldId="355"/>
            <ac:spMk id="3" creationId="{F8213032-38FC-4B81-8C43-AB8524CF80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A4C6-A052-4AEE-B480-DCB4A8687DCA}"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A0B34-2399-4225-A735-4DF20F9FDF14}" type="slidenum">
              <a:rPr lang="en-US" smtClean="0"/>
              <a:t>‹#›</a:t>
            </a:fld>
            <a:endParaRPr lang="en-US"/>
          </a:p>
        </p:txBody>
      </p:sp>
    </p:spTree>
    <p:extLst>
      <p:ext uri="{BB962C8B-B14F-4D97-AF65-F5344CB8AC3E}">
        <p14:creationId xmlns:p14="http://schemas.microsoft.com/office/powerpoint/2010/main" val="259081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B346B2-E8EF-43C1-9AB2-48101FFD6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definition:</a:t>
            </a:r>
          </a:p>
          <a:p>
            <a:pPr lvl="1"/>
            <a:r>
              <a:rPr lang="en-US" dirty="0"/>
              <a:t>Machine learning develops algorithms for making </a:t>
            </a:r>
            <a:r>
              <a:rPr lang="en-US" b="1" dirty="0"/>
              <a:t>predictions (statistical sense)</a:t>
            </a:r>
            <a:r>
              <a:rPr lang="en-US" dirty="0"/>
              <a:t> from data *</a:t>
            </a:r>
          </a:p>
          <a:p>
            <a:pPr lvl="1"/>
            <a:r>
              <a:rPr lang="en-US" dirty="0"/>
              <a:t>Learning models from available training data, to make good predictions on unseen test data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Highlight the keywords: Known Data, Model, Unknown Data and the Prediction (statistically…)</a:t>
            </a:r>
            <a:endParaRPr lang="en-US" dirty="0"/>
          </a:p>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3</a:t>
            </a:fld>
            <a:endParaRPr lang="en-US"/>
          </a:p>
        </p:txBody>
      </p:sp>
    </p:spTree>
    <p:extLst>
      <p:ext uri="{BB962C8B-B14F-4D97-AF65-F5344CB8AC3E}">
        <p14:creationId xmlns:p14="http://schemas.microsoft.com/office/powerpoint/2010/main" val="103189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Weather</a:t>
            </a:r>
            <a:r>
              <a:rPr lang="en-US" baseline="0" dirty="0"/>
              <a:t> forecast sample:</a:t>
            </a:r>
          </a:p>
          <a:p>
            <a:r>
              <a:rPr lang="en-US" baseline="0" dirty="0"/>
              <a:t>	- You have previous weather data</a:t>
            </a:r>
          </a:p>
          <a:p>
            <a:r>
              <a:rPr lang="en-US" baseline="0" dirty="0"/>
              <a:t>	- You build your ML model based on existing data</a:t>
            </a:r>
          </a:p>
          <a:p>
            <a:r>
              <a:rPr lang="en-US" baseline="0" dirty="0"/>
              <a:t>	- Based on the model you developed, make good predictions about future</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5</a:t>
            </a:fld>
            <a:endParaRPr lang="en-US"/>
          </a:p>
        </p:txBody>
      </p:sp>
    </p:spTree>
    <p:extLst>
      <p:ext uri="{BB962C8B-B14F-4D97-AF65-F5344CB8AC3E}">
        <p14:creationId xmlns:p14="http://schemas.microsoft.com/office/powerpoint/2010/main" val="39346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appropriate algorithms with the existing data, we generate a mathematical model, formulation or define a pattern to predict future, unknown values </a:t>
            </a:r>
          </a:p>
          <a:p>
            <a:endParaRPr lang="en-US" baseline="0" dirty="0"/>
          </a:p>
          <a:p>
            <a:r>
              <a:rPr lang="en-US" baseline="0" dirty="0"/>
              <a:t>Highlight the keywords: Known Data, Model, Unknown Data and the Prediction (statistically…)</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6</a:t>
            </a:fld>
            <a:endParaRPr lang="en-US"/>
          </a:p>
        </p:txBody>
      </p:sp>
    </p:spTree>
    <p:extLst>
      <p:ext uri="{BB962C8B-B14F-4D97-AF65-F5344CB8AC3E}">
        <p14:creationId xmlns:p14="http://schemas.microsoft.com/office/powerpoint/2010/main" val="230922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a:t>
            </a:r>
          </a:p>
          <a:p>
            <a:r>
              <a:rPr lang="en-US" dirty="0">
                <a:hlinkClick r:id="rId3"/>
              </a:rPr>
              <a:t>https://docs.microsoft.com/en-us/azure/machine-learning/studio/algorithm-choice</a:t>
            </a:r>
            <a:endParaRPr lang="en-US" dirty="0"/>
          </a:p>
          <a:p>
            <a:r>
              <a:rPr lang="en-US" dirty="0"/>
              <a:t>https://docs.microsoft.com/en-us/azure/machine-learning/studio/algorithm-cheat-sheet</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7</a:t>
            </a:fld>
            <a:endParaRPr lang="en-US"/>
          </a:p>
        </p:txBody>
      </p:sp>
    </p:spTree>
    <p:extLst>
      <p:ext uri="{BB962C8B-B14F-4D97-AF65-F5344CB8AC3E}">
        <p14:creationId xmlns:p14="http://schemas.microsoft.com/office/powerpoint/2010/main" val="228807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to choose algorithms for Microsoft Azure Machine Learning</a:t>
            </a:r>
          </a:p>
          <a:p>
            <a:r>
              <a:rPr lang="en-US"/>
              <a:t>https://azure.microsoft.com/en-us/documentation/articles/machine-learning-algorithm-choice/</a:t>
            </a:r>
          </a:p>
        </p:txBody>
      </p:sp>
      <p:sp>
        <p:nvSpPr>
          <p:cNvPr id="4" name="Slide Number Placeholder 3"/>
          <p:cNvSpPr>
            <a:spLocks noGrp="1"/>
          </p:cNvSpPr>
          <p:nvPr>
            <p:ph type="sldNum" sz="quarter" idx="10"/>
          </p:nvPr>
        </p:nvSpPr>
        <p:spPr/>
        <p:txBody>
          <a:bodyPr/>
          <a:lstStyle/>
          <a:p>
            <a:fld id="{39B346B2-E8EF-43C1-9AB2-48101FFD65C8}" type="slidenum">
              <a:rPr lang="en-US" smtClean="0"/>
              <a:t>8</a:t>
            </a:fld>
            <a:endParaRPr lang="en-US"/>
          </a:p>
        </p:txBody>
      </p:sp>
    </p:spTree>
    <p:extLst>
      <p:ext uri="{BB962C8B-B14F-4D97-AF65-F5344CB8AC3E}">
        <p14:creationId xmlns:p14="http://schemas.microsoft.com/office/powerpoint/2010/main" val="121415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samples on: https://azure.microsoft.com/en-us/documentation/articles/machine-learning-algorithm-choice/</a:t>
            </a:r>
          </a:p>
          <a:p>
            <a:endParaRPr lang="en-US" dirty="0"/>
          </a:p>
          <a:p>
            <a:r>
              <a:rPr lang="en-US" dirty="0"/>
              <a:t>Mention about Classification,</a:t>
            </a:r>
            <a:r>
              <a:rPr lang="en-US" baseline="0" dirty="0"/>
              <a:t> Regression etc.</a:t>
            </a:r>
            <a:endParaRPr lang="en-US" dirty="0"/>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solidFill>
                  <a:prstClr val="black"/>
                </a:solidFill>
              </a:rPr>
              <a:pPr/>
              <a:t>11/4/2018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4141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15</a:t>
            </a:fld>
            <a:endParaRPr lang="en-US"/>
          </a:p>
        </p:txBody>
      </p:sp>
    </p:spTree>
    <p:extLst>
      <p:ext uri="{BB962C8B-B14F-4D97-AF65-F5344CB8AC3E}">
        <p14:creationId xmlns:p14="http://schemas.microsoft.com/office/powerpoint/2010/main" val="284591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https://docs.microsoft.com/en-us/azure/machine-learning/studio/what-is-ml-studio</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17</a:t>
            </a:fld>
            <a:endParaRPr lang="en-US"/>
          </a:p>
        </p:txBody>
      </p:sp>
    </p:spTree>
    <p:extLst>
      <p:ext uri="{BB962C8B-B14F-4D97-AF65-F5344CB8AC3E}">
        <p14:creationId xmlns:p14="http://schemas.microsoft.com/office/powerpoint/2010/main" val="80372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A50-2645-4DC6-8857-9EB7DFF7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8F308-222B-47FA-81A4-32427349A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640A3-E003-4266-94C6-93DEFF883348}"/>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1CA2918A-B7B9-44FB-82B5-E8FE0262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F552-A546-453C-A16A-0474D709DD7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89575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89B0-4426-461C-9ADE-710B41EF98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E8C8-A05C-4382-9A0B-492ADEA5D9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8FCD-D336-4F96-8CFB-F920921F54E3}"/>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0C72CCF6-88C9-45EC-A2B9-38C8AE41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AE53-9145-43A7-BB6F-85B4FE9E21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60907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DFE84-7602-4F49-BA63-84A6966E2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B264E-4068-4507-81BD-7EB9BAD33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8C4F-F5D7-4BEF-9E44-31FFDF84B8AC}"/>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80A098C9-BBFF-48CF-AA91-75B2CEF0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9F28F-9A6C-4350-9A63-573E371EE3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75783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3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5_Inter">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21533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4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7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35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01_Titl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122363"/>
            <a:ext cx="115189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2900" y="3602038"/>
            <a:ext cx="11518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4200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777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968001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4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74625"/>
            <a:ext cx="11887200" cy="854075"/>
          </a:xfrm>
        </p:spPr>
        <p:txBody>
          <a:bodyPr/>
          <a:lstStyle/>
          <a:p>
            <a:r>
              <a:rPr lang="en-US" dirty="0"/>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39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B5EA-0423-4C91-892F-C5F1A2CEE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ECBA9-24FE-415E-8977-D15D02E2BE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EC087-6207-43E5-9CF9-E126CDB7B28C}"/>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E81922A2-28E9-459D-9ECC-0E2B9FB84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CA2C-F2D6-438F-89F0-83C1BFAD42A3}"/>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91802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5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91951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8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D9A3-B2A0-4D7B-A8E4-2CC3EEE2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EAB498-C970-4743-A767-93FA0CB7A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03EEB4-4B8B-4A73-8C16-98F4D1C788FF}"/>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6A796117-67D1-4113-BB3A-C0BD644A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DF40-BA28-4B3F-8F19-9EE787EA2BE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23797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96C7-D3A7-4ADC-BA23-B300FE61B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9B64D-3B72-4492-B410-DD5D164A9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840ED-22BA-45B3-9672-C778868E6E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5E00D-B14B-4DFE-88EE-3F842FC3F689}"/>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6" name="Footer Placeholder 5">
            <a:extLst>
              <a:ext uri="{FF2B5EF4-FFF2-40B4-BE49-F238E27FC236}">
                <a16:creationId xmlns:a16="http://schemas.microsoft.com/office/drawing/2014/main" id="{EC86FEB8-2325-4386-8FF1-8E1020F00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CC501-1EF2-4EFA-92D7-E0C65EF6BD48}"/>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2070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49A-F6C0-4330-84F1-2F1BE528F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FEDD-5486-4101-8CFA-B10BCDBE3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96FDA-48DD-4E47-B238-757F6964D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DFB62-92C2-40F2-8685-1B6B57128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D019E2-12F2-47E8-899A-F951EE3346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2DDD9-90A0-4CA1-BE64-8502421BD243}"/>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8" name="Footer Placeholder 7">
            <a:extLst>
              <a:ext uri="{FF2B5EF4-FFF2-40B4-BE49-F238E27FC236}">
                <a16:creationId xmlns:a16="http://schemas.microsoft.com/office/drawing/2014/main" id="{68E718BA-EAC3-4453-9097-05230DFD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F00DE-E40A-47FD-8AA5-9DA947578B84}"/>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57955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44D7-7334-4707-BD93-7B055EBC3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19B18-8A75-4BD5-82EB-E084A2CACCB0}"/>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4" name="Footer Placeholder 3">
            <a:extLst>
              <a:ext uri="{FF2B5EF4-FFF2-40B4-BE49-F238E27FC236}">
                <a16:creationId xmlns:a16="http://schemas.microsoft.com/office/drawing/2014/main" id="{0C0AC15A-2BEA-4DEE-B8EB-C6B5AEB3B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27063-4C97-4B64-925E-FE8DB471C0B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96802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68F8-85FA-4607-B224-2EE3D75829B6}"/>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3" name="Footer Placeholder 2">
            <a:extLst>
              <a:ext uri="{FF2B5EF4-FFF2-40B4-BE49-F238E27FC236}">
                <a16:creationId xmlns:a16="http://schemas.microsoft.com/office/drawing/2014/main" id="{41FBCAC9-8C1C-4C78-AC32-A2151CC94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9E816-DD27-4E74-9C61-99DC68863302}"/>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2746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4228-CDF1-4126-9039-85D87F44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9692B-1B4F-4197-99B8-B034B1DF3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8E03A-52AF-46A7-A244-BD8BAD16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4026DE-0D25-4B92-A87E-15507DFB7B90}"/>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6" name="Footer Placeholder 5">
            <a:extLst>
              <a:ext uri="{FF2B5EF4-FFF2-40B4-BE49-F238E27FC236}">
                <a16:creationId xmlns:a16="http://schemas.microsoft.com/office/drawing/2014/main" id="{ADE3F9DE-71DC-4E62-8D70-CBBFEB7AE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84F1-1DB7-4F25-AA96-3C268C2D21F9}"/>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83841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830A-AD35-4B82-A593-EA8F5F37D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289CA-3169-4D48-BE02-3EA3BFD9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B104-BB82-443E-81A5-625C9AA4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AE89B9-7539-49E9-AB6A-FF74E720AE1B}"/>
              </a:ext>
            </a:extLst>
          </p:cNvPr>
          <p:cNvSpPr>
            <a:spLocks noGrp="1"/>
          </p:cNvSpPr>
          <p:nvPr>
            <p:ph type="dt" sz="half" idx="10"/>
          </p:nvPr>
        </p:nvSpPr>
        <p:spPr/>
        <p:txBody>
          <a:bodyPr/>
          <a:lstStyle/>
          <a:p>
            <a:fld id="{22C58929-9DC1-42E8-8EB1-B8BF8C0A623C}" type="datetimeFigureOut">
              <a:rPr lang="en-US" smtClean="0"/>
              <a:t>11/4/2018</a:t>
            </a:fld>
            <a:endParaRPr lang="en-US"/>
          </a:p>
        </p:txBody>
      </p:sp>
      <p:sp>
        <p:nvSpPr>
          <p:cNvPr id="6" name="Footer Placeholder 5">
            <a:extLst>
              <a:ext uri="{FF2B5EF4-FFF2-40B4-BE49-F238E27FC236}">
                <a16:creationId xmlns:a16="http://schemas.microsoft.com/office/drawing/2014/main" id="{C968B83A-1F48-4951-925F-4B2DAE9AF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0BF34-558B-4622-BF79-3BBCF847D2A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653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7C49-5DA1-4F46-84E0-B59CCB9B5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116B6-F93C-4D8C-B4A8-FC2003C90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48DA2-987E-4DE0-A94D-D4C6BC1E6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58929-9DC1-42E8-8EB1-B8BF8C0A623C}" type="datetimeFigureOut">
              <a:rPr lang="en-US" smtClean="0"/>
              <a:t>11/4/2018</a:t>
            </a:fld>
            <a:endParaRPr lang="en-US"/>
          </a:p>
        </p:txBody>
      </p:sp>
      <p:sp>
        <p:nvSpPr>
          <p:cNvPr id="5" name="Footer Placeholder 4">
            <a:extLst>
              <a:ext uri="{FF2B5EF4-FFF2-40B4-BE49-F238E27FC236}">
                <a16:creationId xmlns:a16="http://schemas.microsoft.com/office/drawing/2014/main" id="{4A038032-1AD4-4628-A5C0-F794939DB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0F3C6-D952-4B8F-8E88-5574ADFF0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78104-A618-43F3-B299-14FE841817DF}" type="slidenum">
              <a:rPr lang="en-US" smtClean="0"/>
              <a:t>‹#›</a:t>
            </a:fld>
            <a:endParaRPr lang="en-US"/>
          </a:p>
        </p:txBody>
      </p:sp>
    </p:spTree>
    <p:extLst>
      <p:ext uri="{BB962C8B-B14F-4D97-AF65-F5344CB8AC3E}">
        <p14:creationId xmlns:p14="http://schemas.microsoft.com/office/powerpoint/2010/main" val="21561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 id="2147483669" r:id="rId14"/>
    <p:sldLayoutId id="21474836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rotWithShape="1">
          <a:blip r:embed="rId8" cstate="email">
            <a:extLst>
              <a:ext uri="{28A0092B-C50C-407E-A947-70E740481C1C}">
                <a14:useLocalDpi xmlns:a14="http://schemas.microsoft.com/office/drawing/2010/main"/>
              </a:ext>
            </a:extLst>
          </a:blip>
          <a:srcRect l="13894" t="30000" r="13894" b="31111"/>
          <a:stretch/>
        </p:blipFill>
        <p:spPr>
          <a:xfrm>
            <a:off x="68695" y="6416594"/>
            <a:ext cx="1637578" cy="395278"/>
          </a:xfrm>
          <a:prstGeom prst="rect">
            <a:avLst/>
          </a:prstGeom>
        </p:spPr>
      </p:pic>
    </p:spTree>
    <p:extLst>
      <p:ext uri="{BB962C8B-B14F-4D97-AF65-F5344CB8AC3E}">
        <p14:creationId xmlns:p14="http://schemas.microsoft.com/office/powerpoint/2010/main" val="2097241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na01.safelinks.protection.outlook.com/?url=https%3A%2F%2Fazure.microsoft.com%2Fen-us%2Fsolutions%2Farchitecture%2F%3Ftag%3Dartificial-intelligence&amp;data=02%7C01%7Cjoyjeetm%40microsoft.com%7C79d9a22c75eb44dcc59f08d63618d1dd%7C72f988bf86f141af91ab2d7cd011db47%7C1%7C0%7C636755877570842524&amp;sdata=JLL8ARSUIuzBwbmgIIgGe3dDVd6H1KMGO9%2FWNzV6i3c%3D&amp;reserved=0" TargetMode="External"/><Relationship Id="rId7" Type="http://schemas.openxmlformats.org/officeDocument/2006/relationships/hyperlink" Target="https://na01.safelinks.protection.outlook.com/?url=https%3A%2F%2Fwww.edx.org%2Fmicrosoft-professional-program-data-science&amp;data=02%7C01%7Cjoyjeetm%40microsoft.com%7C79d9a22c75eb44dcc59f08d63618d1dd%7C72f988bf86f141af91ab2d7cd011db47%7C1%7C0%7C636755877570872547&amp;sdata=LAXwQWVCuaIgpH9Hm79gDzYsvO%2BNOT4OFTkMzouV4ck%3D&amp;reserved=0" TargetMode="External"/><Relationship Id="rId2" Type="http://schemas.openxmlformats.org/officeDocument/2006/relationships/hyperlink" Target="https://aischool.microsoft.com/en-us/learning-paths" TargetMode="External"/><Relationship Id="rId1" Type="http://schemas.openxmlformats.org/officeDocument/2006/relationships/slideLayout" Target="../slideLayouts/slideLayout12.xml"/><Relationship Id="rId6" Type="http://schemas.openxmlformats.org/officeDocument/2006/relationships/hyperlink" Target="https://na01.safelinks.protection.outlook.com/?url=https%3A%2F%2Fwww.edx.org%2Fmicrosoft-professional-program-artificial-intelligence&amp;data=02%7C01%7Cjoyjeetm%40microsoft.com%7C79d9a22c75eb44dcc59f08d63618d1dd%7C72f988bf86f141af91ab2d7cd011db47%7C1%7C0%7C636755877570862543&amp;sdata=%2BdXCiWH%2Fe%2FJcrTapXzAgPQDAU4l6PqGg1VaVTGtmocU%3D&amp;reserved=0" TargetMode="External"/><Relationship Id="rId5" Type="http://schemas.openxmlformats.org/officeDocument/2006/relationships/hyperlink" Target="https://na01.safelinks.protection.outlook.com/?url=https%3A%2F%2Fgallery.azure.ai%2F&amp;data=02%7C01%7Cjoyjeetm%40microsoft.com%7C79d9a22c75eb44dcc59f08d63618d1dd%7C72f988bf86f141af91ab2d7cd011db47%7C1%7C0%7C636755877570862543&amp;sdata=m%2BgSj1z3mtoJ5a1p7ZGq7O7RsyqgVpi4lVYgPBbFnug%3D&amp;reserved=0" TargetMode="External"/><Relationship Id="rId4" Type="http://schemas.openxmlformats.org/officeDocument/2006/relationships/hyperlink" Target="https://na01.safelinks.protection.outlook.com/?url=https%3A%2F%2Fazure.microsoft.com%2Fen-us%2Foverview%2Fai-platform%2F&amp;data=02%7C01%7Cjoyjeetm%40microsoft.com%7C79d9a22c75eb44dcc59f08d63618d1dd%7C72f988bf86f141af91ab2d7cd011db47%7C1%7C0%7C636755877570852538&amp;sdata=jhVraXHpTK8iePb1W0%2FuIJT2E0RhmZqce%2FRulHrHOr4%3D&amp;reserved=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machine-learning/studio/what-is-ml-studio"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F7E-BCC3-433A-ADDB-9128922BE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EC4A22-719A-46C9-BACE-8773352B93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102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know these algorithms?</a:t>
            </a:r>
          </a:p>
        </p:txBody>
      </p:sp>
      <p:sp>
        <p:nvSpPr>
          <p:cNvPr id="3" name="Content Placeholder 2"/>
          <p:cNvSpPr>
            <a:spLocks noGrp="1"/>
          </p:cNvSpPr>
          <p:nvPr>
            <p:ph idx="1"/>
          </p:nvPr>
        </p:nvSpPr>
        <p:spPr/>
        <p:txBody>
          <a:bodyPr/>
          <a:lstStyle/>
          <a:p>
            <a:pPr>
              <a:lnSpc>
                <a:spcPct val="150000"/>
              </a:lnSpc>
            </a:pPr>
            <a:r>
              <a:rPr lang="en-US" dirty="0"/>
              <a:t>If you want to answer a YES|NO question, it is </a:t>
            </a:r>
            <a:r>
              <a:rPr lang="en-US" b="1" dirty="0"/>
              <a:t>classification</a:t>
            </a:r>
          </a:p>
          <a:p>
            <a:pPr>
              <a:lnSpc>
                <a:spcPct val="150000"/>
              </a:lnSpc>
            </a:pPr>
            <a:r>
              <a:rPr lang="en-US" dirty="0"/>
              <a:t>If you want to predict a numerical value, it is </a:t>
            </a:r>
            <a:r>
              <a:rPr lang="en-US" b="1" dirty="0"/>
              <a:t>regression</a:t>
            </a:r>
          </a:p>
          <a:p>
            <a:pPr>
              <a:lnSpc>
                <a:spcPct val="150000"/>
              </a:lnSpc>
            </a:pPr>
            <a:r>
              <a:rPr lang="en-US" dirty="0"/>
              <a:t>If you want to group data into similar observations, it is </a:t>
            </a:r>
            <a:r>
              <a:rPr lang="en-US" b="1" dirty="0"/>
              <a:t>clustering</a:t>
            </a:r>
          </a:p>
          <a:p>
            <a:pPr>
              <a:lnSpc>
                <a:spcPct val="150000"/>
              </a:lnSpc>
            </a:pPr>
            <a:r>
              <a:rPr lang="en-US" dirty="0"/>
              <a:t>If you want to recommend an item, it is </a:t>
            </a:r>
            <a:r>
              <a:rPr lang="en-US" b="1" dirty="0"/>
              <a:t>recommender system</a:t>
            </a:r>
          </a:p>
          <a:p>
            <a:pPr>
              <a:lnSpc>
                <a:spcPct val="150000"/>
              </a:lnSpc>
            </a:pPr>
            <a:r>
              <a:rPr lang="en-US" dirty="0"/>
              <a:t>If you want to find anomalies in a group, it is </a:t>
            </a:r>
            <a:r>
              <a:rPr lang="en-US" b="1" dirty="0"/>
              <a:t>anomaly detection</a:t>
            </a:r>
          </a:p>
          <a:p>
            <a:pPr marL="0" indent="0">
              <a:lnSpc>
                <a:spcPct val="150000"/>
              </a:lnSpc>
              <a:buNone/>
            </a:pPr>
            <a:r>
              <a:rPr lang="en-US" dirty="0"/>
              <a:t>and many other ML algorithms for specific problem</a:t>
            </a:r>
          </a:p>
        </p:txBody>
      </p:sp>
    </p:spTree>
    <p:extLst>
      <p:ext uri="{BB962C8B-B14F-4D97-AF65-F5344CB8AC3E}">
        <p14:creationId xmlns:p14="http://schemas.microsoft.com/office/powerpoint/2010/main" val="62152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Which customer are more likely to buy, stay, leave (churn analysis)</a:t>
            </a:r>
          </a:p>
          <a:p>
            <a:pPr marL="364157" lvl="1" indent="-336145">
              <a:buFont typeface="Wingdings" panose="05000000000000000000" pitchFamily="2" charset="2"/>
              <a:buChar char="§"/>
            </a:pPr>
            <a:r>
              <a:rPr lang="en-US" dirty="0"/>
              <a:t>Which </a:t>
            </a:r>
            <a:r>
              <a:rPr lang="en-US" dirty="0" err="1"/>
              <a:t>transactions|actions</a:t>
            </a:r>
            <a:r>
              <a:rPr lang="en-US" dirty="0"/>
              <a:t> are fraudulent</a:t>
            </a:r>
          </a:p>
          <a:p>
            <a:pPr marL="364157" lvl="1" indent="-336145">
              <a:buFont typeface="Wingdings" panose="05000000000000000000" pitchFamily="2" charset="2"/>
              <a:buChar char="§"/>
            </a:pPr>
            <a:r>
              <a:rPr lang="en-US" dirty="0"/>
              <a:t>Which quotes are more likely to become orders</a:t>
            </a:r>
          </a:p>
          <a:p>
            <a:pPr marL="364157" lvl="1" indent="-336145">
              <a:buFont typeface="Wingdings" panose="05000000000000000000" pitchFamily="2" charset="2"/>
              <a:buChar char="§"/>
            </a:pPr>
            <a:r>
              <a:rPr lang="en-US" dirty="0"/>
              <a:t>Recognition of patterns: speech, speaker, image, movement, etc.</a:t>
            </a:r>
          </a:p>
          <a:p>
            <a:pPr lvl="1"/>
            <a:endParaRPr lang="en-US" dirty="0"/>
          </a:p>
          <a:p>
            <a:pPr marL="0" indent="0">
              <a:buNone/>
            </a:pPr>
            <a:r>
              <a:rPr lang="en-US" dirty="0"/>
              <a:t>Algorithms: Boosted Decision Tree, Decision Forest, Decision Jungle, Logistic Regression, SVM, ANN, etc.</a:t>
            </a:r>
          </a:p>
        </p:txBody>
      </p:sp>
      <p:grpSp>
        <p:nvGrpSpPr>
          <p:cNvPr id="3" name="Group 2"/>
          <p:cNvGrpSpPr/>
          <p:nvPr/>
        </p:nvGrpSpPr>
        <p:grpSpPr>
          <a:xfrm>
            <a:off x="9759085" y="1028700"/>
            <a:ext cx="2073762" cy="3602908"/>
            <a:chOff x="634610" y="2119089"/>
            <a:chExt cx="2073762" cy="3602908"/>
          </a:xfrm>
        </p:grpSpPr>
        <p:sp>
          <p:nvSpPr>
            <p:cNvPr id="4" name="Rectangle 3"/>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5" name="Group 4"/>
            <p:cNvGrpSpPr/>
            <p:nvPr/>
          </p:nvGrpSpPr>
          <p:grpSpPr>
            <a:xfrm>
              <a:off x="663637" y="3426809"/>
              <a:ext cx="2023055" cy="1828800"/>
              <a:chOff x="1087120" y="1285207"/>
              <a:chExt cx="2423563" cy="2275841"/>
            </a:xfrm>
          </p:grpSpPr>
          <p:pic>
            <p:nvPicPr>
              <p:cNvPr id="6" name="Picture 2" descr="Gender classification from height and weigh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26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Customer segmentation: divide a customer base into groups of individuals that are similar in specific ways relevant to marketing, such as age, gender, interests, spending habits, etc.</a:t>
            </a:r>
          </a:p>
          <a:p>
            <a:pPr marL="364157" lvl="1" indent="-336145">
              <a:buFont typeface="Wingdings" panose="05000000000000000000" pitchFamily="2" charset="2"/>
              <a:buChar char="§"/>
            </a:pPr>
            <a:r>
              <a:rPr lang="en-US" dirty="0"/>
              <a:t>Market segmentation</a:t>
            </a:r>
          </a:p>
          <a:p>
            <a:pPr marL="364157" lvl="1" indent="-336145">
              <a:buFont typeface="Wingdings" panose="05000000000000000000" pitchFamily="2" charset="2"/>
              <a:buChar char="§"/>
            </a:pPr>
            <a:r>
              <a:rPr lang="en-US" dirty="0"/>
              <a:t>Quantization of all sorts, such as, data compression, color reduction, etc.</a:t>
            </a:r>
          </a:p>
          <a:p>
            <a:pPr marL="364157" lvl="1" indent="-336145">
              <a:buFont typeface="Wingdings" panose="05000000000000000000" pitchFamily="2" charset="2"/>
              <a:buChar char="§"/>
            </a:pPr>
            <a:r>
              <a:rPr lang="en-US" dirty="0"/>
              <a:t>Pattern recognition</a:t>
            </a:r>
          </a:p>
          <a:p>
            <a:pPr marL="457200" lvl="1" indent="0">
              <a:buNone/>
            </a:pPr>
            <a:endParaRPr lang="en-US" dirty="0"/>
          </a:p>
          <a:p>
            <a:pPr marL="0" indent="0">
              <a:buNone/>
            </a:pPr>
            <a:r>
              <a:rPr lang="en-US" dirty="0"/>
              <a:t>Algorithms: K-means</a:t>
            </a:r>
          </a:p>
        </p:txBody>
      </p:sp>
      <p:grpSp>
        <p:nvGrpSpPr>
          <p:cNvPr id="9" name="Group 8"/>
          <p:cNvGrpSpPr/>
          <p:nvPr/>
        </p:nvGrpSpPr>
        <p:grpSpPr>
          <a:xfrm>
            <a:off x="9759085" y="1028700"/>
            <a:ext cx="2073762" cy="3602908"/>
            <a:chOff x="9525003" y="2119089"/>
            <a:chExt cx="2073762" cy="3602908"/>
          </a:xfrm>
        </p:grpSpPr>
        <p:sp>
          <p:nvSpPr>
            <p:cNvPr id="10" name="Rectangle 9"/>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1" name="Picture 8" descr="Data set grouped using K-means"/>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7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 </a:t>
            </a:r>
          </a:p>
          <a:p>
            <a:pPr marL="364157" lvl="1" indent="-336145">
              <a:buFont typeface="Wingdings" panose="05000000000000000000" pitchFamily="2" charset="2"/>
              <a:buChar char="§"/>
            </a:pPr>
            <a:r>
              <a:rPr lang="en-US" dirty="0"/>
              <a:t>Stock prices prediction</a:t>
            </a:r>
          </a:p>
          <a:p>
            <a:pPr marL="364157" lvl="1" indent="-336145">
              <a:buFont typeface="Wingdings" panose="05000000000000000000" pitchFamily="2" charset="2"/>
              <a:buChar char="§"/>
            </a:pPr>
            <a:r>
              <a:rPr lang="en-US" dirty="0"/>
              <a:t>Sales forecasts </a:t>
            </a:r>
          </a:p>
          <a:p>
            <a:pPr marL="364157" lvl="1" indent="-336145">
              <a:buFont typeface="Wingdings" panose="05000000000000000000" pitchFamily="2" charset="2"/>
              <a:buChar char="§"/>
            </a:pPr>
            <a:r>
              <a:rPr lang="en-US" dirty="0"/>
              <a:t>Premiums on insurance based on different factors</a:t>
            </a:r>
          </a:p>
          <a:p>
            <a:pPr marL="364157" lvl="1" indent="-336145">
              <a:buFont typeface="Wingdings" panose="05000000000000000000" pitchFamily="2" charset="2"/>
              <a:buChar char="§"/>
            </a:pPr>
            <a:r>
              <a:rPr lang="en-US" dirty="0"/>
              <a:t>Quality control: number of complaints over time based on product specs, utilization, etc.</a:t>
            </a:r>
          </a:p>
          <a:p>
            <a:pPr marL="364157" lvl="1" indent="-336145">
              <a:buFont typeface="Wingdings" panose="05000000000000000000" pitchFamily="2" charset="2"/>
              <a:buChar char="§"/>
            </a:pPr>
            <a:r>
              <a:rPr lang="en-US" dirty="0"/>
              <a:t>Workforce prediction</a:t>
            </a:r>
          </a:p>
          <a:p>
            <a:pPr marL="364157" lvl="1" indent="-336145">
              <a:buFont typeface="Wingdings" panose="05000000000000000000" pitchFamily="2" charset="2"/>
              <a:buChar char="§"/>
            </a:pPr>
            <a:r>
              <a:rPr lang="en-US" dirty="0"/>
              <a:t>Workload prediction</a:t>
            </a:r>
          </a:p>
          <a:p>
            <a:pPr lvl="1"/>
            <a:endParaRPr lang="en-US" dirty="0"/>
          </a:p>
          <a:p>
            <a:pPr marL="0" indent="0">
              <a:buNone/>
            </a:pPr>
            <a:r>
              <a:rPr lang="en-US" dirty="0"/>
              <a:t>Algorithms: Bayesian Linear, Linear Regression, Ordinal Regression, ANN, Boosted Decision Tree, Decision Forest</a:t>
            </a:r>
          </a:p>
          <a:p>
            <a:pPr marL="0" indent="0">
              <a:buNone/>
            </a:pPr>
            <a:endParaRPr lang="en-US" dirty="0"/>
          </a:p>
        </p:txBody>
      </p:sp>
      <p:grpSp>
        <p:nvGrpSpPr>
          <p:cNvPr id="7" name="Group 6"/>
          <p:cNvGrpSpPr/>
          <p:nvPr/>
        </p:nvGrpSpPr>
        <p:grpSpPr>
          <a:xfrm>
            <a:off x="9758922" y="1028700"/>
            <a:ext cx="2073762" cy="3602908"/>
            <a:chOff x="4546308" y="2119089"/>
            <a:chExt cx="2073762" cy="3602908"/>
          </a:xfrm>
        </p:grpSpPr>
        <p:sp>
          <p:nvSpPr>
            <p:cNvPr id="12" name="Rectangle 11"/>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3" name="Picture 4" descr="Data with a nonlinear tren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274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versus Classification</a:t>
            </a:r>
          </a:p>
        </p:txBody>
      </p:sp>
      <p:sp>
        <p:nvSpPr>
          <p:cNvPr id="3" name="Content Placeholder 2"/>
          <p:cNvSpPr>
            <a:spLocks noGrp="1"/>
          </p:cNvSpPr>
          <p:nvPr>
            <p:ph idx="1"/>
          </p:nvPr>
        </p:nvSpPr>
        <p:spPr>
          <a:xfrm>
            <a:off x="152400" y="1028700"/>
            <a:ext cx="11887200" cy="1574800"/>
          </a:xfrm>
        </p:spPr>
        <p:txBody>
          <a:bodyPr>
            <a:normAutofit/>
          </a:bodyPr>
          <a:lstStyle/>
          <a:p>
            <a:pPr marL="0" indent="0">
              <a:buNone/>
            </a:pPr>
            <a:endParaRPr lang="en-US" sz="3200" dirty="0"/>
          </a:p>
          <a:p>
            <a:pPr marL="0" indent="0">
              <a:buNone/>
            </a:pPr>
            <a:r>
              <a:rPr lang="en-US" sz="3200" dirty="0"/>
              <a:t>Does your customer want to </a:t>
            </a:r>
            <a:r>
              <a:rPr lang="en-US" sz="3200" dirty="0" err="1"/>
              <a:t>predict|estimate</a:t>
            </a:r>
            <a:r>
              <a:rPr lang="en-US" sz="3200" dirty="0"/>
              <a:t> a number (regression) or apply a </a:t>
            </a:r>
            <a:r>
              <a:rPr lang="en-US" sz="3200" dirty="0" err="1"/>
              <a:t>label|categorize</a:t>
            </a:r>
            <a:r>
              <a:rPr lang="en-US" sz="3200" dirty="0"/>
              <a:t> (classification)?</a:t>
            </a:r>
          </a:p>
          <a:p>
            <a:endParaRPr lang="en-US" sz="3200" dirty="0"/>
          </a:p>
          <a:p>
            <a:endParaRPr lang="en-US" sz="3200" dirty="0"/>
          </a:p>
        </p:txBody>
      </p:sp>
      <p:sp>
        <p:nvSpPr>
          <p:cNvPr id="4" name="Text Placeholder 4"/>
          <p:cNvSpPr txBox="1">
            <a:spLocks/>
          </p:cNvSpPr>
          <p:nvPr/>
        </p:nvSpPr>
        <p:spPr>
          <a:xfrm>
            <a:off x="358841" y="2685804"/>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problems</a:t>
            </a:r>
          </a:p>
          <a:p>
            <a:pPr lvl="1"/>
            <a:r>
              <a:rPr lang="en-US" dirty="0"/>
              <a:t>Estimate household power consumption</a:t>
            </a:r>
          </a:p>
          <a:p>
            <a:pPr lvl="1"/>
            <a:r>
              <a:rPr lang="en-US" dirty="0"/>
              <a:t>Estimate customer’s income</a:t>
            </a:r>
          </a:p>
          <a:p>
            <a:endParaRPr lang="en-US" dirty="0"/>
          </a:p>
        </p:txBody>
      </p:sp>
      <p:sp>
        <p:nvSpPr>
          <p:cNvPr id="5" name="Text Placeholder 5"/>
          <p:cNvSpPr txBox="1">
            <a:spLocks/>
          </p:cNvSpPr>
          <p:nvPr/>
        </p:nvSpPr>
        <p:spPr>
          <a:xfrm>
            <a:off x="6459933" y="2685803"/>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Classification problems</a:t>
            </a:r>
          </a:p>
          <a:p>
            <a:pPr lvl="1"/>
            <a:r>
              <a:rPr lang="en-US" dirty="0"/>
              <a:t>Power station </a:t>
            </a:r>
            <a:r>
              <a:rPr lang="en-US" dirty="0" err="1"/>
              <a:t>will|will</a:t>
            </a:r>
            <a:r>
              <a:rPr lang="en-US" dirty="0"/>
              <a:t> not meet demand</a:t>
            </a:r>
          </a:p>
          <a:p>
            <a:pPr lvl="1"/>
            <a:r>
              <a:rPr lang="en-US" dirty="0"/>
              <a:t>Customer will respond to advertising</a:t>
            </a: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11935" y="4644190"/>
            <a:ext cx="2960482" cy="197988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3387" y="4644190"/>
            <a:ext cx="2960482" cy="1979881"/>
          </a:xfrm>
          <a:prstGeom prst="rect">
            <a:avLst/>
          </a:prstGeom>
        </p:spPr>
      </p:pic>
    </p:spTree>
    <p:extLst>
      <p:ext uri="{BB962C8B-B14F-4D97-AF65-F5344CB8AC3E}">
        <p14:creationId xmlns:p14="http://schemas.microsoft.com/office/powerpoint/2010/main" val="210496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versus Multiclass Classification</a:t>
            </a:r>
          </a:p>
        </p:txBody>
      </p:sp>
      <p:sp>
        <p:nvSpPr>
          <p:cNvPr id="3" name="Content Placeholder 2"/>
          <p:cNvSpPr>
            <a:spLocks noGrp="1"/>
          </p:cNvSpPr>
          <p:nvPr>
            <p:ph idx="1"/>
          </p:nvPr>
        </p:nvSpPr>
        <p:spPr>
          <a:xfrm>
            <a:off x="152400" y="1028700"/>
            <a:ext cx="11887200" cy="1193800"/>
          </a:xfrm>
        </p:spPr>
        <p:txBody>
          <a:bodyPr>
            <a:normAutofit/>
          </a:bodyPr>
          <a:lstStyle/>
          <a:p>
            <a:pPr marL="0" indent="0">
              <a:buNone/>
            </a:pPr>
            <a:endParaRPr lang="en-US" sz="3200" dirty="0"/>
          </a:p>
          <a:p>
            <a:pPr marL="0" indent="0">
              <a:buNone/>
            </a:pPr>
            <a:r>
              <a:rPr lang="en-US" sz="3200" dirty="0"/>
              <a:t>Does your customer want a </a:t>
            </a:r>
            <a:r>
              <a:rPr lang="en-US" sz="3200" dirty="0" err="1"/>
              <a:t>yes|no</a:t>
            </a:r>
            <a:r>
              <a:rPr lang="en-US" sz="3200" dirty="0"/>
              <a:t> answer?</a:t>
            </a:r>
          </a:p>
        </p:txBody>
      </p:sp>
      <p:sp>
        <p:nvSpPr>
          <p:cNvPr id="4" name="Text Placeholder 2"/>
          <p:cNvSpPr txBox="1">
            <a:spLocks/>
          </p:cNvSpPr>
          <p:nvPr/>
        </p:nvSpPr>
        <p:spPr>
          <a:xfrm>
            <a:off x="386079" y="2286000"/>
            <a:ext cx="5378548" cy="211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examples</a:t>
            </a:r>
          </a:p>
          <a:p>
            <a:pPr lvl="1"/>
            <a:r>
              <a:rPr lang="en-US" dirty="0"/>
              <a:t>click prediction</a:t>
            </a:r>
          </a:p>
          <a:p>
            <a:pPr lvl="1"/>
            <a:r>
              <a:rPr lang="en-US" dirty="0" err="1"/>
              <a:t>yes|no</a:t>
            </a:r>
            <a:endParaRPr lang="en-US" dirty="0"/>
          </a:p>
          <a:p>
            <a:pPr lvl="1"/>
            <a:r>
              <a:rPr lang="en-US" dirty="0" err="1"/>
              <a:t>over|under</a:t>
            </a:r>
            <a:endParaRPr lang="en-US" dirty="0"/>
          </a:p>
          <a:p>
            <a:pPr lvl="1"/>
            <a:r>
              <a:rPr lang="en-US" dirty="0" err="1"/>
              <a:t>win|loss</a:t>
            </a:r>
            <a:endParaRPr lang="en-US" dirty="0"/>
          </a:p>
          <a:p>
            <a:endParaRPr lang="en-US" dirty="0"/>
          </a:p>
        </p:txBody>
      </p:sp>
      <p:sp>
        <p:nvSpPr>
          <p:cNvPr id="5" name="Text Placeholder 3"/>
          <p:cNvSpPr txBox="1">
            <a:spLocks/>
          </p:cNvSpPr>
          <p:nvPr/>
        </p:nvSpPr>
        <p:spPr>
          <a:xfrm>
            <a:off x="6661052" y="2286001"/>
            <a:ext cx="5378548"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Multiclass examples</a:t>
            </a:r>
          </a:p>
          <a:p>
            <a:pPr lvl="1"/>
            <a:r>
              <a:rPr lang="en-US" dirty="0"/>
              <a:t>kind of tree</a:t>
            </a:r>
          </a:p>
          <a:p>
            <a:pPr lvl="1"/>
            <a:r>
              <a:rPr lang="en-US" dirty="0"/>
              <a:t>kind of network attack</a:t>
            </a:r>
          </a:p>
          <a:p>
            <a:pPr lvl="1"/>
            <a:r>
              <a:rPr lang="en-US" dirty="0"/>
              <a:t>type of heart disease</a:t>
            </a:r>
          </a:p>
          <a:p>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93640" y="4336673"/>
            <a:ext cx="2960482" cy="197988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15092" y="4336673"/>
            <a:ext cx="2960482" cy="1979881"/>
          </a:xfrm>
          <a:prstGeom prst="rect">
            <a:avLst/>
          </a:prstGeom>
        </p:spPr>
      </p:pic>
    </p:spTree>
    <p:extLst>
      <p:ext uri="{BB962C8B-B14F-4D97-AF65-F5344CB8AC3E}">
        <p14:creationId xmlns:p14="http://schemas.microsoft.com/office/powerpoint/2010/main" val="222969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9E54-5910-459C-9B3F-FD8881CC6D28}"/>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F8213032-38FC-4B81-8C43-AB8524CF8040}"/>
              </a:ext>
            </a:extLst>
          </p:cNvPr>
          <p:cNvSpPr>
            <a:spLocks noGrp="1"/>
          </p:cNvSpPr>
          <p:nvPr>
            <p:ph idx="1"/>
          </p:nvPr>
        </p:nvSpPr>
        <p:spPr/>
        <p:txBody>
          <a:bodyPr/>
          <a:lstStyle/>
          <a:p>
            <a:r>
              <a:rPr lang="en-US" dirty="0"/>
              <a:t> </a:t>
            </a:r>
            <a:r>
              <a:rPr lang="en-US" u="sng" dirty="0">
                <a:hlinkClick r:id="rId2"/>
              </a:rPr>
              <a:t>https://aischool.microsoft.com/en-us/learning-paths</a:t>
            </a:r>
            <a:endParaRPr lang="en-US" dirty="0"/>
          </a:p>
          <a:p>
            <a:pPr lvl="0"/>
            <a:r>
              <a:rPr lang="en-US" u="sng" dirty="0">
                <a:hlinkClick r:id="rId3"/>
              </a:rPr>
              <a:t>https://azure.microsoft.com/en-us/solutions/architecture/?tag=artificial-intelligence</a:t>
            </a:r>
            <a:endParaRPr lang="en-US" dirty="0"/>
          </a:p>
          <a:p>
            <a:pPr lvl="0"/>
            <a:r>
              <a:rPr lang="en-US" u="sng" dirty="0">
                <a:hlinkClick r:id="rId4"/>
              </a:rPr>
              <a:t>https://azure.microsoft.com/en-us/overview/ai-platform/</a:t>
            </a:r>
            <a:endParaRPr lang="en-US" dirty="0"/>
          </a:p>
          <a:p>
            <a:pPr lvl="0"/>
            <a:r>
              <a:rPr lang="en-US" u="sng" dirty="0">
                <a:hlinkClick r:id="rId5"/>
              </a:rPr>
              <a:t>https://gallery.azure.ai/</a:t>
            </a:r>
            <a:endParaRPr lang="en-US" dirty="0"/>
          </a:p>
          <a:p>
            <a:pPr lvl="0"/>
            <a:r>
              <a:rPr lang="en-US" u="sng" dirty="0">
                <a:hlinkClick r:id="rId6"/>
              </a:rPr>
              <a:t>https://www.edx.org/microsoft-professional-program-artificial-intelligence</a:t>
            </a:r>
            <a:endParaRPr lang="en-US" dirty="0"/>
          </a:p>
          <a:p>
            <a:pPr lvl="0"/>
            <a:r>
              <a:rPr lang="en-US" u="sng" dirty="0">
                <a:hlinkClick r:id="rId7"/>
              </a:rPr>
              <a:t>https://www.edx.org/microsoft-professional-program-data-science</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58393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B3C8-617C-4BEF-BDAE-FBB7F3990105}"/>
              </a:ext>
            </a:extLst>
          </p:cNvPr>
          <p:cNvSpPr>
            <a:spLocks noGrp="1"/>
          </p:cNvSpPr>
          <p:nvPr>
            <p:ph type="title"/>
          </p:nvPr>
        </p:nvSpPr>
        <p:spPr/>
        <p:txBody>
          <a:bodyPr/>
          <a:lstStyle/>
          <a:p>
            <a:r>
              <a:rPr lang="en-US" dirty="0"/>
              <a:t>What is Azure ML Studio</a:t>
            </a:r>
          </a:p>
        </p:txBody>
      </p:sp>
      <p:sp>
        <p:nvSpPr>
          <p:cNvPr id="3" name="Content Placeholder 2">
            <a:extLst>
              <a:ext uri="{FF2B5EF4-FFF2-40B4-BE49-F238E27FC236}">
                <a16:creationId xmlns:a16="http://schemas.microsoft.com/office/drawing/2014/main" id="{85A8BBAD-5739-4435-A3F3-0DE4B339C292}"/>
              </a:ext>
            </a:extLst>
          </p:cNvPr>
          <p:cNvSpPr>
            <a:spLocks noGrp="1"/>
          </p:cNvSpPr>
          <p:nvPr>
            <p:ph idx="1"/>
          </p:nvPr>
        </p:nvSpPr>
        <p:spPr/>
        <p:txBody>
          <a:bodyPr/>
          <a:lstStyle/>
          <a:p>
            <a:r>
              <a:rPr lang="en-US" dirty="0">
                <a:hlinkClick r:id="rId3"/>
              </a:rPr>
              <a:t>https://docs.microsoft.com/en-us/azure/machine-learning/studio/what-is-ml-studio</a:t>
            </a:r>
            <a:endParaRPr lang="en-US" dirty="0"/>
          </a:p>
          <a:p>
            <a:endParaRPr lang="en-US" dirty="0"/>
          </a:p>
        </p:txBody>
      </p:sp>
    </p:spTree>
    <p:extLst>
      <p:ext uri="{BB962C8B-B14F-4D97-AF65-F5344CB8AC3E}">
        <p14:creationId xmlns:p14="http://schemas.microsoft.com/office/powerpoint/2010/main" val="197064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297"/>
          <p:cNvSpPr>
            <a:spLocks noGrp="1"/>
          </p:cNvSpPr>
          <p:nvPr>
            <p:ph type="title"/>
          </p:nvPr>
        </p:nvSpPr>
        <p:spPr/>
        <p:txBody>
          <a:bodyPr>
            <a:normAutofit fontScale="90000"/>
          </a:bodyPr>
          <a:lstStyle/>
          <a:p>
            <a:r>
              <a:rPr lang="en-US" sz="5200" dirty="0">
                <a:gradFill>
                  <a:gsLst>
                    <a:gs pos="0">
                      <a:srgbClr val="FFFFFF"/>
                    </a:gs>
                    <a:gs pos="100000">
                      <a:srgbClr val="FFFFFF"/>
                    </a:gs>
                  </a:gsLst>
                  <a:lin ang="5400000" scaled="1"/>
                </a:gradFill>
                <a:latin typeface="Segoe UI Light"/>
              </a:rPr>
              <a:t>Azure Machine Learning Service</a:t>
            </a:r>
            <a:br>
              <a:rPr lang="en-US" sz="5200" dirty="0">
                <a:gradFill>
                  <a:gsLst>
                    <a:gs pos="0">
                      <a:srgbClr val="FFFFFF"/>
                    </a:gs>
                    <a:gs pos="100000">
                      <a:srgbClr val="FFFFFF"/>
                    </a:gs>
                  </a:gsLst>
                  <a:lin ang="5400000" scaled="1"/>
                </a:gradFill>
                <a:latin typeface="Segoe UI Light"/>
              </a:rPr>
            </a:br>
            <a:r>
              <a:rPr lang="en-US" sz="2000" dirty="0">
                <a:gradFill>
                  <a:gsLst>
                    <a:gs pos="0">
                      <a:srgbClr val="FFC000"/>
                    </a:gs>
                    <a:gs pos="100000">
                      <a:srgbClr val="FFC000"/>
                    </a:gs>
                  </a:gsLst>
                  <a:lin ang="5400000" scaled="1"/>
                </a:gradFill>
                <a:latin typeface="Segoe UI"/>
              </a:rPr>
              <a:t>Data -&gt; Predictive model -&gt; Operational web API in minutes</a:t>
            </a:r>
            <a:endParaRPr lang="en-US" dirty="0"/>
          </a:p>
        </p:txBody>
      </p:sp>
      <p:cxnSp>
        <p:nvCxnSpPr>
          <p:cNvPr id="299" name="Straight Connector 298"/>
          <p:cNvCxnSpPr/>
          <p:nvPr/>
        </p:nvCxnSpPr>
        <p:spPr>
          <a:xfrm>
            <a:off x="3270893"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12456" y="4031908"/>
            <a:ext cx="3331717" cy="1280223"/>
          </a:xfrm>
          <a:prstGeom prst="rect">
            <a:avLst/>
          </a:prstGeom>
          <a:noFill/>
        </p:spPr>
        <p:txBody>
          <a:bodyPr wrap="none" lIns="182802" tIns="146241" rIns="182802" bIns="146241" rtlCol="0">
            <a:spAutoFit/>
          </a:bodyPr>
          <a:lstStyle/>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Blobs and Tables</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Hadoop (HDInsight)</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Relational DB (Azure SQL DB)</a:t>
            </a:r>
          </a:p>
        </p:txBody>
      </p:sp>
      <p:sp>
        <p:nvSpPr>
          <p:cNvPr id="301" name="Rectangle 300"/>
          <p:cNvSpPr/>
          <p:nvPr/>
        </p:nvSpPr>
        <p:spPr>
          <a:xfrm>
            <a:off x="790389" y="1503401"/>
            <a:ext cx="1433090" cy="622174"/>
          </a:xfrm>
          <a:prstGeom prst="rect">
            <a:avLst/>
          </a:prstGeom>
        </p:spPr>
        <p:txBody>
          <a:bodyPr wrap="square" lIns="182802" tIns="137101" rIns="182802" bIns="137101">
            <a:spAutoFit/>
          </a:bodyPr>
          <a:lstStyle/>
          <a:p>
            <a:pPr marL="0" marR="0" lvl="0" indent="0" algn="ctr"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Data</a:t>
            </a:r>
          </a:p>
        </p:txBody>
      </p:sp>
      <p:sp>
        <p:nvSpPr>
          <p:cNvPr id="349" name="Rectangle 348"/>
          <p:cNvSpPr/>
          <p:nvPr/>
        </p:nvSpPr>
        <p:spPr>
          <a:xfrm>
            <a:off x="10352631" y="1517425"/>
            <a:ext cx="1160249" cy="622078"/>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Clients</a:t>
            </a:r>
          </a:p>
        </p:txBody>
      </p:sp>
      <p:sp>
        <p:nvSpPr>
          <p:cNvPr id="350" name="Rectangle 349"/>
          <p:cNvSpPr>
            <a:spLocks noChangeAspect="1"/>
          </p:cNvSpPr>
          <p:nvPr/>
        </p:nvSpPr>
        <p:spPr bwMode="auto">
          <a:xfrm>
            <a:off x="7137230" y="3812411"/>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Model is now a web service that is callable</a:t>
            </a:r>
          </a:p>
        </p:txBody>
      </p:sp>
      <p:pic>
        <p:nvPicPr>
          <p:cNvPr id="351" name="Picture 3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554" y="2490227"/>
            <a:ext cx="2042229" cy="1163459"/>
          </a:xfrm>
          <a:prstGeom prst="rect">
            <a:avLst/>
          </a:prstGeom>
        </p:spPr>
      </p:pic>
      <p:pic>
        <p:nvPicPr>
          <p:cNvPr id="352" name="Picture 35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10505" y="2869192"/>
            <a:ext cx="738311" cy="159437"/>
          </a:xfrm>
          <a:prstGeom prst="rect">
            <a:avLst/>
          </a:prstGeom>
        </p:spPr>
      </p:pic>
      <p:pic>
        <p:nvPicPr>
          <p:cNvPr id="353" name="Picture 3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6032" y="3219792"/>
            <a:ext cx="738311" cy="159437"/>
          </a:xfrm>
          <a:prstGeom prst="rect">
            <a:avLst/>
          </a:prstGeom>
        </p:spPr>
      </p:pic>
      <p:cxnSp>
        <p:nvCxnSpPr>
          <p:cNvPr id="354" name="Straight Connector 353"/>
          <p:cNvCxnSpPr/>
          <p:nvPr/>
        </p:nvCxnSpPr>
        <p:spPr>
          <a:xfrm>
            <a:off x="9423691"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355" name="Group 354"/>
          <p:cNvGrpSpPr/>
          <p:nvPr/>
        </p:nvGrpSpPr>
        <p:grpSpPr>
          <a:xfrm>
            <a:off x="7036337" y="5136970"/>
            <a:ext cx="2071033" cy="1220807"/>
            <a:chOff x="6508199" y="5380459"/>
            <a:chExt cx="2030609" cy="1196978"/>
          </a:xfrm>
        </p:grpSpPr>
        <p:sp>
          <p:nvSpPr>
            <p:cNvPr id="356" name="Rectangle 355"/>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Monetize the API through our marketplace</a:t>
              </a:r>
            </a:p>
          </p:txBody>
        </p:sp>
        <p:pic>
          <p:nvPicPr>
            <p:cNvPr id="357" name="Picture 35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22450" y="5380459"/>
              <a:ext cx="1210733" cy="722475"/>
            </a:xfrm>
            <a:prstGeom prst="rect">
              <a:avLst/>
            </a:prstGeom>
          </p:spPr>
        </p:pic>
        <p:cxnSp>
          <p:nvCxnSpPr>
            <p:cNvPr id="358" name="Straight Connector 357"/>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9" name="Group 358"/>
          <p:cNvGrpSpPr/>
          <p:nvPr/>
        </p:nvGrpSpPr>
        <p:grpSpPr>
          <a:xfrm>
            <a:off x="7419813" y="2157253"/>
            <a:ext cx="1295282" cy="1577131"/>
            <a:chOff x="6954979" y="2097980"/>
            <a:chExt cx="1270000" cy="1546347"/>
          </a:xfrm>
        </p:grpSpPr>
        <p:sp>
          <p:nvSpPr>
            <p:cNvPr id="360" name="Oval 359"/>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61" name="Group 360"/>
            <p:cNvGrpSpPr/>
            <p:nvPr/>
          </p:nvGrpSpPr>
          <p:grpSpPr>
            <a:xfrm>
              <a:off x="6954979" y="2453658"/>
              <a:ext cx="1270000" cy="1190669"/>
              <a:chOff x="6444986" y="2494569"/>
              <a:chExt cx="1270000" cy="1190669"/>
            </a:xfrm>
          </p:grpSpPr>
          <p:pic>
            <p:nvPicPr>
              <p:cNvPr id="362" name="Picture 36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44986" y="2494569"/>
                <a:ext cx="1270000" cy="1187225"/>
              </a:xfrm>
              <a:prstGeom prst="rect">
                <a:avLst/>
              </a:prstGeom>
            </p:spPr>
          </p:pic>
          <p:sp>
            <p:nvSpPr>
              <p:cNvPr id="363" name="Rectangle 362"/>
              <p:cNvSpPr/>
              <p:nvPr/>
            </p:nvSpPr>
            <p:spPr>
              <a:xfrm>
                <a:off x="6672560" y="3075302"/>
                <a:ext cx="757799" cy="609936"/>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70C0"/>
                    </a:solidFill>
                    <a:effectLst/>
                    <a:uLnTx/>
                    <a:uFillTx/>
                    <a:latin typeface="Segoe UI Light"/>
                    <a:ea typeface="Calibri" panose="020F0502020204030204" pitchFamily="34" charset="0"/>
                    <a:cs typeface="+mn-cs"/>
                  </a:rPr>
                  <a:t>API</a:t>
                </a:r>
              </a:p>
            </p:txBody>
          </p:sp>
        </p:grpSp>
      </p:grpSp>
      <p:pic>
        <p:nvPicPr>
          <p:cNvPr id="364" name="Picture 3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7698298" y="4574525"/>
            <a:ext cx="738311" cy="159437"/>
          </a:xfrm>
          <a:prstGeom prst="rect">
            <a:avLst/>
          </a:prstGeom>
        </p:spPr>
      </p:pic>
      <p:cxnSp>
        <p:nvCxnSpPr>
          <p:cNvPr id="365" name="Straight Connector 364"/>
          <p:cNvCxnSpPr/>
          <p:nvPr/>
        </p:nvCxnSpPr>
        <p:spPr>
          <a:xfrm>
            <a:off x="7036337" y="3820724"/>
            <a:ext cx="20622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66" name="Picture 3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2869192"/>
            <a:ext cx="738311" cy="159437"/>
          </a:xfrm>
          <a:prstGeom prst="rect">
            <a:avLst/>
          </a:prstGeom>
        </p:spPr>
      </p:pic>
      <p:pic>
        <p:nvPicPr>
          <p:cNvPr id="367" name="Picture 3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5382371"/>
            <a:ext cx="738311" cy="159437"/>
          </a:xfrm>
          <a:prstGeom prst="rect">
            <a:avLst/>
          </a:prstGeom>
        </p:spPr>
      </p:pic>
      <p:grpSp>
        <p:nvGrpSpPr>
          <p:cNvPr id="368" name="Group 4"/>
          <p:cNvGrpSpPr>
            <a:grpSpLocks noChangeAspect="1"/>
          </p:cNvGrpSpPr>
          <p:nvPr/>
        </p:nvGrpSpPr>
        <p:grpSpPr bwMode="auto">
          <a:xfrm>
            <a:off x="4071063" y="2406733"/>
            <a:ext cx="2801048" cy="1800444"/>
            <a:chOff x="2254" y="1703"/>
            <a:chExt cx="1730" cy="1112"/>
          </a:xfrm>
        </p:grpSpPr>
        <p:sp>
          <p:nvSpPr>
            <p:cNvPr id="369"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0"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1"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2"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3"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4"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4"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5"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6"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7"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8"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9"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90"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grpSp>
      <p:sp>
        <p:nvSpPr>
          <p:cNvPr id="391" name="Rectangle 390"/>
          <p:cNvSpPr>
            <a:spLocks noChangeAspect="1"/>
          </p:cNvSpPr>
          <p:nvPr/>
        </p:nvSpPr>
        <p:spPr bwMode="auto">
          <a:xfrm>
            <a:off x="3721222" y="4338339"/>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Integrated development environment for Machine Learning </a:t>
            </a:r>
          </a:p>
        </p:txBody>
      </p:sp>
      <p:sp>
        <p:nvSpPr>
          <p:cNvPr id="392" name="Rectangle 391"/>
          <p:cNvSpPr>
            <a:spLocks noChangeAspect="1"/>
          </p:cNvSpPr>
          <p:nvPr/>
        </p:nvSpPr>
        <p:spPr bwMode="auto">
          <a:xfrm>
            <a:off x="3994337" y="3309392"/>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Calibri" panose="020F0502020204030204"/>
                <a:ea typeface="+mn-ea"/>
                <a:cs typeface="+mn-cs"/>
              </a:rPr>
              <a:t>ML STUDIO</a:t>
            </a:r>
          </a:p>
        </p:txBody>
      </p:sp>
      <p:cxnSp>
        <p:nvCxnSpPr>
          <p:cNvPr id="393" name="Straight Connector 392"/>
          <p:cNvCxnSpPr/>
          <p:nvPr/>
        </p:nvCxnSpPr>
        <p:spPr>
          <a:xfrm>
            <a:off x="3733077" y="4330809"/>
            <a:ext cx="27885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1" name="Group 440"/>
          <p:cNvGrpSpPr/>
          <p:nvPr/>
        </p:nvGrpSpPr>
        <p:grpSpPr>
          <a:xfrm>
            <a:off x="10629662" y="2449498"/>
            <a:ext cx="466146" cy="800788"/>
            <a:chOff x="9384608" y="3646196"/>
            <a:chExt cx="466344" cy="801128"/>
          </a:xfrm>
        </p:grpSpPr>
        <p:grpSp>
          <p:nvGrpSpPr>
            <p:cNvPr id="442" name="Group 441"/>
            <p:cNvGrpSpPr/>
            <p:nvPr/>
          </p:nvGrpSpPr>
          <p:grpSpPr>
            <a:xfrm>
              <a:off x="9384608" y="3646196"/>
              <a:ext cx="466344" cy="801128"/>
              <a:chOff x="9384608" y="3646196"/>
              <a:chExt cx="466344" cy="801128"/>
            </a:xfrm>
          </p:grpSpPr>
          <p:sp>
            <p:nvSpPr>
              <p:cNvPr id="448"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FFFFFF"/>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9"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nvGrpSpPr>
              <p:cNvPr id="450" name="Group 449"/>
              <p:cNvGrpSpPr/>
              <p:nvPr/>
            </p:nvGrpSpPr>
            <p:grpSpPr>
              <a:xfrm>
                <a:off x="9484650" y="3817383"/>
                <a:ext cx="268769" cy="458657"/>
                <a:chOff x="10365212" y="5859572"/>
                <a:chExt cx="483110" cy="660040"/>
              </a:xfrm>
              <a:solidFill>
                <a:srgbClr val="FFFFFF"/>
              </a:solidFill>
            </p:grpSpPr>
            <p:sp>
              <p:nvSpPr>
                <p:cNvPr id="451"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2"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3"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4"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sp>
          <p:nvSpPr>
            <p:cNvPr id="443"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4"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rgbClr val="FFC0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5"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6"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7"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5" name="Group 454"/>
          <p:cNvGrpSpPr/>
          <p:nvPr/>
        </p:nvGrpSpPr>
        <p:grpSpPr>
          <a:xfrm>
            <a:off x="10023104" y="3548072"/>
            <a:ext cx="1709200" cy="873342"/>
            <a:chOff x="9708797" y="4105152"/>
            <a:chExt cx="1709928" cy="873714"/>
          </a:xfrm>
        </p:grpSpPr>
        <p:grpSp>
          <p:nvGrpSpPr>
            <p:cNvPr id="456" name="Group 455"/>
            <p:cNvGrpSpPr/>
            <p:nvPr/>
          </p:nvGrpSpPr>
          <p:grpSpPr>
            <a:xfrm>
              <a:off x="9708797" y="4105152"/>
              <a:ext cx="1709928" cy="873714"/>
              <a:chOff x="13377563" y="2176438"/>
              <a:chExt cx="1709928" cy="873714"/>
            </a:xfrm>
          </p:grpSpPr>
          <p:sp>
            <p:nvSpPr>
              <p:cNvPr id="469"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0"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1"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7" name="Group 1031"/>
            <p:cNvGrpSpPr>
              <a:grpSpLocks/>
            </p:cNvGrpSpPr>
            <p:nvPr/>
          </p:nvGrpSpPr>
          <p:grpSpPr bwMode="auto">
            <a:xfrm>
              <a:off x="10118108" y="4299632"/>
              <a:ext cx="923472" cy="460684"/>
              <a:chOff x="4841436" y="5510539"/>
              <a:chExt cx="1049696" cy="523224"/>
            </a:xfrm>
            <a:solidFill>
              <a:srgbClr val="FFFFFF"/>
            </a:solidFill>
          </p:grpSpPr>
          <p:sp>
            <p:nvSpPr>
              <p:cNvPr id="458"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59"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0"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1"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2"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3"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4"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5"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6"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7"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8"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grpSp>
        <p:nvGrpSpPr>
          <p:cNvPr id="472" name="Group 471"/>
          <p:cNvGrpSpPr/>
          <p:nvPr/>
        </p:nvGrpSpPr>
        <p:grpSpPr>
          <a:xfrm>
            <a:off x="10346389" y="4736021"/>
            <a:ext cx="1109073" cy="720572"/>
            <a:chOff x="10355354" y="2960609"/>
            <a:chExt cx="1109544" cy="720878"/>
          </a:xfrm>
        </p:grpSpPr>
        <p:grpSp>
          <p:nvGrpSpPr>
            <p:cNvPr id="473" name="Group 472"/>
            <p:cNvGrpSpPr/>
            <p:nvPr/>
          </p:nvGrpSpPr>
          <p:grpSpPr>
            <a:xfrm>
              <a:off x="10355354" y="2960609"/>
              <a:ext cx="1109544" cy="720878"/>
              <a:chOff x="10355354" y="2831936"/>
              <a:chExt cx="1307592" cy="849551"/>
            </a:xfrm>
          </p:grpSpPr>
          <p:sp>
            <p:nvSpPr>
              <p:cNvPr id="486"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87"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74" name="Group 1031"/>
            <p:cNvGrpSpPr>
              <a:grpSpLocks/>
            </p:cNvGrpSpPr>
            <p:nvPr/>
          </p:nvGrpSpPr>
          <p:grpSpPr bwMode="auto">
            <a:xfrm>
              <a:off x="10599291" y="3157951"/>
              <a:ext cx="595154" cy="296900"/>
              <a:chOff x="4841436" y="5510539"/>
              <a:chExt cx="1049696" cy="523224"/>
            </a:xfrm>
            <a:solidFill>
              <a:srgbClr val="FFFFFF"/>
            </a:solidFill>
          </p:grpSpPr>
          <p:sp>
            <p:nvSpPr>
              <p:cNvPr id="475"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6"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7"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8"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9"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0"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1"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2"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3"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4"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5"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spTree>
    <p:extLst>
      <p:ext uri="{BB962C8B-B14F-4D97-AF65-F5344CB8AC3E}">
        <p14:creationId xmlns:p14="http://schemas.microsoft.com/office/powerpoint/2010/main" val="91878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dirty="0"/>
              <a:t>Using </a:t>
            </a:r>
            <a:r>
              <a:rPr lang="en-US" b="1" dirty="0"/>
              <a:t>known data</a:t>
            </a:r>
            <a:r>
              <a:rPr lang="en-US" dirty="0"/>
              <a:t>, develop a </a:t>
            </a:r>
            <a:r>
              <a:rPr lang="en-US" b="1" dirty="0"/>
              <a:t>model</a:t>
            </a:r>
            <a:r>
              <a:rPr lang="en-US" dirty="0"/>
              <a:t> to </a:t>
            </a:r>
            <a:r>
              <a:rPr lang="en-US" u="sng" dirty="0"/>
              <a:t>predict</a:t>
            </a:r>
            <a:r>
              <a:rPr lang="en-US" dirty="0"/>
              <a:t> </a:t>
            </a:r>
            <a:r>
              <a:rPr lang="en-US" b="1" dirty="0"/>
              <a:t>unknown data</a:t>
            </a:r>
            <a:r>
              <a:rPr lang="en-US" dirty="0"/>
              <a:t>.</a:t>
            </a:r>
          </a:p>
          <a:p>
            <a:endParaRPr lang="en-US" dirty="0"/>
          </a:p>
          <a:p>
            <a:endParaRPr lang="en-US" dirty="0"/>
          </a:p>
          <a:p>
            <a:pPr marL="0" indent="0">
              <a:buNone/>
            </a:pPr>
            <a:r>
              <a:rPr lang="en-US" b="1" dirty="0"/>
              <a:t>Known Data</a:t>
            </a:r>
            <a:r>
              <a:rPr lang="en-US" dirty="0"/>
              <a:t>: Big enough archive, previous observations, past data</a:t>
            </a:r>
          </a:p>
          <a:p>
            <a:pPr marL="0" indent="0">
              <a:buNone/>
            </a:pPr>
            <a:r>
              <a:rPr lang="en-US" b="1" dirty="0"/>
              <a:t>Unknown Data</a:t>
            </a:r>
            <a:r>
              <a:rPr lang="en-US" dirty="0"/>
              <a:t>: Missing, Unseen, not existing, future data</a:t>
            </a:r>
          </a:p>
          <a:p>
            <a:pPr marL="0" indent="0">
              <a:buNone/>
            </a:pPr>
            <a:r>
              <a:rPr lang="en-US" b="1" dirty="0"/>
              <a:t>Model</a:t>
            </a:r>
            <a:r>
              <a:rPr lang="en-US" dirty="0"/>
              <a:t>: Known data + Algorithms (ML algorithms)</a:t>
            </a:r>
          </a:p>
        </p:txBody>
      </p:sp>
    </p:spTree>
    <p:extLst>
      <p:ext uri="{BB962C8B-B14F-4D97-AF65-F5344CB8AC3E}">
        <p14:creationId xmlns:p14="http://schemas.microsoft.com/office/powerpoint/2010/main" val="312983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2996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636887" y="344794"/>
            <a:ext cx="7825517" cy="1451350"/>
            <a:chOff x="3186553" y="1497369"/>
            <a:chExt cx="7825517" cy="1451350"/>
          </a:xfrm>
        </p:grpSpPr>
        <p:pic>
          <p:nvPicPr>
            <p:cNvPr id="5" name="Picture 4"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3007" y="1636021"/>
              <a:ext cx="1119014" cy="1174048"/>
            </a:xfrm>
            <a:prstGeom prst="rect">
              <a:avLst/>
            </a:prstGeom>
          </p:spPr>
        </p:pic>
        <p:pic>
          <p:nvPicPr>
            <p:cNvPr id="6" name="Picture 5"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96331" y="1715174"/>
              <a:ext cx="1015739" cy="1015739"/>
            </a:xfrm>
            <a:prstGeom prst="rect">
              <a:avLst/>
            </a:prstGeom>
          </p:spPr>
        </p:pic>
        <p:pic>
          <p:nvPicPr>
            <p:cNvPr id="8" name="Picture 7"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a:off x="3186553" y="1679399"/>
              <a:ext cx="1187714" cy="1087291"/>
            </a:xfrm>
            <a:prstGeom prst="rect">
              <a:avLst/>
            </a:prstGeom>
          </p:spPr>
        </p:pic>
        <p:pic>
          <p:nvPicPr>
            <p:cNvPr id="10" name="Picture 9"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7810761" y="1497369"/>
              <a:ext cx="1026830" cy="1451350"/>
            </a:xfrm>
            <a:prstGeom prst="rect">
              <a:avLst/>
            </a:prstGeom>
          </p:spPr>
        </p:pic>
      </p:grpSp>
      <p:grpSp>
        <p:nvGrpSpPr>
          <p:cNvPr id="16" name="Group 15"/>
          <p:cNvGrpSpPr/>
          <p:nvPr/>
        </p:nvGrpSpPr>
        <p:grpSpPr>
          <a:xfrm>
            <a:off x="646449" y="2258173"/>
            <a:ext cx="11137188" cy="834162"/>
            <a:chOff x="646449" y="2671641"/>
            <a:chExt cx="11137188" cy="834162"/>
          </a:xfrm>
        </p:grpSpPr>
        <p:sp>
          <p:nvSpPr>
            <p:cNvPr id="12" name="TextBox 11"/>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8" name="TextBox 17"/>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9" name="TextBox 18"/>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20" name="TextBox 19"/>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5" name="TextBox 14"/>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7" name="Group 16"/>
          <p:cNvGrpSpPr/>
          <p:nvPr/>
        </p:nvGrpSpPr>
        <p:grpSpPr>
          <a:xfrm>
            <a:off x="646449" y="3027986"/>
            <a:ext cx="11137188" cy="926495"/>
            <a:chOff x="646449" y="3565828"/>
            <a:chExt cx="11137188" cy="926495"/>
          </a:xfrm>
        </p:grpSpPr>
        <p:sp>
          <p:nvSpPr>
            <p:cNvPr id="24" name="TextBox 23"/>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25" name="TextBox 24"/>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26" name="TextBox 25"/>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27" name="TextBox 26"/>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28" name="TextBox 27"/>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21" name="Group 20"/>
          <p:cNvGrpSpPr/>
          <p:nvPr/>
        </p:nvGrpSpPr>
        <p:grpSpPr>
          <a:xfrm>
            <a:off x="646449" y="3890132"/>
            <a:ext cx="11137188" cy="1018828"/>
            <a:chOff x="646449" y="4475814"/>
            <a:chExt cx="11137188" cy="1018828"/>
          </a:xfrm>
        </p:grpSpPr>
        <p:sp>
          <p:nvSpPr>
            <p:cNvPr id="29" name="TextBox 28"/>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30" name="TextBox 29"/>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31" name="TextBox 30"/>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32" name="TextBox 31"/>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33" name="TextBox 32"/>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grpSp>
        <p:nvGrpSpPr>
          <p:cNvPr id="22" name="Group 21"/>
          <p:cNvGrpSpPr/>
          <p:nvPr/>
        </p:nvGrpSpPr>
        <p:grpSpPr>
          <a:xfrm>
            <a:off x="646449" y="4844612"/>
            <a:ext cx="11137188" cy="1111161"/>
            <a:chOff x="646449" y="5353492"/>
            <a:chExt cx="11137188" cy="1111161"/>
          </a:xfrm>
        </p:grpSpPr>
        <p:sp>
          <p:nvSpPr>
            <p:cNvPr id="34" name="TextBox 33"/>
            <p:cNvSpPr txBox="1"/>
            <p:nvPr/>
          </p:nvSpPr>
          <p:spPr>
            <a:xfrm>
              <a:off x="3432499" y="5356657"/>
              <a:ext cx="1663234" cy="1107996"/>
            </a:xfrm>
            <a:prstGeom prst="rect">
              <a:avLst/>
            </a:prstGeom>
            <a:noFill/>
          </p:spPr>
          <p:txBody>
            <a:bodyPr wrap="square" rtlCol="0">
              <a:spAutoFit/>
            </a:bodyPr>
            <a:lstStyle/>
            <a:p>
              <a:pPr algn="ctr"/>
              <a:r>
                <a:rPr lang="en-US" sz="6600" dirty="0">
                  <a:solidFill>
                    <a:srgbClr val="FF0000"/>
                  </a:solidFill>
                </a:rPr>
                <a:t>?</a:t>
              </a:r>
            </a:p>
          </p:txBody>
        </p:sp>
        <p:sp>
          <p:nvSpPr>
            <p:cNvPr id="35" name="TextBox 34"/>
            <p:cNvSpPr txBox="1"/>
            <p:nvPr/>
          </p:nvSpPr>
          <p:spPr>
            <a:xfrm>
              <a:off x="5806059" y="5353492"/>
              <a:ext cx="1537185" cy="1107996"/>
            </a:xfrm>
            <a:prstGeom prst="rect">
              <a:avLst/>
            </a:prstGeom>
            <a:noFill/>
          </p:spPr>
          <p:txBody>
            <a:bodyPr wrap="square" rtlCol="0">
              <a:spAutoFit/>
            </a:bodyPr>
            <a:lstStyle/>
            <a:p>
              <a:pPr algn="ctr"/>
              <a:r>
                <a:rPr lang="en-US" sz="6600" dirty="0">
                  <a:solidFill>
                    <a:srgbClr val="FF0000"/>
                  </a:solidFill>
                </a:rPr>
                <a:t>?</a:t>
              </a:r>
            </a:p>
          </p:txBody>
        </p:sp>
        <p:sp>
          <p:nvSpPr>
            <p:cNvPr id="36" name="TextBox 35"/>
            <p:cNvSpPr txBox="1"/>
            <p:nvPr/>
          </p:nvSpPr>
          <p:spPr>
            <a:xfrm>
              <a:off x="8035952" y="5353492"/>
              <a:ext cx="1540723" cy="1107996"/>
            </a:xfrm>
            <a:prstGeom prst="rect">
              <a:avLst/>
            </a:prstGeom>
            <a:noFill/>
          </p:spPr>
          <p:txBody>
            <a:bodyPr wrap="square" rtlCol="0">
              <a:spAutoFit/>
            </a:bodyPr>
            <a:lstStyle/>
            <a:p>
              <a:pPr algn="ctr"/>
              <a:r>
                <a:rPr lang="en-US" sz="6600" dirty="0">
                  <a:solidFill>
                    <a:srgbClr val="FF0000"/>
                  </a:solidFill>
                </a:rPr>
                <a:t>?</a:t>
              </a:r>
            </a:p>
          </p:txBody>
        </p:sp>
        <p:sp>
          <p:nvSpPr>
            <p:cNvPr id="37" name="TextBox 36"/>
            <p:cNvSpPr txBox="1"/>
            <p:nvPr/>
          </p:nvSpPr>
          <p:spPr>
            <a:xfrm>
              <a:off x="10189039" y="5353492"/>
              <a:ext cx="1594598" cy="1107996"/>
            </a:xfrm>
            <a:prstGeom prst="rect">
              <a:avLst/>
            </a:prstGeom>
            <a:noFill/>
          </p:spPr>
          <p:txBody>
            <a:bodyPr wrap="square" rtlCol="0">
              <a:spAutoFit/>
            </a:bodyPr>
            <a:lstStyle/>
            <a:p>
              <a:pPr algn="ctr"/>
              <a:r>
                <a:rPr lang="en-US" sz="6600" dirty="0">
                  <a:solidFill>
                    <a:srgbClr val="FF0000"/>
                  </a:solidFill>
                </a:rPr>
                <a:t>?</a:t>
              </a:r>
            </a:p>
          </p:txBody>
        </p:sp>
        <p:sp>
          <p:nvSpPr>
            <p:cNvPr id="38" name="TextBox 37"/>
            <p:cNvSpPr txBox="1"/>
            <p:nvPr/>
          </p:nvSpPr>
          <p:spPr>
            <a:xfrm>
              <a:off x="646449" y="5445825"/>
              <a:ext cx="1588897" cy="923330"/>
            </a:xfrm>
            <a:prstGeom prst="rect">
              <a:avLst/>
            </a:prstGeom>
            <a:noFill/>
          </p:spPr>
          <p:txBody>
            <a:bodyPr wrap="none" rtlCol="0">
              <a:spAutoFit/>
            </a:bodyPr>
            <a:lstStyle/>
            <a:p>
              <a:pPr algn="ctr"/>
              <a:r>
                <a:rPr lang="en-US" sz="5400" dirty="0">
                  <a:solidFill>
                    <a:srgbClr val="FF0000"/>
                  </a:solidFill>
                </a:rPr>
                <a:t>2020</a:t>
              </a:r>
            </a:p>
          </p:txBody>
        </p:sp>
      </p:grpSp>
      <p:sp>
        <p:nvSpPr>
          <p:cNvPr id="13" name="Freeform 12"/>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199449" y="2612064"/>
            <a:ext cx="270880" cy="1842210"/>
            <a:chOff x="2199449" y="2612064"/>
            <a:chExt cx="270880" cy="1842210"/>
          </a:xfrm>
        </p:grpSpPr>
        <p:sp>
          <p:nvSpPr>
            <p:cNvPr id="14" name="Right Bracket 13"/>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ket 56"/>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a:off x="837617" y="1623640"/>
            <a:ext cx="10794947" cy="800219"/>
            <a:chOff x="988690" y="2671641"/>
            <a:chExt cx="10794947" cy="800219"/>
          </a:xfrm>
        </p:grpSpPr>
        <p:sp>
          <p:nvSpPr>
            <p:cNvPr id="60" name="TextBox 59"/>
            <p:cNvSpPr txBox="1"/>
            <p:nvPr/>
          </p:nvSpPr>
          <p:spPr>
            <a:xfrm>
              <a:off x="3432499" y="2674806"/>
              <a:ext cx="1663234" cy="707886"/>
            </a:xfrm>
            <a:prstGeom prst="rect">
              <a:avLst/>
            </a:prstGeom>
            <a:noFill/>
          </p:spPr>
          <p:txBody>
            <a:bodyPr wrap="square" rtlCol="0">
              <a:spAutoFit/>
            </a:bodyPr>
            <a:lstStyle/>
            <a:p>
              <a:pPr algn="ctr"/>
              <a:r>
                <a:rPr lang="en-US" sz="4000" dirty="0"/>
                <a:t>…</a:t>
              </a:r>
            </a:p>
          </p:txBody>
        </p:sp>
        <p:sp>
          <p:nvSpPr>
            <p:cNvPr id="61" name="TextBox 60"/>
            <p:cNvSpPr txBox="1"/>
            <p:nvPr/>
          </p:nvSpPr>
          <p:spPr>
            <a:xfrm>
              <a:off x="5806059" y="2671641"/>
              <a:ext cx="1537185" cy="707886"/>
            </a:xfrm>
            <a:prstGeom prst="rect">
              <a:avLst/>
            </a:prstGeom>
            <a:noFill/>
          </p:spPr>
          <p:txBody>
            <a:bodyPr wrap="square" rtlCol="0">
              <a:spAutoFit/>
            </a:bodyPr>
            <a:lstStyle/>
            <a:p>
              <a:pPr algn="ctr"/>
              <a:r>
                <a:rPr lang="en-US" sz="4000" dirty="0"/>
                <a:t>…</a:t>
              </a:r>
            </a:p>
          </p:txBody>
        </p:sp>
        <p:sp>
          <p:nvSpPr>
            <p:cNvPr id="62" name="TextBox 61"/>
            <p:cNvSpPr txBox="1"/>
            <p:nvPr/>
          </p:nvSpPr>
          <p:spPr>
            <a:xfrm>
              <a:off x="8035952" y="2671641"/>
              <a:ext cx="1540723" cy="707886"/>
            </a:xfrm>
            <a:prstGeom prst="rect">
              <a:avLst/>
            </a:prstGeom>
            <a:noFill/>
          </p:spPr>
          <p:txBody>
            <a:bodyPr wrap="square" rtlCol="0">
              <a:spAutoFit/>
            </a:bodyPr>
            <a:lstStyle/>
            <a:p>
              <a:pPr algn="ctr"/>
              <a:r>
                <a:rPr lang="en-US" sz="4000" dirty="0"/>
                <a:t>…</a:t>
              </a:r>
            </a:p>
          </p:txBody>
        </p:sp>
        <p:sp>
          <p:nvSpPr>
            <p:cNvPr id="63" name="TextBox 62"/>
            <p:cNvSpPr txBox="1"/>
            <p:nvPr/>
          </p:nvSpPr>
          <p:spPr>
            <a:xfrm>
              <a:off x="10189039" y="2671641"/>
              <a:ext cx="1594598" cy="707886"/>
            </a:xfrm>
            <a:prstGeom prst="rect">
              <a:avLst/>
            </a:prstGeom>
            <a:noFill/>
          </p:spPr>
          <p:txBody>
            <a:bodyPr wrap="square" rtlCol="0">
              <a:spAutoFit/>
            </a:bodyPr>
            <a:lstStyle/>
            <a:p>
              <a:pPr algn="ctr"/>
              <a:r>
                <a:rPr lang="en-US" sz="4000" dirty="0"/>
                <a:t>…</a:t>
              </a:r>
            </a:p>
          </p:txBody>
        </p:sp>
        <p:sp>
          <p:nvSpPr>
            <p:cNvPr id="64" name="TextBox 63"/>
            <p:cNvSpPr txBox="1"/>
            <p:nvPr/>
          </p:nvSpPr>
          <p:spPr>
            <a:xfrm>
              <a:off x="988690" y="2763974"/>
              <a:ext cx="538930" cy="707886"/>
            </a:xfrm>
            <a:prstGeom prst="rect">
              <a:avLst/>
            </a:prstGeom>
            <a:noFill/>
          </p:spPr>
          <p:txBody>
            <a:bodyPr wrap="none" rtlCol="0">
              <a:spAutoFit/>
            </a:bodyPr>
            <a:lstStyle/>
            <a:p>
              <a:pPr algn="ctr"/>
              <a:r>
                <a:rPr lang="en-US" sz="4000" dirty="0"/>
                <a:t>…</a:t>
              </a:r>
            </a:p>
          </p:txBody>
        </p:sp>
      </p:grpSp>
      <p:sp>
        <p:nvSpPr>
          <p:cNvPr id="3" name="TextBox 2"/>
          <p:cNvSpPr txBox="1"/>
          <p:nvPr/>
        </p:nvSpPr>
        <p:spPr>
          <a:xfrm>
            <a:off x="306484" y="163081"/>
            <a:ext cx="1665969" cy="461665"/>
          </a:xfrm>
          <a:prstGeom prst="rect">
            <a:avLst/>
          </a:prstGeom>
          <a:noFill/>
        </p:spPr>
        <p:txBody>
          <a:bodyPr wrap="none" rtlCol="0">
            <a:spAutoFit/>
          </a:bodyPr>
          <a:lstStyle/>
          <a:p>
            <a:r>
              <a:rPr lang="en-US" sz="2400" dirty="0">
                <a:solidFill>
                  <a:srgbClr val="FF0000"/>
                </a:solidFill>
              </a:rPr>
              <a:t>Known data</a:t>
            </a:r>
          </a:p>
        </p:txBody>
      </p:sp>
      <p:sp>
        <p:nvSpPr>
          <p:cNvPr id="71" name="TextBox 70"/>
          <p:cNvSpPr txBox="1"/>
          <p:nvPr/>
        </p:nvSpPr>
        <p:spPr>
          <a:xfrm>
            <a:off x="306484" y="526702"/>
            <a:ext cx="995785" cy="461665"/>
          </a:xfrm>
          <a:prstGeom prst="rect">
            <a:avLst/>
          </a:prstGeom>
          <a:noFill/>
        </p:spPr>
        <p:txBody>
          <a:bodyPr wrap="none" rtlCol="0">
            <a:spAutoFit/>
          </a:bodyPr>
          <a:lstStyle/>
          <a:p>
            <a:r>
              <a:rPr lang="en-US" sz="2400" dirty="0">
                <a:solidFill>
                  <a:srgbClr val="FF0000"/>
                </a:solidFill>
              </a:rPr>
              <a:t>Model</a:t>
            </a:r>
          </a:p>
        </p:txBody>
      </p:sp>
      <p:sp>
        <p:nvSpPr>
          <p:cNvPr id="72" name="TextBox 71"/>
          <p:cNvSpPr txBox="1"/>
          <p:nvPr/>
        </p:nvSpPr>
        <p:spPr>
          <a:xfrm>
            <a:off x="305717" y="885742"/>
            <a:ext cx="2009012" cy="461665"/>
          </a:xfrm>
          <a:prstGeom prst="rect">
            <a:avLst/>
          </a:prstGeom>
          <a:noFill/>
        </p:spPr>
        <p:txBody>
          <a:bodyPr wrap="none" rtlCol="0">
            <a:spAutoFit/>
          </a:bodyPr>
          <a:lstStyle/>
          <a:p>
            <a:r>
              <a:rPr lang="en-US" sz="2400" dirty="0">
                <a:solidFill>
                  <a:srgbClr val="FF0000"/>
                </a:solidFill>
              </a:rPr>
              <a:t>Unknown data</a:t>
            </a:r>
          </a:p>
        </p:txBody>
      </p:sp>
      <p:sp>
        <p:nvSpPr>
          <p:cNvPr id="73" name="Title 1"/>
          <p:cNvSpPr txBox="1">
            <a:spLocks/>
          </p:cNvSpPr>
          <p:nvPr/>
        </p:nvSpPr>
        <p:spPr>
          <a:xfrm>
            <a:off x="3483528" y="3080172"/>
            <a:ext cx="5880100" cy="854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Weather forecast sample</a:t>
            </a:r>
          </a:p>
        </p:txBody>
      </p:sp>
      <p:sp>
        <p:nvSpPr>
          <p:cNvPr id="9" name="Rectangle 8"/>
          <p:cNvSpPr/>
          <p:nvPr/>
        </p:nvSpPr>
        <p:spPr>
          <a:xfrm>
            <a:off x="3259352" y="6305034"/>
            <a:ext cx="6028573" cy="369332"/>
          </a:xfrm>
          <a:prstGeom prst="rect">
            <a:avLst/>
          </a:prstGeom>
        </p:spPr>
        <p:txBody>
          <a:bodyPr wrap="none">
            <a:spAutoFit/>
          </a:bodyPr>
          <a:lstStyle/>
          <a:p>
            <a:pPr algn="ctr"/>
            <a:r>
              <a:rPr lang="en-US" dirty="0"/>
              <a:t>Using </a:t>
            </a:r>
            <a:r>
              <a:rPr lang="en-US" b="1" dirty="0">
                <a:solidFill>
                  <a:srgbClr val="FF0000"/>
                </a:solidFill>
              </a:rPr>
              <a:t>known data</a:t>
            </a:r>
            <a:r>
              <a:rPr lang="en-US" dirty="0"/>
              <a:t>, develop a </a:t>
            </a:r>
            <a:r>
              <a:rPr lang="en-US" b="1" dirty="0">
                <a:solidFill>
                  <a:srgbClr val="FF0000"/>
                </a:solidFill>
              </a:rPr>
              <a:t>model</a:t>
            </a:r>
            <a:r>
              <a:rPr lang="en-US" dirty="0"/>
              <a:t> to </a:t>
            </a:r>
            <a:r>
              <a:rPr lang="en-US" u="sng" dirty="0"/>
              <a:t>predict</a:t>
            </a:r>
            <a:r>
              <a:rPr lang="en-US" dirty="0"/>
              <a:t> </a:t>
            </a:r>
            <a:r>
              <a:rPr lang="en-US" b="1" dirty="0">
                <a:solidFill>
                  <a:srgbClr val="FF0000"/>
                </a:solidFill>
              </a:rPr>
              <a:t>unknown data</a:t>
            </a:r>
            <a:r>
              <a:rPr lang="en-US" dirty="0"/>
              <a:t>.</a:t>
            </a:r>
          </a:p>
        </p:txBody>
      </p:sp>
    </p:spTree>
    <p:extLst>
      <p:ext uri="{BB962C8B-B14F-4D97-AF65-F5344CB8AC3E}">
        <p14:creationId xmlns:p14="http://schemas.microsoft.com/office/powerpoint/2010/main" val="1022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 grpId="0" animBg="1"/>
      <p:bldP spid="56" grpId="0" animBg="1"/>
      <p:bldP spid="3" grpId="0"/>
      <p:bldP spid="71" grpId="0"/>
      <p:bldP spid="72" grpId="0"/>
      <p:bldP spid="7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615787" y="1575882"/>
            <a:ext cx="9147606" cy="3658031"/>
            <a:chOff x="1615787" y="1575882"/>
            <a:chExt cx="9147606" cy="3658031"/>
          </a:xfrm>
        </p:grpSpPr>
        <p:sp>
          <p:nvSpPr>
            <p:cNvPr id="6" name="Freeform 5"/>
            <p:cNvSpPr/>
            <p:nvPr/>
          </p:nvSpPr>
          <p:spPr>
            <a:xfrm>
              <a:off x="1615787" y="1577314"/>
              <a:ext cx="7311880" cy="3656599"/>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1880" h="3656599">
                  <a:moveTo>
                    <a:pt x="0" y="1824276"/>
                  </a:moveTo>
                  <a:cubicBezTo>
                    <a:pt x="853786" y="389465"/>
                    <a:pt x="1330325" y="28153"/>
                    <a:pt x="1835727" y="442"/>
                  </a:cubicBezTo>
                  <a:cubicBezTo>
                    <a:pt x="2341129" y="-27269"/>
                    <a:pt x="3215024" y="1255024"/>
                    <a:pt x="3661063" y="1829458"/>
                  </a:cubicBezTo>
                  <a:cubicBezTo>
                    <a:pt x="4059477" y="2375317"/>
                    <a:pt x="4927432" y="3654782"/>
                    <a:pt x="5488276" y="3656598"/>
                  </a:cubicBezTo>
                  <a:cubicBezTo>
                    <a:pt x="6049120" y="3658414"/>
                    <a:pt x="6950580" y="2312997"/>
                    <a:pt x="7311880" y="1840355"/>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8927666" y="1575882"/>
              <a:ext cx="1835727" cy="1823834"/>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 name="connsiteX0" fmla="*/ 0 w 5488276"/>
                <a:gd name="connsiteY0" fmla="*/ 1824276 h 3656598"/>
                <a:gd name="connsiteX1" fmla="*/ 1835727 w 5488276"/>
                <a:gd name="connsiteY1" fmla="*/ 442 h 3656598"/>
                <a:gd name="connsiteX2" fmla="*/ 3661063 w 5488276"/>
                <a:gd name="connsiteY2" fmla="*/ 1829458 h 3656598"/>
                <a:gd name="connsiteX3" fmla="*/ 5488276 w 5488276"/>
                <a:gd name="connsiteY3" fmla="*/ 3656598 h 3656598"/>
                <a:gd name="connsiteX0" fmla="*/ 0 w 3661063"/>
                <a:gd name="connsiteY0" fmla="*/ 1824276 h 1829458"/>
                <a:gd name="connsiteX1" fmla="*/ 1835727 w 3661063"/>
                <a:gd name="connsiteY1" fmla="*/ 442 h 1829458"/>
                <a:gd name="connsiteX2" fmla="*/ 3661063 w 3661063"/>
                <a:gd name="connsiteY2" fmla="*/ 1829458 h 1829458"/>
                <a:gd name="connsiteX0" fmla="*/ 0 w 1835727"/>
                <a:gd name="connsiteY0" fmla="*/ 1823834 h 1823834"/>
                <a:gd name="connsiteX1" fmla="*/ 1835727 w 1835727"/>
                <a:gd name="connsiteY1" fmla="*/ 0 h 1823834"/>
              </a:gdLst>
              <a:ahLst/>
              <a:cxnLst>
                <a:cxn ang="0">
                  <a:pos x="connsiteX0" y="connsiteY0"/>
                </a:cxn>
                <a:cxn ang="0">
                  <a:pos x="connsiteX1" y="connsiteY1"/>
                </a:cxn>
              </a:cxnLst>
              <a:rect l="l" t="t" r="r" b="b"/>
              <a:pathLst>
                <a:path w="1835727" h="1823834">
                  <a:moveTo>
                    <a:pt x="0" y="1823834"/>
                  </a:moveTo>
                  <a:cubicBezTo>
                    <a:pt x="853786" y="389023"/>
                    <a:pt x="1330325" y="27711"/>
                    <a:pt x="1835727" y="0"/>
                  </a:cubicBezTo>
                </a:path>
              </a:pathLst>
            </a:custGeom>
            <a:noFill/>
            <a:ln w="730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itle 54"/>
          <p:cNvSpPr>
            <a:spLocks noGrp="1"/>
          </p:cNvSpPr>
          <p:nvPr>
            <p:ph type="title"/>
          </p:nvPr>
        </p:nvSpPr>
        <p:spPr/>
        <p:txBody>
          <a:bodyPr/>
          <a:lstStyle/>
          <a:p>
            <a:r>
              <a:rPr lang="en-US" dirty="0"/>
              <a:t>Model (Regression)</a:t>
            </a:r>
          </a:p>
        </p:txBody>
      </p:sp>
      <p:grpSp>
        <p:nvGrpSpPr>
          <p:cNvPr id="122" name="Group 121"/>
          <p:cNvGrpSpPr/>
          <p:nvPr/>
        </p:nvGrpSpPr>
        <p:grpSpPr>
          <a:xfrm>
            <a:off x="152400" y="1346636"/>
            <a:ext cx="10930777" cy="4979573"/>
            <a:chOff x="152400" y="1346636"/>
            <a:chExt cx="10930777" cy="4979573"/>
          </a:xfrm>
        </p:grpSpPr>
        <p:grpSp>
          <p:nvGrpSpPr>
            <p:cNvPr id="69" name="Group 68"/>
            <p:cNvGrpSpPr/>
            <p:nvPr/>
          </p:nvGrpSpPr>
          <p:grpSpPr>
            <a:xfrm>
              <a:off x="152400" y="1346636"/>
              <a:ext cx="10614314" cy="4115080"/>
              <a:chOff x="152400" y="1346636"/>
              <a:chExt cx="10614314" cy="4115080"/>
            </a:xfrm>
          </p:grpSpPr>
          <p:grpSp>
            <p:nvGrpSpPr>
              <p:cNvPr id="68" name="Group 67"/>
              <p:cNvGrpSpPr/>
              <p:nvPr/>
            </p:nvGrpSpPr>
            <p:grpSpPr>
              <a:xfrm>
                <a:off x="1622714" y="1574439"/>
                <a:ext cx="9144000" cy="3657600"/>
                <a:chOff x="1622714" y="1574439"/>
                <a:chExt cx="9144000" cy="3657600"/>
              </a:xfrm>
            </p:grpSpPr>
            <p:grpSp>
              <p:nvGrpSpPr>
                <p:cNvPr id="13" name="Group 12"/>
                <p:cNvGrpSpPr/>
                <p:nvPr/>
              </p:nvGrpSpPr>
              <p:grpSpPr>
                <a:xfrm>
                  <a:off x="1622714" y="3403239"/>
                  <a:ext cx="9144000" cy="0"/>
                  <a:chOff x="3127664" y="5673436"/>
                  <a:chExt cx="9144000" cy="0"/>
                </a:xfrm>
              </p:grpSpPr>
              <p:cxnSp>
                <p:nvCxnSpPr>
                  <p:cNvPr id="8" name="Straight Connector 7"/>
                  <p:cNvCxnSpPr/>
                  <p:nvPr/>
                </p:nvCxnSpPr>
                <p:spPr>
                  <a:xfrm>
                    <a:off x="31276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564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52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140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428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622714" y="1574439"/>
                  <a:ext cx="1949" cy="3657600"/>
                  <a:chOff x="1470314" y="1558564"/>
                  <a:chExt cx="1949" cy="3657600"/>
                </a:xfrm>
              </p:grpSpPr>
              <p:cxnSp>
                <p:nvCxnSpPr>
                  <p:cNvPr id="18" name="Straight Connector 17"/>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47616" y="1574439"/>
                  <a:ext cx="1949" cy="3657600"/>
                  <a:chOff x="1470314" y="1558564"/>
                  <a:chExt cx="1949" cy="3657600"/>
                </a:xfrm>
              </p:grpSpPr>
              <p:cxnSp>
                <p:nvCxnSpPr>
                  <p:cNvPr id="40" name="Straight Connector 39"/>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278144" y="1574439"/>
                  <a:ext cx="1949" cy="3657600"/>
                  <a:chOff x="1470314" y="1558564"/>
                  <a:chExt cx="1949" cy="3657600"/>
                </a:xfrm>
              </p:grpSpPr>
              <p:cxnSp>
                <p:nvCxnSpPr>
                  <p:cNvPr id="43" name="Straight Connector 42"/>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109114" y="1574439"/>
                  <a:ext cx="1949" cy="3657600"/>
                  <a:chOff x="1470314" y="1558564"/>
                  <a:chExt cx="1949" cy="3657600"/>
                </a:xfrm>
              </p:grpSpPr>
              <p:cxnSp>
                <p:nvCxnSpPr>
                  <p:cNvPr id="46" name="Straight Connector 45"/>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935753" y="1574439"/>
                  <a:ext cx="1949" cy="3657600"/>
                  <a:chOff x="1470314" y="1558564"/>
                  <a:chExt cx="1949" cy="3657600"/>
                </a:xfrm>
              </p:grpSpPr>
              <p:cxnSp>
                <p:nvCxnSpPr>
                  <p:cNvPr id="49" name="Straight Connector 48"/>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0764764" y="1574439"/>
                  <a:ext cx="1949" cy="3657600"/>
                  <a:chOff x="1470314" y="1558564"/>
                  <a:chExt cx="1949" cy="3657600"/>
                </a:xfrm>
              </p:grpSpPr>
              <p:cxnSp>
                <p:nvCxnSpPr>
                  <p:cNvPr id="52" name="Straight Connector 51"/>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sp>
            <p:nvSpPr>
              <p:cNvPr id="56" name="TextBox 55"/>
              <p:cNvSpPr txBox="1"/>
              <p:nvPr/>
            </p:nvSpPr>
            <p:spPr>
              <a:xfrm>
                <a:off x="152400" y="1346636"/>
                <a:ext cx="1594598" cy="769441"/>
              </a:xfrm>
              <a:prstGeom prst="rect">
                <a:avLst/>
              </a:prstGeom>
              <a:noFill/>
            </p:spPr>
            <p:txBody>
              <a:bodyPr wrap="square" rtlCol="0">
                <a:spAutoFit/>
              </a:bodyPr>
              <a:lstStyle/>
              <a:p>
                <a:pPr algn="ctr"/>
                <a:r>
                  <a:rPr lang="en-US" sz="4400" dirty="0"/>
                  <a:t>90</a:t>
                </a:r>
                <a:r>
                  <a:rPr lang="en-US" sz="3200" dirty="0">
                    <a:solidFill>
                      <a:prstClr val="black"/>
                    </a:solidFill>
                  </a:rPr>
                  <a:t>°F</a:t>
                </a:r>
                <a:endParaRPr lang="en-US" sz="6000" dirty="0"/>
              </a:p>
            </p:txBody>
          </p:sp>
          <p:sp>
            <p:nvSpPr>
              <p:cNvPr id="57" name="TextBox 56"/>
              <p:cNvSpPr txBox="1"/>
              <p:nvPr/>
            </p:nvSpPr>
            <p:spPr>
              <a:xfrm>
                <a:off x="152400" y="4692275"/>
                <a:ext cx="1594598" cy="769441"/>
              </a:xfrm>
              <a:prstGeom prst="rect">
                <a:avLst/>
              </a:prstGeom>
              <a:noFill/>
            </p:spPr>
            <p:txBody>
              <a:bodyPr wrap="square" rtlCol="0">
                <a:spAutoFit/>
              </a:bodyPr>
              <a:lstStyle/>
              <a:p>
                <a:pPr algn="ctr"/>
                <a:r>
                  <a:rPr lang="en-US" sz="4400" dirty="0"/>
                  <a:t>-26</a:t>
                </a:r>
                <a:r>
                  <a:rPr lang="en-US" sz="3200" dirty="0">
                    <a:solidFill>
                      <a:prstClr val="black"/>
                    </a:solidFill>
                  </a:rPr>
                  <a:t>°F</a:t>
                </a:r>
                <a:endParaRPr lang="en-US" sz="6000" dirty="0"/>
              </a:p>
            </p:txBody>
          </p:sp>
        </p:grpSp>
        <p:grpSp>
          <p:nvGrpSpPr>
            <p:cNvPr id="66" name="Group 65"/>
            <p:cNvGrpSpPr/>
            <p:nvPr/>
          </p:nvGrpSpPr>
          <p:grpSpPr>
            <a:xfrm>
              <a:off x="1298983" y="5430651"/>
              <a:ext cx="9784194" cy="895558"/>
              <a:chOff x="1298983" y="5430651"/>
              <a:chExt cx="9784194" cy="895558"/>
            </a:xfrm>
          </p:grpSpPr>
          <p:pic>
            <p:nvPicPr>
              <p:cNvPr id="59" name="Picture 58"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4968" y="5516204"/>
                <a:ext cx="690490" cy="724448"/>
              </a:xfrm>
              <a:prstGeom prst="rect">
                <a:avLst/>
              </a:prstGeom>
            </p:spPr>
          </p:pic>
          <p:pic>
            <p:nvPicPr>
              <p:cNvPr id="60" name="Picture 59"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3212073" y="5565048"/>
                <a:ext cx="626764" cy="626763"/>
              </a:xfrm>
              <a:prstGeom prst="rect">
                <a:avLst/>
              </a:prstGeom>
            </p:spPr>
          </p:pic>
          <p:pic>
            <p:nvPicPr>
              <p:cNvPr id="61" name="Picture 60"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flipH="1">
                <a:off x="4935462" y="5542971"/>
                <a:ext cx="732881" cy="670915"/>
              </a:xfrm>
              <a:prstGeom prst="rect">
                <a:avLst/>
              </a:prstGeom>
            </p:spPr>
          </p:pic>
          <p:pic>
            <p:nvPicPr>
              <p:cNvPr id="62" name="Picture 61"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1298983" y="5430651"/>
                <a:ext cx="633608" cy="895558"/>
              </a:xfrm>
              <a:prstGeom prst="rect">
                <a:avLst/>
              </a:prstGeom>
            </p:spPr>
          </p:pic>
          <p:pic>
            <p:nvPicPr>
              <p:cNvPr id="64" name="Picture 63"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10456413" y="5565048"/>
                <a:ext cx="626764" cy="626763"/>
              </a:xfrm>
              <a:prstGeom prst="rect">
                <a:avLst/>
              </a:prstGeom>
            </p:spPr>
          </p:pic>
          <p:pic>
            <p:nvPicPr>
              <p:cNvPr id="65" name="Picture 64"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8577049" y="5430651"/>
                <a:ext cx="633608" cy="895558"/>
              </a:xfrm>
              <a:prstGeom prst="rect">
                <a:avLst/>
              </a:prstGeom>
            </p:spPr>
          </p:pic>
        </p:grpSp>
      </p:grpSp>
      <p:grpSp>
        <p:nvGrpSpPr>
          <p:cNvPr id="98" name="Group 97"/>
          <p:cNvGrpSpPr/>
          <p:nvPr/>
        </p:nvGrpSpPr>
        <p:grpSpPr>
          <a:xfrm>
            <a:off x="646449" y="2258173"/>
            <a:ext cx="11137188" cy="834162"/>
            <a:chOff x="646449" y="2671641"/>
            <a:chExt cx="11137188" cy="834162"/>
          </a:xfrm>
        </p:grpSpPr>
        <p:sp>
          <p:nvSpPr>
            <p:cNvPr id="99" name="TextBox 98"/>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00" name="TextBox 99"/>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01" name="TextBox 100"/>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102" name="TextBox 101"/>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03" name="TextBox 102"/>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04" name="Group 103"/>
          <p:cNvGrpSpPr/>
          <p:nvPr/>
        </p:nvGrpSpPr>
        <p:grpSpPr>
          <a:xfrm>
            <a:off x="646449" y="3027986"/>
            <a:ext cx="11137188" cy="926495"/>
            <a:chOff x="646449" y="3565828"/>
            <a:chExt cx="11137188" cy="926495"/>
          </a:xfrm>
        </p:grpSpPr>
        <p:sp>
          <p:nvSpPr>
            <p:cNvPr id="105" name="TextBox 104"/>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106" name="TextBox 105"/>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107" name="TextBox 106"/>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108" name="TextBox 107"/>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109" name="TextBox 108"/>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110" name="Group 109"/>
          <p:cNvGrpSpPr/>
          <p:nvPr/>
        </p:nvGrpSpPr>
        <p:grpSpPr>
          <a:xfrm>
            <a:off x="646449" y="3890132"/>
            <a:ext cx="11137188" cy="1018828"/>
            <a:chOff x="646449" y="4475814"/>
            <a:chExt cx="11137188" cy="1018828"/>
          </a:xfrm>
        </p:grpSpPr>
        <p:sp>
          <p:nvSpPr>
            <p:cNvPr id="111" name="TextBox 110"/>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112" name="TextBox 111"/>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113" name="TextBox 112"/>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114" name="TextBox 113"/>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115" name="TextBox 114"/>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sp>
        <p:nvSpPr>
          <p:cNvPr id="116" name="Freeform 115"/>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2199449" y="2612064"/>
            <a:ext cx="270880" cy="1842210"/>
            <a:chOff x="2199449" y="2612064"/>
            <a:chExt cx="270880" cy="1842210"/>
          </a:xfrm>
        </p:grpSpPr>
        <p:sp>
          <p:nvSpPr>
            <p:cNvPr id="120" name="Right Bracket 119"/>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Right Bracket 120"/>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Rectangle 123"/>
          <p:cNvSpPr/>
          <p:nvPr/>
        </p:nvSpPr>
        <p:spPr>
          <a:xfrm>
            <a:off x="3259352" y="6305034"/>
            <a:ext cx="6028573" cy="369332"/>
          </a:xfrm>
          <a:prstGeom prst="rect">
            <a:avLst/>
          </a:prstGeom>
        </p:spPr>
        <p:txBody>
          <a:bodyPr wrap="none">
            <a:spAutoFit/>
          </a:bodyPr>
          <a:lstStyle/>
          <a:p>
            <a:pPr algn="ctr"/>
            <a:r>
              <a:rPr lang="en-US" dirty="0"/>
              <a:t>Using </a:t>
            </a:r>
            <a:r>
              <a:rPr lang="en-US" b="1" dirty="0"/>
              <a:t>known data</a:t>
            </a:r>
            <a:r>
              <a:rPr lang="en-US" dirty="0"/>
              <a:t>, develop a </a:t>
            </a:r>
            <a:r>
              <a:rPr lang="en-US" b="1" dirty="0"/>
              <a:t>model</a:t>
            </a:r>
            <a:r>
              <a:rPr lang="en-US" dirty="0"/>
              <a:t> to </a:t>
            </a:r>
            <a:r>
              <a:rPr lang="en-US" b="1" u="sng" dirty="0">
                <a:solidFill>
                  <a:srgbClr val="FF0000"/>
                </a:solidFill>
              </a:rPr>
              <a:t>predict</a:t>
            </a:r>
            <a:r>
              <a:rPr lang="en-US" dirty="0"/>
              <a:t> </a:t>
            </a:r>
            <a:r>
              <a:rPr lang="en-US" b="1" dirty="0"/>
              <a:t>unknown data</a:t>
            </a:r>
            <a:r>
              <a:rPr lang="en-US" dirty="0"/>
              <a:t>.</a:t>
            </a:r>
          </a:p>
        </p:txBody>
      </p:sp>
      <p:grpSp>
        <p:nvGrpSpPr>
          <p:cNvPr id="128" name="Group 127"/>
          <p:cNvGrpSpPr/>
          <p:nvPr/>
        </p:nvGrpSpPr>
        <p:grpSpPr>
          <a:xfrm>
            <a:off x="9467063" y="1654932"/>
            <a:ext cx="2237151" cy="1519326"/>
            <a:chOff x="11781132" y="1785659"/>
            <a:chExt cx="2237151" cy="1519326"/>
          </a:xfrm>
        </p:grpSpPr>
        <p:cxnSp>
          <p:nvCxnSpPr>
            <p:cNvPr id="126" name="Straight Arrow Connector 125"/>
            <p:cNvCxnSpPr/>
            <p:nvPr/>
          </p:nvCxnSpPr>
          <p:spPr>
            <a:xfrm flipV="1">
              <a:off x="12886660" y="1785659"/>
              <a:ext cx="25400" cy="11296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781132" y="2935653"/>
              <a:ext cx="2237151" cy="369332"/>
            </a:xfrm>
            <a:prstGeom prst="rect">
              <a:avLst/>
            </a:prstGeom>
            <a:noFill/>
            <a:ln w="25400">
              <a:solidFill>
                <a:srgbClr val="FF0000"/>
              </a:solidFill>
            </a:ln>
          </p:spPr>
          <p:txBody>
            <a:bodyPr wrap="none" rtlCol="0">
              <a:spAutoFit/>
            </a:bodyPr>
            <a:lstStyle/>
            <a:p>
              <a:r>
                <a:rPr lang="en-US" b="1" dirty="0">
                  <a:solidFill>
                    <a:srgbClr val="FF0000"/>
                  </a:solidFill>
                </a:rPr>
                <a:t>Predict</a:t>
              </a:r>
              <a:r>
                <a:rPr lang="en-US" b="1" dirty="0"/>
                <a:t> 2020 Summer</a:t>
              </a:r>
            </a:p>
          </p:txBody>
        </p:sp>
      </p:grpSp>
    </p:spTree>
    <p:extLst>
      <p:ext uri="{BB962C8B-B14F-4D97-AF65-F5344CB8AC3E}">
        <p14:creationId xmlns:p14="http://schemas.microsoft.com/office/powerpoint/2010/main" val="10731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4"/>
                                        </p:tgtEl>
                                      </p:cBhvr>
                                    </p:animEffect>
                                    <p:set>
                                      <p:cBhvr>
                                        <p:cTn id="10" dur="1" fill="hold">
                                          <p:stCondLst>
                                            <p:cond delay="499"/>
                                          </p:stCondLst>
                                        </p:cTn>
                                        <p:tgtEl>
                                          <p:spTgt spid="10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0"/>
                                        </p:tgtEl>
                                      </p:cBhvr>
                                    </p:animEffect>
                                    <p:set>
                                      <p:cBhvr>
                                        <p:cTn id="13" dur="1" fill="hold">
                                          <p:stCondLst>
                                            <p:cond delay="499"/>
                                          </p:stCondLst>
                                        </p:cTn>
                                        <p:tgtEl>
                                          <p:spTgt spid="11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08333E-7 3.7037E-7 L 0.00273 0.10995 " pathEditMode="relative" rAng="0" ptsTypes="AA">
                                      <p:cBhvr>
                                        <p:cTn id="21" dur="2000" fill="hold"/>
                                        <p:tgtEl>
                                          <p:spTgt spid="116"/>
                                        </p:tgtEl>
                                        <p:attrNameLst>
                                          <p:attrName>ppt_x</p:attrName>
                                          <p:attrName>ppt_y</p:attrName>
                                        </p:attrNameLst>
                                      </p:cBhvr>
                                      <p:rCtr x="130" y="5486"/>
                                    </p:animMotion>
                                  </p:childTnLst>
                                </p:cTn>
                              </p:par>
                              <p:par>
                                <p:cTn id="22" presetID="42" presetClass="path" presetSubtype="0" accel="50000" decel="50000" fill="hold" grpId="0" nodeType="withEffect">
                                  <p:stCondLst>
                                    <p:cond delay="0"/>
                                  </p:stCondLst>
                                  <p:childTnLst>
                                    <p:animMotion origin="layout" path="M -2.08333E-6 2.22222E-6 L -0.00104 -0.16922 " pathEditMode="relative" rAng="0" ptsTypes="AA">
                                      <p:cBhvr>
                                        <p:cTn id="23" dur="2000" fill="hold"/>
                                        <p:tgtEl>
                                          <p:spTgt spid="118"/>
                                        </p:tgtEl>
                                        <p:attrNameLst>
                                          <p:attrName>ppt_x</p:attrName>
                                          <p:attrName>ppt_y</p:attrName>
                                        </p:attrNameLst>
                                      </p:cBhvr>
                                      <p:rCtr x="-52" y="-8472"/>
                                    </p:animMotion>
                                  </p:childTnLst>
                                </p:cTn>
                              </p:par>
                              <p:par>
                                <p:cTn id="24" presetID="42" presetClass="path" presetSubtype="0" accel="50000" decel="50000" fill="hold" nodeType="withEffect">
                                  <p:stCondLst>
                                    <p:cond delay="0"/>
                                  </p:stCondLst>
                                  <p:childTnLst>
                                    <p:animMotion origin="layout" path="M 3.75E-6 3.7037E-6 L 0.39166 0.01481 " pathEditMode="relative" rAng="0" ptsTypes="AA">
                                      <p:cBhvr>
                                        <p:cTn id="25" dur="2000" fill="hold"/>
                                        <p:tgtEl>
                                          <p:spTgt spid="119"/>
                                        </p:tgtEl>
                                        <p:attrNameLst>
                                          <p:attrName>ppt_x</p:attrName>
                                          <p:attrName>ppt_y</p:attrName>
                                        </p:attrNameLst>
                                      </p:cBhvr>
                                      <p:rCtr x="19583" y="741"/>
                                    </p:animMotion>
                                  </p:childTnLst>
                                </p:cTn>
                              </p:par>
                            </p:childTnLst>
                          </p:cTn>
                        </p:par>
                        <p:par>
                          <p:cTn id="26" fill="hold">
                            <p:stCondLst>
                              <p:cond delay="2000"/>
                            </p:stCondLst>
                            <p:childTnLst>
                              <p:par>
                                <p:cTn id="27" presetID="53" presetClass="exit" presetSubtype="32" fill="hold" grpId="1" nodeType="afterEffect">
                                  <p:stCondLst>
                                    <p:cond delay="0"/>
                                  </p:stCondLst>
                                  <p:childTnLst>
                                    <p:anim calcmode="lin" valueType="num">
                                      <p:cBhvr>
                                        <p:cTn id="28" dur="500"/>
                                        <p:tgtEl>
                                          <p:spTgt spid="116"/>
                                        </p:tgtEl>
                                        <p:attrNameLst>
                                          <p:attrName>ppt_w</p:attrName>
                                        </p:attrNameLst>
                                      </p:cBhvr>
                                      <p:tavLst>
                                        <p:tav tm="0">
                                          <p:val>
                                            <p:strVal val="ppt_w"/>
                                          </p:val>
                                        </p:tav>
                                        <p:tav tm="100000">
                                          <p:val>
                                            <p:fltVal val="0"/>
                                          </p:val>
                                        </p:tav>
                                      </p:tavLst>
                                    </p:anim>
                                    <p:anim calcmode="lin" valueType="num">
                                      <p:cBhvr>
                                        <p:cTn id="29" dur="500"/>
                                        <p:tgtEl>
                                          <p:spTgt spid="116"/>
                                        </p:tgtEl>
                                        <p:attrNameLst>
                                          <p:attrName>ppt_h</p:attrName>
                                        </p:attrNameLst>
                                      </p:cBhvr>
                                      <p:tavLst>
                                        <p:tav tm="0">
                                          <p:val>
                                            <p:strVal val="ppt_h"/>
                                          </p:val>
                                        </p:tav>
                                        <p:tav tm="100000">
                                          <p:val>
                                            <p:fltVal val="0"/>
                                          </p:val>
                                        </p:tav>
                                      </p:tavLst>
                                    </p:anim>
                                    <p:animEffect transition="out" filter="fade">
                                      <p:cBhvr>
                                        <p:cTn id="30" dur="500"/>
                                        <p:tgtEl>
                                          <p:spTgt spid="116"/>
                                        </p:tgtEl>
                                      </p:cBhvr>
                                    </p:animEffect>
                                    <p:set>
                                      <p:cBhvr>
                                        <p:cTn id="31" dur="1" fill="hold">
                                          <p:stCondLst>
                                            <p:cond delay="499"/>
                                          </p:stCondLst>
                                        </p:cTn>
                                        <p:tgtEl>
                                          <p:spTgt spid="116"/>
                                        </p:tgtEl>
                                        <p:attrNameLst>
                                          <p:attrName>style.visibility</p:attrName>
                                        </p:attrNameLst>
                                      </p:cBhvr>
                                      <p:to>
                                        <p:strVal val="hidden"/>
                                      </p:to>
                                    </p:set>
                                  </p:childTnLst>
                                </p:cTn>
                              </p:par>
                              <p:par>
                                <p:cTn id="32" presetID="53" presetClass="exit" presetSubtype="32" fill="hold" grpId="1" nodeType="withEffect">
                                  <p:stCondLst>
                                    <p:cond delay="0"/>
                                  </p:stCondLst>
                                  <p:childTnLst>
                                    <p:anim calcmode="lin" valueType="num">
                                      <p:cBhvr>
                                        <p:cTn id="33" dur="500"/>
                                        <p:tgtEl>
                                          <p:spTgt spid="118"/>
                                        </p:tgtEl>
                                        <p:attrNameLst>
                                          <p:attrName>ppt_w</p:attrName>
                                        </p:attrNameLst>
                                      </p:cBhvr>
                                      <p:tavLst>
                                        <p:tav tm="0">
                                          <p:val>
                                            <p:strVal val="ppt_w"/>
                                          </p:val>
                                        </p:tav>
                                        <p:tav tm="100000">
                                          <p:val>
                                            <p:fltVal val="0"/>
                                          </p:val>
                                        </p:tav>
                                      </p:tavLst>
                                    </p:anim>
                                    <p:anim calcmode="lin" valueType="num">
                                      <p:cBhvr>
                                        <p:cTn id="34" dur="500"/>
                                        <p:tgtEl>
                                          <p:spTgt spid="118"/>
                                        </p:tgtEl>
                                        <p:attrNameLst>
                                          <p:attrName>ppt_h</p:attrName>
                                        </p:attrNameLst>
                                      </p:cBhvr>
                                      <p:tavLst>
                                        <p:tav tm="0">
                                          <p:val>
                                            <p:strVal val="ppt_h"/>
                                          </p:val>
                                        </p:tav>
                                        <p:tav tm="100000">
                                          <p:val>
                                            <p:fltVal val="0"/>
                                          </p:val>
                                        </p:tav>
                                      </p:tavLst>
                                    </p:anim>
                                    <p:animEffect transition="out" filter="fade">
                                      <p:cBhvr>
                                        <p:cTn id="35" dur="500"/>
                                        <p:tgtEl>
                                          <p:spTgt spid="118"/>
                                        </p:tgtEl>
                                      </p:cBhvr>
                                    </p:animEffect>
                                    <p:set>
                                      <p:cBhvr>
                                        <p:cTn id="36" dur="1" fill="hold">
                                          <p:stCondLst>
                                            <p:cond delay="499"/>
                                          </p:stCondLst>
                                        </p:cTn>
                                        <p:tgtEl>
                                          <p:spTgt spid="118"/>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119"/>
                                        </p:tgtEl>
                                        <p:attrNameLst>
                                          <p:attrName>ppt_w</p:attrName>
                                        </p:attrNameLst>
                                      </p:cBhvr>
                                      <p:tavLst>
                                        <p:tav tm="0">
                                          <p:val>
                                            <p:strVal val="ppt_w"/>
                                          </p:val>
                                        </p:tav>
                                        <p:tav tm="100000">
                                          <p:val>
                                            <p:fltVal val="0"/>
                                          </p:val>
                                        </p:tav>
                                      </p:tavLst>
                                    </p:anim>
                                    <p:anim calcmode="lin" valueType="num">
                                      <p:cBhvr>
                                        <p:cTn id="39" dur="500"/>
                                        <p:tgtEl>
                                          <p:spTgt spid="119"/>
                                        </p:tgtEl>
                                        <p:attrNameLst>
                                          <p:attrName>ppt_h</p:attrName>
                                        </p:attrNameLst>
                                      </p:cBhvr>
                                      <p:tavLst>
                                        <p:tav tm="0">
                                          <p:val>
                                            <p:strVal val="ppt_h"/>
                                          </p:val>
                                        </p:tav>
                                        <p:tav tm="100000">
                                          <p:val>
                                            <p:fltVal val="0"/>
                                          </p:val>
                                        </p:tav>
                                      </p:tavLst>
                                    </p:anim>
                                    <p:animEffect transition="out" filter="fade">
                                      <p:cBhvr>
                                        <p:cTn id="40" dur="500"/>
                                        <p:tgtEl>
                                          <p:spTgt spid="119"/>
                                        </p:tgtEl>
                                      </p:cBhvr>
                                    </p:animEffect>
                                    <p:set>
                                      <p:cBhvr>
                                        <p:cTn id="41" dur="1" fill="hold">
                                          <p:stCondLst>
                                            <p:cond delay="499"/>
                                          </p:stCondLst>
                                        </p:cTn>
                                        <p:tgtEl>
                                          <p:spTgt spid="119"/>
                                        </p:tgtEl>
                                        <p:attrNameLst>
                                          <p:attrName>style.visibility</p:attrName>
                                        </p:attrNameLst>
                                      </p:cBhvr>
                                      <p:to>
                                        <p:strVal val="hidden"/>
                                      </p:to>
                                    </p:set>
                                  </p:childTnLst>
                                </p:cTn>
                              </p:par>
                              <p:par>
                                <p:cTn id="42" presetID="53" presetClass="exit" presetSubtype="32" fill="hold" grpId="0" nodeType="withEffect">
                                  <p:stCondLst>
                                    <p:cond delay="0"/>
                                  </p:stCondLst>
                                  <p:childTnLst>
                                    <p:anim calcmode="lin" valueType="num">
                                      <p:cBhvr>
                                        <p:cTn id="43" dur="500"/>
                                        <p:tgtEl>
                                          <p:spTgt spid="117"/>
                                        </p:tgtEl>
                                        <p:attrNameLst>
                                          <p:attrName>ppt_w</p:attrName>
                                        </p:attrNameLst>
                                      </p:cBhvr>
                                      <p:tavLst>
                                        <p:tav tm="0">
                                          <p:val>
                                            <p:strVal val="ppt_w"/>
                                          </p:val>
                                        </p:tav>
                                        <p:tav tm="100000">
                                          <p:val>
                                            <p:fltVal val="0"/>
                                          </p:val>
                                        </p:tav>
                                      </p:tavLst>
                                    </p:anim>
                                    <p:anim calcmode="lin" valueType="num">
                                      <p:cBhvr>
                                        <p:cTn id="44" dur="500"/>
                                        <p:tgtEl>
                                          <p:spTgt spid="117"/>
                                        </p:tgtEl>
                                        <p:attrNameLst>
                                          <p:attrName>ppt_h</p:attrName>
                                        </p:attrNameLst>
                                      </p:cBhvr>
                                      <p:tavLst>
                                        <p:tav tm="0">
                                          <p:val>
                                            <p:strVal val="ppt_h"/>
                                          </p:val>
                                        </p:tav>
                                        <p:tav tm="100000">
                                          <p:val>
                                            <p:fltVal val="0"/>
                                          </p:val>
                                        </p:tav>
                                      </p:tavLst>
                                    </p:anim>
                                    <p:animEffect transition="out" filter="fade">
                                      <p:cBhvr>
                                        <p:cTn id="45" dur="500"/>
                                        <p:tgtEl>
                                          <p:spTgt spid="117"/>
                                        </p:tgtEl>
                                      </p:cBhvr>
                                    </p:animEffect>
                                    <p:set>
                                      <p:cBhvr>
                                        <p:cTn id="46" dur="1" fill="hold">
                                          <p:stCondLst>
                                            <p:cond delay="499"/>
                                          </p:stCondLst>
                                        </p:cTn>
                                        <p:tgtEl>
                                          <p:spTgt spid="117"/>
                                        </p:tgtEl>
                                        <p:attrNameLst>
                                          <p:attrName>style.visibility</p:attrName>
                                        </p:attrNameLst>
                                      </p:cBhvr>
                                      <p:to>
                                        <p:strVal val="hidden"/>
                                      </p:to>
                                    </p:set>
                                  </p:childTnLst>
                                </p:cTn>
                              </p:par>
                              <p:par>
                                <p:cTn id="47" presetID="53"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500" fill="hold"/>
                                        <p:tgtEl>
                                          <p:spTgt spid="67"/>
                                        </p:tgtEl>
                                        <p:attrNameLst>
                                          <p:attrName>ppt_w</p:attrName>
                                        </p:attrNameLst>
                                      </p:cBhvr>
                                      <p:tavLst>
                                        <p:tav tm="0">
                                          <p:val>
                                            <p:fltVal val="0"/>
                                          </p:val>
                                        </p:tav>
                                        <p:tav tm="100000">
                                          <p:val>
                                            <p:strVal val="#ppt_w"/>
                                          </p:val>
                                        </p:tav>
                                      </p:tavLst>
                                    </p:anim>
                                    <p:anim calcmode="lin" valueType="num">
                                      <p:cBhvr>
                                        <p:cTn id="50" dur="500" fill="hold"/>
                                        <p:tgtEl>
                                          <p:spTgt spid="67"/>
                                        </p:tgtEl>
                                        <p:attrNameLst>
                                          <p:attrName>ppt_h</p:attrName>
                                        </p:attrNameLst>
                                      </p:cBhvr>
                                      <p:tavLst>
                                        <p:tav tm="0">
                                          <p:val>
                                            <p:fltVal val="0"/>
                                          </p:val>
                                        </p:tav>
                                        <p:tav tm="100000">
                                          <p:val>
                                            <p:strVal val="#ppt_h"/>
                                          </p:val>
                                        </p:tav>
                                      </p:tavLst>
                                    </p:anim>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6" grpId="1" animBg="1"/>
      <p:bldP spid="117" grpId="0" animBg="1"/>
      <p:bldP spid="118" grpId="0" animBg="1"/>
      <p:bldP spid="1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Algorithms</a:t>
            </a:r>
          </a:p>
        </p:txBody>
      </p:sp>
      <p:sp>
        <p:nvSpPr>
          <p:cNvPr id="6" name="Content Placeholder 5"/>
          <p:cNvSpPr>
            <a:spLocks noGrp="1"/>
          </p:cNvSpPr>
          <p:nvPr>
            <p:ph idx="1"/>
          </p:nvPr>
        </p:nvSpPr>
        <p:spPr>
          <a:xfrm>
            <a:off x="152400" y="1028700"/>
            <a:ext cx="9537700" cy="5359400"/>
          </a:xfrm>
        </p:spPr>
        <p:txBody>
          <a:bodyPr/>
          <a:lstStyle/>
          <a:p>
            <a:endParaRPr lang="en-US" dirty="0"/>
          </a:p>
          <a:p>
            <a:r>
              <a:rPr lang="en-US" dirty="0"/>
              <a:t>ML Algorithm defines how your </a:t>
            </a:r>
            <a:r>
              <a:rPr lang="en-US" b="1" dirty="0"/>
              <a:t>model</a:t>
            </a:r>
            <a:r>
              <a:rPr lang="en-US" dirty="0"/>
              <a:t> will react</a:t>
            </a:r>
          </a:p>
          <a:p>
            <a:endParaRPr lang="en-US" dirty="0"/>
          </a:p>
          <a:p>
            <a:r>
              <a:rPr lang="en-US" dirty="0"/>
              <a:t>Which Algorithm to use? Depends on:</a:t>
            </a:r>
          </a:p>
          <a:p>
            <a:pPr lvl="1"/>
            <a:r>
              <a:rPr lang="en-US" dirty="0"/>
              <a:t>Data Quality</a:t>
            </a:r>
          </a:p>
          <a:p>
            <a:pPr lvl="1"/>
            <a:r>
              <a:rPr lang="en-US" dirty="0"/>
              <a:t>Data Size</a:t>
            </a:r>
          </a:p>
          <a:p>
            <a:pPr lvl="1"/>
            <a:r>
              <a:rPr lang="en-US" dirty="0"/>
              <a:t>What you want to predict</a:t>
            </a:r>
          </a:p>
          <a:p>
            <a:pPr lvl="1"/>
            <a:r>
              <a:rPr lang="en-US" dirty="0"/>
              <a:t>Time constraint</a:t>
            </a:r>
          </a:p>
          <a:p>
            <a:pPr lvl="1"/>
            <a:r>
              <a:rPr lang="en-US" dirty="0"/>
              <a:t>Computation power</a:t>
            </a:r>
          </a:p>
          <a:p>
            <a:pPr lvl="1"/>
            <a:r>
              <a:rPr lang="en-US" dirty="0"/>
              <a:t>Memory limits </a:t>
            </a:r>
          </a:p>
        </p:txBody>
      </p:sp>
      <p:pic>
        <p:nvPicPr>
          <p:cNvPr id="7" name="Picture 6"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9309614" y="1289537"/>
            <a:ext cx="1555235" cy="2108793"/>
          </a:xfrm>
          <a:prstGeom prst="rect">
            <a:avLst/>
          </a:prstGeom>
        </p:spPr>
      </p:pic>
      <p:grpSp>
        <p:nvGrpSpPr>
          <p:cNvPr id="10" name="Group 9"/>
          <p:cNvGrpSpPr/>
          <p:nvPr/>
        </p:nvGrpSpPr>
        <p:grpSpPr>
          <a:xfrm>
            <a:off x="9309614" y="4018468"/>
            <a:ext cx="1555235" cy="2108794"/>
            <a:chOff x="10195407" y="4094994"/>
            <a:chExt cx="1240428" cy="1681937"/>
          </a:xfrm>
        </p:grpSpPr>
        <p:pic>
          <p:nvPicPr>
            <p:cNvPr id="8" name="Picture 7"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0195407" y="4094994"/>
              <a:ext cx="1240428" cy="1681937"/>
            </a:xfrm>
            <a:prstGeom prst="rect">
              <a:avLst/>
            </a:prstGeom>
          </p:spPr>
        </p:pic>
        <p:pic>
          <p:nvPicPr>
            <p:cNvPr id="9" name="Picture 8" descr="Gehirn, Anatomie, Menschliche, Wissenschaft, Gesundheit"/>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49999">
              <a:off x="10421210" y="4200476"/>
              <a:ext cx="788822" cy="566966"/>
            </a:xfrm>
            <a:prstGeom prst="rect">
              <a:avLst/>
            </a:prstGeom>
          </p:spPr>
        </p:pic>
      </p:grpSp>
    </p:spTree>
    <p:extLst>
      <p:ext uri="{BB962C8B-B14F-4D97-AF65-F5344CB8AC3E}">
        <p14:creationId xmlns:p14="http://schemas.microsoft.com/office/powerpoint/2010/main" val="9350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3" name="Content Placeholder 2"/>
          <p:cNvSpPr>
            <a:spLocks noGrp="1"/>
          </p:cNvSpPr>
          <p:nvPr>
            <p:ph idx="1"/>
          </p:nvPr>
        </p:nvSpPr>
        <p:spPr>
          <a:xfrm>
            <a:off x="152400" y="1028699"/>
            <a:ext cx="11887200" cy="2908301"/>
          </a:xfrm>
        </p:spPr>
        <p:txBody>
          <a:bodyPr>
            <a:normAutofit lnSpcReduction="10000"/>
          </a:bodyPr>
          <a:lstStyle/>
          <a:p>
            <a:pPr marL="0" indent="0">
              <a:buNone/>
            </a:pPr>
            <a:r>
              <a:rPr lang="en-US" sz="3200" dirty="0"/>
              <a:t>Two major category of algorithms</a:t>
            </a:r>
          </a:p>
          <a:p>
            <a:pPr lvl="1"/>
            <a:r>
              <a:rPr lang="en-US" sz="2800" dirty="0"/>
              <a:t>Supervised</a:t>
            </a:r>
          </a:p>
          <a:p>
            <a:pPr lvl="1"/>
            <a:r>
              <a:rPr lang="en-US" sz="2800" dirty="0"/>
              <a:t>Unsupervised</a:t>
            </a:r>
          </a:p>
          <a:p>
            <a:pPr marL="0" indent="0">
              <a:buNone/>
            </a:pPr>
            <a:endParaRPr lang="en-US" sz="3200" dirty="0"/>
          </a:p>
          <a:p>
            <a:pPr marL="0" indent="0">
              <a:buNone/>
            </a:pPr>
            <a:r>
              <a:rPr lang="en-US" sz="3200" dirty="0"/>
              <a:t>Most commonly used machine learning algorithms are </a:t>
            </a:r>
            <a:r>
              <a:rPr lang="en-US" sz="3200" b="1" dirty="0"/>
              <a:t>supervised </a:t>
            </a:r>
            <a:r>
              <a:rPr lang="en-US" sz="3200" dirty="0"/>
              <a:t>(requires </a:t>
            </a:r>
            <a:r>
              <a:rPr lang="en-US" sz="3200" b="1" dirty="0"/>
              <a:t>labels</a:t>
            </a:r>
            <a:r>
              <a:rPr lang="en-US" sz="3200" dirty="0"/>
              <a:t>)</a:t>
            </a:r>
          </a:p>
        </p:txBody>
      </p:sp>
      <p:sp>
        <p:nvSpPr>
          <p:cNvPr id="4" name="Text Placeholder 4"/>
          <p:cNvSpPr txBox="1">
            <a:spLocks/>
          </p:cNvSpPr>
          <p:nvPr/>
        </p:nvSpPr>
        <p:spPr>
          <a:xfrm>
            <a:off x="396460" y="4041775"/>
            <a:ext cx="5378548" cy="2282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Supervised</a:t>
            </a:r>
            <a:r>
              <a:rPr lang="en-US" dirty="0"/>
              <a:t> learning examples</a:t>
            </a:r>
          </a:p>
          <a:p>
            <a:pPr lvl="1"/>
            <a:endParaRPr lang="en-US" dirty="0"/>
          </a:p>
          <a:p>
            <a:pPr lvl="1"/>
            <a:r>
              <a:rPr lang="en-US" dirty="0"/>
              <a:t>This customer will like </a:t>
            </a:r>
            <a:r>
              <a:rPr lang="en-US" i="1" dirty="0"/>
              <a:t>coffee</a:t>
            </a:r>
          </a:p>
          <a:p>
            <a:pPr lvl="1"/>
            <a:r>
              <a:rPr lang="en-US" dirty="0"/>
              <a:t>This network traffic indicates a denial of service attack</a:t>
            </a:r>
          </a:p>
        </p:txBody>
      </p:sp>
      <p:sp>
        <p:nvSpPr>
          <p:cNvPr id="5" name="Text Placeholder 5"/>
          <p:cNvSpPr txBox="1">
            <a:spLocks/>
          </p:cNvSpPr>
          <p:nvPr/>
        </p:nvSpPr>
        <p:spPr>
          <a:xfrm>
            <a:off x="6224380" y="4041774"/>
            <a:ext cx="5378548" cy="1838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Unsupervised</a:t>
            </a:r>
            <a:r>
              <a:rPr lang="en-US" dirty="0"/>
              <a:t> learning examples</a:t>
            </a:r>
          </a:p>
          <a:p>
            <a:pPr lvl="1"/>
            <a:endParaRPr lang="en-US" dirty="0"/>
          </a:p>
          <a:p>
            <a:pPr lvl="1"/>
            <a:r>
              <a:rPr lang="en-US" dirty="0"/>
              <a:t>These customers are similar</a:t>
            </a:r>
          </a:p>
          <a:p>
            <a:pPr lvl="1"/>
            <a:r>
              <a:rPr lang="en-US" dirty="0"/>
              <a:t>This network traffic is unusual</a:t>
            </a:r>
          </a:p>
        </p:txBody>
      </p:sp>
    </p:spTree>
    <p:extLst>
      <p:ext uri="{BB962C8B-B14F-4D97-AF65-F5344CB8AC3E}">
        <p14:creationId xmlns:p14="http://schemas.microsoft.com/office/powerpoint/2010/main" val="28364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74625"/>
            <a:ext cx="11887200" cy="1336675"/>
          </a:xfrm>
        </p:spPr>
        <p:txBody>
          <a:bodyPr>
            <a:normAutofit/>
          </a:bodyPr>
          <a:lstStyle/>
          <a:p>
            <a:r>
              <a:rPr lang="en-US" dirty="0"/>
              <a:t>Common Classes of Algorithms</a:t>
            </a:r>
            <a:br>
              <a:rPr lang="en-US" dirty="0"/>
            </a:br>
            <a:r>
              <a:rPr lang="en-US" sz="2800" dirty="0"/>
              <a:t>(</a:t>
            </a:r>
            <a:r>
              <a:rPr lang="en-US" sz="2800" dirty="0" err="1"/>
              <a:t>Supervised|Unsupervised</a:t>
            </a:r>
            <a:r>
              <a:rPr lang="en-US" sz="2800" dirty="0"/>
              <a:t>)</a:t>
            </a:r>
          </a:p>
        </p:txBody>
      </p:sp>
      <p:grpSp>
        <p:nvGrpSpPr>
          <p:cNvPr id="10" name="Group 9"/>
          <p:cNvGrpSpPr/>
          <p:nvPr/>
        </p:nvGrpSpPr>
        <p:grpSpPr>
          <a:xfrm>
            <a:off x="1059585" y="2119089"/>
            <a:ext cx="2073762" cy="3602908"/>
            <a:chOff x="634610" y="2119089"/>
            <a:chExt cx="2073762" cy="3602908"/>
          </a:xfrm>
        </p:grpSpPr>
        <p:sp>
          <p:nvSpPr>
            <p:cNvPr id="9" name="Rectangle 8"/>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7" name="Group 6"/>
            <p:cNvGrpSpPr/>
            <p:nvPr/>
          </p:nvGrpSpPr>
          <p:grpSpPr>
            <a:xfrm>
              <a:off x="663637" y="3426809"/>
              <a:ext cx="2023055" cy="1828800"/>
              <a:chOff x="1087120" y="1285207"/>
              <a:chExt cx="2423563" cy="2275841"/>
            </a:xfrm>
          </p:grpSpPr>
          <p:pic>
            <p:nvPicPr>
              <p:cNvPr id="1026" name="Picture 2" descr="Gender classification from height and weigh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6381397" y="2119089"/>
            <a:ext cx="2073762" cy="3602908"/>
            <a:chOff x="4546308" y="2119089"/>
            <a:chExt cx="2073762" cy="3602908"/>
          </a:xfrm>
        </p:grpSpPr>
        <p:sp>
          <p:nvSpPr>
            <p:cNvPr id="14" name="Rectangle 13"/>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028" name="Picture 4" descr="Data with a nonlinear tre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9042304" y="2119089"/>
            <a:ext cx="2073762" cy="3602908"/>
            <a:chOff x="7302404" y="2119089"/>
            <a:chExt cx="2073762" cy="3602908"/>
          </a:xfrm>
        </p:grpSpPr>
        <p:sp>
          <p:nvSpPr>
            <p:cNvPr id="16" name="Rectangle 15"/>
            <p:cNvSpPr/>
            <p:nvPr/>
          </p:nvSpPr>
          <p:spPr>
            <a:xfrm>
              <a:off x="7302404"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Anomaly Detection</a:t>
              </a:r>
            </a:p>
          </p:txBody>
        </p:sp>
        <p:pic>
          <p:nvPicPr>
            <p:cNvPr id="1030" name="Picture 6" descr="https://acomdpsstorage.blob.core.windows.net/dpsmedia-prod/azure.microsoft.com/en-us/documentation/articles/machine-learning-algorithm-choice/20151014060220/image8.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355372" y="3426809"/>
              <a:ext cx="1967825"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720491" y="2119089"/>
            <a:ext cx="2073762" cy="3602908"/>
            <a:chOff x="9525003" y="2119089"/>
            <a:chExt cx="2073762" cy="3602908"/>
          </a:xfrm>
        </p:grpSpPr>
        <p:sp>
          <p:nvSpPr>
            <p:cNvPr id="17" name="Rectangle 16"/>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032" name="Picture 8" descr="Data set grouped using K-means"/>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782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FFFFFF"/>
      </a:dk1>
      <a:lt1>
        <a:srgbClr val="000000"/>
      </a:lt1>
      <a:dk2>
        <a:srgbClr val="FFFFFF"/>
      </a:dk2>
      <a:lt2>
        <a:srgbClr val="000000"/>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1271</Words>
  <Application>Microsoft Office PowerPoint</Application>
  <PresentationFormat>Widescreen</PresentationFormat>
  <Paragraphs>207</Paragraphs>
  <Slides>17</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Segoe UI</vt:lpstr>
      <vt:lpstr>Segoe UI Light</vt:lpstr>
      <vt:lpstr>Wingdings</vt:lpstr>
      <vt:lpstr>Office Theme</vt:lpstr>
      <vt:lpstr>1_Office Theme</vt:lpstr>
      <vt:lpstr>PowerPoint Presentation</vt:lpstr>
      <vt:lpstr>Azure Machine Learning Service Data -&gt; Predictive model -&gt; Operational web API in minutes</vt:lpstr>
      <vt:lpstr>What is Machine Learning ?</vt:lpstr>
      <vt:lpstr>EXAMPLE</vt:lpstr>
      <vt:lpstr>PowerPoint Presentation</vt:lpstr>
      <vt:lpstr>Model (Regression)</vt:lpstr>
      <vt:lpstr>Machine Learning Algorithms</vt:lpstr>
      <vt:lpstr>Machine Learning Algorithms</vt:lpstr>
      <vt:lpstr>Common Classes of Algorithms (Supervised|Unsupervised)</vt:lpstr>
      <vt:lpstr>Why you need to know these algorithms?</vt:lpstr>
      <vt:lpstr>Classification</vt:lpstr>
      <vt:lpstr>Clustering</vt:lpstr>
      <vt:lpstr>Regression</vt:lpstr>
      <vt:lpstr>Regression versus Classification</vt:lpstr>
      <vt:lpstr>Binary versus Multiclass Classification</vt:lpstr>
      <vt:lpstr>Learning resources</vt:lpstr>
      <vt:lpstr>What is Azure ML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Joyjeet Majumdar</dc:creator>
  <cp:lastModifiedBy>Joyjeet Majumdar</cp:lastModifiedBy>
  <cp:revision>4</cp:revision>
  <dcterms:created xsi:type="dcterms:W3CDTF">2018-10-03T04:23:03Z</dcterms:created>
  <dcterms:modified xsi:type="dcterms:W3CDTF">2018-11-04T09:08:56Z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joyjeetm@microsoft.com</vt:lpwstr>
  </property>
  <property fmtid="{D5CDD505-2E9C-101B-9397-08002B2CF9AE}" pid="5" name="MSIP_Label_f42aa342-8706-4288-bd11-ebb85995028c_SetDate">
    <vt:lpwstr>2018-10-03T05:27:47.5342378Z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