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56" r:id="rId3"/>
    <p:sldId id="357" r:id="rId4"/>
    <p:sldId id="310" r:id="rId5"/>
    <p:sldId id="311" r:id="rId6"/>
    <p:sldId id="278" r:id="rId7"/>
    <p:sldId id="312" r:id="rId8"/>
    <p:sldId id="313" r:id="rId9"/>
    <p:sldId id="338" r:id="rId10"/>
    <p:sldId id="340" r:id="rId11"/>
    <p:sldId id="276" r:id="rId12"/>
    <p:sldId id="353" r:id="rId13"/>
    <p:sldId id="343" r:id="rId14"/>
    <p:sldId id="344" r:id="rId15"/>
    <p:sldId id="345" r:id="rId16"/>
    <p:sldId id="341" r:id="rId17"/>
    <p:sldId id="342" r:id="rId18"/>
    <p:sldId id="355" r:id="rId19"/>
    <p:sldId id="358" r:id="rId20"/>
    <p:sldId id="35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607424-3463-4B85-8434-2E9B2595C864}">
          <p14:sldIdLst>
            <p14:sldId id="356"/>
            <p14:sldId id="357"/>
            <p14:sldId id="310"/>
            <p14:sldId id="311"/>
            <p14:sldId id="278"/>
            <p14:sldId id="312"/>
            <p14:sldId id="313"/>
            <p14:sldId id="338"/>
            <p14:sldId id="340"/>
            <p14:sldId id="276"/>
            <p14:sldId id="353"/>
            <p14:sldId id="343"/>
            <p14:sldId id="344"/>
            <p14:sldId id="345"/>
            <p14:sldId id="341"/>
            <p14:sldId id="342"/>
            <p14:sldId id="355"/>
            <p14:sldId id="358"/>
          </p14:sldIdLst>
        </p14:section>
        <p14:section name="Appendix" id="{127ED5BF-B7F6-451C-ABAF-877697982833}">
          <p14:sldIdLst>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E20DC-104F-44D7-A6D1-6D5D8B8A929D}" v="38" dt="2018-11-07T18:47:14.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66" autoAdjust="0"/>
  </p:normalViewPr>
  <p:slideViewPr>
    <p:cSldViewPr snapToGrid="0">
      <p:cViewPr varScale="1">
        <p:scale>
          <a:sx n="87" d="100"/>
          <a:sy n="87" d="100"/>
        </p:scale>
        <p:origin x="15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yjeet Majumdar" userId="a8c26bbd-80bf-4c6f-bdc0-30efe33ccea3" providerId="ADAL" clId="{8D105A69-CF6B-4342-9DFA-26EA4E694385}"/>
    <pc:docChg chg="addSld modSld">
      <pc:chgData name="Joyjeet Majumdar" userId="a8c26bbd-80bf-4c6f-bdc0-30efe33ccea3" providerId="ADAL" clId="{8D105A69-CF6B-4342-9DFA-26EA4E694385}" dt="2018-10-03T06:30:41.994" v="26" actId="20577"/>
      <pc:docMkLst>
        <pc:docMk/>
      </pc:docMkLst>
      <pc:sldChg chg="modSp add modNotesTx">
        <pc:chgData name="Joyjeet Majumdar" userId="a8c26bbd-80bf-4c6f-bdc0-30efe33ccea3" providerId="ADAL" clId="{8D105A69-CF6B-4342-9DFA-26EA4E694385}" dt="2018-10-03T06:30:41.994" v="26" actId="20577"/>
        <pc:sldMkLst>
          <pc:docMk/>
          <pc:sldMk cId="1970643437" sldId="354"/>
        </pc:sldMkLst>
        <pc:spChg chg="mod">
          <ac:chgData name="Joyjeet Majumdar" userId="a8c26bbd-80bf-4c6f-bdc0-30efe33ccea3" providerId="ADAL" clId="{8D105A69-CF6B-4342-9DFA-26EA4E694385}" dt="2018-10-03T06:30:38.713" v="25" actId="20577"/>
          <ac:spMkLst>
            <pc:docMk/>
            <pc:sldMk cId="1970643437" sldId="354"/>
            <ac:spMk id="2" creationId="{F24FB3C8-617C-4BEF-BDAE-FBB7F3990105}"/>
          </ac:spMkLst>
        </pc:spChg>
        <pc:spChg chg="mod">
          <ac:chgData name="Joyjeet Majumdar" userId="a8c26bbd-80bf-4c6f-bdc0-30efe33ccea3" providerId="ADAL" clId="{8D105A69-CF6B-4342-9DFA-26EA4E694385}" dt="2018-10-03T06:30:31.493" v="2" actId="20577"/>
          <ac:spMkLst>
            <pc:docMk/>
            <pc:sldMk cId="1970643437" sldId="354"/>
            <ac:spMk id="3" creationId="{85A8BBAD-5739-4435-A3F3-0DE4B339C292}"/>
          </ac:spMkLst>
        </pc:spChg>
      </pc:sldChg>
    </pc:docChg>
  </pc:docChgLst>
  <pc:docChgLst>
    <pc:chgData name="Joyjeet Majumdar" userId="a8c26bbd-80bf-4c6f-bdc0-30efe33ccea3" providerId="ADAL" clId="{E66E20DC-104F-44D7-A6D1-6D5D8B8A929D}"/>
    <pc:docChg chg="undo custSel addSld delSld modSld sldOrd modSection">
      <pc:chgData name="Joyjeet Majumdar" userId="a8c26bbd-80bf-4c6f-bdc0-30efe33ccea3" providerId="ADAL" clId="{E66E20DC-104F-44D7-A6D1-6D5D8B8A929D}" dt="2018-11-07T18:47:10.926" v="952" actId="115"/>
      <pc:docMkLst>
        <pc:docMk/>
      </pc:docMkLst>
      <pc:sldChg chg="modSp del">
        <pc:chgData name="Joyjeet Majumdar" userId="a8c26bbd-80bf-4c6f-bdc0-30efe33ccea3" providerId="ADAL" clId="{E66E20DC-104F-44D7-A6D1-6D5D8B8A929D}" dt="2018-11-07T17:44:40.745" v="107" actId="2696"/>
        <pc:sldMkLst>
          <pc:docMk/>
          <pc:sldMk cId="4201020627" sldId="256"/>
        </pc:sldMkLst>
        <pc:spChg chg="mod">
          <ac:chgData name="Joyjeet Majumdar" userId="a8c26bbd-80bf-4c6f-bdc0-30efe33ccea3" providerId="ADAL" clId="{E66E20DC-104F-44D7-A6D1-6D5D8B8A929D}" dt="2018-11-07T17:42:03.922" v="44" actId="20577"/>
          <ac:spMkLst>
            <pc:docMk/>
            <pc:sldMk cId="4201020627" sldId="256"/>
            <ac:spMk id="2" creationId="{C1305F7E-BCC3-433A-ADDB-9128922BEB0D}"/>
          </ac:spMkLst>
        </pc:spChg>
        <pc:spChg chg="mod">
          <ac:chgData name="Joyjeet Majumdar" userId="a8c26bbd-80bf-4c6f-bdc0-30efe33ccea3" providerId="ADAL" clId="{E66E20DC-104F-44D7-A6D1-6D5D8B8A929D}" dt="2018-11-07T17:42:08.390" v="52" actId="20577"/>
          <ac:spMkLst>
            <pc:docMk/>
            <pc:sldMk cId="4201020627" sldId="256"/>
            <ac:spMk id="3" creationId="{DDEC4A22-719A-46C9-BACE-8773352B93CE}"/>
          </ac:spMkLst>
        </pc:spChg>
      </pc:sldChg>
      <pc:sldChg chg="modSp">
        <pc:chgData name="Joyjeet Majumdar" userId="a8c26bbd-80bf-4c6f-bdc0-30efe33ccea3" providerId="ADAL" clId="{E66E20DC-104F-44D7-A6D1-6D5D8B8A929D}" dt="2018-11-07T18:47:10.926" v="952" actId="115"/>
        <pc:sldMkLst>
          <pc:docMk/>
          <pc:sldMk cId="1970643437" sldId="354"/>
        </pc:sldMkLst>
        <pc:spChg chg="mod">
          <ac:chgData name="Joyjeet Majumdar" userId="a8c26bbd-80bf-4c6f-bdc0-30efe33ccea3" providerId="ADAL" clId="{E66E20DC-104F-44D7-A6D1-6D5D8B8A929D}" dt="2018-11-07T18:46:28.688" v="916" actId="20577"/>
          <ac:spMkLst>
            <pc:docMk/>
            <pc:sldMk cId="1970643437" sldId="354"/>
            <ac:spMk id="2" creationId="{F24FB3C8-617C-4BEF-BDAE-FBB7F3990105}"/>
          </ac:spMkLst>
        </pc:spChg>
        <pc:spChg chg="mod">
          <ac:chgData name="Joyjeet Majumdar" userId="a8c26bbd-80bf-4c6f-bdc0-30efe33ccea3" providerId="ADAL" clId="{E66E20DC-104F-44D7-A6D1-6D5D8B8A929D}" dt="2018-11-07T18:47:10.926" v="952" actId="115"/>
          <ac:spMkLst>
            <pc:docMk/>
            <pc:sldMk cId="1970643437" sldId="354"/>
            <ac:spMk id="3" creationId="{85A8BBAD-5739-4435-A3F3-0DE4B339C292}"/>
          </ac:spMkLst>
        </pc:spChg>
      </pc:sldChg>
      <pc:sldChg chg="modSp add">
        <pc:chgData name="Joyjeet Majumdar" userId="a8c26bbd-80bf-4c6f-bdc0-30efe33ccea3" providerId="ADAL" clId="{E66E20DC-104F-44D7-A6D1-6D5D8B8A929D}" dt="2018-11-04T09:08:51.477" v="23" actId="5793"/>
        <pc:sldMkLst>
          <pc:docMk/>
          <pc:sldMk cId="3583937167" sldId="355"/>
        </pc:sldMkLst>
        <pc:spChg chg="mod">
          <ac:chgData name="Joyjeet Majumdar" userId="a8c26bbd-80bf-4c6f-bdc0-30efe33ccea3" providerId="ADAL" clId="{E66E20DC-104F-44D7-A6D1-6D5D8B8A929D}" dt="2018-11-04T09:08:34.572" v="18" actId="20577"/>
          <ac:spMkLst>
            <pc:docMk/>
            <pc:sldMk cId="3583937167" sldId="355"/>
            <ac:spMk id="2" creationId="{7DA19E54-5910-459C-9B3F-FD8881CC6D28}"/>
          </ac:spMkLst>
        </pc:spChg>
        <pc:spChg chg="mod">
          <ac:chgData name="Joyjeet Majumdar" userId="a8c26bbd-80bf-4c6f-bdc0-30efe33ccea3" providerId="ADAL" clId="{E66E20DC-104F-44D7-A6D1-6D5D8B8A929D}" dt="2018-11-04T09:08:51.477" v="23" actId="5793"/>
          <ac:spMkLst>
            <pc:docMk/>
            <pc:sldMk cId="3583937167" sldId="355"/>
            <ac:spMk id="3" creationId="{F8213032-38FC-4B81-8C43-AB8524CF8040}"/>
          </ac:spMkLst>
        </pc:spChg>
      </pc:sldChg>
      <pc:sldChg chg="addSp delSp modSp add ord">
        <pc:chgData name="Joyjeet Majumdar" userId="a8c26bbd-80bf-4c6f-bdc0-30efe33ccea3" providerId="ADAL" clId="{E66E20DC-104F-44D7-A6D1-6D5D8B8A929D}" dt="2018-11-07T17:54:53.655" v="248" actId="1036"/>
        <pc:sldMkLst>
          <pc:docMk/>
          <pc:sldMk cId="3983092351" sldId="356"/>
        </pc:sldMkLst>
        <pc:spChg chg="mod">
          <ac:chgData name="Joyjeet Majumdar" userId="a8c26bbd-80bf-4c6f-bdc0-30efe33ccea3" providerId="ADAL" clId="{E66E20DC-104F-44D7-A6D1-6D5D8B8A929D}" dt="2018-11-07T17:44:05.620" v="70" actId="20577"/>
          <ac:spMkLst>
            <pc:docMk/>
            <pc:sldMk cId="3983092351" sldId="356"/>
            <ac:spMk id="2" creationId="{7FD7B23D-7E98-4103-B985-75C743B50C17}"/>
          </ac:spMkLst>
        </pc:spChg>
        <pc:spChg chg="mod">
          <ac:chgData name="Joyjeet Majumdar" userId="a8c26bbd-80bf-4c6f-bdc0-30efe33ccea3" providerId="ADAL" clId="{E66E20DC-104F-44D7-A6D1-6D5D8B8A929D}" dt="2018-11-07T17:44:34.950" v="105" actId="20577"/>
          <ac:spMkLst>
            <pc:docMk/>
            <pc:sldMk cId="3983092351" sldId="356"/>
            <ac:spMk id="3" creationId="{FAFFC336-E87F-4E25-9873-A4F34C14C609}"/>
          </ac:spMkLst>
        </pc:spChg>
        <pc:spChg chg="add mod">
          <ac:chgData name="Joyjeet Majumdar" userId="a8c26bbd-80bf-4c6f-bdc0-30efe33ccea3" providerId="ADAL" clId="{E66E20DC-104F-44D7-A6D1-6D5D8B8A929D}" dt="2018-11-07T17:54:53.655" v="248" actId="1036"/>
          <ac:spMkLst>
            <pc:docMk/>
            <pc:sldMk cId="3983092351" sldId="356"/>
            <ac:spMk id="4" creationId="{1DA77A3F-CD3E-4881-9A6B-6AB9083ED025}"/>
          </ac:spMkLst>
        </pc:spChg>
        <pc:picChg chg="add del mod">
          <ac:chgData name="Joyjeet Majumdar" userId="a8c26bbd-80bf-4c6f-bdc0-30efe33ccea3" providerId="ADAL" clId="{E66E20DC-104F-44D7-A6D1-6D5D8B8A929D}" dt="2018-11-07T17:50:15.108" v="182"/>
          <ac:picMkLst>
            <pc:docMk/>
            <pc:sldMk cId="3983092351" sldId="356"/>
            <ac:picMk id="6" creationId="{80FA0333-2D2A-452B-B807-6809DC64E25A}"/>
          </ac:picMkLst>
        </pc:picChg>
        <pc:picChg chg="add del mod">
          <ac:chgData name="Joyjeet Majumdar" userId="a8c26bbd-80bf-4c6f-bdc0-30efe33ccea3" providerId="ADAL" clId="{E66E20DC-104F-44D7-A6D1-6D5D8B8A929D}" dt="2018-11-07T17:50:27.097" v="187"/>
          <ac:picMkLst>
            <pc:docMk/>
            <pc:sldMk cId="3983092351" sldId="356"/>
            <ac:picMk id="8" creationId="{CFB2864F-3774-4FD9-AB4F-491E3CFFA3C1}"/>
          </ac:picMkLst>
        </pc:picChg>
        <pc:picChg chg="add mod">
          <ac:chgData name="Joyjeet Majumdar" userId="a8c26bbd-80bf-4c6f-bdc0-30efe33ccea3" providerId="ADAL" clId="{E66E20DC-104F-44D7-A6D1-6D5D8B8A929D}" dt="2018-11-07T17:54:53.655" v="248" actId="1036"/>
          <ac:picMkLst>
            <pc:docMk/>
            <pc:sldMk cId="3983092351" sldId="356"/>
            <ac:picMk id="10" creationId="{BCC69838-95CC-4B93-988F-A1456D79FB0B}"/>
          </ac:picMkLst>
        </pc:picChg>
        <pc:picChg chg="add mod">
          <ac:chgData name="Joyjeet Majumdar" userId="a8c26bbd-80bf-4c6f-bdc0-30efe33ccea3" providerId="ADAL" clId="{E66E20DC-104F-44D7-A6D1-6D5D8B8A929D}" dt="2018-11-07T17:54:53.655" v="248" actId="1036"/>
          <ac:picMkLst>
            <pc:docMk/>
            <pc:sldMk cId="3983092351" sldId="356"/>
            <ac:picMk id="12" creationId="{152171BE-BFD1-40AB-8FEF-7A2BA9A0AA67}"/>
          </ac:picMkLst>
        </pc:picChg>
      </pc:sldChg>
      <pc:sldChg chg="modSp add del">
        <pc:chgData name="Joyjeet Majumdar" userId="a8c26bbd-80bf-4c6f-bdc0-30efe33ccea3" providerId="ADAL" clId="{E66E20DC-104F-44D7-A6D1-6D5D8B8A929D}" dt="2018-11-07T18:45:48.577" v="903" actId="2696"/>
        <pc:sldMkLst>
          <pc:docMk/>
          <pc:sldMk cId="2525443605" sldId="357"/>
        </pc:sldMkLst>
        <pc:spChg chg="mod">
          <ac:chgData name="Joyjeet Majumdar" userId="a8c26bbd-80bf-4c6f-bdc0-30efe33ccea3" providerId="ADAL" clId="{E66E20DC-104F-44D7-A6D1-6D5D8B8A929D}" dt="2018-11-07T18:45:13.127" v="901" actId="20577"/>
          <ac:spMkLst>
            <pc:docMk/>
            <pc:sldMk cId="2525443605" sldId="357"/>
            <ac:spMk id="2" creationId="{A6A4B43F-6AD9-4B5F-B24B-E6726B13BC44}"/>
          </ac:spMkLst>
        </pc:spChg>
        <pc:spChg chg="mod">
          <ac:chgData name="Joyjeet Majumdar" userId="a8c26bbd-80bf-4c6f-bdc0-30efe33ccea3" providerId="ADAL" clId="{E66E20DC-104F-44D7-A6D1-6D5D8B8A929D}" dt="2018-11-07T18:35:55.987" v="341"/>
          <ac:spMkLst>
            <pc:docMk/>
            <pc:sldMk cId="2525443605" sldId="357"/>
            <ac:spMk id="3" creationId="{4E04F014-967E-4754-A5BB-E084DDE6A652}"/>
          </ac:spMkLst>
        </pc:spChg>
        <pc:graphicFrameChg chg="mod modGraphic">
          <ac:chgData name="Joyjeet Majumdar" userId="a8c26bbd-80bf-4c6f-bdc0-30efe33ccea3" providerId="ADAL" clId="{E66E20DC-104F-44D7-A6D1-6D5D8B8A929D}" dt="2018-11-07T18:44:59.855" v="900" actId="20577"/>
          <ac:graphicFrameMkLst>
            <pc:docMk/>
            <pc:sldMk cId="2525443605" sldId="357"/>
            <ac:graphicFrameMk id="4" creationId="{F03ED187-5D33-4117-AD0F-8A1AE3F58452}"/>
          </ac:graphicFrameMkLst>
        </pc:graphicFrameChg>
      </pc:sldChg>
      <pc:sldChg chg="add ord">
        <pc:chgData name="Joyjeet Majumdar" userId="a8c26bbd-80bf-4c6f-bdc0-30efe33ccea3" providerId="ADAL" clId="{E66E20DC-104F-44D7-A6D1-6D5D8B8A929D}" dt="2018-11-07T18:46:03.540" v="906"/>
        <pc:sldMkLst>
          <pc:docMk/>
          <pc:sldMk cId="32507161" sldId="3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6A4C6-A052-4AEE-B480-DCB4A8687DCA}"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A0B34-2399-4225-A735-4DF20F9FDF14}" type="slidenum">
              <a:rPr lang="en-US" smtClean="0"/>
              <a:t>‹#›</a:t>
            </a:fld>
            <a:endParaRPr lang="en-US"/>
          </a:p>
        </p:txBody>
      </p:sp>
    </p:spTree>
    <p:extLst>
      <p:ext uri="{BB962C8B-B14F-4D97-AF65-F5344CB8AC3E}">
        <p14:creationId xmlns:p14="http://schemas.microsoft.com/office/powerpoint/2010/main" val="259081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1</a:t>
            </a:fld>
            <a:endParaRPr lang="en-US"/>
          </a:p>
        </p:txBody>
      </p:sp>
    </p:spTree>
    <p:extLst>
      <p:ext uri="{BB962C8B-B14F-4D97-AF65-F5344CB8AC3E}">
        <p14:creationId xmlns:p14="http://schemas.microsoft.com/office/powerpoint/2010/main" val="2293417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https://docs.microsoft.com/en-us/azure/machine-learning/studio/what-is-ml-studio</a:t>
            </a:r>
          </a:p>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19</a:t>
            </a:fld>
            <a:endParaRPr lang="en-US"/>
          </a:p>
        </p:txBody>
      </p:sp>
    </p:spTree>
    <p:extLst>
      <p:ext uri="{BB962C8B-B14F-4D97-AF65-F5344CB8AC3E}">
        <p14:creationId xmlns:p14="http://schemas.microsoft.com/office/powerpoint/2010/main" val="80372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 the cloud, you can bring in data sources with the ease of a drop down or drop your on-premises data set into the built in storage space. Users can then model in our development environment – Machine Learning Studio – where we’re offering R, Python and SQLite as first class citizens in addition to our world-class Microsoft algorithms. </a:t>
            </a:r>
          </a:p>
          <a:p>
            <a:endParaRPr lang="en-US" baseline="0" dirty="0"/>
          </a:p>
          <a:p>
            <a:r>
              <a:rPr lang="en-US" baseline="0" dirty="0"/>
              <a:t>The second issue – and often the primary one – is putting finished work into production in a way others can use. We’ve heard from many data scientists that they model in R on a Linux stack but then have to hand over their work to developers who need to translate that into another language to actually make it work. This time consuming and unnecessary process has been eliminated with our system, as the model is with a click transformed into a web service end-point that can run over any data, anywhere and connect to any solution or client. </a:t>
            </a:r>
          </a:p>
          <a:p>
            <a:endParaRPr lang="en-US" baseline="0" dirty="0"/>
          </a:p>
          <a:p>
            <a:r>
              <a:rPr lang="en-US" baseline="0" dirty="0"/>
              <a:t>Next, not only can this model be put into production for your company, it can be made available for the world on our Machine Learning Marketplace. Microsoft hosts your solution and markets it for you, while you have the freedom to brand and monetize as you see fit. We also offer a number of Microsoft solutions here.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B346B2-E8EF-43C1-9AB2-48101FFD65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7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definition:</a:t>
            </a:r>
          </a:p>
          <a:p>
            <a:pPr lvl="1"/>
            <a:r>
              <a:rPr lang="en-US" dirty="0"/>
              <a:t>Machine learning develops algorithms for making </a:t>
            </a:r>
            <a:r>
              <a:rPr lang="en-US" b="1" dirty="0"/>
              <a:t>predictions (statistical sense)</a:t>
            </a:r>
            <a:r>
              <a:rPr lang="en-US" dirty="0"/>
              <a:t> from data *</a:t>
            </a:r>
          </a:p>
          <a:p>
            <a:pPr lvl="1"/>
            <a:r>
              <a:rPr lang="en-US" dirty="0"/>
              <a:t>Learning models from available training data, to make good predictions on unseen test data</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Highlight the keywords: Known Data, Model, Unknown Data and the Prediction (statistically…)</a:t>
            </a:r>
            <a:endParaRPr lang="en-US" dirty="0"/>
          </a:p>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4</a:t>
            </a:fld>
            <a:endParaRPr lang="en-US"/>
          </a:p>
        </p:txBody>
      </p:sp>
    </p:spTree>
    <p:extLst>
      <p:ext uri="{BB962C8B-B14F-4D97-AF65-F5344CB8AC3E}">
        <p14:creationId xmlns:p14="http://schemas.microsoft.com/office/powerpoint/2010/main" val="103189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Weather</a:t>
            </a:r>
            <a:r>
              <a:rPr lang="en-US" baseline="0" dirty="0"/>
              <a:t> forecast sample:</a:t>
            </a:r>
          </a:p>
          <a:p>
            <a:r>
              <a:rPr lang="en-US" baseline="0" dirty="0"/>
              <a:t>	- You have previous weather data</a:t>
            </a:r>
          </a:p>
          <a:p>
            <a:r>
              <a:rPr lang="en-US" baseline="0" dirty="0"/>
              <a:t>	- You build your ML model based on existing data</a:t>
            </a:r>
          </a:p>
          <a:p>
            <a:r>
              <a:rPr lang="en-US" baseline="0" dirty="0"/>
              <a:t>	- Based on the model you developed, make good predictions about future</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6</a:t>
            </a:fld>
            <a:endParaRPr lang="en-US"/>
          </a:p>
        </p:txBody>
      </p:sp>
    </p:spTree>
    <p:extLst>
      <p:ext uri="{BB962C8B-B14F-4D97-AF65-F5344CB8AC3E}">
        <p14:creationId xmlns:p14="http://schemas.microsoft.com/office/powerpoint/2010/main" val="39346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appropriate algorithms with the existing data, we generate a mathematical model, formulation or define a pattern to predict future, unknown values </a:t>
            </a:r>
          </a:p>
          <a:p>
            <a:endParaRPr lang="en-US" baseline="0" dirty="0"/>
          </a:p>
          <a:p>
            <a:r>
              <a:rPr lang="en-US" baseline="0" dirty="0"/>
              <a:t>Highlight the keywords: Known Data, Model, Unknown Data and the Prediction (statistically…)</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7</a:t>
            </a:fld>
            <a:endParaRPr lang="en-US"/>
          </a:p>
        </p:txBody>
      </p:sp>
    </p:spTree>
    <p:extLst>
      <p:ext uri="{BB962C8B-B14F-4D97-AF65-F5344CB8AC3E}">
        <p14:creationId xmlns:p14="http://schemas.microsoft.com/office/powerpoint/2010/main" val="230922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a:t>
            </a:r>
          </a:p>
          <a:p>
            <a:r>
              <a:rPr lang="en-US" dirty="0">
                <a:hlinkClick r:id="rId3"/>
              </a:rPr>
              <a:t>https://docs.microsoft.com/en-us/azure/machine-learning/studio/algorithm-choice</a:t>
            </a:r>
            <a:endParaRPr lang="en-US" dirty="0"/>
          </a:p>
          <a:p>
            <a:r>
              <a:rPr lang="en-US" dirty="0"/>
              <a:t>https://docs.microsoft.com/en-us/azure/machine-learning/studio/algorithm-cheat-sheet</a:t>
            </a:r>
          </a:p>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8</a:t>
            </a:fld>
            <a:endParaRPr lang="en-US"/>
          </a:p>
        </p:txBody>
      </p:sp>
    </p:spTree>
    <p:extLst>
      <p:ext uri="{BB962C8B-B14F-4D97-AF65-F5344CB8AC3E}">
        <p14:creationId xmlns:p14="http://schemas.microsoft.com/office/powerpoint/2010/main" val="228807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to choose algorithms for Microsoft Azure Machine Learning</a:t>
            </a:r>
          </a:p>
          <a:p>
            <a:r>
              <a:rPr lang="en-US"/>
              <a:t>https://azure.microsoft.com/en-us/documentation/articles/machine-learning-algorithm-choice/</a:t>
            </a:r>
          </a:p>
        </p:txBody>
      </p:sp>
      <p:sp>
        <p:nvSpPr>
          <p:cNvPr id="4" name="Slide Number Placeholder 3"/>
          <p:cNvSpPr>
            <a:spLocks noGrp="1"/>
          </p:cNvSpPr>
          <p:nvPr>
            <p:ph type="sldNum" sz="quarter" idx="10"/>
          </p:nvPr>
        </p:nvSpPr>
        <p:spPr/>
        <p:txBody>
          <a:bodyPr/>
          <a:lstStyle/>
          <a:p>
            <a:fld id="{39B346B2-E8EF-43C1-9AB2-48101FFD65C8}" type="slidenum">
              <a:rPr lang="en-US" smtClean="0"/>
              <a:t>9</a:t>
            </a:fld>
            <a:endParaRPr lang="en-US"/>
          </a:p>
        </p:txBody>
      </p:sp>
    </p:spTree>
    <p:extLst>
      <p:ext uri="{BB962C8B-B14F-4D97-AF65-F5344CB8AC3E}">
        <p14:creationId xmlns:p14="http://schemas.microsoft.com/office/powerpoint/2010/main" val="1214150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samples on: https://azure.microsoft.com/en-us/documentation/articles/machine-learning-algorithm-choice/</a:t>
            </a:r>
          </a:p>
          <a:p>
            <a:endParaRPr lang="en-US" dirty="0"/>
          </a:p>
          <a:p>
            <a:r>
              <a:rPr lang="en-US" dirty="0"/>
              <a:t>Mention about Classification,</a:t>
            </a:r>
            <a:r>
              <a:rPr lang="en-US" baseline="0" dirty="0"/>
              <a:t> Regression etc.</a:t>
            </a:r>
            <a:endParaRPr lang="en-US" dirty="0"/>
          </a:p>
        </p:txBody>
      </p:sp>
      <p:sp>
        <p:nvSpPr>
          <p:cNvPr id="4" name="Header Placeholder 3"/>
          <p:cNvSpPr>
            <a:spLocks noGrp="1"/>
          </p:cNvSpPr>
          <p:nvPr>
            <p:ph type="hdr" sz="quarter" idx="10"/>
          </p:nvPr>
        </p:nvSpPr>
        <p:spPr/>
        <p:txBody>
          <a:bodyPr/>
          <a:lstStyle/>
          <a:p>
            <a:r>
              <a:rPr lang="en-US">
                <a:gradFill>
                  <a:gsLst>
                    <a:gs pos="0">
                      <a:prstClr val="black">
                        <a:lumMod val="50000"/>
                      </a:prstClr>
                    </a:gs>
                    <a:gs pos="100000">
                      <a:prstClr val="black">
                        <a:lumMod val="50000"/>
                      </a:prstClr>
                    </a:gs>
                  </a:gsLst>
                  <a:lin ang="5400000" scaled="0"/>
                </a:gradFill>
              </a:rPr>
              <a:t>Server &amp; Tools Business</a:t>
            </a:r>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FE629A-1E79-4E31-9BE5-687C75F419CF}" type="datetime1">
              <a:rPr lang="en-US" smtClean="0">
                <a:solidFill>
                  <a:prstClr val="black"/>
                </a:solidFill>
              </a:rPr>
              <a:pPr/>
              <a:t>11/7/2018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54141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16</a:t>
            </a:fld>
            <a:endParaRPr lang="en-US"/>
          </a:p>
        </p:txBody>
      </p:sp>
    </p:spTree>
    <p:extLst>
      <p:ext uri="{BB962C8B-B14F-4D97-AF65-F5344CB8AC3E}">
        <p14:creationId xmlns:p14="http://schemas.microsoft.com/office/powerpoint/2010/main" val="284591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A50-2645-4DC6-8857-9EB7DFF78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8F308-222B-47FA-81A4-32427349A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640A3-E003-4266-94C6-93DEFF883348}"/>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5" name="Footer Placeholder 4">
            <a:extLst>
              <a:ext uri="{FF2B5EF4-FFF2-40B4-BE49-F238E27FC236}">
                <a16:creationId xmlns:a16="http://schemas.microsoft.com/office/drawing/2014/main" id="{1CA2918A-B7B9-44FB-82B5-E8FE0262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F552-A546-453C-A16A-0474D709DD7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89575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89B0-4426-461C-9ADE-710B41EF98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7E8C8-A05C-4382-9A0B-492ADEA5D9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18FCD-D336-4F96-8CFB-F920921F54E3}"/>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5" name="Footer Placeholder 4">
            <a:extLst>
              <a:ext uri="{FF2B5EF4-FFF2-40B4-BE49-F238E27FC236}">
                <a16:creationId xmlns:a16="http://schemas.microsoft.com/office/drawing/2014/main" id="{0C72CCF6-88C9-45EC-A2B9-38C8AE41F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CAE53-9145-43A7-BB6F-85B4FE9E21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60907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DFE84-7602-4F49-BA63-84A6966E2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B264E-4068-4507-81BD-7EB9BAD33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68C4F-F5D7-4BEF-9E44-31FFDF84B8AC}"/>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5" name="Footer Placeholder 4">
            <a:extLst>
              <a:ext uri="{FF2B5EF4-FFF2-40B4-BE49-F238E27FC236}">
                <a16:creationId xmlns:a16="http://schemas.microsoft.com/office/drawing/2014/main" id="{80A098C9-BBFF-48CF-AA91-75B2CEF09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9F28F-9A6C-4350-9A63-573E371EE3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75783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236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05_Inter">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215332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04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79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35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01_Titl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122363"/>
            <a:ext cx="115189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2900" y="3602038"/>
            <a:ext cx="11518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4200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2777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968001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4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74625"/>
            <a:ext cx="11887200" cy="854075"/>
          </a:xfrm>
        </p:spPr>
        <p:txBody>
          <a:bodyPr/>
          <a:lstStyle/>
          <a:p>
            <a:r>
              <a:rPr lang="en-US" dirty="0"/>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39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B5EA-0423-4C91-892F-C5F1A2CEE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ECBA9-24FE-415E-8977-D15D02E2BE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EC087-6207-43E5-9CF9-E126CDB7B28C}"/>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5" name="Footer Placeholder 4">
            <a:extLst>
              <a:ext uri="{FF2B5EF4-FFF2-40B4-BE49-F238E27FC236}">
                <a16:creationId xmlns:a16="http://schemas.microsoft.com/office/drawing/2014/main" id="{E81922A2-28E9-459D-9ECC-0E2B9FB84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8CA2C-F2D6-438F-89F0-83C1BFAD42A3}"/>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918020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5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919516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8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D9A3-B2A0-4D7B-A8E4-2CC3EEE2C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EAB498-C970-4743-A767-93FA0CB7A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03EEB4-4B8B-4A73-8C16-98F4D1C788FF}"/>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5" name="Footer Placeholder 4">
            <a:extLst>
              <a:ext uri="{FF2B5EF4-FFF2-40B4-BE49-F238E27FC236}">
                <a16:creationId xmlns:a16="http://schemas.microsoft.com/office/drawing/2014/main" id="{6A796117-67D1-4113-BB3A-C0BD644A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FDF40-BA28-4B3F-8F19-9EE787EA2BE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23797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96C7-D3A7-4ADC-BA23-B300FE61B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9B64D-3B72-4492-B410-DD5D164A9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0840ED-22BA-45B3-9672-C778868E6E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5E00D-B14B-4DFE-88EE-3F842FC3F689}"/>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6" name="Footer Placeholder 5">
            <a:extLst>
              <a:ext uri="{FF2B5EF4-FFF2-40B4-BE49-F238E27FC236}">
                <a16:creationId xmlns:a16="http://schemas.microsoft.com/office/drawing/2014/main" id="{EC86FEB8-2325-4386-8FF1-8E1020F00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CC501-1EF2-4EFA-92D7-E0C65EF6BD48}"/>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2070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49A-F6C0-4330-84F1-2F1BE528F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0FEDD-5486-4101-8CFA-B10BCDBE3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A96FDA-48DD-4E47-B238-757F6964D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DFB62-92C2-40F2-8685-1B6B57128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D019E2-12F2-47E8-899A-F951EE3346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2DDD9-90A0-4CA1-BE64-8502421BD243}"/>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8" name="Footer Placeholder 7">
            <a:extLst>
              <a:ext uri="{FF2B5EF4-FFF2-40B4-BE49-F238E27FC236}">
                <a16:creationId xmlns:a16="http://schemas.microsoft.com/office/drawing/2014/main" id="{68E718BA-EAC3-4453-9097-05230DFD7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8F00DE-E40A-47FD-8AA5-9DA947578B84}"/>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57955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44D7-7334-4707-BD93-7B055EBC3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19B18-8A75-4BD5-82EB-E084A2CACCB0}"/>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4" name="Footer Placeholder 3">
            <a:extLst>
              <a:ext uri="{FF2B5EF4-FFF2-40B4-BE49-F238E27FC236}">
                <a16:creationId xmlns:a16="http://schemas.microsoft.com/office/drawing/2014/main" id="{0C0AC15A-2BEA-4DEE-B8EB-C6B5AEB3B8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27063-4C97-4B64-925E-FE8DB471C0B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96802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D68F8-85FA-4607-B224-2EE3D75829B6}"/>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3" name="Footer Placeholder 2">
            <a:extLst>
              <a:ext uri="{FF2B5EF4-FFF2-40B4-BE49-F238E27FC236}">
                <a16:creationId xmlns:a16="http://schemas.microsoft.com/office/drawing/2014/main" id="{41FBCAC9-8C1C-4C78-AC32-A2151CC94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9E816-DD27-4E74-9C61-99DC68863302}"/>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27466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4228-CDF1-4126-9039-85D87F441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69692B-1B4F-4197-99B8-B034B1DF3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8E03A-52AF-46A7-A244-BD8BAD16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4026DE-0D25-4B92-A87E-15507DFB7B90}"/>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6" name="Footer Placeholder 5">
            <a:extLst>
              <a:ext uri="{FF2B5EF4-FFF2-40B4-BE49-F238E27FC236}">
                <a16:creationId xmlns:a16="http://schemas.microsoft.com/office/drawing/2014/main" id="{ADE3F9DE-71DC-4E62-8D70-CBBFEB7AE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384F1-1DB7-4F25-AA96-3C268C2D21F9}"/>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83841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830A-AD35-4B82-A593-EA8F5F37D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6289CA-3169-4D48-BE02-3EA3BFD9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B104-BB82-443E-81A5-625C9AA4E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AE89B9-7539-49E9-AB6A-FF74E720AE1B}"/>
              </a:ext>
            </a:extLst>
          </p:cNvPr>
          <p:cNvSpPr>
            <a:spLocks noGrp="1"/>
          </p:cNvSpPr>
          <p:nvPr>
            <p:ph type="dt" sz="half" idx="10"/>
          </p:nvPr>
        </p:nvSpPr>
        <p:spPr/>
        <p:txBody>
          <a:bodyPr/>
          <a:lstStyle/>
          <a:p>
            <a:fld id="{22C58929-9DC1-42E8-8EB1-B8BF8C0A623C}" type="datetimeFigureOut">
              <a:rPr lang="en-US" smtClean="0"/>
              <a:t>11/7/2018</a:t>
            </a:fld>
            <a:endParaRPr lang="en-US"/>
          </a:p>
        </p:txBody>
      </p:sp>
      <p:sp>
        <p:nvSpPr>
          <p:cNvPr id="6" name="Footer Placeholder 5">
            <a:extLst>
              <a:ext uri="{FF2B5EF4-FFF2-40B4-BE49-F238E27FC236}">
                <a16:creationId xmlns:a16="http://schemas.microsoft.com/office/drawing/2014/main" id="{C968B83A-1F48-4951-925F-4B2DAE9AF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0BF34-558B-4622-BF79-3BBCF847D2A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6537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7C49-5DA1-4F46-84E0-B59CCB9B5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9116B6-F93C-4D8C-B4A8-FC2003C90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48DA2-987E-4DE0-A94D-D4C6BC1E6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58929-9DC1-42E8-8EB1-B8BF8C0A623C}" type="datetimeFigureOut">
              <a:rPr lang="en-US" smtClean="0"/>
              <a:t>11/7/2018</a:t>
            </a:fld>
            <a:endParaRPr lang="en-US"/>
          </a:p>
        </p:txBody>
      </p:sp>
      <p:sp>
        <p:nvSpPr>
          <p:cNvPr id="5" name="Footer Placeholder 4">
            <a:extLst>
              <a:ext uri="{FF2B5EF4-FFF2-40B4-BE49-F238E27FC236}">
                <a16:creationId xmlns:a16="http://schemas.microsoft.com/office/drawing/2014/main" id="{4A038032-1AD4-4628-A5C0-F794939DB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60F3C6-D952-4B8F-8E88-5574ADFF0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78104-A618-43F3-B299-14FE841817DF}" type="slidenum">
              <a:rPr lang="en-US" smtClean="0"/>
              <a:t>‹#›</a:t>
            </a:fld>
            <a:endParaRPr lang="en-US"/>
          </a:p>
        </p:txBody>
      </p:sp>
    </p:spTree>
    <p:extLst>
      <p:ext uri="{BB962C8B-B14F-4D97-AF65-F5344CB8AC3E}">
        <p14:creationId xmlns:p14="http://schemas.microsoft.com/office/powerpoint/2010/main" val="215611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8" r:id="rId13"/>
    <p:sldLayoutId id="2147483669" r:id="rId14"/>
    <p:sldLayoutId id="214748367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rotWithShape="1">
          <a:blip r:embed="rId8" cstate="email">
            <a:extLst>
              <a:ext uri="{28A0092B-C50C-407E-A947-70E740481C1C}">
                <a14:useLocalDpi xmlns:a14="http://schemas.microsoft.com/office/drawing/2010/main"/>
              </a:ext>
            </a:extLst>
          </a:blip>
          <a:srcRect l="13894" t="30000" r="13894" b="31111"/>
          <a:stretch/>
        </p:blipFill>
        <p:spPr>
          <a:xfrm>
            <a:off x="68695" y="6416594"/>
            <a:ext cx="1637578" cy="395278"/>
          </a:xfrm>
          <a:prstGeom prst="rect">
            <a:avLst/>
          </a:prstGeom>
        </p:spPr>
      </p:pic>
    </p:spTree>
    <p:extLst>
      <p:ext uri="{BB962C8B-B14F-4D97-AF65-F5344CB8AC3E}">
        <p14:creationId xmlns:p14="http://schemas.microsoft.com/office/powerpoint/2010/main" val="2097241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s://na01.safelinks.protection.outlook.com/?url=https://azure.microsoft.com/en-us/solutions/architecture/?tag%3Dartificial-intelligence&amp;data=02|01|joyjeetm@microsoft.com|79d9a22c75eb44dcc59f08d63618d1dd|72f988bf86f141af91ab2d7cd011db47|1|0|636755877570842524&amp;sdata=JLL8ARSUIuzBwbmgIIgGe3dDVd6H1KMGO9/WNzV6i3c%3D&amp;reserved=0" TargetMode="External"/><Relationship Id="rId7" Type="http://schemas.openxmlformats.org/officeDocument/2006/relationships/hyperlink" Target="https://na01.safelinks.protection.outlook.com/?url=https://www.edx.org/microsoft-professional-program-data-science&amp;data=02|01|joyjeetm@microsoft.com|79d9a22c75eb44dcc59f08d63618d1dd|72f988bf86f141af91ab2d7cd011db47|1|0|636755877570872547&amp;sdata=LAXwQWVCuaIgpH9Hm79gDzYsvO%2BNOT4OFTkMzouV4ck%3D&amp;reserved=0" TargetMode="External"/><Relationship Id="rId2" Type="http://schemas.openxmlformats.org/officeDocument/2006/relationships/hyperlink" Target="https://aischool.microsoft.com/en-us/learning-paths" TargetMode="External"/><Relationship Id="rId1" Type="http://schemas.openxmlformats.org/officeDocument/2006/relationships/slideLayout" Target="../slideLayouts/slideLayout12.xml"/><Relationship Id="rId6" Type="http://schemas.openxmlformats.org/officeDocument/2006/relationships/hyperlink" Target="https://na01.safelinks.protection.outlook.com/?url=https://www.edx.org/microsoft-professional-program-artificial-intelligence&amp;data=02|01|joyjeetm@microsoft.com|79d9a22c75eb44dcc59f08d63618d1dd|72f988bf86f141af91ab2d7cd011db47|1|0|636755877570862543&amp;sdata=%2BdXCiWH/e/JcrTapXzAgPQDAU4l6PqGg1VaVTGtmocU%3D&amp;reserved=0" TargetMode="External"/><Relationship Id="rId5" Type="http://schemas.openxmlformats.org/officeDocument/2006/relationships/hyperlink" Target="https://na01.safelinks.protection.outlook.com/?url=https://gallery.azure.ai/&amp;data=02|01|joyjeetm@microsoft.com|79d9a22c75eb44dcc59f08d63618d1dd|72f988bf86f141af91ab2d7cd011db47|1|0|636755877570862543&amp;sdata=m%2BgSj1z3mtoJ5a1p7ZGq7O7RsyqgVpi4lVYgPBbFnug%3D&amp;reserved=0" TargetMode="External"/><Relationship Id="rId4" Type="http://schemas.openxmlformats.org/officeDocument/2006/relationships/hyperlink" Target="https://na01.safelinks.protection.outlook.com/?url=https://azure.microsoft.com/en-us/overview/ai-platform/&amp;data=02|01|joyjeetm@microsoft.com|79d9a22c75eb44dcc59f08d63618d1dd|72f988bf86f141af91ab2d7cd011db47|1|0|636755877570852538&amp;sdata=jhVraXHpTK8iePb1W0/uIJT2E0RhmZqce/RulHrHOr4%3D&amp;reserved=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mailto:Brian.Hewitt@microsoft.com" TargetMode="External"/><Relationship Id="rId3" Type="http://schemas.openxmlformats.org/officeDocument/2006/relationships/hyperlink" Target="Joyjeet%20Majumdar" TargetMode="External"/><Relationship Id="rId7" Type="http://schemas.openxmlformats.org/officeDocument/2006/relationships/hyperlink" Target="mailto:Tom.Roe@microsoft.com" TargetMode="External"/><Relationship Id="rId2" Type="http://schemas.openxmlformats.org/officeDocument/2006/relationships/hyperlink" Target="mailto:megan.smith@microsoft.com" TargetMode="External"/><Relationship Id="rId1" Type="http://schemas.openxmlformats.org/officeDocument/2006/relationships/slideLayout" Target="../slideLayouts/slideLayout17.xml"/><Relationship Id="rId6" Type="http://schemas.openxmlformats.org/officeDocument/2006/relationships/hyperlink" Target="mailto:TomFo@microsoft.com" TargetMode="External"/><Relationship Id="rId5" Type="http://schemas.openxmlformats.org/officeDocument/2006/relationships/hyperlink" Target="mailto:Amitraj.Budhu@microsoft.com" TargetMode="External"/><Relationship Id="rId4" Type="http://schemas.openxmlformats.org/officeDocument/2006/relationships/hyperlink" Target="mailto:Geoff.Fawcett@microsoft.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machine-learning/studio/what-is-ml-studio"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docs.microsoft.com/en-us/azure/machine-learning/studio/algorithm-choic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mailto:Brian.Hewitt@microsoft.com" TargetMode="External"/><Relationship Id="rId3" Type="http://schemas.openxmlformats.org/officeDocument/2006/relationships/hyperlink" Target="Joyjeet%20Majumdar" TargetMode="External"/><Relationship Id="rId7" Type="http://schemas.openxmlformats.org/officeDocument/2006/relationships/hyperlink" Target="mailto:Tom.Roe@microsoft.com" TargetMode="External"/><Relationship Id="rId2" Type="http://schemas.openxmlformats.org/officeDocument/2006/relationships/hyperlink" Target="mailto:megan.smith@microsoft.com" TargetMode="External"/><Relationship Id="rId1" Type="http://schemas.openxmlformats.org/officeDocument/2006/relationships/slideLayout" Target="../slideLayouts/slideLayout17.xml"/><Relationship Id="rId6" Type="http://schemas.openxmlformats.org/officeDocument/2006/relationships/hyperlink" Target="mailto:TomFo@microsoft.com" TargetMode="External"/><Relationship Id="rId5" Type="http://schemas.openxmlformats.org/officeDocument/2006/relationships/hyperlink" Target="mailto:Amitraj.Budhu@microsoft.com" TargetMode="External"/><Relationship Id="rId4" Type="http://schemas.openxmlformats.org/officeDocument/2006/relationships/hyperlink" Target="mailto:Geoff.Fawcett@microsof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B23D-7E98-4103-B985-75C743B50C17}"/>
              </a:ext>
            </a:extLst>
          </p:cNvPr>
          <p:cNvSpPr>
            <a:spLocks noGrp="1"/>
          </p:cNvSpPr>
          <p:nvPr>
            <p:ph type="ctrTitle"/>
          </p:nvPr>
        </p:nvSpPr>
        <p:spPr/>
        <p:txBody>
          <a:bodyPr/>
          <a:lstStyle/>
          <a:p>
            <a:r>
              <a:rPr lang="en-US" dirty="0"/>
              <a:t>Azure ML Studio</a:t>
            </a:r>
          </a:p>
        </p:txBody>
      </p:sp>
      <p:sp>
        <p:nvSpPr>
          <p:cNvPr id="3" name="Subtitle 2">
            <a:extLst>
              <a:ext uri="{FF2B5EF4-FFF2-40B4-BE49-F238E27FC236}">
                <a16:creationId xmlns:a16="http://schemas.microsoft.com/office/drawing/2014/main" id="{FAFFC336-E87F-4E25-9873-A4F34C14C609}"/>
              </a:ext>
            </a:extLst>
          </p:cNvPr>
          <p:cNvSpPr>
            <a:spLocks noGrp="1"/>
          </p:cNvSpPr>
          <p:nvPr>
            <p:ph type="subTitle" idx="1"/>
          </p:nvPr>
        </p:nvSpPr>
        <p:spPr/>
        <p:txBody>
          <a:bodyPr/>
          <a:lstStyle/>
          <a:p>
            <a:r>
              <a:rPr lang="en-US" dirty="0"/>
              <a:t>Hands on Lab - Workshop</a:t>
            </a:r>
          </a:p>
        </p:txBody>
      </p:sp>
      <p:sp>
        <p:nvSpPr>
          <p:cNvPr id="4" name="TextBox 3">
            <a:extLst>
              <a:ext uri="{FF2B5EF4-FFF2-40B4-BE49-F238E27FC236}">
                <a16:creationId xmlns:a16="http://schemas.microsoft.com/office/drawing/2014/main" id="{1DA77A3F-CD3E-4881-9A6B-6AB9083ED025}"/>
              </a:ext>
            </a:extLst>
          </p:cNvPr>
          <p:cNvSpPr txBox="1"/>
          <p:nvPr/>
        </p:nvSpPr>
        <p:spPr>
          <a:xfrm>
            <a:off x="7847218" y="4775656"/>
            <a:ext cx="3898207" cy="1200329"/>
          </a:xfrm>
          <a:prstGeom prst="rect">
            <a:avLst/>
          </a:prstGeom>
          <a:noFill/>
        </p:spPr>
        <p:txBody>
          <a:bodyPr wrap="square" rtlCol="0">
            <a:spAutoFit/>
          </a:bodyPr>
          <a:lstStyle/>
          <a:p>
            <a:endParaRPr lang="en-US" dirty="0"/>
          </a:p>
          <a:p>
            <a:r>
              <a:rPr lang="en-US" dirty="0"/>
              <a:t>@</a:t>
            </a:r>
            <a:r>
              <a:rPr lang="en-US" dirty="0" err="1"/>
              <a:t>JoyjeetM</a:t>
            </a:r>
            <a:endParaRPr lang="en-US" dirty="0"/>
          </a:p>
          <a:p>
            <a:endParaRPr lang="en-US" dirty="0"/>
          </a:p>
          <a:p>
            <a:r>
              <a:rPr lang="en-US" dirty="0"/>
              <a:t>https://www.linkedin.com/in/joyjeetm/</a:t>
            </a:r>
          </a:p>
        </p:txBody>
      </p:sp>
      <p:pic>
        <p:nvPicPr>
          <p:cNvPr id="10" name="Picture 9">
            <a:extLst>
              <a:ext uri="{FF2B5EF4-FFF2-40B4-BE49-F238E27FC236}">
                <a16:creationId xmlns:a16="http://schemas.microsoft.com/office/drawing/2014/main" id="{BCC69838-95CC-4B93-988F-A1456D79F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188" y="5601335"/>
            <a:ext cx="388030" cy="374650"/>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152171BE-BFD1-40AB-8FEF-7A2BA9A0A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325" y="5066168"/>
            <a:ext cx="391757" cy="374650"/>
          </a:xfrm>
          <a:prstGeom prst="rect">
            <a:avLst/>
          </a:prstGeom>
        </p:spPr>
      </p:pic>
    </p:spTree>
    <p:extLst>
      <p:ext uri="{BB962C8B-B14F-4D97-AF65-F5344CB8AC3E}">
        <p14:creationId xmlns:p14="http://schemas.microsoft.com/office/powerpoint/2010/main" val="398309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74625"/>
            <a:ext cx="11887200" cy="1336675"/>
          </a:xfrm>
        </p:spPr>
        <p:txBody>
          <a:bodyPr>
            <a:normAutofit/>
          </a:bodyPr>
          <a:lstStyle/>
          <a:p>
            <a:r>
              <a:rPr lang="en-US" dirty="0"/>
              <a:t>Common Classes of Algorithms</a:t>
            </a:r>
            <a:br>
              <a:rPr lang="en-US" dirty="0"/>
            </a:br>
            <a:r>
              <a:rPr lang="en-US" sz="2800" dirty="0"/>
              <a:t>(</a:t>
            </a:r>
            <a:r>
              <a:rPr lang="en-US" sz="2800" dirty="0" err="1"/>
              <a:t>Supervised|Unsupervised</a:t>
            </a:r>
            <a:r>
              <a:rPr lang="en-US" sz="2800" dirty="0"/>
              <a:t>)</a:t>
            </a:r>
          </a:p>
        </p:txBody>
      </p:sp>
      <p:grpSp>
        <p:nvGrpSpPr>
          <p:cNvPr id="10" name="Group 9"/>
          <p:cNvGrpSpPr/>
          <p:nvPr/>
        </p:nvGrpSpPr>
        <p:grpSpPr>
          <a:xfrm>
            <a:off x="1059585" y="2119089"/>
            <a:ext cx="2073762" cy="3602908"/>
            <a:chOff x="634610" y="2119089"/>
            <a:chExt cx="2073762" cy="3602908"/>
          </a:xfrm>
        </p:grpSpPr>
        <p:sp>
          <p:nvSpPr>
            <p:cNvPr id="9" name="Rectangle 8"/>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7" name="Group 6"/>
            <p:cNvGrpSpPr/>
            <p:nvPr/>
          </p:nvGrpSpPr>
          <p:grpSpPr>
            <a:xfrm>
              <a:off x="663637" y="3426809"/>
              <a:ext cx="2023055" cy="1828800"/>
              <a:chOff x="1087120" y="1285207"/>
              <a:chExt cx="2423563" cy="2275841"/>
            </a:xfrm>
          </p:grpSpPr>
          <p:pic>
            <p:nvPicPr>
              <p:cNvPr id="1026" name="Picture 2" descr="Gender classification from height and weigh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p:nvGrpSpPr>
        <p:grpSpPr>
          <a:xfrm>
            <a:off x="6381397" y="2119089"/>
            <a:ext cx="2073762" cy="3602908"/>
            <a:chOff x="4546308" y="2119089"/>
            <a:chExt cx="2073762" cy="3602908"/>
          </a:xfrm>
        </p:grpSpPr>
        <p:sp>
          <p:nvSpPr>
            <p:cNvPr id="14" name="Rectangle 13"/>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028" name="Picture 4" descr="Data with a nonlinear trend"/>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9042304" y="2119089"/>
            <a:ext cx="2073762" cy="3602908"/>
            <a:chOff x="7302404" y="2119089"/>
            <a:chExt cx="2073762" cy="3602908"/>
          </a:xfrm>
        </p:grpSpPr>
        <p:sp>
          <p:nvSpPr>
            <p:cNvPr id="16" name="Rectangle 15"/>
            <p:cNvSpPr/>
            <p:nvPr/>
          </p:nvSpPr>
          <p:spPr>
            <a:xfrm>
              <a:off x="7302404"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Anomaly Detection</a:t>
              </a:r>
            </a:p>
          </p:txBody>
        </p:sp>
        <p:pic>
          <p:nvPicPr>
            <p:cNvPr id="1030" name="Picture 6" descr="https://acomdpsstorage.blob.core.windows.net/dpsmedia-prod/azure.microsoft.com/en-us/documentation/articles/machine-learning-algorithm-choice/20151014060220/image8.pn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355372" y="3426809"/>
              <a:ext cx="1967825"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720491" y="2119089"/>
            <a:ext cx="2073762" cy="3602908"/>
            <a:chOff x="9525003" y="2119089"/>
            <a:chExt cx="2073762" cy="3602908"/>
          </a:xfrm>
        </p:grpSpPr>
        <p:sp>
          <p:nvSpPr>
            <p:cNvPr id="17" name="Rectangle 16"/>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032" name="Picture 8" descr="Data set grouped using K-means"/>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782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know these algorithms?</a:t>
            </a:r>
          </a:p>
        </p:txBody>
      </p:sp>
      <p:sp>
        <p:nvSpPr>
          <p:cNvPr id="3" name="Content Placeholder 2"/>
          <p:cNvSpPr>
            <a:spLocks noGrp="1"/>
          </p:cNvSpPr>
          <p:nvPr>
            <p:ph idx="1"/>
          </p:nvPr>
        </p:nvSpPr>
        <p:spPr/>
        <p:txBody>
          <a:bodyPr/>
          <a:lstStyle/>
          <a:p>
            <a:pPr>
              <a:lnSpc>
                <a:spcPct val="150000"/>
              </a:lnSpc>
            </a:pPr>
            <a:r>
              <a:rPr lang="en-US" dirty="0"/>
              <a:t>If you want to answer a YES|NO question, it is </a:t>
            </a:r>
            <a:r>
              <a:rPr lang="en-US" b="1" dirty="0"/>
              <a:t>classification</a:t>
            </a:r>
          </a:p>
          <a:p>
            <a:pPr>
              <a:lnSpc>
                <a:spcPct val="150000"/>
              </a:lnSpc>
            </a:pPr>
            <a:r>
              <a:rPr lang="en-US" dirty="0"/>
              <a:t>If you want to predict a numerical value, it is </a:t>
            </a:r>
            <a:r>
              <a:rPr lang="en-US" b="1" dirty="0"/>
              <a:t>regression</a:t>
            </a:r>
          </a:p>
          <a:p>
            <a:pPr>
              <a:lnSpc>
                <a:spcPct val="150000"/>
              </a:lnSpc>
            </a:pPr>
            <a:r>
              <a:rPr lang="en-US" dirty="0"/>
              <a:t>If you want to group data into similar observations, it is </a:t>
            </a:r>
            <a:r>
              <a:rPr lang="en-US" b="1" dirty="0"/>
              <a:t>clustering</a:t>
            </a:r>
          </a:p>
          <a:p>
            <a:pPr>
              <a:lnSpc>
                <a:spcPct val="150000"/>
              </a:lnSpc>
            </a:pPr>
            <a:r>
              <a:rPr lang="en-US" dirty="0"/>
              <a:t>If you want to recommend an item, it is </a:t>
            </a:r>
            <a:r>
              <a:rPr lang="en-US" b="1" dirty="0"/>
              <a:t>recommender system</a:t>
            </a:r>
          </a:p>
          <a:p>
            <a:pPr>
              <a:lnSpc>
                <a:spcPct val="150000"/>
              </a:lnSpc>
            </a:pPr>
            <a:r>
              <a:rPr lang="en-US" dirty="0"/>
              <a:t>If you want to find anomalies in a group, it is </a:t>
            </a:r>
            <a:r>
              <a:rPr lang="en-US" b="1" dirty="0"/>
              <a:t>anomaly detection</a:t>
            </a:r>
          </a:p>
          <a:p>
            <a:pPr marL="0" indent="0">
              <a:lnSpc>
                <a:spcPct val="150000"/>
              </a:lnSpc>
              <a:buNone/>
            </a:pPr>
            <a:r>
              <a:rPr lang="en-US" dirty="0"/>
              <a:t>and many other ML algorithms for specific problem</a:t>
            </a:r>
          </a:p>
        </p:txBody>
      </p:sp>
    </p:spTree>
    <p:extLst>
      <p:ext uri="{BB962C8B-B14F-4D97-AF65-F5344CB8AC3E}">
        <p14:creationId xmlns:p14="http://schemas.microsoft.com/office/powerpoint/2010/main" val="62152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Which customer are more likely to buy, stay, leave (churn analysis)</a:t>
            </a:r>
          </a:p>
          <a:p>
            <a:pPr marL="364157" lvl="1" indent="-336145">
              <a:buFont typeface="Wingdings" panose="05000000000000000000" pitchFamily="2" charset="2"/>
              <a:buChar char="§"/>
            </a:pPr>
            <a:r>
              <a:rPr lang="en-US" dirty="0"/>
              <a:t>Which </a:t>
            </a:r>
            <a:r>
              <a:rPr lang="en-US" dirty="0" err="1"/>
              <a:t>transactions|actions</a:t>
            </a:r>
            <a:r>
              <a:rPr lang="en-US" dirty="0"/>
              <a:t> are fraudulent</a:t>
            </a:r>
          </a:p>
          <a:p>
            <a:pPr marL="364157" lvl="1" indent="-336145">
              <a:buFont typeface="Wingdings" panose="05000000000000000000" pitchFamily="2" charset="2"/>
              <a:buChar char="§"/>
            </a:pPr>
            <a:r>
              <a:rPr lang="en-US" dirty="0"/>
              <a:t>Which quotes are more likely to become orders</a:t>
            </a:r>
          </a:p>
          <a:p>
            <a:pPr marL="364157" lvl="1" indent="-336145">
              <a:buFont typeface="Wingdings" panose="05000000000000000000" pitchFamily="2" charset="2"/>
              <a:buChar char="§"/>
            </a:pPr>
            <a:r>
              <a:rPr lang="en-US" dirty="0"/>
              <a:t>Recognition of patterns: speech, speaker, image, movement, etc.</a:t>
            </a:r>
          </a:p>
          <a:p>
            <a:pPr lvl="1"/>
            <a:endParaRPr lang="en-US" dirty="0"/>
          </a:p>
          <a:p>
            <a:pPr marL="0" indent="0">
              <a:buNone/>
            </a:pPr>
            <a:r>
              <a:rPr lang="en-US" dirty="0"/>
              <a:t>Algorithms: Boosted Decision Tree, Decision Forest, Decision Jungle, Logistic Regression, SVM, ANN, etc.</a:t>
            </a:r>
          </a:p>
        </p:txBody>
      </p:sp>
      <p:grpSp>
        <p:nvGrpSpPr>
          <p:cNvPr id="3" name="Group 2"/>
          <p:cNvGrpSpPr/>
          <p:nvPr/>
        </p:nvGrpSpPr>
        <p:grpSpPr>
          <a:xfrm>
            <a:off x="9759085" y="1028700"/>
            <a:ext cx="2073762" cy="3602908"/>
            <a:chOff x="634610" y="2119089"/>
            <a:chExt cx="2073762" cy="3602908"/>
          </a:xfrm>
        </p:grpSpPr>
        <p:sp>
          <p:nvSpPr>
            <p:cNvPr id="4" name="Rectangle 3"/>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5" name="Group 4"/>
            <p:cNvGrpSpPr/>
            <p:nvPr/>
          </p:nvGrpSpPr>
          <p:grpSpPr>
            <a:xfrm>
              <a:off x="663637" y="3426809"/>
              <a:ext cx="2023055" cy="1828800"/>
              <a:chOff x="1087120" y="1285207"/>
              <a:chExt cx="2423563" cy="2275841"/>
            </a:xfrm>
          </p:grpSpPr>
          <p:pic>
            <p:nvPicPr>
              <p:cNvPr id="6" name="Picture 2" descr="Gender classification from height and weigh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5262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Customer segmentation: divide a customer base into groups of individuals that are similar in specific ways relevant to marketing, such as age, gender, interests, spending habits, etc.</a:t>
            </a:r>
          </a:p>
          <a:p>
            <a:pPr marL="364157" lvl="1" indent="-336145">
              <a:buFont typeface="Wingdings" panose="05000000000000000000" pitchFamily="2" charset="2"/>
              <a:buChar char="§"/>
            </a:pPr>
            <a:r>
              <a:rPr lang="en-US" dirty="0"/>
              <a:t>Market segmentation</a:t>
            </a:r>
          </a:p>
          <a:p>
            <a:pPr marL="364157" lvl="1" indent="-336145">
              <a:buFont typeface="Wingdings" panose="05000000000000000000" pitchFamily="2" charset="2"/>
              <a:buChar char="§"/>
            </a:pPr>
            <a:r>
              <a:rPr lang="en-US" dirty="0"/>
              <a:t>Quantization of all sorts, such as, data compression, color reduction, etc.</a:t>
            </a:r>
          </a:p>
          <a:p>
            <a:pPr marL="364157" lvl="1" indent="-336145">
              <a:buFont typeface="Wingdings" panose="05000000000000000000" pitchFamily="2" charset="2"/>
              <a:buChar char="§"/>
            </a:pPr>
            <a:r>
              <a:rPr lang="en-US" dirty="0"/>
              <a:t>Pattern recognition</a:t>
            </a:r>
          </a:p>
          <a:p>
            <a:pPr marL="457200" lvl="1" indent="0">
              <a:buNone/>
            </a:pPr>
            <a:endParaRPr lang="en-US" dirty="0"/>
          </a:p>
          <a:p>
            <a:pPr marL="0" indent="0">
              <a:buNone/>
            </a:pPr>
            <a:r>
              <a:rPr lang="en-US" dirty="0"/>
              <a:t>Algorithms: K-means</a:t>
            </a:r>
          </a:p>
        </p:txBody>
      </p:sp>
      <p:grpSp>
        <p:nvGrpSpPr>
          <p:cNvPr id="9" name="Group 8"/>
          <p:cNvGrpSpPr/>
          <p:nvPr/>
        </p:nvGrpSpPr>
        <p:grpSpPr>
          <a:xfrm>
            <a:off x="9759085" y="1028700"/>
            <a:ext cx="2073762" cy="3602908"/>
            <a:chOff x="9525003" y="2119089"/>
            <a:chExt cx="2073762" cy="3602908"/>
          </a:xfrm>
        </p:grpSpPr>
        <p:sp>
          <p:nvSpPr>
            <p:cNvPr id="10" name="Rectangle 9"/>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1" name="Picture 8" descr="Data set grouped using K-means"/>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74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 </a:t>
            </a:r>
          </a:p>
          <a:p>
            <a:pPr marL="364157" lvl="1" indent="-336145">
              <a:buFont typeface="Wingdings" panose="05000000000000000000" pitchFamily="2" charset="2"/>
              <a:buChar char="§"/>
            </a:pPr>
            <a:r>
              <a:rPr lang="en-US" dirty="0"/>
              <a:t>Stock prices prediction</a:t>
            </a:r>
          </a:p>
          <a:p>
            <a:pPr marL="364157" lvl="1" indent="-336145">
              <a:buFont typeface="Wingdings" panose="05000000000000000000" pitchFamily="2" charset="2"/>
              <a:buChar char="§"/>
            </a:pPr>
            <a:r>
              <a:rPr lang="en-US" dirty="0"/>
              <a:t>Sales forecasts </a:t>
            </a:r>
          </a:p>
          <a:p>
            <a:pPr marL="364157" lvl="1" indent="-336145">
              <a:buFont typeface="Wingdings" panose="05000000000000000000" pitchFamily="2" charset="2"/>
              <a:buChar char="§"/>
            </a:pPr>
            <a:r>
              <a:rPr lang="en-US" dirty="0"/>
              <a:t>Premiums on insurance based on different factors</a:t>
            </a:r>
          </a:p>
          <a:p>
            <a:pPr marL="364157" lvl="1" indent="-336145">
              <a:buFont typeface="Wingdings" panose="05000000000000000000" pitchFamily="2" charset="2"/>
              <a:buChar char="§"/>
            </a:pPr>
            <a:r>
              <a:rPr lang="en-US" dirty="0"/>
              <a:t>Quality control: number of complaints over time based on product specs, utilization, etc.</a:t>
            </a:r>
          </a:p>
          <a:p>
            <a:pPr marL="364157" lvl="1" indent="-336145">
              <a:buFont typeface="Wingdings" panose="05000000000000000000" pitchFamily="2" charset="2"/>
              <a:buChar char="§"/>
            </a:pPr>
            <a:r>
              <a:rPr lang="en-US" dirty="0"/>
              <a:t>Workforce prediction</a:t>
            </a:r>
          </a:p>
          <a:p>
            <a:pPr marL="364157" lvl="1" indent="-336145">
              <a:buFont typeface="Wingdings" panose="05000000000000000000" pitchFamily="2" charset="2"/>
              <a:buChar char="§"/>
            </a:pPr>
            <a:r>
              <a:rPr lang="en-US" dirty="0"/>
              <a:t>Workload prediction</a:t>
            </a:r>
          </a:p>
          <a:p>
            <a:pPr lvl="1"/>
            <a:endParaRPr lang="en-US" dirty="0"/>
          </a:p>
          <a:p>
            <a:pPr marL="0" indent="0">
              <a:buNone/>
            </a:pPr>
            <a:r>
              <a:rPr lang="en-US" dirty="0"/>
              <a:t>Algorithms: Bayesian Linear, Linear Regression, Ordinal Regression, ANN, Boosted Decision Tree, Decision Forest</a:t>
            </a:r>
          </a:p>
          <a:p>
            <a:pPr marL="0" indent="0">
              <a:buNone/>
            </a:pPr>
            <a:endParaRPr lang="en-US" dirty="0"/>
          </a:p>
        </p:txBody>
      </p:sp>
      <p:grpSp>
        <p:nvGrpSpPr>
          <p:cNvPr id="7" name="Group 6"/>
          <p:cNvGrpSpPr/>
          <p:nvPr/>
        </p:nvGrpSpPr>
        <p:grpSpPr>
          <a:xfrm>
            <a:off x="9758922" y="1028700"/>
            <a:ext cx="2073762" cy="3602908"/>
            <a:chOff x="4546308" y="2119089"/>
            <a:chExt cx="2073762" cy="3602908"/>
          </a:xfrm>
        </p:grpSpPr>
        <p:sp>
          <p:nvSpPr>
            <p:cNvPr id="12" name="Rectangle 11"/>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3" name="Picture 4" descr="Data with a nonlinear trend"/>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0274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versus Classification</a:t>
            </a:r>
          </a:p>
        </p:txBody>
      </p:sp>
      <p:sp>
        <p:nvSpPr>
          <p:cNvPr id="3" name="Content Placeholder 2"/>
          <p:cNvSpPr>
            <a:spLocks noGrp="1"/>
          </p:cNvSpPr>
          <p:nvPr>
            <p:ph idx="1"/>
          </p:nvPr>
        </p:nvSpPr>
        <p:spPr>
          <a:xfrm>
            <a:off x="152400" y="1028700"/>
            <a:ext cx="11887200" cy="1574800"/>
          </a:xfrm>
        </p:spPr>
        <p:txBody>
          <a:bodyPr>
            <a:normAutofit/>
          </a:bodyPr>
          <a:lstStyle/>
          <a:p>
            <a:pPr marL="0" indent="0">
              <a:buNone/>
            </a:pPr>
            <a:endParaRPr lang="en-US" sz="3200" dirty="0"/>
          </a:p>
          <a:p>
            <a:pPr marL="0" indent="0">
              <a:buNone/>
            </a:pPr>
            <a:r>
              <a:rPr lang="en-US" sz="3200" dirty="0"/>
              <a:t>Does your customer want to </a:t>
            </a:r>
            <a:r>
              <a:rPr lang="en-US" sz="3200" dirty="0" err="1"/>
              <a:t>predict|estimate</a:t>
            </a:r>
            <a:r>
              <a:rPr lang="en-US" sz="3200" dirty="0"/>
              <a:t> a number (regression) or apply a </a:t>
            </a:r>
            <a:r>
              <a:rPr lang="en-US" sz="3200" dirty="0" err="1"/>
              <a:t>label|categorize</a:t>
            </a:r>
            <a:r>
              <a:rPr lang="en-US" sz="3200" dirty="0"/>
              <a:t> (classification)?</a:t>
            </a:r>
          </a:p>
          <a:p>
            <a:endParaRPr lang="en-US" sz="3200" dirty="0"/>
          </a:p>
          <a:p>
            <a:endParaRPr lang="en-US" sz="3200" dirty="0"/>
          </a:p>
        </p:txBody>
      </p:sp>
      <p:sp>
        <p:nvSpPr>
          <p:cNvPr id="4" name="Text Placeholder 4"/>
          <p:cNvSpPr txBox="1">
            <a:spLocks/>
          </p:cNvSpPr>
          <p:nvPr/>
        </p:nvSpPr>
        <p:spPr>
          <a:xfrm>
            <a:off x="358841" y="2685804"/>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problems</a:t>
            </a:r>
          </a:p>
          <a:p>
            <a:pPr lvl="1"/>
            <a:r>
              <a:rPr lang="en-US" dirty="0"/>
              <a:t>Estimate household power consumption</a:t>
            </a:r>
          </a:p>
          <a:p>
            <a:pPr lvl="1"/>
            <a:r>
              <a:rPr lang="en-US" dirty="0"/>
              <a:t>Estimate customer’s income</a:t>
            </a:r>
          </a:p>
          <a:p>
            <a:endParaRPr lang="en-US" dirty="0"/>
          </a:p>
        </p:txBody>
      </p:sp>
      <p:sp>
        <p:nvSpPr>
          <p:cNvPr id="5" name="Text Placeholder 5"/>
          <p:cNvSpPr txBox="1">
            <a:spLocks/>
          </p:cNvSpPr>
          <p:nvPr/>
        </p:nvSpPr>
        <p:spPr>
          <a:xfrm>
            <a:off x="6459933" y="2685803"/>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Classification problems</a:t>
            </a:r>
          </a:p>
          <a:p>
            <a:pPr lvl="1"/>
            <a:r>
              <a:rPr lang="en-US" dirty="0"/>
              <a:t>Power station </a:t>
            </a:r>
            <a:r>
              <a:rPr lang="en-US" dirty="0" err="1"/>
              <a:t>will|will</a:t>
            </a:r>
            <a:r>
              <a:rPr lang="en-US" dirty="0"/>
              <a:t> not meet demand</a:t>
            </a:r>
          </a:p>
          <a:p>
            <a:pPr lvl="1"/>
            <a:r>
              <a:rPr lang="en-US" dirty="0"/>
              <a:t>Customer will respond to advertising</a:t>
            </a:r>
          </a:p>
          <a:p>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11935" y="4644190"/>
            <a:ext cx="2960482" cy="1979881"/>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33387" y="4644190"/>
            <a:ext cx="2960482" cy="1979881"/>
          </a:xfrm>
          <a:prstGeom prst="rect">
            <a:avLst/>
          </a:prstGeom>
        </p:spPr>
      </p:pic>
    </p:spTree>
    <p:extLst>
      <p:ext uri="{BB962C8B-B14F-4D97-AF65-F5344CB8AC3E}">
        <p14:creationId xmlns:p14="http://schemas.microsoft.com/office/powerpoint/2010/main" val="210496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versus Multiclass Classification</a:t>
            </a:r>
          </a:p>
        </p:txBody>
      </p:sp>
      <p:sp>
        <p:nvSpPr>
          <p:cNvPr id="3" name="Content Placeholder 2"/>
          <p:cNvSpPr>
            <a:spLocks noGrp="1"/>
          </p:cNvSpPr>
          <p:nvPr>
            <p:ph idx="1"/>
          </p:nvPr>
        </p:nvSpPr>
        <p:spPr>
          <a:xfrm>
            <a:off x="152400" y="1028700"/>
            <a:ext cx="11887200" cy="1193800"/>
          </a:xfrm>
        </p:spPr>
        <p:txBody>
          <a:bodyPr>
            <a:normAutofit/>
          </a:bodyPr>
          <a:lstStyle/>
          <a:p>
            <a:pPr marL="0" indent="0">
              <a:buNone/>
            </a:pPr>
            <a:endParaRPr lang="en-US" sz="3200" dirty="0"/>
          </a:p>
          <a:p>
            <a:pPr marL="0" indent="0">
              <a:buNone/>
            </a:pPr>
            <a:r>
              <a:rPr lang="en-US" sz="3200" dirty="0"/>
              <a:t>Does your customer want a </a:t>
            </a:r>
            <a:r>
              <a:rPr lang="en-US" sz="3200" dirty="0" err="1"/>
              <a:t>yes|no</a:t>
            </a:r>
            <a:r>
              <a:rPr lang="en-US" sz="3200" dirty="0"/>
              <a:t> answer?</a:t>
            </a:r>
          </a:p>
        </p:txBody>
      </p:sp>
      <p:sp>
        <p:nvSpPr>
          <p:cNvPr id="4" name="Text Placeholder 2"/>
          <p:cNvSpPr txBox="1">
            <a:spLocks/>
          </p:cNvSpPr>
          <p:nvPr/>
        </p:nvSpPr>
        <p:spPr>
          <a:xfrm>
            <a:off x="386079" y="2286000"/>
            <a:ext cx="5378548" cy="21141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Binary examples</a:t>
            </a:r>
          </a:p>
          <a:p>
            <a:pPr lvl="1"/>
            <a:r>
              <a:rPr lang="en-US" dirty="0"/>
              <a:t>click prediction</a:t>
            </a:r>
          </a:p>
          <a:p>
            <a:pPr lvl="1"/>
            <a:r>
              <a:rPr lang="en-US" dirty="0" err="1"/>
              <a:t>yes|no</a:t>
            </a:r>
            <a:endParaRPr lang="en-US" dirty="0"/>
          </a:p>
          <a:p>
            <a:pPr lvl="1"/>
            <a:r>
              <a:rPr lang="en-US" dirty="0" err="1"/>
              <a:t>over|under</a:t>
            </a:r>
            <a:endParaRPr lang="en-US" dirty="0"/>
          </a:p>
          <a:p>
            <a:pPr lvl="1"/>
            <a:r>
              <a:rPr lang="en-US" dirty="0" err="1"/>
              <a:t>win|loss</a:t>
            </a:r>
            <a:endParaRPr lang="en-US" dirty="0"/>
          </a:p>
          <a:p>
            <a:endParaRPr lang="en-US" dirty="0"/>
          </a:p>
        </p:txBody>
      </p:sp>
      <p:sp>
        <p:nvSpPr>
          <p:cNvPr id="5" name="Text Placeholder 3"/>
          <p:cNvSpPr txBox="1">
            <a:spLocks/>
          </p:cNvSpPr>
          <p:nvPr/>
        </p:nvSpPr>
        <p:spPr>
          <a:xfrm>
            <a:off x="6661052" y="2286001"/>
            <a:ext cx="5378548"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Multiclass examples</a:t>
            </a:r>
          </a:p>
          <a:p>
            <a:pPr lvl="1"/>
            <a:r>
              <a:rPr lang="en-US" dirty="0"/>
              <a:t>kind of tree</a:t>
            </a:r>
          </a:p>
          <a:p>
            <a:pPr lvl="1"/>
            <a:r>
              <a:rPr lang="en-US" dirty="0"/>
              <a:t>kind of network attack</a:t>
            </a:r>
          </a:p>
          <a:p>
            <a:pPr lvl="1"/>
            <a:r>
              <a:rPr lang="en-US" dirty="0"/>
              <a:t>type of heart disease</a:t>
            </a:r>
          </a:p>
          <a:p>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93640" y="4336673"/>
            <a:ext cx="2960482" cy="1979881"/>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15092" y="4336673"/>
            <a:ext cx="2960482" cy="1979881"/>
          </a:xfrm>
          <a:prstGeom prst="rect">
            <a:avLst/>
          </a:prstGeom>
        </p:spPr>
      </p:pic>
    </p:spTree>
    <p:extLst>
      <p:ext uri="{BB962C8B-B14F-4D97-AF65-F5344CB8AC3E}">
        <p14:creationId xmlns:p14="http://schemas.microsoft.com/office/powerpoint/2010/main" val="222969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9E54-5910-459C-9B3F-FD8881CC6D28}"/>
              </a:ext>
            </a:extLst>
          </p:cNvPr>
          <p:cNvSpPr>
            <a:spLocks noGrp="1"/>
          </p:cNvSpPr>
          <p:nvPr>
            <p:ph type="title"/>
          </p:nvPr>
        </p:nvSpPr>
        <p:spPr/>
        <p:txBody>
          <a:bodyPr/>
          <a:lstStyle/>
          <a:p>
            <a:r>
              <a:rPr lang="en-US" dirty="0"/>
              <a:t>Learning resources</a:t>
            </a:r>
          </a:p>
        </p:txBody>
      </p:sp>
      <p:sp>
        <p:nvSpPr>
          <p:cNvPr id="3" name="Content Placeholder 2">
            <a:extLst>
              <a:ext uri="{FF2B5EF4-FFF2-40B4-BE49-F238E27FC236}">
                <a16:creationId xmlns:a16="http://schemas.microsoft.com/office/drawing/2014/main" id="{F8213032-38FC-4B81-8C43-AB8524CF8040}"/>
              </a:ext>
            </a:extLst>
          </p:cNvPr>
          <p:cNvSpPr>
            <a:spLocks noGrp="1"/>
          </p:cNvSpPr>
          <p:nvPr>
            <p:ph idx="1"/>
          </p:nvPr>
        </p:nvSpPr>
        <p:spPr/>
        <p:txBody>
          <a:bodyPr/>
          <a:lstStyle/>
          <a:p>
            <a:r>
              <a:rPr lang="en-US" dirty="0"/>
              <a:t> </a:t>
            </a:r>
            <a:r>
              <a:rPr lang="en-US" u="sng" dirty="0">
                <a:hlinkClick r:id="rId2"/>
              </a:rPr>
              <a:t>https://aischool.microsoft.com/en-us/learning-paths</a:t>
            </a:r>
            <a:endParaRPr lang="en-US" dirty="0"/>
          </a:p>
          <a:p>
            <a:pPr lvl="0"/>
            <a:r>
              <a:rPr lang="en-US" u="sng" dirty="0">
                <a:hlinkClick r:id="rId3"/>
              </a:rPr>
              <a:t>https://azure.microsoft.com/en-us/solutions/architecture/?tag=artificial-intelligence</a:t>
            </a:r>
            <a:endParaRPr lang="en-US" dirty="0"/>
          </a:p>
          <a:p>
            <a:pPr lvl="0"/>
            <a:r>
              <a:rPr lang="en-US" u="sng" dirty="0">
                <a:hlinkClick r:id="rId4"/>
              </a:rPr>
              <a:t>https://azure.microsoft.com/en-us/overview/ai-platform/</a:t>
            </a:r>
            <a:endParaRPr lang="en-US" dirty="0"/>
          </a:p>
          <a:p>
            <a:pPr lvl="0"/>
            <a:r>
              <a:rPr lang="en-US" u="sng" dirty="0">
                <a:hlinkClick r:id="rId5"/>
              </a:rPr>
              <a:t>https://gallery.azure.ai/</a:t>
            </a:r>
            <a:endParaRPr lang="en-US" dirty="0"/>
          </a:p>
          <a:p>
            <a:pPr lvl="0"/>
            <a:r>
              <a:rPr lang="en-US" u="sng" dirty="0">
                <a:hlinkClick r:id="rId6"/>
              </a:rPr>
              <a:t>https://www.edx.org/microsoft-professional-program-artificial-intelligence</a:t>
            </a:r>
            <a:endParaRPr lang="en-US" dirty="0"/>
          </a:p>
          <a:p>
            <a:pPr lvl="0"/>
            <a:r>
              <a:rPr lang="en-US" u="sng" dirty="0">
                <a:hlinkClick r:id="rId7"/>
              </a:rPr>
              <a:t>https://www.edx.org/microsoft-professional-program-data-science</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58393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B43F-6AD9-4B5F-B24B-E6726B13BC44}"/>
              </a:ext>
            </a:extLst>
          </p:cNvPr>
          <p:cNvSpPr>
            <a:spLocks noGrp="1"/>
          </p:cNvSpPr>
          <p:nvPr>
            <p:ph type="title"/>
          </p:nvPr>
        </p:nvSpPr>
        <p:spPr/>
        <p:txBody>
          <a:bodyPr/>
          <a:lstStyle/>
          <a:p>
            <a:r>
              <a:rPr lang="en-US" dirty="0"/>
              <a:t>Your go to Team!</a:t>
            </a:r>
          </a:p>
        </p:txBody>
      </p:sp>
      <p:graphicFrame>
        <p:nvGraphicFramePr>
          <p:cNvPr id="4" name="Content Placeholder 3">
            <a:extLst>
              <a:ext uri="{FF2B5EF4-FFF2-40B4-BE49-F238E27FC236}">
                <a16:creationId xmlns:a16="http://schemas.microsoft.com/office/drawing/2014/main" id="{F03ED187-5D33-4117-AD0F-8A1AE3F58452}"/>
              </a:ext>
            </a:extLst>
          </p:cNvPr>
          <p:cNvGraphicFramePr>
            <a:graphicFrameLocks noGrp="1"/>
          </p:cNvGraphicFramePr>
          <p:nvPr>
            <p:ph idx="1"/>
          </p:nvPr>
        </p:nvGraphicFramePr>
        <p:xfrm>
          <a:off x="152400" y="1028700"/>
          <a:ext cx="11887200" cy="2966720"/>
        </p:xfrm>
        <a:graphic>
          <a:graphicData uri="http://schemas.openxmlformats.org/drawingml/2006/table">
            <a:tbl>
              <a:tblPr firstRow="1" bandRow="1">
                <a:tableStyleId>{5C22544A-7EE6-4342-B048-85BDC9FD1C3A}</a:tableStyleId>
              </a:tblPr>
              <a:tblGrid>
                <a:gridCol w="4166212">
                  <a:extLst>
                    <a:ext uri="{9D8B030D-6E8A-4147-A177-3AD203B41FA5}">
                      <a16:colId xmlns:a16="http://schemas.microsoft.com/office/drawing/2014/main" val="3792636849"/>
                    </a:ext>
                  </a:extLst>
                </a:gridCol>
                <a:gridCol w="4153359">
                  <a:extLst>
                    <a:ext uri="{9D8B030D-6E8A-4147-A177-3AD203B41FA5}">
                      <a16:colId xmlns:a16="http://schemas.microsoft.com/office/drawing/2014/main" val="2751555973"/>
                    </a:ext>
                  </a:extLst>
                </a:gridCol>
                <a:gridCol w="3567629">
                  <a:extLst>
                    <a:ext uri="{9D8B030D-6E8A-4147-A177-3AD203B41FA5}">
                      <a16:colId xmlns:a16="http://schemas.microsoft.com/office/drawing/2014/main" val="1564450213"/>
                    </a:ext>
                  </a:extLst>
                </a:gridCol>
              </a:tblGrid>
              <a:tr h="370840">
                <a:tc>
                  <a:txBody>
                    <a:bodyPr/>
                    <a:lstStyle/>
                    <a:p>
                      <a:r>
                        <a:rPr lang="en-US" dirty="0"/>
                        <a:t>Name</a:t>
                      </a:r>
                    </a:p>
                  </a:txBody>
                  <a:tcPr/>
                </a:tc>
                <a:tc>
                  <a:txBody>
                    <a:bodyPr/>
                    <a:lstStyle/>
                    <a:p>
                      <a:r>
                        <a:rPr lang="en-US" dirty="0"/>
                        <a:t>Email</a:t>
                      </a:r>
                    </a:p>
                  </a:txBody>
                  <a:tcPr/>
                </a:tc>
                <a:tc>
                  <a:txBody>
                    <a:bodyPr/>
                    <a:lstStyle/>
                    <a:p>
                      <a:endParaRPr lang="en-US" dirty="0"/>
                    </a:p>
                  </a:txBody>
                  <a:tcPr/>
                </a:tc>
                <a:extLst>
                  <a:ext uri="{0D108BD9-81ED-4DB2-BD59-A6C34878D82A}">
                    <a16:rowId xmlns:a16="http://schemas.microsoft.com/office/drawing/2014/main" val="487544113"/>
                  </a:ext>
                </a:extLst>
              </a:tr>
              <a:tr h="370840">
                <a:tc>
                  <a:txBody>
                    <a:bodyPr/>
                    <a:lstStyle/>
                    <a:p>
                      <a:r>
                        <a:rPr lang="en-US" dirty="0">
                          <a:solidFill>
                            <a:schemeClr val="accent1">
                              <a:lumMod val="50000"/>
                            </a:schemeClr>
                          </a:solidFill>
                        </a:rPr>
                        <a:t>Megan Smith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megan.smith@microsoft.com</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1">
                              <a:lumMod val="50000"/>
                            </a:schemeClr>
                          </a:solidFill>
                          <a:latin typeface="+mn-lt"/>
                          <a:ea typeface="+mn-ea"/>
                          <a:cs typeface="+mn-cs"/>
                        </a:rPr>
                        <a:t>SQL Server, SQL Data Warehouse</a:t>
                      </a:r>
                    </a:p>
                  </a:txBody>
                  <a:tcPr/>
                </a:tc>
                <a:extLst>
                  <a:ext uri="{0D108BD9-81ED-4DB2-BD59-A6C34878D82A}">
                    <a16:rowId xmlns:a16="http://schemas.microsoft.com/office/drawing/2014/main" val="1510396782"/>
                  </a:ext>
                </a:extLst>
              </a:tr>
              <a:tr h="370840">
                <a:tc>
                  <a:txBody>
                    <a:bodyPr/>
                    <a:lstStyle/>
                    <a:p>
                      <a:r>
                        <a:rPr lang="en-US" dirty="0">
                          <a:solidFill>
                            <a:schemeClr val="accent1">
                              <a:lumMod val="50000"/>
                            </a:schemeClr>
                          </a:solidFill>
                        </a:rPr>
                        <a:t>Joyjeet Majumdar</a:t>
                      </a:r>
                    </a:p>
                  </a:txBody>
                  <a:tcPr/>
                </a:tc>
                <a:tc>
                  <a:txBody>
                    <a:bodyPr/>
                    <a:lstStyle/>
                    <a:p>
                      <a:r>
                        <a:rPr lang="en-US" dirty="0" err="1">
                          <a:hlinkClick r:id="rId3"/>
                        </a:rPr>
                        <a:t>joyjeetm@microsof</a:t>
                      </a:r>
                      <a:r>
                        <a:rPr lang="en-US" dirty="0">
                          <a:hlinkClick r:id="rId3"/>
                        </a:rPr>
                        <a:t> t.com</a:t>
                      </a:r>
                      <a:endParaRPr lang="en-US" dirty="0"/>
                    </a:p>
                  </a:txBody>
                  <a:tcPr/>
                </a:tc>
                <a:tc>
                  <a:txBody>
                    <a:bodyPr/>
                    <a:lstStyle/>
                    <a:p>
                      <a:r>
                        <a:rPr lang="en-US" sz="1800" kern="1200" dirty="0">
                          <a:solidFill>
                            <a:schemeClr val="accent1">
                              <a:lumMod val="50000"/>
                            </a:schemeClr>
                          </a:solidFill>
                          <a:latin typeface="+mn-lt"/>
                          <a:ea typeface="+mn-ea"/>
                          <a:cs typeface="+mn-cs"/>
                        </a:rPr>
                        <a:t>Advance Analytics, AI</a:t>
                      </a:r>
                    </a:p>
                  </a:txBody>
                  <a:tcPr/>
                </a:tc>
                <a:extLst>
                  <a:ext uri="{0D108BD9-81ED-4DB2-BD59-A6C34878D82A}">
                    <a16:rowId xmlns:a16="http://schemas.microsoft.com/office/drawing/2014/main" val="862494671"/>
                  </a:ext>
                </a:extLst>
              </a:tr>
              <a:tr h="370840">
                <a:tc>
                  <a:txBody>
                    <a:bodyPr/>
                    <a:lstStyle/>
                    <a:p>
                      <a:r>
                        <a:rPr lang="en-US" dirty="0">
                          <a:solidFill>
                            <a:schemeClr val="accent1">
                              <a:lumMod val="50000"/>
                            </a:schemeClr>
                          </a:solidFill>
                        </a:rPr>
                        <a:t>Geoff Fawcett</a:t>
                      </a:r>
                    </a:p>
                  </a:txBody>
                  <a:tcPr/>
                </a:tc>
                <a:tc>
                  <a:txBody>
                    <a:bodyPr/>
                    <a:lstStyle/>
                    <a:p>
                      <a:r>
                        <a:rPr lang="en-US" dirty="0">
                          <a:hlinkClick r:id="rId4"/>
                        </a:rPr>
                        <a:t>Geoff.Fawcett@microsoft.com</a:t>
                      </a:r>
                      <a:r>
                        <a:rPr lang="en-US" dirty="0"/>
                        <a:t> </a:t>
                      </a:r>
                    </a:p>
                  </a:txBody>
                  <a:tcPr/>
                </a:tc>
                <a:tc>
                  <a:txBody>
                    <a:bodyPr/>
                    <a:lstStyle/>
                    <a:p>
                      <a:r>
                        <a:rPr lang="en-US" sz="1800" kern="1200" dirty="0">
                          <a:solidFill>
                            <a:schemeClr val="accent1">
                              <a:lumMod val="50000"/>
                            </a:schemeClr>
                          </a:solidFill>
                          <a:latin typeface="+mn-lt"/>
                          <a:ea typeface="+mn-ea"/>
                          <a:cs typeface="+mn-cs"/>
                        </a:rPr>
                        <a:t>Power BI</a:t>
                      </a:r>
                    </a:p>
                  </a:txBody>
                  <a:tcPr/>
                </a:tc>
                <a:extLst>
                  <a:ext uri="{0D108BD9-81ED-4DB2-BD59-A6C34878D82A}">
                    <a16:rowId xmlns:a16="http://schemas.microsoft.com/office/drawing/2014/main" val="2005219900"/>
                  </a:ext>
                </a:extLst>
              </a:tr>
              <a:tr h="370840">
                <a:tc>
                  <a:txBody>
                    <a:bodyPr/>
                    <a:lstStyle/>
                    <a:p>
                      <a:r>
                        <a:rPr lang="en-US" dirty="0">
                          <a:solidFill>
                            <a:schemeClr val="accent1">
                              <a:lumMod val="50000"/>
                            </a:schemeClr>
                          </a:solidFill>
                        </a:rPr>
                        <a:t>Amit Budhu</a:t>
                      </a:r>
                    </a:p>
                  </a:txBody>
                  <a:tcPr/>
                </a:tc>
                <a:tc>
                  <a:txBody>
                    <a:bodyPr/>
                    <a:lstStyle/>
                    <a:p>
                      <a:r>
                        <a:rPr lang="en-US" dirty="0">
                          <a:hlinkClick r:id="rId5"/>
                        </a:rPr>
                        <a:t>Amitraj.Budhu@microsoft.com</a:t>
                      </a:r>
                      <a:r>
                        <a:rPr lang="en-US" dirty="0"/>
                        <a:t> </a:t>
                      </a:r>
                    </a:p>
                  </a:txBody>
                  <a:tcPr/>
                </a:tc>
                <a:tc>
                  <a:txBody>
                    <a:bodyPr/>
                    <a:lstStyle/>
                    <a:p>
                      <a:r>
                        <a:rPr lang="en-US" sz="1800" kern="1200" dirty="0">
                          <a:solidFill>
                            <a:schemeClr val="accent1">
                              <a:lumMod val="50000"/>
                            </a:schemeClr>
                          </a:solidFill>
                          <a:latin typeface="+mn-lt"/>
                          <a:ea typeface="+mn-ea"/>
                          <a:cs typeface="+mn-cs"/>
                        </a:rPr>
                        <a:t>Apps, Infrastructure, DevOps</a:t>
                      </a:r>
                    </a:p>
                  </a:txBody>
                  <a:tcPr/>
                </a:tc>
                <a:extLst>
                  <a:ext uri="{0D108BD9-81ED-4DB2-BD59-A6C34878D82A}">
                    <a16:rowId xmlns:a16="http://schemas.microsoft.com/office/drawing/2014/main" val="4190035897"/>
                  </a:ext>
                </a:extLst>
              </a:tr>
              <a:tr h="370840">
                <a:tc>
                  <a:txBody>
                    <a:bodyPr/>
                    <a:lstStyle/>
                    <a:p>
                      <a:r>
                        <a:rPr lang="en-US" dirty="0">
                          <a:solidFill>
                            <a:schemeClr val="accent1">
                              <a:lumMod val="50000"/>
                            </a:schemeClr>
                          </a:solidFill>
                        </a:rPr>
                        <a:t>Tom Ford</a:t>
                      </a:r>
                    </a:p>
                  </a:txBody>
                  <a:tcPr/>
                </a:tc>
                <a:tc>
                  <a:txBody>
                    <a:bodyPr/>
                    <a:lstStyle/>
                    <a:p>
                      <a:r>
                        <a:rPr lang="en-US" dirty="0">
                          <a:hlinkClick r:id="rId6"/>
                        </a:rPr>
                        <a:t>TomFo@microsoft.com</a:t>
                      </a:r>
                      <a:r>
                        <a:rPr lang="en-US" dirty="0"/>
                        <a:t> </a:t>
                      </a:r>
                    </a:p>
                  </a:txBody>
                  <a:tcPr/>
                </a:tc>
                <a:tc>
                  <a:txBody>
                    <a:bodyPr/>
                    <a:lstStyle/>
                    <a:p>
                      <a:r>
                        <a:rPr lang="en-US" sz="1800" kern="1200" dirty="0">
                          <a:solidFill>
                            <a:schemeClr val="accent1">
                              <a:lumMod val="50000"/>
                            </a:schemeClr>
                          </a:solidFill>
                          <a:latin typeface="+mn-lt"/>
                          <a:ea typeface="+mn-ea"/>
                          <a:cs typeface="+mn-cs"/>
                        </a:rPr>
                        <a:t>All Data and AI needs for Business</a:t>
                      </a:r>
                    </a:p>
                  </a:txBody>
                  <a:tcPr/>
                </a:tc>
                <a:extLst>
                  <a:ext uri="{0D108BD9-81ED-4DB2-BD59-A6C34878D82A}">
                    <a16:rowId xmlns:a16="http://schemas.microsoft.com/office/drawing/2014/main" val="1141127157"/>
                  </a:ext>
                </a:extLst>
              </a:tr>
              <a:tr h="370840">
                <a:tc>
                  <a:txBody>
                    <a:bodyPr/>
                    <a:lstStyle/>
                    <a:p>
                      <a:r>
                        <a:rPr lang="en-US" dirty="0">
                          <a:solidFill>
                            <a:schemeClr val="accent1">
                              <a:lumMod val="50000"/>
                            </a:schemeClr>
                          </a:solidFill>
                        </a:rPr>
                        <a:t>Tom Roe</a:t>
                      </a:r>
                    </a:p>
                  </a:txBody>
                  <a:tcPr/>
                </a:tc>
                <a:tc>
                  <a:txBody>
                    <a:bodyPr/>
                    <a:lstStyle/>
                    <a:p>
                      <a:r>
                        <a:rPr lang="en-US" dirty="0">
                          <a:hlinkClick r:id="rId7"/>
                        </a:rPr>
                        <a:t>Tom.Roe@microsoft.com</a:t>
                      </a:r>
                      <a:r>
                        <a:rPr lang="en-US" dirty="0"/>
                        <a:t> </a:t>
                      </a:r>
                    </a:p>
                  </a:txBody>
                  <a:tcPr/>
                </a:tc>
                <a:tc>
                  <a:txBody>
                    <a:bodyPr/>
                    <a:lstStyle/>
                    <a:p>
                      <a:r>
                        <a:rPr lang="en-US" sz="1800" kern="1200" dirty="0">
                          <a:solidFill>
                            <a:schemeClr val="accent1">
                              <a:lumMod val="50000"/>
                            </a:schemeClr>
                          </a:solidFill>
                          <a:latin typeface="+mn-lt"/>
                          <a:ea typeface="+mn-ea"/>
                          <a:cs typeface="+mn-cs"/>
                        </a:rPr>
                        <a:t>All Apps &amp; Infra needs for Business</a:t>
                      </a:r>
                    </a:p>
                  </a:txBody>
                  <a:tcPr/>
                </a:tc>
                <a:extLst>
                  <a:ext uri="{0D108BD9-81ED-4DB2-BD59-A6C34878D82A}">
                    <a16:rowId xmlns:a16="http://schemas.microsoft.com/office/drawing/2014/main" val="2760979292"/>
                  </a:ext>
                </a:extLst>
              </a:tr>
              <a:tr h="370840">
                <a:tc>
                  <a:txBody>
                    <a:bodyPr/>
                    <a:lstStyle/>
                    <a:p>
                      <a:r>
                        <a:rPr lang="en-US" dirty="0">
                          <a:solidFill>
                            <a:schemeClr val="accent1">
                              <a:lumMod val="50000"/>
                            </a:schemeClr>
                          </a:solidFill>
                        </a:rPr>
                        <a:t>Brian Hewitt</a:t>
                      </a:r>
                    </a:p>
                  </a:txBody>
                  <a:tcPr/>
                </a:tc>
                <a:tc>
                  <a:txBody>
                    <a:bodyPr/>
                    <a:lstStyle/>
                    <a:p>
                      <a:r>
                        <a:rPr lang="en-US" dirty="0">
                          <a:hlinkClick r:id="rId8"/>
                        </a:rPr>
                        <a:t>Brian.Hewitt@microsoft.com</a:t>
                      </a:r>
                      <a:endParaRPr lang="en-US" dirty="0"/>
                    </a:p>
                  </a:txBody>
                  <a:tcPr/>
                </a:tc>
                <a:tc>
                  <a:txBody>
                    <a:bodyPr/>
                    <a:lstStyle/>
                    <a:p>
                      <a:r>
                        <a:rPr lang="en-US" sz="1800" kern="1200" dirty="0">
                          <a:solidFill>
                            <a:schemeClr val="accent1">
                              <a:lumMod val="50000"/>
                            </a:schemeClr>
                          </a:solidFill>
                          <a:latin typeface="+mn-lt"/>
                          <a:ea typeface="+mn-ea"/>
                          <a:cs typeface="+mn-cs"/>
                        </a:rPr>
                        <a:t>Any Microsoft help you need </a:t>
                      </a:r>
                    </a:p>
                  </a:txBody>
                  <a:tcPr/>
                </a:tc>
                <a:extLst>
                  <a:ext uri="{0D108BD9-81ED-4DB2-BD59-A6C34878D82A}">
                    <a16:rowId xmlns:a16="http://schemas.microsoft.com/office/drawing/2014/main" val="180535236"/>
                  </a:ext>
                </a:extLst>
              </a:tr>
            </a:tbl>
          </a:graphicData>
        </a:graphic>
      </p:graphicFrame>
    </p:spTree>
    <p:extLst>
      <p:ext uri="{BB962C8B-B14F-4D97-AF65-F5344CB8AC3E}">
        <p14:creationId xmlns:p14="http://schemas.microsoft.com/office/powerpoint/2010/main" val="3250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B3C8-617C-4BEF-BDAE-FBB7F39901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A8BBAD-5739-4435-A3F3-0DE4B339C292}"/>
              </a:ext>
            </a:extLst>
          </p:cNvPr>
          <p:cNvSpPr>
            <a:spLocks noGrp="1"/>
          </p:cNvSpPr>
          <p:nvPr>
            <p:ph idx="1"/>
          </p:nvPr>
        </p:nvSpPr>
        <p:spPr/>
        <p:txBody>
          <a:bodyPr/>
          <a:lstStyle/>
          <a:p>
            <a:r>
              <a:rPr lang="en-US" dirty="0"/>
              <a:t>What is ML Studio</a:t>
            </a:r>
            <a:endParaRPr lang="en-US" dirty="0">
              <a:hlinkClick r:id="rId3"/>
            </a:endParaRPr>
          </a:p>
          <a:p>
            <a:pPr lvl="1"/>
            <a:r>
              <a:rPr lang="en-US" dirty="0">
                <a:hlinkClick r:id="rId3"/>
              </a:rPr>
              <a:t>https://docs.microsoft.com/en-us/azure/machine-learning/studio/what-is-ml-studio</a:t>
            </a:r>
            <a:endParaRPr lang="en-US" dirty="0"/>
          </a:p>
          <a:p>
            <a:endParaRPr lang="en-US" dirty="0"/>
          </a:p>
          <a:p>
            <a:r>
              <a:rPr lang="en-US" dirty="0"/>
              <a:t>Cheat Sheet: </a:t>
            </a:r>
          </a:p>
          <a:p>
            <a:pPr lvl="1"/>
            <a:r>
              <a:rPr lang="en-US" dirty="0">
                <a:hlinkClick r:id="rId4"/>
              </a:rPr>
              <a:t>https://docs.microsoft.com/en-us/azure/machine-learning/studio/algorithm-choice</a:t>
            </a:r>
            <a:endParaRPr lang="en-US" dirty="0"/>
          </a:p>
          <a:p>
            <a:pPr lvl="1"/>
            <a:r>
              <a:rPr lang="en-US" dirty="0"/>
              <a:t>https://docs.microsoft.com/en-us/azure/machine-learning/studio/algorithm-cheat-sheet</a:t>
            </a:r>
          </a:p>
          <a:p>
            <a:endParaRPr lang="en-US" dirty="0"/>
          </a:p>
        </p:txBody>
      </p:sp>
    </p:spTree>
    <p:extLst>
      <p:ext uri="{BB962C8B-B14F-4D97-AF65-F5344CB8AC3E}">
        <p14:creationId xmlns:p14="http://schemas.microsoft.com/office/powerpoint/2010/main" val="197064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B43F-6AD9-4B5F-B24B-E6726B13BC44}"/>
              </a:ext>
            </a:extLst>
          </p:cNvPr>
          <p:cNvSpPr>
            <a:spLocks noGrp="1"/>
          </p:cNvSpPr>
          <p:nvPr>
            <p:ph type="title"/>
          </p:nvPr>
        </p:nvSpPr>
        <p:spPr/>
        <p:txBody>
          <a:bodyPr/>
          <a:lstStyle/>
          <a:p>
            <a:r>
              <a:rPr lang="en-US" dirty="0"/>
              <a:t>Your go to Team!</a:t>
            </a:r>
          </a:p>
        </p:txBody>
      </p:sp>
      <p:graphicFrame>
        <p:nvGraphicFramePr>
          <p:cNvPr id="4" name="Content Placeholder 3">
            <a:extLst>
              <a:ext uri="{FF2B5EF4-FFF2-40B4-BE49-F238E27FC236}">
                <a16:creationId xmlns:a16="http://schemas.microsoft.com/office/drawing/2014/main" id="{F03ED187-5D33-4117-AD0F-8A1AE3F58452}"/>
              </a:ext>
            </a:extLst>
          </p:cNvPr>
          <p:cNvGraphicFramePr>
            <a:graphicFrameLocks noGrp="1"/>
          </p:cNvGraphicFramePr>
          <p:nvPr>
            <p:ph idx="1"/>
            <p:extLst>
              <p:ext uri="{D42A27DB-BD31-4B8C-83A1-F6EECF244321}">
                <p14:modId xmlns:p14="http://schemas.microsoft.com/office/powerpoint/2010/main" val="3831002454"/>
              </p:ext>
            </p:extLst>
          </p:nvPr>
        </p:nvGraphicFramePr>
        <p:xfrm>
          <a:off x="152400" y="1028700"/>
          <a:ext cx="11887200" cy="2966720"/>
        </p:xfrm>
        <a:graphic>
          <a:graphicData uri="http://schemas.openxmlformats.org/drawingml/2006/table">
            <a:tbl>
              <a:tblPr firstRow="1" bandRow="1">
                <a:tableStyleId>{5C22544A-7EE6-4342-B048-85BDC9FD1C3A}</a:tableStyleId>
              </a:tblPr>
              <a:tblGrid>
                <a:gridCol w="4166212">
                  <a:extLst>
                    <a:ext uri="{9D8B030D-6E8A-4147-A177-3AD203B41FA5}">
                      <a16:colId xmlns:a16="http://schemas.microsoft.com/office/drawing/2014/main" val="3792636849"/>
                    </a:ext>
                  </a:extLst>
                </a:gridCol>
                <a:gridCol w="4153359">
                  <a:extLst>
                    <a:ext uri="{9D8B030D-6E8A-4147-A177-3AD203B41FA5}">
                      <a16:colId xmlns:a16="http://schemas.microsoft.com/office/drawing/2014/main" val="2751555973"/>
                    </a:ext>
                  </a:extLst>
                </a:gridCol>
                <a:gridCol w="3567629">
                  <a:extLst>
                    <a:ext uri="{9D8B030D-6E8A-4147-A177-3AD203B41FA5}">
                      <a16:colId xmlns:a16="http://schemas.microsoft.com/office/drawing/2014/main" val="1564450213"/>
                    </a:ext>
                  </a:extLst>
                </a:gridCol>
              </a:tblGrid>
              <a:tr h="370840">
                <a:tc>
                  <a:txBody>
                    <a:bodyPr/>
                    <a:lstStyle/>
                    <a:p>
                      <a:r>
                        <a:rPr lang="en-US" dirty="0"/>
                        <a:t>Name</a:t>
                      </a:r>
                    </a:p>
                  </a:txBody>
                  <a:tcPr/>
                </a:tc>
                <a:tc>
                  <a:txBody>
                    <a:bodyPr/>
                    <a:lstStyle/>
                    <a:p>
                      <a:r>
                        <a:rPr lang="en-US" dirty="0"/>
                        <a:t>Email</a:t>
                      </a:r>
                    </a:p>
                  </a:txBody>
                  <a:tcPr/>
                </a:tc>
                <a:tc>
                  <a:txBody>
                    <a:bodyPr/>
                    <a:lstStyle/>
                    <a:p>
                      <a:endParaRPr lang="en-US" dirty="0"/>
                    </a:p>
                  </a:txBody>
                  <a:tcPr/>
                </a:tc>
                <a:extLst>
                  <a:ext uri="{0D108BD9-81ED-4DB2-BD59-A6C34878D82A}">
                    <a16:rowId xmlns:a16="http://schemas.microsoft.com/office/drawing/2014/main" val="487544113"/>
                  </a:ext>
                </a:extLst>
              </a:tr>
              <a:tr h="370840">
                <a:tc>
                  <a:txBody>
                    <a:bodyPr/>
                    <a:lstStyle/>
                    <a:p>
                      <a:r>
                        <a:rPr lang="en-US" dirty="0">
                          <a:solidFill>
                            <a:schemeClr val="accent1">
                              <a:lumMod val="50000"/>
                            </a:schemeClr>
                          </a:solidFill>
                        </a:rPr>
                        <a:t>Megan Smith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megan.smith@microsoft.com</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1">
                              <a:lumMod val="50000"/>
                            </a:schemeClr>
                          </a:solidFill>
                          <a:latin typeface="+mn-lt"/>
                          <a:ea typeface="+mn-ea"/>
                          <a:cs typeface="+mn-cs"/>
                        </a:rPr>
                        <a:t>SQL Server, SQL Data Warehouse</a:t>
                      </a:r>
                    </a:p>
                  </a:txBody>
                  <a:tcPr/>
                </a:tc>
                <a:extLst>
                  <a:ext uri="{0D108BD9-81ED-4DB2-BD59-A6C34878D82A}">
                    <a16:rowId xmlns:a16="http://schemas.microsoft.com/office/drawing/2014/main" val="1510396782"/>
                  </a:ext>
                </a:extLst>
              </a:tr>
              <a:tr h="370840">
                <a:tc>
                  <a:txBody>
                    <a:bodyPr/>
                    <a:lstStyle/>
                    <a:p>
                      <a:r>
                        <a:rPr lang="en-US" dirty="0">
                          <a:solidFill>
                            <a:schemeClr val="accent1">
                              <a:lumMod val="50000"/>
                            </a:schemeClr>
                          </a:solidFill>
                        </a:rPr>
                        <a:t>Joyjeet Majumdar</a:t>
                      </a:r>
                    </a:p>
                  </a:txBody>
                  <a:tcPr/>
                </a:tc>
                <a:tc>
                  <a:txBody>
                    <a:bodyPr/>
                    <a:lstStyle/>
                    <a:p>
                      <a:r>
                        <a:rPr lang="en-US" dirty="0" err="1">
                          <a:hlinkClick r:id="rId3"/>
                        </a:rPr>
                        <a:t>joyjeetm@microsof</a:t>
                      </a:r>
                      <a:r>
                        <a:rPr lang="en-US" dirty="0">
                          <a:hlinkClick r:id="rId3"/>
                        </a:rPr>
                        <a:t> t.com</a:t>
                      </a:r>
                      <a:endParaRPr lang="en-US" dirty="0"/>
                    </a:p>
                  </a:txBody>
                  <a:tcPr/>
                </a:tc>
                <a:tc>
                  <a:txBody>
                    <a:bodyPr/>
                    <a:lstStyle/>
                    <a:p>
                      <a:r>
                        <a:rPr lang="en-US" sz="1800" kern="1200" dirty="0">
                          <a:solidFill>
                            <a:schemeClr val="accent1">
                              <a:lumMod val="50000"/>
                            </a:schemeClr>
                          </a:solidFill>
                          <a:latin typeface="+mn-lt"/>
                          <a:ea typeface="+mn-ea"/>
                          <a:cs typeface="+mn-cs"/>
                        </a:rPr>
                        <a:t>Advance Analytics, AI</a:t>
                      </a:r>
                    </a:p>
                  </a:txBody>
                  <a:tcPr/>
                </a:tc>
                <a:extLst>
                  <a:ext uri="{0D108BD9-81ED-4DB2-BD59-A6C34878D82A}">
                    <a16:rowId xmlns:a16="http://schemas.microsoft.com/office/drawing/2014/main" val="862494671"/>
                  </a:ext>
                </a:extLst>
              </a:tr>
              <a:tr h="370840">
                <a:tc>
                  <a:txBody>
                    <a:bodyPr/>
                    <a:lstStyle/>
                    <a:p>
                      <a:r>
                        <a:rPr lang="en-US" dirty="0">
                          <a:solidFill>
                            <a:schemeClr val="accent1">
                              <a:lumMod val="50000"/>
                            </a:schemeClr>
                          </a:solidFill>
                        </a:rPr>
                        <a:t>Geoff Fawcett</a:t>
                      </a:r>
                    </a:p>
                  </a:txBody>
                  <a:tcPr/>
                </a:tc>
                <a:tc>
                  <a:txBody>
                    <a:bodyPr/>
                    <a:lstStyle/>
                    <a:p>
                      <a:r>
                        <a:rPr lang="en-US" dirty="0">
                          <a:hlinkClick r:id="rId4"/>
                        </a:rPr>
                        <a:t>Geoff.Fawcett@microsoft.com</a:t>
                      </a:r>
                      <a:r>
                        <a:rPr lang="en-US" dirty="0"/>
                        <a:t> </a:t>
                      </a:r>
                    </a:p>
                  </a:txBody>
                  <a:tcPr/>
                </a:tc>
                <a:tc>
                  <a:txBody>
                    <a:bodyPr/>
                    <a:lstStyle/>
                    <a:p>
                      <a:r>
                        <a:rPr lang="en-US" sz="1800" kern="1200" dirty="0">
                          <a:solidFill>
                            <a:schemeClr val="accent1">
                              <a:lumMod val="50000"/>
                            </a:schemeClr>
                          </a:solidFill>
                          <a:latin typeface="+mn-lt"/>
                          <a:ea typeface="+mn-ea"/>
                          <a:cs typeface="+mn-cs"/>
                        </a:rPr>
                        <a:t>Power BI</a:t>
                      </a:r>
                    </a:p>
                  </a:txBody>
                  <a:tcPr/>
                </a:tc>
                <a:extLst>
                  <a:ext uri="{0D108BD9-81ED-4DB2-BD59-A6C34878D82A}">
                    <a16:rowId xmlns:a16="http://schemas.microsoft.com/office/drawing/2014/main" val="2005219900"/>
                  </a:ext>
                </a:extLst>
              </a:tr>
              <a:tr h="370840">
                <a:tc>
                  <a:txBody>
                    <a:bodyPr/>
                    <a:lstStyle/>
                    <a:p>
                      <a:r>
                        <a:rPr lang="en-US" dirty="0">
                          <a:solidFill>
                            <a:schemeClr val="accent1">
                              <a:lumMod val="50000"/>
                            </a:schemeClr>
                          </a:solidFill>
                        </a:rPr>
                        <a:t>Amit Budhu</a:t>
                      </a:r>
                    </a:p>
                  </a:txBody>
                  <a:tcPr/>
                </a:tc>
                <a:tc>
                  <a:txBody>
                    <a:bodyPr/>
                    <a:lstStyle/>
                    <a:p>
                      <a:r>
                        <a:rPr lang="en-US" dirty="0">
                          <a:hlinkClick r:id="rId5"/>
                        </a:rPr>
                        <a:t>Amitraj.Budhu@microsoft.com</a:t>
                      </a:r>
                      <a:r>
                        <a:rPr lang="en-US" dirty="0"/>
                        <a:t> </a:t>
                      </a:r>
                    </a:p>
                  </a:txBody>
                  <a:tcPr/>
                </a:tc>
                <a:tc>
                  <a:txBody>
                    <a:bodyPr/>
                    <a:lstStyle/>
                    <a:p>
                      <a:r>
                        <a:rPr lang="en-US" sz="1800" kern="1200" dirty="0">
                          <a:solidFill>
                            <a:schemeClr val="accent1">
                              <a:lumMod val="50000"/>
                            </a:schemeClr>
                          </a:solidFill>
                          <a:latin typeface="+mn-lt"/>
                          <a:ea typeface="+mn-ea"/>
                          <a:cs typeface="+mn-cs"/>
                        </a:rPr>
                        <a:t>Apps, Infrastructure, DevOps</a:t>
                      </a:r>
                    </a:p>
                  </a:txBody>
                  <a:tcPr/>
                </a:tc>
                <a:extLst>
                  <a:ext uri="{0D108BD9-81ED-4DB2-BD59-A6C34878D82A}">
                    <a16:rowId xmlns:a16="http://schemas.microsoft.com/office/drawing/2014/main" val="4190035897"/>
                  </a:ext>
                </a:extLst>
              </a:tr>
              <a:tr h="370840">
                <a:tc>
                  <a:txBody>
                    <a:bodyPr/>
                    <a:lstStyle/>
                    <a:p>
                      <a:r>
                        <a:rPr lang="en-US" dirty="0">
                          <a:solidFill>
                            <a:schemeClr val="accent1">
                              <a:lumMod val="50000"/>
                            </a:schemeClr>
                          </a:solidFill>
                        </a:rPr>
                        <a:t>Tom Ford</a:t>
                      </a:r>
                    </a:p>
                  </a:txBody>
                  <a:tcPr/>
                </a:tc>
                <a:tc>
                  <a:txBody>
                    <a:bodyPr/>
                    <a:lstStyle/>
                    <a:p>
                      <a:r>
                        <a:rPr lang="en-US" dirty="0">
                          <a:hlinkClick r:id="rId6"/>
                        </a:rPr>
                        <a:t>TomFo@microsoft.com</a:t>
                      </a:r>
                      <a:r>
                        <a:rPr lang="en-US" dirty="0"/>
                        <a:t> </a:t>
                      </a:r>
                    </a:p>
                  </a:txBody>
                  <a:tcPr/>
                </a:tc>
                <a:tc>
                  <a:txBody>
                    <a:bodyPr/>
                    <a:lstStyle/>
                    <a:p>
                      <a:r>
                        <a:rPr lang="en-US" sz="1800" kern="1200" dirty="0">
                          <a:solidFill>
                            <a:schemeClr val="accent1">
                              <a:lumMod val="50000"/>
                            </a:schemeClr>
                          </a:solidFill>
                          <a:latin typeface="+mn-lt"/>
                          <a:ea typeface="+mn-ea"/>
                          <a:cs typeface="+mn-cs"/>
                        </a:rPr>
                        <a:t>All Data and AI needs for Business</a:t>
                      </a:r>
                    </a:p>
                  </a:txBody>
                  <a:tcPr/>
                </a:tc>
                <a:extLst>
                  <a:ext uri="{0D108BD9-81ED-4DB2-BD59-A6C34878D82A}">
                    <a16:rowId xmlns:a16="http://schemas.microsoft.com/office/drawing/2014/main" val="1141127157"/>
                  </a:ext>
                </a:extLst>
              </a:tr>
              <a:tr h="370840">
                <a:tc>
                  <a:txBody>
                    <a:bodyPr/>
                    <a:lstStyle/>
                    <a:p>
                      <a:r>
                        <a:rPr lang="en-US" dirty="0">
                          <a:solidFill>
                            <a:schemeClr val="accent1">
                              <a:lumMod val="50000"/>
                            </a:schemeClr>
                          </a:solidFill>
                        </a:rPr>
                        <a:t>Tom Roe</a:t>
                      </a:r>
                    </a:p>
                  </a:txBody>
                  <a:tcPr/>
                </a:tc>
                <a:tc>
                  <a:txBody>
                    <a:bodyPr/>
                    <a:lstStyle/>
                    <a:p>
                      <a:r>
                        <a:rPr lang="en-US" dirty="0">
                          <a:hlinkClick r:id="rId7"/>
                        </a:rPr>
                        <a:t>Tom.Roe@microsoft.com</a:t>
                      </a:r>
                      <a:r>
                        <a:rPr lang="en-US" dirty="0"/>
                        <a:t> </a:t>
                      </a:r>
                    </a:p>
                  </a:txBody>
                  <a:tcPr/>
                </a:tc>
                <a:tc>
                  <a:txBody>
                    <a:bodyPr/>
                    <a:lstStyle/>
                    <a:p>
                      <a:r>
                        <a:rPr lang="en-US" sz="1800" kern="1200" dirty="0">
                          <a:solidFill>
                            <a:schemeClr val="accent1">
                              <a:lumMod val="50000"/>
                            </a:schemeClr>
                          </a:solidFill>
                          <a:latin typeface="+mn-lt"/>
                          <a:ea typeface="+mn-ea"/>
                          <a:cs typeface="+mn-cs"/>
                        </a:rPr>
                        <a:t>All Apps &amp; Infra needs for Business</a:t>
                      </a:r>
                    </a:p>
                  </a:txBody>
                  <a:tcPr/>
                </a:tc>
                <a:extLst>
                  <a:ext uri="{0D108BD9-81ED-4DB2-BD59-A6C34878D82A}">
                    <a16:rowId xmlns:a16="http://schemas.microsoft.com/office/drawing/2014/main" val="2760979292"/>
                  </a:ext>
                </a:extLst>
              </a:tr>
              <a:tr h="370840">
                <a:tc>
                  <a:txBody>
                    <a:bodyPr/>
                    <a:lstStyle/>
                    <a:p>
                      <a:r>
                        <a:rPr lang="en-US" dirty="0">
                          <a:solidFill>
                            <a:schemeClr val="accent1">
                              <a:lumMod val="50000"/>
                            </a:schemeClr>
                          </a:solidFill>
                        </a:rPr>
                        <a:t>Brian Hewitt</a:t>
                      </a:r>
                    </a:p>
                  </a:txBody>
                  <a:tcPr/>
                </a:tc>
                <a:tc>
                  <a:txBody>
                    <a:bodyPr/>
                    <a:lstStyle/>
                    <a:p>
                      <a:r>
                        <a:rPr lang="en-US" dirty="0">
                          <a:hlinkClick r:id="rId8"/>
                        </a:rPr>
                        <a:t>Brian.Hewitt@microsoft.com</a:t>
                      </a:r>
                      <a:endParaRPr lang="en-US" dirty="0"/>
                    </a:p>
                  </a:txBody>
                  <a:tcPr/>
                </a:tc>
                <a:tc>
                  <a:txBody>
                    <a:bodyPr/>
                    <a:lstStyle/>
                    <a:p>
                      <a:r>
                        <a:rPr lang="en-US" sz="1800" kern="1200" dirty="0">
                          <a:solidFill>
                            <a:schemeClr val="accent1">
                              <a:lumMod val="50000"/>
                            </a:schemeClr>
                          </a:solidFill>
                          <a:latin typeface="+mn-lt"/>
                          <a:ea typeface="+mn-ea"/>
                          <a:cs typeface="+mn-cs"/>
                        </a:rPr>
                        <a:t>Any Microsoft help you need </a:t>
                      </a:r>
                    </a:p>
                  </a:txBody>
                  <a:tcPr/>
                </a:tc>
                <a:extLst>
                  <a:ext uri="{0D108BD9-81ED-4DB2-BD59-A6C34878D82A}">
                    <a16:rowId xmlns:a16="http://schemas.microsoft.com/office/drawing/2014/main" val="180535236"/>
                  </a:ext>
                </a:extLst>
              </a:tr>
            </a:tbl>
          </a:graphicData>
        </a:graphic>
      </p:graphicFrame>
    </p:spTree>
    <p:extLst>
      <p:ext uri="{BB962C8B-B14F-4D97-AF65-F5344CB8AC3E}">
        <p14:creationId xmlns:p14="http://schemas.microsoft.com/office/powerpoint/2010/main" val="252544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297"/>
          <p:cNvSpPr>
            <a:spLocks noGrp="1"/>
          </p:cNvSpPr>
          <p:nvPr>
            <p:ph type="title"/>
          </p:nvPr>
        </p:nvSpPr>
        <p:spPr/>
        <p:txBody>
          <a:bodyPr>
            <a:normAutofit fontScale="90000"/>
          </a:bodyPr>
          <a:lstStyle/>
          <a:p>
            <a:r>
              <a:rPr lang="en-US" sz="5200" dirty="0">
                <a:gradFill>
                  <a:gsLst>
                    <a:gs pos="0">
                      <a:srgbClr val="FFFFFF"/>
                    </a:gs>
                    <a:gs pos="100000">
                      <a:srgbClr val="FFFFFF"/>
                    </a:gs>
                  </a:gsLst>
                  <a:lin ang="5400000" scaled="1"/>
                </a:gradFill>
                <a:latin typeface="Segoe UI Light"/>
              </a:rPr>
              <a:t>Azure Machine Learning Service</a:t>
            </a:r>
            <a:br>
              <a:rPr lang="en-US" sz="5200" dirty="0">
                <a:gradFill>
                  <a:gsLst>
                    <a:gs pos="0">
                      <a:srgbClr val="FFFFFF"/>
                    </a:gs>
                    <a:gs pos="100000">
                      <a:srgbClr val="FFFFFF"/>
                    </a:gs>
                  </a:gsLst>
                  <a:lin ang="5400000" scaled="1"/>
                </a:gradFill>
                <a:latin typeface="Segoe UI Light"/>
              </a:rPr>
            </a:br>
            <a:r>
              <a:rPr lang="en-US" sz="2000" dirty="0">
                <a:gradFill>
                  <a:gsLst>
                    <a:gs pos="0">
                      <a:srgbClr val="FFC000"/>
                    </a:gs>
                    <a:gs pos="100000">
                      <a:srgbClr val="FFC000"/>
                    </a:gs>
                  </a:gsLst>
                  <a:lin ang="5400000" scaled="1"/>
                </a:gradFill>
                <a:latin typeface="Segoe UI"/>
              </a:rPr>
              <a:t>Data -&gt; Predictive model -&gt; Operational web API in minutes</a:t>
            </a:r>
            <a:endParaRPr lang="en-US" dirty="0"/>
          </a:p>
        </p:txBody>
      </p:sp>
      <p:cxnSp>
        <p:nvCxnSpPr>
          <p:cNvPr id="299" name="Straight Connector 298"/>
          <p:cNvCxnSpPr/>
          <p:nvPr/>
        </p:nvCxnSpPr>
        <p:spPr>
          <a:xfrm>
            <a:off x="3270893"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212456" y="4031908"/>
            <a:ext cx="3331717" cy="1280223"/>
          </a:xfrm>
          <a:prstGeom prst="rect">
            <a:avLst/>
          </a:prstGeom>
          <a:noFill/>
        </p:spPr>
        <p:txBody>
          <a:bodyPr wrap="none" lIns="182802" tIns="146241" rIns="182802" bIns="146241" rtlCol="0">
            <a:spAutoFit/>
          </a:bodyPr>
          <a:lstStyle/>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Blobs and Tables</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Hadoop (HDInsight)</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Relational DB (Azure SQL DB)</a:t>
            </a:r>
          </a:p>
        </p:txBody>
      </p:sp>
      <p:sp>
        <p:nvSpPr>
          <p:cNvPr id="301" name="Rectangle 300"/>
          <p:cNvSpPr/>
          <p:nvPr/>
        </p:nvSpPr>
        <p:spPr>
          <a:xfrm>
            <a:off x="790389" y="1503401"/>
            <a:ext cx="1433090" cy="622174"/>
          </a:xfrm>
          <a:prstGeom prst="rect">
            <a:avLst/>
          </a:prstGeom>
        </p:spPr>
        <p:txBody>
          <a:bodyPr wrap="square" lIns="182802" tIns="137101" rIns="182802" bIns="137101">
            <a:spAutoFit/>
          </a:bodyPr>
          <a:lstStyle/>
          <a:p>
            <a:pPr marL="0" marR="0" lvl="0" indent="0" algn="ctr"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Data</a:t>
            </a:r>
          </a:p>
        </p:txBody>
      </p:sp>
      <p:sp>
        <p:nvSpPr>
          <p:cNvPr id="349" name="Rectangle 348"/>
          <p:cNvSpPr/>
          <p:nvPr/>
        </p:nvSpPr>
        <p:spPr>
          <a:xfrm>
            <a:off x="10352631" y="1517425"/>
            <a:ext cx="1160249" cy="622078"/>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Clients</a:t>
            </a:r>
          </a:p>
        </p:txBody>
      </p:sp>
      <p:sp>
        <p:nvSpPr>
          <p:cNvPr id="350" name="Rectangle 349"/>
          <p:cNvSpPr>
            <a:spLocks noChangeAspect="1"/>
          </p:cNvSpPr>
          <p:nvPr/>
        </p:nvSpPr>
        <p:spPr bwMode="auto">
          <a:xfrm>
            <a:off x="7137230" y="3812411"/>
            <a:ext cx="1860449" cy="39549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Model is now a web service that is callable</a:t>
            </a:r>
          </a:p>
        </p:txBody>
      </p:sp>
      <p:pic>
        <p:nvPicPr>
          <p:cNvPr id="351" name="Picture 3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554" y="2490227"/>
            <a:ext cx="2042229" cy="1163459"/>
          </a:xfrm>
          <a:prstGeom prst="rect">
            <a:avLst/>
          </a:prstGeom>
        </p:spPr>
      </p:pic>
      <p:pic>
        <p:nvPicPr>
          <p:cNvPr id="352" name="Picture 35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10505" y="2869192"/>
            <a:ext cx="738311" cy="159437"/>
          </a:xfrm>
          <a:prstGeom prst="rect">
            <a:avLst/>
          </a:prstGeom>
        </p:spPr>
      </p:pic>
      <p:pic>
        <p:nvPicPr>
          <p:cNvPr id="353" name="Picture 3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6032" y="3219792"/>
            <a:ext cx="738311" cy="159437"/>
          </a:xfrm>
          <a:prstGeom prst="rect">
            <a:avLst/>
          </a:prstGeom>
        </p:spPr>
      </p:pic>
      <p:cxnSp>
        <p:nvCxnSpPr>
          <p:cNvPr id="354" name="Straight Connector 353"/>
          <p:cNvCxnSpPr/>
          <p:nvPr/>
        </p:nvCxnSpPr>
        <p:spPr>
          <a:xfrm>
            <a:off x="9423691"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355" name="Group 354"/>
          <p:cNvGrpSpPr/>
          <p:nvPr/>
        </p:nvGrpSpPr>
        <p:grpSpPr>
          <a:xfrm>
            <a:off x="7036337" y="5136970"/>
            <a:ext cx="2071033" cy="1220807"/>
            <a:chOff x="6508199" y="5380459"/>
            <a:chExt cx="2030609" cy="1196978"/>
          </a:xfrm>
        </p:grpSpPr>
        <p:sp>
          <p:nvSpPr>
            <p:cNvPr id="356" name="Rectangle 355"/>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Monetize the API through our marketplace</a:t>
              </a:r>
            </a:p>
          </p:txBody>
        </p:sp>
        <p:pic>
          <p:nvPicPr>
            <p:cNvPr id="357" name="Picture 35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22450" y="5380459"/>
              <a:ext cx="1210733" cy="722475"/>
            </a:xfrm>
            <a:prstGeom prst="rect">
              <a:avLst/>
            </a:prstGeom>
          </p:spPr>
        </p:pic>
        <p:cxnSp>
          <p:nvCxnSpPr>
            <p:cNvPr id="358" name="Straight Connector 357"/>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9" name="Group 358"/>
          <p:cNvGrpSpPr/>
          <p:nvPr/>
        </p:nvGrpSpPr>
        <p:grpSpPr>
          <a:xfrm>
            <a:off x="7419813" y="2157253"/>
            <a:ext cx="1295282" cy="1577131"/>
            <a:chOff x="6954979" y="2097980"/>
            <a:chExt cx="1270000" cy="1546347"/>
          </a:xfrm>
        </p:grpSpPr>
        <p:sp>
          <p:nvSpPr>
            <p:cNvPr id="360" name="Oval 359"/>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361" name="Group 360"/>
            <p:cNvGrpSpPr/>
            <p:nvPr/>
          </p:nvGrpSpPr>
          <p:grpSpPr>
            <a:xfrm>
              <a:off x="6954979" y="2453658"/>
              <a:ext cx="1270000" cy="1190669"/>
              <a:chOff x="6444986" y="2494569"/>
              <a:chExt cx="1270000" cy="1190669"/>
            </a:xfrm>
          </p:grpSpPr>
          <p:pic>
            <p:nvPicPr>
              <p:cNvPr id="362" name="Picture 36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44986" y="2494569"/>
                <a:ext cx="1270000" cy="1187225"/>
              </a:xfrm>
              <a:prstGeom prst="rect">
                <a:avLst/>
              </a:prstGeom>
            </p:spPr>
          </p:pic>
          <p:sp>
            <p:nvSpPr>
              <p:cNvPr id="363" name="Rectangle 362"/>
              <p:cNvSpPr/>
              <p:nvPr/>
            </p:nvSpPr>
            <p:spPr>
              <a:xfrm>
                <a:off x="6672560" y="3075302"/>
                <a:ext cx="757799" cy="609936"/>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70C0"/>
                    </a:solidFill>
                    <a:effectLst/>
                    <a:uLnTx/>
                    <a:uFillTx/>
                    <a:latin typeface="Segoe UI Light"/>
                    <a:ea typeface="Calibri" panose="020F0502020204030204" pitchFamily="34" charset="0"/>
                    <a:cs typeface="+mn-cs"/>
                  </a:rPr>
                  <a:t>API</a:t>
                </a:r>
              </a:p>
            </p:txBody>
          </p:sp>
        </p:grpSp>
      </p:grpSp>
      <p:pic>
        <p:nvPicPr>
          <p:cNvPr id="364" name="Picture 3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400000">
            <a:off x="7698298" y="4574525"/>
            <a:ext cx="738311" cy="159437"/>
          </a:xfrm>
          <a:prstGeom prst="rect">
            <a:avLst/>
          </a:prstGeom>
        </p:spPr>
      </p:pic>
      <p:cxnSp>
        <p:nvCxnSpPr>
          <p:cNvPr id="365" name="Straight Connector 364"/>
          <p:cNvCxnSpPr/>
          <p:nvPr/>
        </p:nvCxnSpPr>
        <p:spPr>
          <a:xfrm>
            <a:off x="7036337" y="3820724"/>
            <a:ext cx="2062235" cy="0"/>
          </a:xfrm>
          <a:prstGeom prst="line">
            <a:avLst/>
          </a:prstGeom>
        </p:spPr>
        <p:style>
          <a:lnRef idx="1">
            <a:schemeClr val="accent1"/>
          </a:lnRef>
          <a:fillRef idx="0">
            <a:schemeClr val="accent1"/>
          </a:fillRef>
          <a:effectRef idx="0">
            <a:schemeClr val="accent1"/>
          </a:effectRef>
          <a:fontRef idx="minor">
            <a:schemeClr val="tx1"/>
          </a:fontRef>
        </p:style>
      </p:cxnSp>
      <p:pic>
        <p:nvPicPr>
          <p:cNvPr id="366" name="Picture 3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2869192"/>
            <a:ext cx="738311" cy="159437"/>
          </a:xfrm>
          <a:prstGeom prst="rect">
            <a:avLst/>
          </a:prstGeom>
        </p:spPr>
      </p:pic>
      <p:pic>
        <p:nvPicPr>
          <p:cNvPr id="367" name="Picture 3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5382371"/>
            <a:ext cx="738311" cy="159437"/>
          </a:xfrm>
          <a:prstGeom prst="rect">
            <a:avLst/>
          </a:prstGeom>
        </p:spPr>
      </p:pic>
      <p:grpSp>
        <p:nvGrpSpPr>
          <p:cNvPr id="368" name="Group 4"/>
          <p:cNvGrpSpPr>
            <a:grpSpLocks noChangeAspect="1"/>
          </p:cNvGrpSpPr>
          <p:nvPr/>
        </p:nvGrpSpPr>
        <p:grpSpPr bwMode="auto">
          <a:xfrm>
            <a:off x="4071063" y="2406733"/>
            <a:ext cx="2801048" cy="1800444"/>
            <a:chOff x="2254" y="1703"/>
            <a:chExt cx="1730" cy="1112"/>
          </a:xfrm>
        </p:grpSpPr>
        <p:sp>
          <p:nvSpPr>
            <p:cNvPr id="369"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0"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1"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2"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3"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4"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5"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6"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7"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8"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9"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0"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1"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2"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3"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4"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5"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6"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7"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8"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9"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90"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grpSp>
      <p:sp>
        <p:nvSpPr>
          <p:cNvPr id="391" name="Rectangle 390"/>
          <p:cNvSpPr>
            <a:spLocks noChangeAspect="1"/>
          </p:cNvSpPr>
          <p:nvPr/>
        </p:nvSpPr>
        <p:spPr bwMode="auto">
          <a:xfrm>
            <a:off x="3721222" y="4338339"/>
            <a:ext cx="2800419" cy="816369"/>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rPr>
              <a:t>Integrated development environment for Machine Learning </a:t>
            </a:r>
          </a:p>
        </p:txBody>
      </p:sp>
      <p:sp>
        <p:nvSpPr>
          <p:cNvPr id="392" name="Rectangle 391"/>
          <p:cNvSpPr>
            <a:spLocks noChangeAspect="1"/>
          </p:cNvSpPr>
          <p:nvPr/>
        </p:nvSpPr>
        <p:spPr bwMode="auto">
          <a:xfrm>
            <a:off x="3994337" y="3309392"/>
            <a:ext cx="1351588" cy="23726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020" b="0" i="0" u="none" strike="noStrike" kern="1200" cap="none" spc="0" normalizeH="0" baseline="0" noProof="0" dirty="0">
                <a:ln>
                  <a:noFill/>
                </a:ln>
                <a:solidFill>
                  <a:srgbClr val="FFFFFF"/>
                </a:solidFill>
                <a:effectLst/>
                <a:uLnTx/>
                <a:uFillTx/>
                <a:latin typeface="Calibri" panose="020F0502020204030204"/>
                <a:ea typeface="+mn-ea"/>
                <a:cs typeface="+mn-cs"/>
              </a:rPr>
              <a:t>ML STUDIO</a:t>
            </a:r>
          </a:p>
        </p:txBody>
      </p:sp>
      <p:cxnSp>
        <p:nvCxnSpPr>
          <p:cNvPr id="393" name="Straight Connector 392"/>
          <p:cNvCxnSpPr/>
          <p:nvPr/>
        </p:nvCxnSpPr>
        <p:spPr>
          <a:xfrm>
            <a:off x="3733077" y="4330809"/>
            <a:ext cx="278856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1" name="Group 440"/>
          <p:cNvGrpSpPr/>
          <p:nvPr/>
        </p:nvGrpSpPr>
        <p:grpSpPr>
          <a:xfrm>
            <a:off x="10629662" y="2449498"/>
            <a:ext cx="466146" cy="800788"/>
            <a:chOff x="9384608" y="3646196"/>
            <a:chExt cx="466344" cy="801128"/>
          </a:xfrm>
        </p:grpSpPr>
        <p:grpSp>
          <p:nvGrpSpPr>
            <p:cNvPr id="442" name="Group 441"/>
            <p:cNvGrpSpPr/>
            <p:nvPr/>
          </p:nvGrpSpPr>
          <p:grpSpPr>
            <a:xfrm>
              <a:off x="9384608" y="3646196"/>
              <a:ext cx="466344" cy="801128"/>
              <a:chOff x="9384608" y="3646196"/>
              <a:chExt cx="466344" cy="801128"/>
            </a:xfrm>
          </p:grpSpPr>
          <p:sp>
            <p:nvSpPr>
              <p:cNvPr id="448"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FFFFFF"/>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9"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nvGrpSpPr>
              <p:cNvPr id="450" name="Group 449"/>
              <p:cNvGrpSpPr/>
              <p:nvPr/>
            </p:nvGrpSpPr>
            <p:grpSpPr>
              <a:xfrm>
                <a:off x="9484650" y="3817383"/>
                <a:ext cx="268769" cy="458657"/>
                <a:chOff x="10365212" y="5859572"/>
                <a:chExt cx="483110" cy="660040"/>
              </a:xfrm>
              <a:solidFill>
                <a:srgbClr val="FFFFFF"/>
              </a:solidFill>
            </p:grpSpPr>
            <p:sp>
              <p:nvSpPr>
                <p:cNvPr id="451"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2"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3"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4"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sp>
          <p:nvSpPr>
            <p:cNvPr id="443"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4"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rgbClr val="FFC0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5"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6"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7"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5" name="Group 454"/>
          <p:cNvGrpSpPr/>
          <p:nvPr/>
        </p:nvGrpSpPr>
        <p:grpSpPr>
          <a:xfrm>
            <a:off x="10023104" y="3548072"/>
            <a:ext cx="1709200" cy="873342"/>
            <a:chOff x="9708797" y="4105152"/>
            <a:chExt cx="1709928" cy="873714"/>
          </a:xfrm>
        </p:grpSpPr>
        <p:grpSp>
          <p:nvGrpSpPr>
            <p:cNvPr id="456" name="Group 455"/>
            <p:cNvGrpSpPr/>
            <p:nvPr/>
          </p:nvGrpSpPr>
          <p:grpSpPr>
            <a:xfrm>
              <a:off x="9708797" y="4105152"/>
              <a:ext cx="1709928" cy="873714"/>
              <a:chOff x="13377563" y="2176438"/>
              <a:chExt cx="1709928" cy="873714"/>
            </a:xfrm>
          </p:grpSpPr>
          <p:sp>
            <p:nvSpPr>
              <p:cNvPr id="469"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0"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1"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7" name="Group 1031"/>
            <p:cNvGrpSpPr>
              <a:grpSpLocks/>
            </p:cNvGrpSpPr>
            <p:nvPr/>
          </p:nvGrpSpPr>
          <p:grpSpPr bwMode="auto">
            <a:xfrm>
              <a:off x="10118108" y="4299632"/>
              <a:ext cx="923472" cy="460684"/>
              <a:chOff x="4841436" y="5510539"/>
              <a:chExt cx="1049696" cy="523224"/>
            </a:xfrm>
            <a:solidFill>
              <a:srgbClr val="FFFFFF"/>
            </a:solidFill>
          </p:grpSpPr>
          <p:sp>
            <p:nvSpPr>
              <p:cNvPr id="458"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59"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0"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1"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2"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3"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4"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5"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6"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7"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8"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grpSp>
        <p:nvGrpSpPr>
          <p:cNvPr id="472" name="Group 471"/>
          <p:cNvGrpSpPr/>
          <p:nvPr/>
        </p:nvGrpSpPr>
        <p:grpSpPr>
          <a:xfrm>
            <a:off x="10346389" y="4736021"/>
            <a:ext cx="1109073" cy="720572"/>
            <a:chOff x="10355354" y="2960609"/>
            <a:chExt cx="1109544" cy="720878"/>
          </a:xfrm>
        </p:grpSpPr>
        <p:grpSp>
          <p:nvGrpSpPr>
            <p:cNvPr id="473" name="Group 472"/>
            <p:cNvGrpSpPr/>
            <p:nvPr/>
          </p:nvGrpSpPr>
          <p:grpSpPr>
            <a:xfrm>
              <a:off x="10355354" y="2960609"/>
              <a:ext cx="1109544" cy="720878"/>
              <a:chOff x="10355354" y="2831936"/>
              <a:chExt cx="1307592" cy="849551"/>
            </a:xfrm>
          </p:grpSpPr>
          <p:sp>
            <p:nvSpPr>
              <p:cNvPr id="486"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87"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74" name="Group 1031"/>
            <p:cNvGrpSpPr>
              <a:grpSpLocks/>
            </p:cNvGrpSpPr>
            <p:nvPr/>
          </p:nvGrpSpPr>
          <p:grpSpPr bwMode="auto">
            <a:xfrm>
              <a:off x="10599291" y="3157951"/>
              <a:ext cx="595154" cy="296900"/>
              <a:chOff x="4841436" y="5510539"/>
              <a:chExt cx="1049696" cy="523224"/>
            </a:xfrm>
            <a:solidFill>
              <a:srgbClr val="FFFFFF"/>
            </a:solidFill>
          </p:grpSpPr>
          <p:sp>
            <p:nvSpPr>
              <p:cNvPr id="475"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6"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7"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8"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9"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0"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1"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2"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3"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4"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5"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spTree>
    <p:extLst>
      <p:ext uri="{BB962C8B-B14F-4D97-AF65-F5344CB8AC3E}">
        <p14:creationId xmlns:p14="http://schemas.microsoft.com/office/powerpoint/2010/main" val="91878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dirty="0"/>
              <a:t>Using </a:t>
            </a:r>
            <a:r>
              <a:rPr lang="en-US" b="1" dirty="0"/>
              <a:t>known data</a:t>
            </a:r>
            <a:r>
              <a:rPr lang="en-US" dirty="0"/>
              <a:t>, develop a </a:t>
            </a:r>
            <a:r>
              <a:rPr lang="en-US" b="1" dirty="0"/>
              <a:t>model</a:t>
            </a:r>
            <a:r>
              <a:rPr lang="en-US" dirty="0"/>
              <a:t> to </a:t>
            </a:r>
            <a:r>
              <a:rPr lang="en-US" u="sng" dirty="0"/>
              <a:t>predict</a:t>
            </a:r>
            <a:r>
              <a:rPr lang="en-US" dirty="0"/>
              <a:t> </a:t>
            </a:r>
            <a:r>
              <a:rPr lang="en-US" b="1" dirty="0"/>
              <a:t>unknown data</a:t>
            </a:r>
            <a:r>
              <a:rPr lang="en-US" dirty="0"/>
              <a:t>.</a:t>
            </a:r>
          </a:p>
          <a:p>
            <a:endParaRPr lang="en-US" dirty="0"/>
          </a:p>
          <a:p>
            <a:endParaRPr lang="en-US" dirty="0"/>
          </a:p>
          <a:p>
            <a:pPr marL="0" indent="0">
              <a:buNone/>
            </a:pPr>
            <a:r>
              <a:rPr lang="en-US" b="1" dirty="0"/>
              <a:t>Known Data</a:t>
            </a:r>
            <a:r>
              <a:rPr lang="en-US" dirty="0"/>
              <a:t>: Big enough archive, previous observations, past data</a:t>
            </a:r>
          </a:p>
          <a:p>
            <a:pPr marL="0" indent="0">
              <a:buNone/>
            </a:pPr>
            <a:r>
              <a:rPr lang="en-US" b="1" dirty="0"/>
              <a:t>Unknown Data</a:t>
            </a:r>
            <a:r>
              <a:rPr lang="en-US" dirty="0"/>
              <a:t>: Missing, Unseen, not existing, future data</a:t>
            </a:r>
          </a:p>
          <a:p>
            <a:pPr marL="0" indent="0">
              <a:buNone/>
            </a:pPr>
            <a:r>
              <a:rPr lang="en-US" b="1" dirty="0"/>
              <a:t>Model</a:t>
            </a:r>
            <a:r>
              <a:rPr lang="en-US" dirty="0"/>
              <a:t>: Known data + Algorithms (ML algorithms)</a:t>
            </a:r>
          </a:p>
        </p:txBody>
      </p:sp>
    </p:spTree>
    <p:extLst>
      <p:ext uri="{BB962C8B-B14F-4D97-AF65-F5344CB8AC3E}">
        <p14:creationId xmlns:p14="http://schemas.microsoft.com/office/powerpoint/2010/main" val="312983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329961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636887" y="344794"/>
            <a:ext cx="7825517" cy="1451350"/>
            <a:chOff x="3186553" y="1497369"/>
            <a:chExt cx="7825517" cy="1451350"/>
          </a:xfrm>
        </p:grpSpPr>
        <p:pic>
          <p:nvPicPr>
            <p:cNvPr id="5" name="Picture 4"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3007" y="1636021"/>
              <a:ext cx="1119014" cy="1174048"/>
            </a:xfrm>
            <a:prstGeom prst="rect">
              <a:avLst/>
            </a:prstGeom>
          </p:spPr>
        </p:pic>
        <p:pic>
          <p:nvPicPr>
            <p:cNvPr id="6" name="Picture 5"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96331" y="1715174"/>
              <a:ext cx="1015739" cy="1015739"/>
            </a:xfrm>
            <a:prstGeom prst="rect">
              <a:avLst/>
            </a:prstGeom>
          </p:spPr>
        </p:pic>
        <p:pic>
          <p:nvPicPr>
            <p:cNvPr id="8" name="Picture 7"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a:off x="3186553" y="1679399"/>
              <a:ext cx="1187714" cy="1087291"/>
            </a:xfrm>
            <a:prstGeom prst="rect">
              <a:avLst/>
            </a:prstGeom>
          </p:spPr>
        </p:pic>
        <p:pic>
          <p:nvPicPr>
            <p:cNvPr id="10" name="Picture 9"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a:off x="7810761" y="1497369"/>
              <a:ext cx="1026830" cy="1451350"/>
            </a:xfrm>
            <a:prstGeom prst="rect">
              <a:avLst/>
            </a:prstGeom>
          </p:spPr>
        </p:pic>
      </p:grpSp>
      <p:grpSp>
        <p:nvGrpSpPr>
          <p:cNvPr id="16" name="Group 15"/>
          <p:cNvGrpSpPr/>
          <p:nvPr/>
        </p:nvGrpSpPr>
        <p:grpSpPr>
          <a:xfrm>
            <a:off x="646449" y="2258173"/>
            <a:ext cx="11137188" cy="834162"/>
            <a:chOff x="646449" y="2671641"/>
            <a:chExt cx="11137188" cy="834162"/>
          </a:xfrm>
        </p:grpSpPr>
        <p:sp>
          <p:nvSpPr>
            <p:cNvPr id="12" name="TextBox 11"/>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8" name="TextBox 17"/>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9" name="TextBox 18"/>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20" name="TextBox 19"/>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5" name="TextBox 14"/>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7" name="Group 16"/>
          <p:cNvGrpSpPr/>
          <p:nvPr/>
        </p:nvGrpSpPr>
        <p:grpSpPr>
          <a:xfrm>
            <a:off x="646449" y="3027986"/>
            <a:ext cx="11137188" cy="926495"/>
            <a:chOff x="646449" y="3565828"/>
            <a:chExt cx="11137188" cy="926495"/>
          </a:xfrm>
        </p:grpSpPr>
        <p:sp>
          <p:nvSpPr>
            <p:cNvPr id="24" name="TextBox 23"/>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25" name="TextBox 24"/>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26" name="TextBox 25"/>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27" name="TextBox 26"/>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28" name="TextBox 27"/>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21" name="Group 20"/>
          <p:cNvGrpSpPr/>
          <p:nvPr/>
        </p:nvGrpSpPr>
        <p:grpSpPr>
          <a:xfrm>
            <a:off x="646449" y="3890132"/>
            <a:ext cx="11137188" cy="1018828"/>
            <a:chOff x="646449" y="4475814"/>
            <a:chExt cx="11137188" cy="1018828"/>
          </a:xfrm>
        </p:grpSpPr>
        <p:sp>
          <p:nvSpPr>
            <p:cNvPr id="29" name="TextBox 28"/>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30" name="TextBox 29"/>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31" name="TextBox 30"/>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32" name="TextBox 31"/>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33" name="TextBox 32"/>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grpSp>
        <p:nvGrpSpPr>
          <p:cNvPr id="22" name="Group 21"/>
          <p:cNvGrpSpPr/>
          <p:nvPr/>
        </p:nvGrpSpPr>
        <p:grpSpPr>
          <a:xfrm>
            <a:off x="646449" y="4844612"/>
            <a:ext cx="11137188" cy="1111161"/>
            <a:chOff x="646449" y="5353492"/>
            <a:chExt cx="11137188" cy="1111161"/>
          </a:xfrm>
        </p:grpSpPr>
        <p:sp>
          <p:nvSpPr>
            <p:cNvPr id="34" name="TextBox 33"/>
            <p:cNvSpPr txBox="1"/>
            <p:nvPr/>
          </p:nvSpPr>
          <p:spPr>
            <a:xfrm>
              <a:off x="3432499" y="5356657"/>
              <a:ext cx="1663234" cy="1107996"/>
            </a:xfrm>
            <a:prstGeom prst="rect">
              <a:avLst/>
            </a:prstGeom>
            <a:noFill/>
          </p:spPr>
          <p:txBody>
            <a:bodyPr wrap="square" rtlCol="0">
              <a:spAutoFit/>
            </a:bodyPr>
            <a:lstStyle/>
            <a:p>
              <a:pPr algn="ctr"/>
              <a:r>
                <a:rPr lang="en-US" sz="6600" dirty="0">
                  <a:solidFill>
                    <a:srgbClr val="FF0000"/>
                  </a:solidFill>
                </a:rPr>
                <a:t>?</a:t>
              </a:r>
            </a:p>
          </p:txBody>
        </p:sp>
        <p:sp>
          <p:nvSpPr>
            <p:cNvPr id="35" name="TextBox 34"/>
            <p:cNvSpPr txBox="1"/>
            <p:nvPr/>
          </p:nvSpPr>
          <p:spPr>
            <a:xfrm>
              <a:off x="5806059" y="5353492"/>
              <a:ext cx="1537185" cy="1107996"/>
            </a:xfrm>
            <a:prstGeom prst="rect">
              <a:avLst/>
            </a:prstGeom>
            <a:noFill/>
          </p:spPr>
          <p:txBody>
            <a:bodyPr wrap="square" rtlCol="0">
              <a:spAutoFit/>
            </a:bodyPr>
            <a:lstStyle/>
            <a:p>
              <a:pPr algn="ctr"/>
              <a:r>
                <a:rPr lang="en-US" sz="6600" dirty="0">
                  <a:solidFill>
                    <a:srgbClr val="FF0000"/>
                  </a:solidFill>
                </a:rPr>
                <a:t>?</a:t>
              </a:r>
            </a:p>
          </p:txBody>
        </p:sp>
        <p:sp>
          <p:nvSpPr>
            <p:cNvPr id="36" name="TextBox 35"/>
            <p:cNvSpPr txBox="1"/>
            <p:nvPr/>
          </p:nvSpPr>
          <p:spPr>
            <a:xfrm>
              <a:off x="8035952" y="5353492"/>
              <a:ext cx="1540723" cy="1107996"/>
            </a:xfrm>
            <a:prstGeom prst="rect">
              <a:avLst/>
            </a:prstGeom>
            <a:noFill/>
          </p:spPr>
          <p:txBody>
            <a:bodyPr wrap="square" rtlCol="0">
              <a:spAutoFit/>
            </a:bodyPr>
            <a:lstStyle/>
            <a:p>
              <a:pPr algn="ctr"/>
              <a:r>
                <a:rPr lang="en-US" sz="6600" dirty="0">
                  <a:solidFill>
                    <a:srgbClr val="FF0000"/>
                  </a:solidFill>
                </a:rPr>
                <a:t>?</a:t>
              </a:r>
            </a:p>
          </p:txBody>
        </p:sp>
        <p:sp>
          <p:nvSpPr>
            <p:cNvPr id="37" name="TextBox 36"/>
            <p:cNvSpPr txBox="1"/>
            <p:nvPr/>
          </p:nvSpPr>
          <p:spPr>
            <a:xfrm>
              <a:off x="10189039" y="5353492"/>
              <a:ext cx="1594598" cy="1107996"/>
            </a:xfrm>
            <a:prstGeom prst="rect">
              <a:avLst/>
            </a:prstGeom>
            <a:noFill/>
          </p:spPr>
          <p:txBody>
            <a:bodyPr wrap="square" rtlCol="0">
              <a:spAutoFit/>
            </a:bodyPr>
            <a:lstStyle/>
            <a:p>
              <a:pPr algn="ctr"/>
              <a:r>
                <a:rPr lang="en-US" sz="6600" dirty="0">
                  <a:solidFill>
                    <a:srgbClr val="FF0000"/>
                  </a:solidFill>
                </a:rPr>
                <a:t>?</a:t>
              </a:r>
            </a:p>
          </p:txBody>
        </p:sp>
        <p:sp>
          <p:nvSpPr>
            <p:cNvPr id="38" name="TextBox 37"/>
            <p:cNvSpPr txBox="1"/>
            <p:nvPr/>
          </p:nvSpPr>
          <p:spPr>
            <a:xfrm>
              <a:off x="646449" y="5445825"/>
              <a:ext cx="1588897" cy="923330"/>
            </a:xfrm>
            <a:prstGeom prst="rect">
              <a:avLst/>
            </a:prstGeom>
            <a:noFill/>
          </p:spPr>
          <p:txBody>
            <a:bodyPr wrap="none" rtlCol="0">
              <a:spAutoFit/>
            </a:bodyPr>
            <a:lstStyle/>
            <a:p>
              <a:pPr algn="ctr"/>
              <a:r>
                <a:rPr lang="en-US" sz="5400" dirty="0">
                  <a:solidFill>
                    <a:srgbClr val="FF0000"/>
                  </a:solidFill>
                </a:rPr>
                <a:t>2020</a:t>
              </a:r>
            </a:p>
          </p:txBody>
        </p:sp>
      </p:grpSp>
      <p:sp>
        <p:nvSpPr>
          <p:cNvPr id="13" name="Freeform 12"/>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199449" y="2612064"/>
            <a:ext cx="270880" cy="1842210"/>
            <a:chOff x="2199449" y="2612064"/>
            <a:chExt cx="270880" cy="1842210"/>
          </a:xfrm>
        </p:grpSpPr>
        <p:sp>
          <p:nvSpPr>
            <p:cNvPr id="14" name="Right Bracket 13"/>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ight Bracket 56"/>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a:off x="837617" y="1623640"/>
            <a:ext cx="10794947" cy="800219"/>
            <a:chOff x="988690" y="2671641"/>
            <a:chExt cx="10794947" cy="800219"/>
          </a:xfrm>
        </p:grpSpPr>
        <p:sp>
          <p:nvSpPr>
            <p:cNvPr id="60" name="TextBox 59"/>
            <p:cNvSpPr txBox="1"/>
            <p:nvPr/>
          </p:nvSpPr>
          <p:spPr>
            <a:xfrm>
              <a:off x="3432499" y="2674806"/>
              <a:ext cx="1663234" cy="707886"/>
            </a:xfrm>
            <a:prstGeom prst="rect">
              <a:avLst/>
            </a:prstGeom>
            <a:noFill/>
          </p:spPr>
          <p:txBody>
            <a:bodyPr wrap="square" rtlCol="0">
              <a:spAutoFit/>
            </a:bodyPr>
            <a:lstStyle/>
            <a:p>
              <a:pPr algn="ctr"/>
              <a:r>
                <a:rPr lang="en-US" sz="4000" dirty="0"/>
                <a:t>…</a:t>
              </a:r>
            </a:p>
          </p:txBody>
        </p:sp>
        <p:sp>
          <p:nvSpPr>
            <p:cNvPr id="61" name="TextBox 60"/>
            <p:cNvSpPr txBox="1"/>
            <p:nvPr/>
          </p:nvSpPr>
          <p:spPr>
            <a:xfrm>
              <a:off x="5806059" y="2671641"/>
              <a:ext cx="1537185" cy="707886"/>
            </a:xfrm>
            <a:prstGeom prst="rect">
              <a:avLst/>
            </a:prstGeom>
            <a:noFill/>
          </p:spPr>
          <p:txBody>
            <a:bodyPr wrap="square" rtlCol="0">
              <a:spAutoFit/>
            </a:bodyPr>
            <a:lstStyle/>
            <a:p>
              <a:pPr algn="ctr"/>
              <a:r>
                <a:rPr lang="en-US" sz="4000" dirty="0"/>
                <a:t>…</a:t>
              </a:r>
            </a:p>
          </p:txBody>
        </p:sp>
        <p:sp>
          <p:nvSpPr>
            <p:cNvPr id="62" name="TextBox 61"/>
            <p:cNvSpPr txBox="1"/>
            <p:nvPr/>
          </p:nvSpPr>
          <p:spPr>
            <a:xfrm>
              <a:off x="8035952" y="2671641"/>
              <a:ext cx="1540723" cy="707886"/>
            </a:xfrm>
            <a:prstGeom prst="rect">
              <a:avLst/>
            </a:prstGeom>
            <a:noFill/>
          </p:spPr>
          <p:txBody>
            <a:bodyPr wrap="square" rtlCol="0">
              <a:spAutoFit/>
            </a:bodyPr>
            <a:lstStyle/>
            <a:p>
              <a:pPr algn="ctr"/>
              <a:r>
                <a:rPr lang="en-US" sz="4000" dirty="0"/>
                <a:t>…</a:t>
              </a:r>
            </a:p>
          </p:txBody>
        </p:sp>
        <p:sp>
          <p:nvSpPr>
            <p:cNvPr id="63" name="TextBox 62"/>
            <p:cNvSpPr txBox="1"/>
            <p:nvPr/>
          </p:nvSpPr>
          <p:spPr>
            <a:xfrm>
              <a:off x="10189039" y="2671641"/>
              <a:ext cx="1594598" cy="707886"/>
            </a:xfrm>
            <a:prstGeom prst="rect">
              <a:avLst/>
            </a:prstGeom>
            <a:noFill/>
          </p:spPr>
          <p:txBody>
            <a:bodyPr wrap="square" rtlCol="0">
              <a:spAutoFit/>
            </a:bodyPr>
            <a:lstStyle/>
            <a:p>
              <a:pPr algn="ctr"/>
              <a:r>
                <a:rPr lang="en-US" sz="4000" dirty="0"/>
                <a:t>…</a:t>
              </a:r>
            </a:p>
          </p:txBody>
        </p:sp>
        <p:sp>
          <p:nvSpPr>
            <p:cNvPr id="64" name="TextBox 63"/>
            <p:cNvSpPr txBox="1"/>
            <p:nvPr/>
          </p:nvSpPr>
          <p:spPr>
            <a:xfrm>
              <a:off x="988690" y="2763974"/>
              <a:ext cx="538930" cy="707886"/>
            </a:xfrm>
            <a:prstGeom prst="rect">
              <a:avLst/>
            </a:prstGeom>
            <a:noFill/>
          </p:spPr>
          <p:txBody>
            <a:bodyPr wrap="none" rtlCol="0">
              <a:spAutoFit/>
            </a:bodyPr>
            <a:lstStyle/>
            <a:p>
              <a:pPr algn="ctr"/>
              <a:r>
                <a:rPr lang="en-US" sz="4000" dirty="0"/>
                <a:t>…</a:t>
              </a:r>
            </a:p>
          </p:txBody>
        </p:sp>
      </p:grpSp>
      <p:sp>
        <p:nvSpPr>
          <p:cNvPr id="3" name="TextBox 2"/>
          <p:cNvSpPr txBox="1"/>
          <p:nvPr/>
        </p:nvSpPr>
        <p:spPr>
          <a:xfrm>
            <a:off x="306484" y="163081"/>
            <a:ext cx="1665969" cy="461665"/>
          </a:xfrm>
          <a:prstGeom prst="rect">
            <a:avLst/>
          </a:prstGeom>
          <a:noFill/>
        </p:spPr>
        <p:txBody>
          <a:bodyPr wrap="none" rtlCol="0">
            <a:spAutoFit/>
          </a:bodyPr>
          <a:lstStyle/>
          <a:p>
            <a:r>
              <a:rPr lang="en-US" sz="2400" dirty="0">
                <a:solidFill>
                  <a:srgbClr val="FF0000"/>
                </a:solidFill>
              </a:rPr>
              <a:t>Known data</a:t>
            </a:r>
          </a:p>
        </p:txBody>
      </p:sp>
      <p:sp>
        <p:nvSpPr>
          <p:cNvPr id="71" name="TextBox 70"/>
          <p:cNvSpPr txBox="1"/>
          <p:nvPr/>
        </p:nvSpPr>
        <p:spPr>
          <a:xfrm>
            <a:off x="306484" y="526702"/>
            <a:ext cx="995785" cy="461665"/>
          </a:xfrm>
          <a:prstGeom prst="rect">
            <a:avLst/>
          </a:prstGeom>
          <a:noFill/>
        </p:spPr>
        <p:txBody>
          <a:bodyPr wrap="none" rtlCol="0">
            <a:spAutoFit/>
          </a:bodyPr>
          <a:lstStyle/>
          <a:p>
            <a:r>
              <a:rPr lang="en-US" sz="2400" dirty="0">
                <a:solidFill>
                  <a:srgbClr val="FF0000"/>
                </a:solidFill>
              </a:rPr>
              <a:t>Model</a:t>
            </a:r>
          </a:p>
        </p:txBody>
      </p:sp>
      <p:sp>
        <p:nvSpPr>
          <p:cNvPr id="72" name="TextBox 71"/>
          <p:cNvSpPr txBox="1"/>
          <p:nvPr/>
        </p:nvSpPr>
        <p:spPr>
          <a:xfrm>
            <a:off x="305717" y="885742"/>
            <a:ext cx="2009012" cy="461665"/>
          </a:xfrm>
          <a:prstGeom prst="rect">
            <a:avLst/>
          </a:prstGeom>
          <a:noFill/>
        </p:spPr>
        <p:txBody>
          <a:bodyPr wrap="none" rtlCol="0">
            <a:spAutoFit/>
          </a:bodyPr>
          <a:lstStyle/>
          <a:p>
            <a:r>
              <a:rPr lang="en-US" sz="2400" dirty="0">
                <a:solidFill>
                  <a:srgbClr val="FF0000"/>
                </a:solidFill>
              </a:rPr>
              <a:t>Unknown data</a:t>
            </a:r>
          </a:p>
        </p:txBody>
      </p:sp>
      <p:sp>
        <p:nvSpPr>
          <p:cNvPr id="73" name="Title 1"/>
          <p:cNvSpPr txBox="1">
            <a:spLocks/>
          </p:cNvSpPr>
          <p:nvPr/>
        </p:nvSpPr>
        <p:spPr>
          <a:xfrm>
            <a:off x="3483528" y="3080172"/>
            <a:ext cx="5880100" cy="854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Weather forecast sample</a:t>
            </a:r>
          </a:p>
        </p:txBody>
      </p:sp>
      <p:sp>
        <p:nvSpPr>
          <p:cNvPr id="9" name="Rectangle 8"/>
          <p:cNvSpPr/>
          <p:nvPr/>
        </p:nvSpPr>
        <p:spPr>
          <a:xfrm>
            <a:off x="3259352" y="6305034"/>
            <a:ext cx="6028573" cy="369332"/>
          </a:xfrm>
          <a:prstGeom prst="rect">
            <a:avLst/>
          </a:prstGeom>
        </p:spPr>
        <p:txBody>
          <a:bodyPr wrap="none">
            <a:spAutoFit/>
          </a:bodyPr>
          <a:lstStyle/>
          <a:p>
            <a:pPr algn="ctr"/>
            <a:r>
              <a:rPr lang="en-US" dirty="0"/>
              <a:t>Using </a:t>
            </a:r>
            <a:r>
              <a:rPr lang="en-US" b="1" dirty="0">
                <a:solidFill>
                  <a:srgbClr val="FF0000"/>
                </a:solidFill>
              </a:rPr>
              <a:t>known data</a:t>
            </a:r>
            <a:r>
              <a:rPr lang="en-US" dirty="0"/>
              <a:t>, develop a </a:t>
            </a:r>
            <a:r>
              <a:rPr lang="en-US" b="1" dirty="0">
                <a:solidFill>
                  <a:srgbClr val="FF0000"/>
                </a:solidFill>
              </a:rPr>
              <a:t>model</a:t>
            </a:r>
            <a:r>
              <a:rPr lang="en-US" dirty="0"/>
              <a:t> to </a:t>
            </a:r>
            <a:r>
              <a:rPr lang="en-US" u="sng" dirty="0"/>
              <a:t>predict</a:t>
            </a:r>
            <a:r>
              <a:rPr lang="en-US" dirty="0"/>
              <a:t> </a:t>
            </a:r>
            <a:r>
              <a:rPr lang="en-US" b="1" dirty="0">
                <a:solidFill>
                  <a:srgbClr val="FF0000"/>
                </a:solidFill>
              </a:rPr>
              <a:t>unknown data</a:t>
            </a:r>
            <a:r>
              <a:rPr lang="en-US" dirty="0"/>
              <a:t>.</a:t>
            </a:r>
          </a:p>
        </p:txBody>
      </p:sp>
    </p:spTree>
    <p:extLst>
      <p:ext uri="{BB962C8B-B14F-4D97-AF65-F5344CB8AC3E}">
        <p14:creationId xmlns:p14="http://schemas.microsoft.com/office/powerpoint/2010/main" val="1022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ppt_x"/>
                                          </p:val>
                                        </p:tav>
                                        <p:tav tm="100000">
                                          <p:val>
                                            <p:strVal val="#ppt_x"/>
                                          </p:val>
                                        </p:tav>
                                      </p:tavLst>
                                    </p:anim>
                                    <p:anim calcmode="lin" valueType="num">
                                      <p:cBhvr additive="base">
                                        <p:cTn id="52" dur="500" fill="hold"/>
                                        <p:tgtEl>
                                          <p:spTgt spid="5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ppt_x"/>
                                          </p:val>
                                        </p:tav>
                                        <p:tav tm="100000">
                                          <p:val>
                                            <p:strVal val="#ppt_x"/>
                                          </p:val>
                                        </p:tav>
                                      </p:tavLst>
                                    </p:anim>
                                    <p:anim calcmode="lin" valueType="num">
                                      <p:cBhvr additive="base">
                                        <p:cTn id="7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5" grpId="0" animBg="1"/>
      <p:bldP spid="56" grpId="0" animBg="1"/>
      <p:bldP spid="3" grpId="0"/>
      <p:bldP spid="71" grpId="0"/>
      <p:bldP spid="72" grpId="0"/>
      <p:bldP spid="7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615787" y="1575882"/>
            <a:ext cx="9147606" cy="3658031"/>
            <a:chOff x="1615787" y="1575882"/>
            <a:chExt cx="9147606" cy="3658031"/>
          </a:xfrm>
        </p:grpSpPr>
        <p:sp>
          <p:nvSpPr>
            <p:cNvPr id="6" name="Freeform 5"/>
            <p:cNvSpPr/>
            <p:nvPr/>
          </p:nvSpPr>
          <p:spPr>
            <a:xfrm>
              <a:off x="1615787" y="1577314"/>
              <a:ext cx="7311880" cy="3656599"/>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1880" h="3656599">
                  <a:moveTo>
                    <a:pt x="0" y="1824276"/>
                  </a:moveTo>
                  <a:cubicBezTo>
                    <a:pt x="853786" y="389465"/>
                    <a:pt x="1330325" y="28153"/>
                    <a:pt x="1835727" y="442"/>
                  </a:cubicBezTo>
                  <a:cubicBezTo>
                    <a:pt x="2341129" y="-27269"/>
                    <a:pt x="3215024" y="1255024"/>
                    <a:pt x="3661063" y="1829458"/>
                  </a:cubicBezTo>
                  <a:cubicBezTo>
                    <a:pt x="4059477" y="2375317"/>
                    <a:pt x="4927432" y="3654782"/>
                    <a:pt x="5488276" y="3656598"/>
                  </a:cubicBezTo>
                  <a:cubicBezTo>
                    <a:pt x="6049120" y="3658414"/>
                    <a:pt x="6950580" y="2312997"/>
                    <a:pt x="7311880" y="1840355"/>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8927666" y="1575882"/>
              <a:ext cx="1835727" cy="1823834"/>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 name="connsiteX0" fmla="*/ 0 w 5488276"/>
                <a:gd name="connsiteY0" fmla="*/ 1824276 h 3656598"/>
                <a:gd name="connsiteX1" fmla="*/ 1835727 w 5488276"/>
                <a:gd name="connsiteY1" fmla="*/ 442 h 3656598"/>
                <a:gd name="connsiteX2" fmla="*/ 3661063 w 5488276"/>
                <a:gd name="connsiteY2" fmla="*/ 1829458 h 3656598"/>
                <a:gd name="connsiteX3" fmla="*/ 5488276 w 5488276"/>
                <a:gd name="connsiteY3" fmla="*/ 3656598 h 3656598"/>
                <a:gd name="connsiteX0" fmla="*/ 0 w 3661063"/>
                <a:gd name="connsiteY0" fmla="*/ 1824276 h 1829458"/>
                <a:gd name="connsiteX1" fmla="*/ 1835727 w 3661063"/>
                <a:gd name="connsiteY1" fmla="*/ 442 h 1829458"/>
                <a:gd name="connsiteX2" fmla="*/ 3661063 w 3661063"/>
                <a:gd name="connsiteY2" fmla="*/ 1829458 h 1829458"/>
                <a:gd name="connsiteX0" fmla="*/ 0 w 1835727"/>
                <a:gd name="connsiteY0" fmla="*/ 1823834 h 1823834"/>
                <a:gd name="connsiteX1" fmla="*/ 1835727 w 1835727"/>
                <a:gd name="connsiteY1" fmla="*/ 0 h 1823834"/>
              </a:gdLst>
              <a:ahLst/>
              <a:cxnLst>
                <a:cxn ang="0">
                  <a:pos x="connsiteX0" y="connsiteY0"/>
                </a:cxn>
                <a:cxn ang="0">
                  <a:pos x="connsiteX1" y="connsiteY1"/>
                </a:cxn>
              </a:cxnLst>
              <a:rect l="l" t="t" r="r" b="b"/>
              <a:pathLst>
                <a:path w="1835727" h="1823834">
                  <a:moveTo>
                    <a:pt x="0" y="1823834"/>
                  </a:moveTo>
                  <a:cubicBezTo>
                    <a:pt x="853786" y="389023"/>
                    <a:pt x="1330325" y="27711"/>
                    <a:pt x="1835727" y="0"/>
                  </a:cubicBezTo>
                </a:path>
              </a:pathLst>
            </a:custGeom>
            <a:noFill/>
            <a:ln w="730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Title 54"/>
          <p:cNvSpPr>
            <a:spLocks noGrp="1"/>
          </p:cNvSpPr>
          <p:nvPr>
            <p:ph type="title"/>
          </p:nvPr>
        </p:nvSpPr>
        <p:spPr/>
        <p:txBody>
          <a:bodyPr/>
          <a:lstStyle/>
          <a:p>
            <a:r>
              <a:rPr lang="en-US" dirty="0"/>
              <a:t>Model (Regression)</a:t>
            </a:r>
          </a:p>
        </p:txBody>
      </p:sp>
      <p:grpSp>
        <p:nvGrpSpPr>
          <p:cNvPr id="122" name="Group 121"/>
          <p:cNvGrpSpPr/>
          <p:nvPr/>
        </p:nvGrpSpPr>
        <p:grpSpPr>
          <a:xfrm>
            <a:off x="152400" y="1346636"/>
            <a:ext cx="10930777" cy="4979573"/>
            <a:chOff x="152400" y="1346636"/>
            <a:chExt cx="10930777" cy="4979573"/>
          </a:xfrm>
        </p:grpSpPr>
        <p:grpSp>
          <p:nvGrpSpPr>
            <p:cNvPr id="69" name="Group 68"/>
            <p:cNvGrpSpPr/>
            <p:nvPr/>
          </p:nvGrpSpPr>
          <p:grpSpPr>
            <a:xfrm>
              <a:off x="152400" y="1346636"/>
              <a:ext cx="10614314" cy="4115080"/>
              <a:chOff x="152400" y="1346636"/>
              <a:chExt cx="10614314" cy="4115080"/>
            </a:xfrm>
          </p:grpSpPr>
          <p:grpSp>
            <p:nvGrpSpPr>
              <p:cNvPr id="68" name="Group 67"/>
              <p:cNvGrpSpPr/>
              <p:nvPr/>
            </p:nvGrpSpPr>
            <p:grpSpPr>
              <a:xfrm>
                <a:off x="1622714" y="1574439"/>
                <a:ext cx="9144000" cy="3657600"/>
                <a:chOff x="1622714" y="1574439"/>
                <a:chExt cx="9144000" cy="3657600"/>
              </a:xfrm>
            </p:grpSpPr>
            <p:grpSp>
              <p:nvGrpSpPr>
                <p:cNvPr id="13" name="Group 12"/>
                <p:cNvGrpSpPr/>
                <p:nvPr/>
              </p:nvGrpSpPr>
              <p:grpSpPr>
                <a:xfrm>
                  <a:off x="1622714" y="3403239"/>
                  <a:ext cx="9144000" cy="0"/>
                  <a:chOff x="3127664" y="5673436"/>
                  <a:chExt cx="9144000" cy="0"/>
                </a:xfrm>
              </p:grpSpPr>
              <p:cxnSp>
                <p:nvCxnSpPr>
                  <p:cNvPr id="8" name="Straight Connector 7"/>
                  <p:cNvCxnSpPr/>
                  <p:nvPr/>
                </p:nvCxnSpPr>
                <p:spPr>
                  <a:xfrm>
                    <a:off x="31276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564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852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140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428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622714" y="1574439"/>
                  <a:ext cx="1949" cy="3657600"/>
                  <a:chOff x="1470314" y="1558564"/>
                  <a:chExt cx="1949" cy="3657600"/>
                </a:xfrm>
              </p:grpSpPr>
              <p:cxnSp>
                <p:nvCxnSpPr>
                  <p:cNvPr id="18" name="Straight Connector 17"/>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47616" y="1574439"/>
                  <a:ext cx="1949" cy="3657600"/>
                  <a:chOff x="1470314" y="1558564"/>
                  <a:chExt cx="1949" cy="3657600"/>
                </a:xfrm>
              </p:grpSpPr>
              <p:cxnSp>
                <p:nvCxnSpPr>
                  <p:cNvPr id="40" name="Straight Connector 39"/>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278144" y="1574439"/>
                  <a:ext cx="1949" cy="3657600"/>
                  <a:chOff x="1470314" y="1558564"/>
                  <a:chExt cx="1949" cy="3657600"/>
                </a:xfrm>
              </p:grpSpPr>
              <p:cxnSp>
                <p:nvCxnSpPr>
                  <p:cNvPr id="43" name="Straight Connector 42"/>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7109114" y="1574439"/>
                  <a:ext cx="1949" cy="3657600"/>
                  <a:chOff x="1470314" y="1558564"/>
                  <a:chExt cx="1949" cy="3657600"/>
                </a:xfrm>
              </p:grpSpPr>
              <p:cxnSp>
                <p:nvCxnSpPr>
                  <p:cNvPr id="46" name="Straight Connector 45"/>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8935753" y="1574439"/>
                  <a:ext cx="1949" cy="3657600"/>
                  <a:chOff x="1470314" y="1558564"/>
                  <a:chExt cx="1949" cy="3657600"/>
                </a:xfrm>
              </p:grpSpPr>
              <p:cxnSp>
                <p:nvCxnSpPr>
                  <p:cNvPr id="49" name="Straight Connector 48"/>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0764764" y="1574439"/>
                  <a:ext cx="1949" cy="3657600"/>
                  <a:chOff x="1470314" y="1558564"/>
                  <a:chExt cx="1949" cy="3657600"/>
                </a:xfrm>
              </p:grpSpPr>
              <p:cxnSp>
                <p:nvCxnSpPr>
                  <p:cNvPr id="52" name="Straight Connector 51"/>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sp>
            <p:nvSpPr>
              <p:cNvPr id="56" name="TextBox 55"/>
              <p:cNvSpPr txBox="1"/>
              <p:nvPr/>
            </p:nvSpPr>
            <p:spPr>
              <a:xfrm>
                <a:off x="152400" y="1346636"/>
                <a:ext cx="1594598" cy="769441"/>
              </a:xfrm>
              <a:prstGeom prst="rect">
                <a:avLst/>
              </a:prstGeom>
              <a:noFill/>
            </p:spPr>
            <p:txBody>
              <a:bodyPr wrap="square" rtlCol="0">
                <a:spAutoFit/>
              </a:bodyPr>
              <a:lstStyle/>
              <a:p>
                <a:pPr algn="ctr"/>
                <a:r>
                  <a:rPr lang="en-US" sz="4400" dirty="0"/>
                  <a:t>90</a:t>
                </a:r>
                <a:r>
                  <a:rPr lang="en-US" sz="3200" dirty="0">
                    <a:solidFill>
                      <a:prstClr val="black"/>
                    </a:solidFill>
                  </a:rPr>
                  <a:t>°F</a:t>
                </a:r>
                <a:endParaRPr lang="en-US" sz="6000" dirty="0"/>
              </a:p>
            </p:txBody>
          </p:sp>
          <p:sp>
            <p:nvSpPr>
              <p:cNvPr id="57" name="TextBox 56"/>
              <p:cNvSpPr txBox="1"/>
              <p:nvPr/>
            </p:nvSpPr>
            <p:spPr>
              <a:xfrm>
                <a:off x="152400" y="4692275"/>
                <a:ext cx="1594598" cy="769441"/>
              </a:xfrm>
              <a:prstGeom prst="rect">
                <a:avLst/>
              </a:prstGeom>
              <a:noFill/>
            </p:spPr>
            <p:txBody>
              <a:bodyPr wrap="square" rtlCol="0">
                <a:spAutoFit/>
              </a:bodyPr>
              <a:lstStyle/>
              <a:p>
                <a:pPr algn="ctr"/>
                <a:r>
                  <a:rPr lang="en-US" sz="4400" dirty="0"/>
                  <a:t>-26</a:t>
                </a:r>
                <a:r>
                  <a:rPr lang="en-US" sz="3200" dirty="0">
                    <a:solidFill>
                      <a:prstClr val="black"/>
                    </a:solidFill>
                  </a:rPr>
                  <a:t>°F</a:t>
                </a:r>
                <a:endParaRPr lang="en-US" sz="6000" dirty="0"/>
              </a:p>
            </p:txBody>
          </p:sp>
        </p:grpSp>
        <p:grpSp>
          <p:nvGrpSpPr>
            <p:cNvPr id="66" name="Group 65"/>
            <p:cNvGrpSpPr/>
            <p:nvPr/>
          </p:nvGrpSpPr>
          <p:grpSpPr>
            <a:xfrm>
              <a:off x="1298983" y="5430651"/>
              <a:ext cx="9784194" cy="895558"/>
              <a:chOff x="1298983" y="5430651"/>
              <a:chExt cx="9784194" cy="895558"/>
            </a:xfrm>
          </p:grpSpPr>
          <p:pic>
            <p:nvPicPr>
              <p:cNvPr id="59" name="Picture 58"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764968" y="5516204"/>
                <a:ext cx="690490" cy="724448"/>
              </a:xfrm>
              <a:prstGeom prst="rect">
                <a:avLst/>
              </a:prstGeom>
            </p:spPr>
          </p:pic>
          <p:pic>
            <p:nvPicPr>
              <p:cNvPr id="60" name="Picture 59"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3212073" y="5565048"/>
                <a:ext cx="626764" cy="626763"/>
              </a:xfrm>
              <a:prstGeom prst="rect">
                <a:avLst/>
              </a:prstGeom>
            </p:spPr>
          </p:pic>
          <p:pic>
            <p:nvPicPr>
              <p:cNvPr id="61" name="Picture 60"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flipH="1">
                <a:off x="4935462" y="5542971"/>
                <a:ext cx="732881" cy="670915"/>
              </a:xfrm>
              <a:prstGeom prst="rect">
                <a:avLst/>
              </a:prstGeom>
            </p:spPr>
          </p:pic>
          <p:pic>
            <p:nvPicPr>
              <p:cNvPr id="62" name="Picture 61"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1298983" y="5430651"/>
                <a:ext cx="633608" cy="895558"/>
              </a:xfrm>
              <a:prstGeom prst="rect">
                <a:avLst/>
              </a:prstGeom>
            </p:spPr>
          </p:pic>
          <p:pic>
            <p:nvPicPr>
              <p:cNvPr id="64" name="Picture 63"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10456413" y="5565048"/>
                <a:ext cx="626764" cy="626763"/>
              </a:xfrm>
              <a:prstGeom prst="rect">
                <a:avLst/>
              </a:prstGeom>
            </p:spPr>
          </p:pic>
          <p:pic>
            <p:nvPicPr>
              <p:cNvPr id="65" name="Picture 64"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8577049" y="5430651"/>
                <a:ext cx="633608" cy="895558"/>
              </a:xfrm>
              <a:prstGeom prst="rect">
                <a:avLst/>
              </a:prstGeom>
            </p:spPr>
          </p:pic>
        </p:grpSp>
      </p:grpSp>
      <p:grpSp>
        <p:nvGrpSpPr>
          <p:cNvPr id="98" name="Group 97"/>
          <p:cNvGrpSpPr/>
          <p:nvPr/>
        </p:nvGrpSpPr>
        <p:grpSpPr>
          <a:xfrm>
            <a:off x="646449" y="2258173"/>
            <a:ext cx="11137188" cy="834162"/>
            <a:chOff x="646449" y="2671641"/>
            <a:chExt cx="11137188" cy="834162"/>
          </a:xfrm>
        </p:grpSpPr>
        <p:sp>
          <p:nvSpPr>
            <p:cNvPr id="99" name="TextBox 98"/>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00" name="TextBox 99"/>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01" name="TextBox 100"/>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102" name="TextBox 101"/>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03" name="TextBox 102"/>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04" name="Group 103"/>
          <p:cNvGrpSpPr/>
          <p:nvPr/>
        </p:nvGrpSpPr>
        <p:grpSpPr>
          <a:xfrm>
            <a:off x="646449" y="3027986"/>
            <a:ext cx="11137188" cy="926495"/>
            <a:chOff x="646449" y="3565828"/>
            <a:chExt cx="11137188" cy="926495"/>
          </a:xfrm>
        </p:grpSpPr>
        <p:sp>
          <p:nvSpPr>
            <p:cNvPr id="105" name="TextBox 104"/>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106" name="TextBox 105"/>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107" name="TextBox 106"/>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108" name="TextBox 107"/>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109" name="TextBox 108"/>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110" name="Group 109"/>
          <p:cNvGrpSpPr/>
          <p:nvPr/>
        </p:nvGrpSpPr>
        <p:grpSpPr>
          <a:xfrm>
            <a:off x="646449" y="3890132"/>
            <a:ext cx="11137188" cy="1018828"/>
            <a:chOff x="646449" y="4475814"/>
            <a:chExt cx="11137188" cy="1018828"/>
          </a:xfrm>
        </p:grpSpPr>
        <p:sp>
          <p:nvSpPr>
            <p:cNvPr id="111" name="TextBox 110"/>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112" name="TextBox 111"/>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113" name="TextBox 112"/>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114" name="TextBox 113"/>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115" name="TextBox 114"/>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sp>
        <p:nvSpPr>
          <p:cNvPr id="116" name="Freeform 115"/>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p:cNvGrpSpPr/>
          <p:nvPr/>
        </p:nvGrpSpPr>
        <p:grpSpPr>
          <a:xfrm>
            <a:off x="2199449" y="2612064"/>
            <a:ext cx="270880" cy="1842210"/>
            <a:chOff x="2199449" y="2612064"/>
            <a:chExt cx="270880" cy="1842210"/>
          </a:xfrm>
        </p:grpSpPr>
        <p:sp>
          <p:nvSpPr>
            <p:cNvPr id="120" name="Right Bracket 119"/>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Right Bracket 120"/>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4" name="Rectangle 123"/>
          <p:cNvSpPr/>
          <p:nvPr/>
        </p:nvSpPr>
        <p:spPr>
          <a:xfrm>
            <a:off x="3259352" y="6305034"/>
            <a:ext cx="6028573" cy="369332"/>
          </a:xfrm>
          <a:prstGeom prst="rect">
            <a:avLst/>
          </a:prstGeom>
        </p:spPr>
        <p:txBody>
          <a:bodyPr wrap="none">
            <a:spAutoFit/>
          </a:bodyPr>
          <a:lstStyle/>
          <a:p>
            <a:pPr algn="ctr"/>
            <a:r>
              <a:rPr lang="en-US" dirty="0"/>
              <a:t>Using </a:t>
            </a:r>
            <a:r>
              <a:rPr lang="en-US" b="1" dirty="0"/>
              <a:t>known data</a:t>
            </a:r>
            <a:r>
              <a:rPr lang="en-US" dirty="0"/>
              <a:t>, develop a </a:t>
            </a:r>
            <a:r>
              <a:rPr lang="en-US" b="1" dirty="0"/>
              <a:t>model</a:t>
            </a:r>
            <a:r>
              <a:rPr lang="en-US" dirty="0"/>
              <a:t> to </a:t>
            </a:r>
            <a:r>
              <a:rPr lang="en-US" b="1" u="sng" dirty="0">
                <a:solidFill>
                  <a:srgbClr val="FF0000"/>
                </a:solidFill>
              </a:rPr>
              <a:t>predict</a:t>
            </a:r>
            <a:r>
              <a:rPr lang="en-US" dirty="0"/>
              <a:t> </a:t>
            </a:r>
            <a:r>
              <a:rPr lang="en-US" b="1" dirty="0"/>
              <a:t>unknown data</a:t>
            </a:r>
            <a:r>
              <a:rPr lang="en-US" dirty="0"/>
              <a:t>.</a:t>
            </a:r>
          </a:p>
        </p:txBody>
      </p:sp>
      <p:grpSp>
        <p:nvGrpSpPr>
          <p:cNvPr id="128" name="Group 127"/>
          <p:cNvGrpSpPr/>
          <p:nvPr/>
        </p:nvGrpSpPr>
        <p:grpSpPr>
          <a:xfrm>
            <a:off x="9467063" y="1654932"/>
            <a:ext cx="2237151" cy="1519326"/>
            <a:chOff x="11781132" y="1785659"/>
            <a:chExt cx="2237151" cy="1519326"/>
          </a:xfrm>
        </p:grpSpPr>
        <p:cxnSp>
          <p:nvCxnSpPr>
            <p:cNvPr id="126" name="Straight Arrow Connector 125"/>
            <p:cNvCxnSpPr/>
            <p:nvPr/>
          </p:nvCxnSpPr>
          <p:spPr>
            <a:xfrm flipV="1">
              <a:off x="12886660" y="1785659"/>
              <a:ext cx="25400" cy="11296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1781132" y="2935653"/>
              <a:ext cx="2237151" cy="369332"/>
            </a:xfrm>
            <a:prstGeom prst="rect">
              <a:avLst/>
            </a:prstGeom>
            <a:noFill/>
            <a:ln w="25400">
              <a:solidFill>
                <a:srgbClr val="FF0000"/>
              </a:solidFill>
            </a:ln>
          </p:spPr>
          <p:txBody>
            <a:bodyPr wrap="none" rtlCol="0">
              <a:spAutoFit/>
            </a:bodyPr>
            <a:lstStyle/>
            <a:p>
              <a:r>
                <a:rPr lang="en-US" b="1" dirty="0">
                  <a:solidFill>
                    <a:srgbClr val="FF0000"/>
                  </a:solidFill>
                </a:rPr>
                <a:t>Predict</a:t>
              </a:r>
              <a:r>
                <a:rPr lang="en-US" b="1" dirty="0"/>
                <a:t> 2020 Summer</a:t>
              </a:r>
            </a:p>
          </p:txBody>
        </p:sp>
      </p:grpSp>
    </p:spTree>
    <p:extLst>
      <p:ext uri="{BB962C8B-B14F-4D97-AF65-F5344CB8AC3E}">
        <p14:creationId xmlns:p14="http://schemas.microsoft.com/office/powerpoint/2010/main" val="107316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8"/>
                                        </p:tgtEl>
                                      </p:cBhvr>
                                    </p:animEffect>
                                    <p:set>
                                      <p:cBhvr>
                                        <p:cTn id="7" dur="1" fill="hold">
                                          <p:stCondLst>
                                            <p:cond delay="499"/>
                                          </p:stCondLst>
                                        </p:cTn>
                                        <p:tgtEl>
                                          <p:spTgt spid="9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4"/>
                                        </p:tgtEl>
                                      </p:cBhvr>
                                    </p:animEffect>
                                    <p:set>
                                      <p:cBhvr>
                                        <p:cTn id="10" dur="1" fill="hold">
                                          <p:stCondLst>
                                            <p:cond delay="499"/>
                                          </p:stCondLst>
                                        </p:cTn>
                                        <p:tgtEl>
                                          <p:spTgt spid="10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0"/>
                                        </p:tgtEl>
                                      </p:cBhvr>
                                    </p:animEffect>
                                    <p:set>
                                      <p:cBhvr>
                                        <p:cTn id="13" dur="1" fill="hold">
                                          <p:stCondLst>
                                            <p:cond delay="499"/>
                                          </p:stCondLst>
                                        </p:cTn>
                                        <p:tgtEl>
                                          <p:spTgt spid="110"/>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08333E-7 3.7037E-7 L 0.00273 0.10995 " pathEditMode="relative" rAng="0" ptsTypes="AA">
                                      <p:cBhvr>
                                        <p:cTn id="21" dur="2000" fill="hold"/>
                                        <p:tgtEl>
                                          <p:spTgt spid="116"/>
                                        </p:tgtEl>
                                        <p:attrNameLst>
                                          <p:attrName>ppt_x</p:attrName>
                                          <p:attrName>ppt_y</p:attrName>
                                        </p:attrNameLst>
                                      </p:cBhvr>
                                      <p:rCtr x="130" y="5486"/>
                                    </p:animMotion>
                                  </p:childTnLst>
                                </p:cTn>
                              </p:par>
                              <p:par>
                                <p:cTn id="22" presetID="42" presetClass="path" presetSubtype="0" accel="50000" decel="50000" fill="hold" grpId="0" nodeType="withEffect">
                                  <p:stCondLst>
                                    <p:cond delay="0"/>
                                  </p:stCondLst>
                                  <p:childTnLst>
                                    <p:animMotion origin="layout" path="M -2.08333E-6 2.22222E-6 L -0.00104 -0.16922 " pathEditMode="relative" rAng="0" ptsTypes="AA">
                                      <p:cBhvr>
                                        <p:cTn id="23" dur="2000" fill="hold"/>
                                        <p:tgtEl>
                                          <p:spTgt spid="118"/>
                                        </p:tgtEl>
                                        <p:attrNameLst>
                                          <p:attrName>ppt_x</p:attrName>
                                          <p:attrName>ppt_y</p:attrName>
                                        </p:attrNameLst>
                                      </p:cBhvr>
                                      <p:rCtr x="-52" y="-8472"/>
                                    </p:animMotion>
                                  </p:childTnLst>
                                </p:cTn>
                              </p:par>
                              <p:par>
                                <p:cTn id="24" presetID="42" presetClass="path" presetSubtype="0" accel="50000" decel="50000" fill="hold" nodeType="withEffect">
                                  <p:stCondLst>
                                    <p:cond delay="0"/>
                                  </p:stCondLst>
                                  <p:childTnLst>
                                    <p:animMotion origin="layout" path="M 3.75E-6 3.7037E-6 L 0.39166 0.01481 " pathEditMode="relative" rAng="0" ptsTypes="AA">
                                      <p:cBhvr>
                                        <p:cTn id="25" dur="2000" fill="hold"/>
                                        <p:tgtEl>
                                          <p:spTgt spid="119"/>
                                        </p:tgtEl>
                                        <p:attrNameLst>
                                          <p:attrName>ppt_x</p:attrName>
                                          <p:attrName>ppt_y</p:attrName>
                                        </p:attrNameLst>
                                      </p:cBhvr>
                                      <p:rCtr x="19583" y="741"/>
                                    </p:animMotion>
                                  </p:childTnLst>
                                </p:cTn>
                              </p:par>
                            </p:childTnLst>
                          </p:cTn>
                        </p:par>
                        <p:par>
                          <p:cTn id="26" fill="hold">
                            <p:stCondLst>
                              <p:cond delay="2000"/>
                            </p:stCondLst>
                            <p:childTnLst>
                              <p:par>
                                <p:cTn id="27" presetID="53" presetClass="exit" presetSubtype="32" fill="hold" grpId="1" nodeType="afterEffect">
                                  <p:stCondLst>
                                    <p:cond delay="0"/>
                                  </p:stCondLst>
                                  <p:childTnLst>
                                    <p:anim calcmode="lin" valueType="num">
                                      <p:cBhvr>
                                        <p:cTn id="28" dur="500"/>
                                        <p:tgtEl>
                                          <p:spTgt spid="116"/>
                                        </p:tgtEl>
                                        <p:attrNameLst>
                                          <p:attrName>ppt_w</p:attrName>
                                        </p:attrNameLst>
                                      </p:cBhvr>
                                      <p:tavLst>
                                        <p:tav tm="0">
                                          <p:val>
                                            <p:strVal val="ppt_w"/>
                                          </p:val>
                                        </p:tav>
                                        <p:tav tm="100000">
                                          <p:val>
                                            <p:fltVal val="0"/>
                                          </p:val>
                                        </p:tav>
                                      </p:tavLst>
                                    </p:anim>
                                    <p:anim calcmode="lin" valueType="num">
                                      <p:cBhvr>
                                        <p:cTn id="29" dur="500"/>
                                        <p:tgtEl>
                                          <p:spTgt spid="116"/>
                                        </p:tgtEl>
                                        <p:attrNameLst>
                                          <p:attrName>ppt_h</p:attrName>
                                        </p:attrNameLst>
                                      </p:cBhvr>
                                      <p:tavLst>
                                        <p:tav tm="0">
                                          <p:val>
                                            <p:strVal val="ppt_h"/>
                                          </p:val>
                                        </p:tav>
                                        <p:tav tm="100000">
                                          <p:val>
                                            <p:fltVal val="0"/>
                                          </p:val>
                                        </p:tav>
                                      </p:tavLst>
                                    </p:anim>
                                    <p:animEffect transition="out" filter="fade">
                                      <p:cBhvr>
                                        <p:cTn id="30" dur="500"/>
                                        <p:tgtEl>
                                          <p:spTgt spid="116"/>
                                        </p:tgtEl>
                                      </p:cBhvr>
                                    </p:animEffect>
                                    <p:set>
                                      <p:cBhvr>
                                        <p:cTn id="31" dur="1" fill="hold">
                                          <p:stCondLst>
                                            <p:cond delay="499"/>
                                          </p:stCondLst>
                                        </p:cTn>
                                        <p:tgtEl>
                                          <p:spTgt spid="116"/>
                                        </p:tgtEl>
                                        <p:attrNameLst>
                                          <p:attrName>style.visibility</p:attrName>
                                        </p:attrNameLst>
                                      </p:cBhvr>
                                      <p:to>
                                        <p:strVal val="hidden"/>
                                      </p:to>
                                    </p:set>
                                  </p:childTnLst>
                                </p:cTn>
                              </p:par>
                              <p:par>
                                <p:cTn id="32" presetID="53" presetClass="exit" presetSubtype="32" fill="hold" grpId="1" nodeType="withEffect">
                                  <p:stCondLst>
                                    <p:cond delay="0"/>
                                  </p:stCondLst>
                                  <p:childTnLst>
                                    <p:anim calcmode="lin" valueType="num">
                                      <p:cBhvr>
                                        <p:cTn id="33" dur="500"/>
                                        <p:tgtEl>
                                          <p:spTgt spid="118"/>
                                        </p:tgtEl>
                                        <p:attrNameLst>
                                          <p:attrName>ppt_w</p:attrName>
                                        </p:attrNameLst>
                                      </p:cBhvr>
                                      <p:tavLst>
                                        <p:tav tm="0">
                                          <p:val>
                                            <p:strVal val="ppt_w"/>
                                          </p:val>
                                        </p:tav>
                                        <p:tav tm="100000">
                                          <p:val>
                                            <p:fltVal val="0"/>
                                          </p:val>
                                        </p:tav>
                                      </p:tavLst>
                                    </p:anim>
                                    <p:anim calcmode="lin" valueType="num">
                                      <p:cBhvr>
                                        <p:cTn id="34" dur="500"/>
                                        <p:tgtEl>
                                          <p:spTgt spid="118"/>
                                        </p:tgtEl>
                                        <p:attrNameLst>
                                          <p:attrName>ppt_h</p:attrName>
                                        </p:attrNameLst>
                                      </p:cBhvr>
                                      <p:tavLst>
                                        <p:tav tm="0">
                                          <p:val>
                                            <p:strVal val="ppt_h"/>
                                          </p:val>
                                        </p:tav>
                                        <p:tav tm="100000">
                                          <p:val>
                                            <p:fltVal val="0"/>
                                          </p:val>
                                        </p:tav>
                                      </p:tavLst>
                                    </p:anim>
                                    <p:animEffect transition="out" filter="fade">
                                      <p:cBhvr>
                                        <p:cTn id="35" dur="500"/>
                                        <p:tgtEl>
                                          <p:spTgt spid="118"/>
                                        </p:tgtEl>
                                      </p:cBhvr>
                                    </p:animEffect>
                                    <p:set>
                                      <p:cBhvr>
                                        <p:cTn id="36" dur="1" fill="hold">
                                          <p:stCondLst>
                                            <p:cond delay="499"/>
                                          </p:stCondLst>
                                        </p:cTn>
                                        <p:tgtEl>
                                          <p:spTgt spid="118"/>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119"/>
                                        </p:tgtEl>
                                        <p:attrNameLst>
                                          <p:attrName>ppt_w</p:attrName>
                                        </p:attrNameLst>
                                      </p:cBhvr>
                                      <p:tavLst>
                                        <p:tav tm="0">
                                          <p:val>
                                            <p:strVal val="ppt_w"/>
                                          </p:val>
                                        </p:tav>
                                        <p:tav tm="100000">
                                          <p:val>
                                            <p:fltVal val="0"/>
                                          </p:val>
                                        </p:tav>
                                      </p:tavLst>
                                    </p:anim>
                                    <p:anim calcmode="lin" valueType="num">
                                      <p:cBhvr>
                                        <p:cTn id="39" dur="500"/>
                                        <p:tgtEl>
                                          <p:spTgt spid="119"/>
                                        </p:tgtEl>
                                        <p:attrNameLst>
                                          <p:attrName>ppt_h</p:attrName>
                                        </p:attrNameLst>
                                      </p:cBhvr>
                                      <p:tavLst>
                                        <p:tav tm="0">
                                          <p:val>
                                            <p:strVal val="ppt_h"/>
                                          </p:val>
                                        </p:tav>
                                        <p:tav tm="100000">
                                          <p:val>
                                            <p:fltVal val="0"/>
                                          </p:val>
                                        </p:tav>
                                      </p:tavLst>
                                    </p:anim>
                                    <p:animEffect transition="out" filter="fade">
                                      <p:cBhvr>
                                        <p:cTn id="40" dur="500"/>
                                        <p:tgtEl>
                                          <p:spTgt spid="119"/>
                                        </p:tgtEl>
                                      </p:cBhvr>
                                    </p:animEffect>
                                    <p:set>
                                      <p:cBhvr>
                                        <p:cTn id="41" dur="1" fill="hold">
                                          <p:stCondLst>
                                            <p:cond delay="499"/>
                                          </p:stCondLst>
                                        </p:cTn>
                                        <p:tgtEl>
                                          <p:spTgt spid="119"/>
                                        </p:tgtEl>
                                        <p:attrNameLst>
                                          <p:attrName>style.visibility</p:attrName>
                                        </p:attrNameLst>
                                      </p:cBhvr>
                                      <p:to>
                                        <p:strVal val="hidden"/>
                                      </p:to>
                                    </p:set>
                                  </p:childTnLst>
                                </p:cTn>
                              </p:par>
                              <p:par>
                                <p:cTn id="42" presetID="53" presetClass="exit" presetSubtype="32" fill="hold" grpId="0" nodeType="withEffect">
                                  <p:stCondLst>
                                    <p:cond delay="0"/>
                                  </p:stCondLst>
                                  <p:childTnLst>
                                    <p:anim calcmode="lin" valueType="num">
                                      <p:cBhvr>
                                        <p:cTn id="43" dur="500"/>
                                        <p:tgtEl>
                                          <p:spTgt spid="117"/>
                                        </p:tgtEl>
                                        <p:attrNameLst>
                                          <p:attrName>ppt_w</p:attrName>
                                        </p:attrNameLst>
                                      </p:cBhvr>
                                      <p:tavLst>
                                        <p:tav tm="0">
                                          <p:val>
                                            <p:strVal val="ppt_w"/>
                                          </p:val>
                                        </p:tav>
                                        <p:tav tm="100000">
                                          <p:val>
                                            <p:fltVal val="0"/>
                                          </p:val>
                                        </p:tav>
                                      </p:tavLst>
                                    </p:anim>
                                    <p:anim calcmode="lin" valueType="num">
                                      <p:cBhvr>
                                        <p:cTn id="44" dur="500"/>
                                        <p:tgtEl>
                                          <p:spTgt spid="117"/>
                                        </p:tgtEl>
                                        <p:attrNameLst>
                                          <p:attrName>ppt_h</p:attrName>
                                        </p:attrNameLst>
                                      </p:cBhvr>
                                      <p:tavLst>
                                        <p:tav tm="0">
                                          <p:val>
                                            <p:strVal val="ppt_h"/>
                                          </p:val>
                                        </p:tav>
                                        <p:tav tm="100000">
                                          <p:val>
                                            <p:fltVal val="0"/>
                                          </p:val>
                                        </p:tav>
                                      </p:tavLst>
                                    </p:anim>
                                    <p:animEffect transition="out" filter="fade">
                                      <p:cBhvr>
                                        <p:cTn id="45" dur="500"/>
                                        <p:tgtEl>
                                          <p:spTgt spid="117"/>
                                        </p:tgtEl>
                                      </p:cBhvr>
                                    </p:animEffect>
                                    <p:set>
                                      <p:cBhvr>
                                        <p:cTn id="46" dur="1" fill="hold">
                                          <p:stCondLst>
                                            <p:cond delay="499"/>
                                          </p:stCondLst>
                                        </p:cTn>
                                        <p:tgtEl>
                                          <p:spTgt spid="117"/>
                                        </p:tgtEl>
                                        <p:attrNameLst>
                                          <p:attrName>style.visibility</p:attrName>
                                        </p:attrNameLst>
                                      </p:cBhvr>
                                      <p:to>
                                        <p:strVal val="hidden"/>
                                      </p:to>
                                    </p:set>
                                  </p:childTnLst>
                                </p:cTn>
                              </p:par>
                              <p:par>
                                <p:cTn id="47" presetID="53" presetClass="entr" presetSubtype="16"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p:cTn id="49" dur="500" fill="hold"/>
                                        <p:tgtEl>
                                          <p:spTgt spid="67"/>
                                        </p:tgtEl>
                                        <p:attrNameLst>
                                          <p:attrName>ppt_w</p:attrName>
                                        </p:attrNameLst>
                                      </p:cBhvr>
                                      <p:tavLst>
                                        <p:tav tm="0">
                                          <p:val>
                                            <p:fltVal val="0"/>
                                          </p:val>
                                        </p:tav>
                                        <p:tav tm="100000">
                                          <p:val>
                                            <p:strVal val="#ppt_w"/>
                                          </p:val>
                                        </p:tav>
                                      </p:tavLst>
                                    </p:anim>
                                    <p:anim calcmode="lin" valueType="num">
                                      <p:cBhvr>
                                        <p:cTn id="50" dur="500" fill="hold"/>
                                        <p:tgtEl>
                                          <p:spTgt spid="67"/>
                                        </p:tgtEl>
                                        <p:attrNameLst>
                                          <p:attrName>ppt_h</p:attrName>
                                        </p:attrNameLst>
                                      </p:cBhvr>
                                      <p:tavLst>
                                        <p:tav tm="0">
                                          <p:val>
                                            <p:fltVal val="0"/>
                                          </p:val>
                                        </p:tav>
                                        <p:tav tm="100000">
                                          <p:val>
                                            <p:strVal val="#ppt_h"/>
                                          </p:val>
                                        </p:tav>
                                      </p:tavLst>
                                    </p:anim>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6" grpId="1" animBg="1"/>
      <p:bldP spid="117" grpId="0" animBg="1"/>
      <p:bldP spid="118" grpId="0" animBg="1"/>
      <p:bldP spid="1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 Algorithms</a:t>
            </a:r>
          </a:p>
        </p:txBody>
      </p:sp>
      <p:sp>
        <p:nvSpPr>
          <p:cNvPr id="6" name="Content Placeholder 5"/>
          <p:cNvSpPr>
            <a:spLocks noGrp="1"/>
          </p:cNvSpPr>
          <p:nvPr>
            <p:ph idx="1"/>
          </p:nvPr>
        </p:nvSpPr>
        <p:spPr>
          <a:xfrm>
            <a:off x="152400" y="1028700"/>
            <a:ext cx="9537700" cy="5359400"/>
          </a:xfrm>
        </p:spPr>
        <p:txBody>
          <a:bodyPr/>
          <a:lstStyle/>
          <a:p>
            <a:endParaRPr lang="en-US" dirty="0"/>
          </a:p>
          <a:p>
            <a:r>
              <a:rPr lang="en-US" dirty="0"/>
              <a:t>ML Algorithm defines how your </a:t>
            </a:r>
            <a:r>
              <a:rPr lang="en-US" b="1" dirty="0"/>
              <a:t>model</a:t>
            </a:r>
            <a:r>
              <a:rPr lang="en-US" dirty="0"/>
              <a:t> will react</a:t>
            </a:r>
          </a:p>
          <a:p>
            <a:endParaRPr lang="en-US" dirty="0"/>
          </a:p>
          <a:p>
            <a:r>
              <a:rPr lang="en-US" dirty="0"/>
              <a:t>Which Algorithm to use? Depends on:</a:t>
            </a:r>
          </a:p>
          <a:p>
            <a:pPr lvl="1"/>
            <a:r>
              <a:rPr lang="en-US" dirty="0"/>
              <a:t>Data Quality</a:t>
            </a:r>
          </a:p>
          <a:p>
            <a:pPr lvl="1"/>
            <a:r>
              <a:rPr lang="en-US" dirty="0"/>
              <a:t>Data Size</a:t>
            </a:r>
          </a:p>
          <a:p>
            <a:pPr lvl="1"/>
            <a:r>
              <a:rPr lang="en-US" dirty="0"/>
              <a:t>What you want to predict</a:t>
            </a:r>
          </a:p>
          <a:p>
            <a:pPr lvl="1"/>
            <a:r>
              <a:rPr lang="en-US" dirty="0"/>
              <a:t>Time constraint</a:t>
            </a:r>
          </a:p>
          <a:p>
            <a:pPr lvl="1"/>
            <a:r>
              <a:rPr lang="en-US" dirty="0"/>
              <a:t>Computation power</a:t>
            </a:r>
          </a:p>
          <a:p>
            <a:pPr lvl="1"/>
            <a:r>
              <a:rPr lang="en-US" dirty="0"/>
              <a:t>Memory limits </a:t>
            </a:r>
          </a:p>
        </p:txBody>
      </p:sp>
      <p:pic>
        <p:nvPicPr>
          <p:cNvPr id="7" name="Picture 6"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9309614" y="1289537"/>
            <a:ext cx="1555235" cy="2108793"/>
          </a:xfrm>
          <a:prstGeom prst="rect">
            <a:avLst/>
          </a:prstGeom>
        </p:spPr>
      </p:pic>
      <p:grpSp>
        <p:nvGrpSpPr>
          <p:cNvPr id="10" name="Group 9"/>
          <p:cNvGrpSpPr/>
          <p:nvPr/>
        </p:nvGrpSpPr>
        <p:grpSpPr>
          <a:xfrm>
            <a:off x="9309614" y="4018468"/>
            <a:ext cx="1555235" cy="2108794"/>
            <a:chOff x="10195407" y="4094994"/>
            <a:chExt cx="1240428" cy="1681937"/>
          </a:xfrm>
        </p:grpSpPr>
        <p:pic>
          <p:nvPicPr>
            <p:cNvPr id="8" name="Picture 7"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0195407" y="4094994"/>
              <a:ext cx="1240428" cy="1681937"/>
            </a:xfrm>
            <a:prstGeom prst="rect">
              <a:avLst/>
            </a:prstGeom>
          </p:spPr>
        </p:pic>
        <p:pic>
          <p:nvPicPr>
            <p:cNvPr id="9" name="Picture 8" descr="Gehirn, Anatomie, Menschliche, Wissenschaft, Gesundheit"/>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049999">
              <a:off x="10421210" y="4200476"/>
              <a:ext cx="788822" cy="566966"/>
            </a:xfrm>
            <a:prstGeom prst="rect">
              <a:avLst/>
            </a:prstGeom>
          </p:spPr>
        </p:pic>
      </p:grpSp>
    </p:spTree>
    <p:extLst>
      <p:ext uri="{BB962C8B-B14F-4D97-AF65-F5344CB8AC3E}">
        <p14:creationId xmlns:p14="http://schemas.microsoft.com/office/powerpoint/2010/main" val="93502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Algorithms</a:t>
            </a:r>
          </a:p>
        </p:txBody>
      </p:sp>
      <p:sp>
        <p:nvSpPr>
          <p:cNvPr id="3" name="Content Placeholder 2"/>
          <p:cNvSpPr>
            <a:spLocks noGrp="1"/>
          </p:cNvSpPr>
          <p:nvPr>
            <p:ph idx="1"/>
          </p:nvPr>
        </p:nvSpPr>
        <p:spPr>
          <a:xfrm>
            <a:off x="152400" y="1028699"/>
            <a:ext cx="11887200" cy="2908301"/>
          </a:xfrm>
        </p:spPr>
        <p:txBody>
          <a:bodyPr>
            <a:normAutofit lnSpcReduction="10000"/>
          </a:bodyPr>
          <a:lstStyle/>
          <a:p>
            <a:pPr marL="0" indent="0">
              <a:buNone/>
            </a:pPr>
            <a:r>
              <a:rPr lang="en-US" sz="3200" dirty="0"/>
              <a:t>Two major category of algorithms</a:t>
            </a:r>
          </a:p>
          <a:p>
            <a:pPr lvl="1"/>
            <a:r>
              <a:rPr lang="en-US" sz="2800" dirty="0"/>
              <a:t>Supervised</a:t>
            </a:r>
          </a:p>
          <a:p>
            <a:pPr lvl="1"/>
            <a:r>
              <a:rPr lang="en-US" sz="2800" dirty="0"/>
              <a:t>Unsupervised</a:t>
            </a:r>
          </a:p>
          <a:p>
            <a:pPr marL="0" indent="0">
              <a:buNone/>
            </a:pPr>
            <a:endParaRPr lang="en-US" sz="3200" dirty="0"/>
          </a:p>
          <a:p>
            <a:pPr marL="0" indent="0">
              <a:buNone/>
            </a:pPr>
            <a:r>
              <a:rPr lang="en-US" sz="3200" dirty="0"/>
              <a:t>Most commonly used machine learning algorithms are </a:t>
            </a:r>
            <a:r>
              <a:rPr lang="en-US" sz="3200" b="1" dirty="0"/>
              <a:t>supervised </a:t>
            </a:r>
            <a:r>
              <a:rPr lang="en-US" sz="3200" dirty="0"/>
              <a:t>(requires </a:t>
            </a:r>
            <a:r>
              <a:rPr lang="en-US" sz="3200" b="1" dirty="0"/>
              <a:t>labels</a:t>
            </a:r>
            <a:r>
              <a:rPr lang="en-US" sz="3200" dirty="0"/>
              <a:t>)</a:t>
            </a:r>
          </a:p>
        </p:txBody>
      </p:sp>
      <p:sp>
        <p:nvSpPr>
          <p:cNvPr id="4" name="Text Placeholder 4"/>
          <p:cNvSpPr txBox="1">
            <a:spLocks/>
          </p:cNvSpPr>
          <p:nvPr/>
        </p:nvSpPr>
        <p:spPr>
          <a:xfrm>
            <a:off x="396460" y="4041775"/>
            <a:ext cx="5378548" cy="2282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Supervised</a:t>
            </a:r>
            <a:r>
              <a:rPr lang="en-US" dirty="0"/>
              <a:t> learning examples</a:t>
            </a:r>
          </a:p>
          <a:p>
            <a:pPr lvl="1"/>
            <a:endParaRPr lang="en-US" dirty="0"/>
          </a:p>
          <a:p>
            <a:pPr lvl="1"/>
            <a:r>
              <a:rPr lang="en-US" dirty="0"/>
              <a:t>This customer will like </a:t>
            </a:r>
            <a:r>
              <a:rPr lang="en-US" i="1" dirty="0"/>
              <a:t>coffee</a:t>
            </a:r>
          </a:p>
          <a:p>
            <a:pPr lvl="1"/>
            <a:r>
              <a:rPr lang="en-US" dirty="0"/>
              <a:t>This network traffic indicates a denial of service attack</a:t>
            </a:r>
          </a:p>
        </p:txBody>
      </p:sp>
      <p:sp>
        <p:nvSpPr>
          <p:cNvPr id="5" name="Text Placeholder 5"/>
          <p:cNvSpPr txBox="1">
            <a:spLocks/>
          </p:cNvSpPr>
          <p:nvPr/>
        </p:nvSpPr>
        <p:spPr>
          <a:xfrm>
            <a:off x="6224380" y="4041774"/>
            <a:ext cx="5378548" cy="1838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Unsupervised</a:t>
            </a:r>
            <a:r>
              <a:rPr lang="en-US" dirty="0"/>
              <a:t> learning examples</a:t>
            </a:r>
          </a:p>
          <a:p>
            <a:pPr lvl="1"/>
            <a:endParaRPr lang="en-US" dirty="0"/>
          </a:p>
          <a:p>
            <a:pPr lvl="1"/>
            <a:r>
              <a:rPr lang="en-US" dirty="0"/>
              <a:t>These customers are similar</a:t>
            </a:r>
          </a:p>
          <a:p>
            <a:pPr lvl="1"/>
            <a:r>
              <a:rPr lang="en-US" dirty="0"/>
              <a:t>This network traffic is unusual</a:t>
            </a:r>
          </a:p>
        </p:txBody>
      </p:sp>
    </p:spTree>
    <p:extLst>
      <p:ext uri="{BB962C8B-B14F-4D97-AF65-F5344CB8AC3E}">
        <p14:creationId xmlns:p14="http://schemas.microsoft.com/office/powerpoint/2010/main" val="283647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FFFFFF"/>
      </a:dk1>
      <a:lt1>
        <a:srgbClr val="000000"/>
      </a:lt1>
      <a:dk2>
        <a:srgbClr val="FFFFFF"/>
      </a:dk2>
      <a:lt2>
        <a:srgbClr val="000000"/>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1537</Words>
  <Application>Microsoft Office PowerPoint</Application>
  <PresentationFormat>Widescreen</PresentationFormat>
  <Paragraphs>267</Paragraphs>
  <Slides>19</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Segoe UI</vt:lpstr>
      <vt:lpstr>Segoe UI Light</vt:lpstr>
      <vt:lpstr>Wingdings</vt:lpstr>
      <vt:lpstr>Office Theme</vt:lpstr>
      <vt:lpstr>1_Office Theme</vt:lpstr>
      <vt:lpstr>Azure ML Studio</vt:lpstr>
      <vt:lpstr>Your go to Team!</vt:lpstr>
      <vt:lpstr>Azure Machine Learning Service Data -&gt; Predictive model -&gt; Operational web API in minutes</vt:lpstr>
      <vt:lpstr>What is Machine Learning ?</vt:lpstr>
      <vt:lpstr>EXAMPLE</vt:lpstr>
      <vt:lpstr>PowerPoint Presentation</vt:lpstr>
      <vt:lpstr>Model (Regression)</vt:lpstr>
      <vt:lpstr>Machine Learning Algorithms</vt:lpstr>
      <vt:lpstr>Machine Learning Algorithms</vt:lpstr>
      <vt:lpstr>Common Classes of Algorithms (Supervised|Unsupervised)</vt:lpstr>
      <vt:lpstr>Why you need to know these algorithms?</vt:lpstr>
      <vt:lpstr>Classification</vt:lpstr>
      <vt:lpstr>Clustering</vt:lpstr>
      <vt:lpstr>Regression</vt:lpstr>
      <vt:lpstr>Regression versus Classification</vt:lpstr>
      <vt:lpstr>Binary versus Multiclass Classification</vt:lpstr>
      <vt:lpstr>Learning resources</vt:lpstr>
      <vt:lpstr>Your go to Team!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Joyjeet Majumdar</dc:creator>
  <cp:lastModifiedBy>Joyjeet Majumdar</cp:lastModifiedBy>
  <cp:revision>4</cp:revision>
  <dcterms:created xsi:type="dcterms:W3CDTF">2018-10-03T04:23:03Z</dcterms:created>
  <dcterms:modified xsi:type="dcterms:W3CDTF">2018-11-07T18:47:18Z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joyjeetm@microsoft.com</vt:lpwstr>
  </property>
  <property fmtid="{D5CDD505-2E9C-101B-9397-08002B2CF9AE}" pid="5" name="MSIP_Label_f42aa342-8706-4288-bd11-ebb85995028c_SetDate">
    <vt:lpwstr>2018-10-03T05:27:47.5342378Z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