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  <p:sldMasterId id="2147483691" r:id="rId2"/>
    <p:sldMasterId id="2147483679" r:id="rId3"/>
  </p:sldMasterIdLst>
  <p:notesMasterIdLst>
    <p:notesMasterId r:id="rId27"/>
  </p:notesMasterIdLst>
  <p:handoutMasterIdLst>
    <p:handoutMasterId r:id="rId28"/>
  </p:handoutMasterIdLst>
  <p:sldIdLst>
    <p:sldId id="256" r:id="rId4"/>
    <p:sldId id="296" r:id="rId5"/>
    <p:sldId id="271" r:id="rId6"/>
    <p:sldId id="281" r:id="rId7"/>
    <p:sldId id="359" r:id="rId8"/>
    <p:sldId id="388" r:id="rId9"/>
    <p:sldId id="360" r:id="rId10"/>
    <p:sldId id="390" r:id="rId11"/>
    <p:sldId id="389" r:id="rId12"/>
    <p:sldId id="364" r:id="rId13"/>
    <p:sldId id="391" r:id="rId14"/>
    <p:sldId id="393" r:id="rId15"/>
    <p:sldId id="392" r:id="rId16"/>
    <p:sldId id="387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286" r:id="rId26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FFFFF"/>
    <a:srgbClr val="000000"/>
    <a:srgbClr val="86EAB3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4C6E17-17A3-4839-855A-B7509EB387A1}">
  <a:tblStyle styleId="{DA4C6E17-17A3-4839-855A-B7509EB387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4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507" y="72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47B9EB2-EDC0-4BEF-91E2-54FB5AF078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4052F5-5E62-47B4-9BC3-C21A5090AF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7F28C-184D-4846-9900-A1A6F0351636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2424CE-4DDF-4DDF-B8DC-AD85FC061C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6137DF-48B0-46E9-809D-B98FB62804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EA761-A424-4240-ADF8-68A7CB92E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11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bd56c9061_0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6bd56c9061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6b20e2230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6b20e2230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777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6b20e2230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6b20e2230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82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5c7a8d047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5c7a8d047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733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5c7a8d047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5c7a8d047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7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5c7a8d047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5c7a8d047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324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6b20e2230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6b20e2230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664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5c7a8d047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5c7a8d047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823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5c7a8d047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5c7a8d047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315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5c7a8d047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5c7a8d047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5440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5c7a8d047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5c7a8d047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542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6b20e2230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6b20e2230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6b20e2230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6b20e2230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5c7a8d047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5c7a8d047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5c7a8d047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5c7a8d047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551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5c7a8d047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5c7a8d047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916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6b20e2230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6b20e2230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635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5c7a8d047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5c7a8d047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467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5c7a8d047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5c7a8d047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55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296113" y="2671650"/>
            <a:ext cx="4265775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>
            <a:off x="-273032" y="-78921"/>
            <a:ext cx="1954125" cy="1446850"/>
            <a:chOff x="310975" y="334050"/>
            <a:chExt cx="2605500" cy="1446850"/>
          </a:xfrm>
        </p:grpSpPr>
        <p:sp>
          <p:nvSpPr>
            <p:cNvPr id="12" name="Google Shape;12;p2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72" name="Google Shape;72;p2"/>
          <p:cNvSpPr/>
          <p:nvPr/>
        </p:nvSpPr>
        <p:spPr>
          <a:xfrm>
            <a:off x="-50644" y="-66775"/>
            <a:ext cx="6994594" cy="5245250"/>
          </a:xfrm>
          <a:custGeom>
            <a:avLst/>
            <a:gdLst/>
            <a:ahLst/>
            <a:cxnLst/>
            <a:rect l="l" t="t" r="r" b="b"/>
            <a:pathLst>
              <a:path w="373045" h="209810" extrusionOk="0">
                <a:moveTo>
                  <a:pt x="0" y="82749"/>
                </a:moveTo>
                <a:lnTo>
                  <a:pt x="107166" y="209810"/>
                </a:lnTo>
                <a:lnTo>
                  <a:pt x="373045" y="101288"/>
                </a:lnTo>
                <a:lnTo>
                  <a:pt x="328280" y="0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7D4295A-AFB4-424A-8DD3-2876217F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3" name="灯片编号占位符 3">
            <a:extLst>
              <a:ext uri="{FF2B5EF4-FFF2-40B4-BE49-F238E27FC236}">
                <a16:creationId xmlns:a16="http://schemas.microsoft.com/office/drawing/2014/main" id="{58436E8A-9C3B-431E-9030-E6797D0D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77951" y="477484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9BF28AD-BEE0-4B95-B4C2-988EE7B3FAB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EB739-E27C-4D94-B7B0-25D09EDA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282700"/>
            <a:ext cx="5915025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4EF28-E476-4078-AC49-1062CD574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3441700"/>
            <a:ext cx="5915025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0FD96-B5F2-4A88-8194-9A582D86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E456D-2996-455C-BBD4-8BD33581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28919-1826-40DA-B12D-3DD75718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C93D-0DCF-49F9-BFEA-2E7449231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65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F7FEB-9BBF-48EA-9C51-480C9C7A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890C1-25AD-4487-8B1E-8E08FA25F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1370013"/>
            <a:ext cx="2881312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CB9AD5-8576-4878-B963-77E428F04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5200" y="1370013"/>
            <a:ext cx="2881313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8F4FF6-E50A-40FD-9E92-84315521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E2AADD-5093-40D1-A82F-79BD81CE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CFC45-B606-4105-B4E0-F4E52C8B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C93D-0DCF-49F9-BFEA-2E7449231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489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1D410-76DF-42B7-AD89-59659E74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274638"/>
            <a:ext cx="5915025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9642B9-5D82-42EE-B81C-D4098C970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075" y="1260475"/>
            <a:ext cx="2900363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303A4D-C6A4-4219-906C-0A9DBEF18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075" y="1879600"/>
            <a:ext cx="2900363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AA8C16-695B-4261-9855-25C33BB2F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1260475"/>
            <a:ext cx="29162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F74258-7D75-44F6-8007-037C57FD1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1879600"/>
            <a:ext cx="29162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1F594E-2B69-4084-93EE-7167D1AE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2C8E46-E5D2-4A69-BB2C-B3C6749A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A19A8B-790C-4744-AF25-99E06D3B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C93D-0DCF-49F9-BFEA-2E7449231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58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75117-DD76-48EA-865D-64C44590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3A2DB9-4575-49D4-A9CE-29D7648E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3479AB-D9E9-4608-9178-EB2B32D4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3565A6-A8A9-4524-A8A0-1F3BC4EC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C93D-0DCF-49F9-BFEA-2E7449231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484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B736BE-3F20-4D36-A462-4A451C60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7B9052-6230-4133-9985-27C975F7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ECB8B0-4426-4695-85C3-D1E13A3F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C93D-0DCF-49F9-BFEA-2E7449231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362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90D2D-7715-4E3F-835A-6E19B0BC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342900"/>
            <a:ext cx="221138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A7879-38B0-490F-9B52-CC33154BC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6238" y="741363"/>
            <a:ext cx="3471862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E59A3D-46B1-4E53-81BE-87675F0E6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075" y="1543050"/>
            <a:ext cx="2211388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56E8D0-50A1-4625-8274-4B2A4E3E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9310CD-3FBF-4AF3-A2EA-410C8A9B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AD8D0B-BF25-4D94-A80B-B49DFE1C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C93D-0DCF-49F9-BFEA-2E7449231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967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C8793-275A-42E6-AE1A-AC89C2F0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342900"/>
            <a:ext cx="221138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062901-199E-4290-A7DE-D021474D5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6238" y="741363"/>
            <a:ext cx="3471862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98DF7-5B73-407F-826C-BF4468580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075" y="1543050"/>
            <a:ext cx="2211388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366D43-F454-45AD-91C5-422A9051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D7B775-F3D7-414A-8B6B-056D8D40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F9B6A0-CA5B-474A-8442-DCDC5AD9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C93D-0DCF-49F9-BFEA-2E7449231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20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C6C3C-B74C-4657-B661-7E24E742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3673DB-F738-42A7-B7F6-07A5F88A3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1F62E-A554-469B-A765-6F57E6D9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F75CA-F0D0-4F90-9424-B61E3E9C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908D3-9667-42A6-AB71-48340241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C93D-0DCF-49F9-BFEA-2E7449231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62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C66A18-D13D-491F-8455-16134D699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8550" y="274638"/>
            <a:ext cx="1477963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FCD927-11C2-42C2-A822-771BE54A1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8" y="274638"/>
            <a:ext cx="4284662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5502B-8A8C-488E-82AC-7114F5DF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5EDDD2-A73F-4A28-A069-096EA1FD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F4CF3-5F6A-49B9-8DDD-B34B8928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C93D-0DCF-49F9-BFEA-2E7449231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592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37801-0F4A-4577-A96D-ACB76B3E2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841375"/>
            <a:ext cx="51435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CD7B0-7549-44B5-8E1C-D19E8574D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701925"/>
            <a:ext cx="51435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BB206-0E5D-4205-83D8-78694FC1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BCF9C-7236-4053-9C67-6A1A076E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9A51D-4BC3-4EDB-B5A1-A23C4C30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CB65-3952-44BA-8CAB-5DB98AEBA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6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/>
          <p:nvPr/>
        </p:nvSpPr>
        <p:spPr>
          <a:xfrm>
            <a:off x="-51525" y="-52400"/>
            <a:ext cx="2496356" cy="5212300"/>
          </a:xfrm>
          <a:custGeom>
            <a:avLst/>
            <a:gdLst/>
            <a:ahLst/>
            <a:cxnLst/>
            <a:rect l="l" t="t" r="r" b="b"/>
            <a:pathLst>
              <a:path w="133139" h="208492" extrusionOk="0">
                <a:moveTo>
                  <a:pt x="847" y="0"/>
                </a:moveTo>
                <a:lnTo>
                  <a:pt x="133139" y="128058"/>
                </a:lnTo>
                <a:lnTo>
                  <a:pt x="115359" y="171450"/>
                </a:lnTo>
                <a:lnTo>
                  <a:pt x="0" y="208492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3" name="Google Shape;283;p12"/>
          <p:cNvSpPr/>
          <p:nvPr/>
        </p:nvSpPr>
        <p:spPr>
          <a:xfrm>
            <a:off x="5302331" y="0"/>
            <a:ext cx="155565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84" name="Google Shape;284;p12"/>
          <p:cNvSpPr txBox="1">
            <a:spLocks noGrp="1"/>
          </p:cNvSpPr>
          <p:nvPr>
            <p:ph type="ctrTitle"/>
          </p:nvPr>
        </p:nvSpPr>
        <p:spPr>
          <a:xfrm>
            <a:off x="1703322" y="670575"/>
            <a:ext cx="3473325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35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285" name="Google Shape;285;p12"/>
          <p:cNvSpPr txBox="1">
            <a:spLocks noGrp="1"/>
          </p:cNvSpPr>
          <p:nvPr>
            <p:ph type="title" idx="2" hasCustomPrompt="1"/>
          </p:nvPr>
        </p:nvSpPr>
        <p:spPr>
          <a:xfrm>
            <a:off x="4906181" y="643275"/>
            <a:ext cx="132795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5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12"/>
          <p:cNvSpPr txBox="1">
            <a:spLocks noGrp="1"/>
          </p:cNvSpPr>
          <p:nvPr>
            <p:ph type="ctrTitle" idx="3"/>
          </p:nvPr>
        </p:nvSpPr>
        <p:spPr>
          <a:xfrm>
            <a:off x="1703322" y="1712750"/>
            <a:ext cx="3473325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35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287" name="Google Shape;287;p12"/>
          <p:cNvSpPr txBox="1">
            <a:spLocks noGrp="1"/>
          </p:cNvSpPr>
          <p:nvPr>
            <p:ph type="title" idx="4" hasCustomPrompt="1"/>
          </p:nvPr>
        </p:nvSpPr>
        <p:spPr>
          <a:xfrm>
            <a:off x="4906181" y="1685436"/>
            <a:ext cx="132795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5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8" name="Google Shape;288;p12"/>
          <p:cNvSpPr txBox="1">
            <a:spLocks noGrp="1"/>
          </p:cNvSpPr>
          <p:nvPr>
            <p:ph type="ctrTitle" idx="5"/>
          </p:nvPr>
        </p:nvSpPr>
        <p:spPr>
          <a:xfrm>
            <a:off x="1703322" y="2754925"/>
            <a:ext cx="3473325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35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289" name="Google Shape;289;p12"/>
          <p:cNvSpPr txBox="1">
            <a:spLocks noGrp="1"/>
          </p:cNvSpPr>
          <p:nvPr>
            <p:ph type="title" idx="6" hasCustomPrompt="1"/>
          </p:nvPr>
        </p:nvSpPr>
        <p:spPr>
          <a:xfrm>
            <a:off x="4906181" y="2727590"/>
            <a:ext cx="132795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5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0" name="Google Shape;290;p12"/>
          <p:cNvSpPr txBox="1">
            <a:spLocks noGrp="1"/>
          </p:cNvSpPr>
          <p:nvPr>
            <p:ph type="ctrTitle" idx="7"/>
          </p:nvPr>
        </p:nvSpPr>
        <p:spPr>
          <a:xfrm>
            <a:off x="1703357" y="3797100"/>
            <a:ext cx="3473325" cy="5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35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291" name="Google Shape;291;p12"/>
          <p:cNvSpPr txBox="1">
            <a:spLocks noGrp="1"/>
          </p:cNvSpPr>
          <p:nvPr>
            <p:ph type="title" idx="8" hasCustomPrompt="1"/>
          </p:nvPr>
        </p:nvSpPr>
        <p:spPr>
          <a:xfrm>
            <a:off x="4906181" y="3774175"/>
            <a:ext cx="132795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5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12"/>
          <p:cNvSpPr txBox="1">
            <a:spLocks noGrp="1"/>
          </p:cNvSpPr>
          <p:nvPr>
            <p:ph type="subTitle" idx="1"/>
          </p:nvPr>
        </p:nvSpPr>
        <p:spPr>
          <a:xfrm flipH="1">
            <a:off x="1980563" y="4165950"/>
            <a:ext cx="3196125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2"/>
          <p:cNvSpPr txBox="1">
            <a:spLocks noGrp="1"/>
          </p:cNvSpPr>
          <p:nvPr>
            <p:ph type="subTitle" idx="9"/>
          </p:nvPr>
        </p:nvSpPr>
        <p:spPr>
          <a:xfrm flipH="1">
            <a:off x="1980507" y="3127425"/>
            <a:ext cx="3196125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2"/>
          <p:cNvSpPr txBox="1">
            <a:spLocks noGrp="1"/>
          </p:cNvSpPr>
          <p:nvPr>
            <p:ph type="subTitle" idx="13"/>
          </p:nvPr>
        </p:nvSpPr>
        <p:spPr>
          <a:xfrm flipH="1">
            <a:off x="1980563" y="2081100"/>
            <a:ext cx="3196125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2"/>
          <p:cNvSpPr txBox="1">
            <a:spLocks noGrp="1"/>
          </p:cNvSpPr>
          <p:nvPr>
            <p:ph type="subTitle" idx="14"/>
          </p:nvPr>
        </p:nvSpPr>
        <p:spPr>
          <a:xfrm flipH="1">
            <a:off x="1980563" y="1034775"/>
            <a:ext cx="3196125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6C19AE17-F565-4385-B10F-516A0E6F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77951" y="477484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fld id="{49BF28AD-BEE0-4B95-B4C2-988EE7B3FAB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E8022-3BFF-4FDC-9EB0-5D8623AF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A571D0-8E6F-47AC-BFED-1469F5999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BB0D4-69C2-4800-B63F-2C310DB0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CC437-5DF4-4B08-ADDC-8A32EEC8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168EC-3318-477F-9B5D-7AF36C59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CB65-3952-44BA-8CAB-5DB98AEBA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62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5EC5A-4F92-4B6D-9AB4-AE89C697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282700"/>
            <a:ext cx="5915025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FB98B1-7623-4B2C-A397-9A335A07D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3441700"/>
            <a:ext cx="5915025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508845-2ECE-4EA5-BD77-3C5B8BA8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282D7-D43F-44B3-850A-CCD95366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F59CEB-0F1B-447B-A04D-80A6A2ED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CB65-3952-44BA-8CAB-5DB98AEBA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48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44374-0D64-4C02-9EE4-82CB893C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F7C11-5225-450E-BC0F-01643AE0F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1370013"/>
            <a:ext cx="2881312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AF283E-86E1-4B5E-ADD9-AD23B31C0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5200" y="1370013"/>
            <a:ext cx="2881313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083EC3-23CC-4C4E-8B59-EAEB256E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522C35-B052-4C07-8361-712FEDB5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8B7460-2C3B-40E5-9456-35A017E6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CB65-3952-44BA-8CAB-5DB98AEBA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1204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6120A-141C-47D0-A5A8-FA0062E8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274638"/>
            <a:ext cx="5915025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C242C9-72BE-429C-A45E-32D7B7C19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075" y="1260475"/>
            <a:ext cx="2900363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CA9B98-879B-4155-8845-00BA856CF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075" y="1879600"/>
            <a:ext cx="2900363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1CE169-0627-4229-B23E-F18893AB7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1260475"/>
            <a:ext cx="29162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9C340B-AA75-49C0-8633-B62088668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1879600"/>
            <a:ext cx="29162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4EEE16-5CDF-414F-B6F3-682E4A25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F7BA79-B5BB-45DA-9DFF-86FEEDB6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044D14-3764-4228-B100-95D2AE1F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CB65-3952-44BA-8CAB-5DB98AEBA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791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95BD3-1796-4DF4-A5C7-0AEF0F2F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888C26-11C8-48EE-A939-1B0AE608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8D3B30-B5E2-4761-A3E7-0103F763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2DF681-3D31-48A1-9993-28C95016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CB65-3952-44BA-8CAB-5DB98AEBA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604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DBED08-A97C-412B-949A-ADAE033C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2EDF2A-EEFE-4B26-BB46-22869BC1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5E2816-B95D-408A-BDA5-218A8C0B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CB65-3952-44BA-8CAB-5DB98AEBA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93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9483E-AF7A-4479-A0A7-7700D655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342900"/>
            <a:ext cx="221138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0B67B-D3CC-461B-9428-5B7D5074E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6238" y="741363"/>
            <a:ext cx="3471862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11979D-4216-4846-8734-70DB28AD9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075" y="1543050"/>
            <a:ext cx="2211388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B65DBF-1A7B-4F67-ADCD-D6040092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D63453-8B65-434F-A370-141B501B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7092D1-F102-46BE-A0BD-399E39AF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CB65-3952-44BA-8CAB-5DB98AEBA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6763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31812-9ABE-47DE-A96C-476B8932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342900"/>
            <a:ext cx="221138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8DCEBF-CFBD-4DFC-87F7-8E312C81B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6238" y="741363"/>
            <a:ext cx="3471862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CAF91B-B220-4931-BF3E-206409868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075" y="1543050"/>
            <a:ext cx="2211388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2BCC56-90AE-4FAE-9453-B9C5F631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6A71C6-8AFE-4DFF-A025-A7C2F7A7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0C3980-1783-44D2-A57E-372AD203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CB65-3952-44BA-8CAB-5DB98AEBA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5787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4DC89-61AA-44F2-920D-F69389FC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4EDD04-8D4E-447A-9AEF-D84E10741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3B448-F3A6-4333-8F77-FA86E941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6BF5D-BA76-4F2C-97FA-FC3B4537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D193AE-07E5-4167-A5FE-A936A597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CB65-3952-44BA-8CAB-5DB98AEBA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2826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BAB22C-A5A2-4D15-8365-1066974D9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8550" y="274638"/>
            <a:ext cx="1477963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63182E-4F27-41F4-A1E4-70709658B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8" y="274638"/>
            <a:ext cx="4284662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CC0F6-2F29-463C-84C9-D371B748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85B7E-CB77-40B2-AD11-6CB8CBCC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5D564-AAB3-4D33-B765-D084965D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CB65-3952-44BA-8CAB-5DB98AEBA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54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MAIN_POINT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/>
          <p:nvPr/>
        </p:nvSpPr>
        <p:spPr>
          <a:xfrm>
            <a:off x="-11175" y="501"/>
            <a:ext cx="6962550" cy="4927725"/>
          </a:xfrm>
          <a:custGeom>
            <a:avLst/>
            <a:gdLst/>
            <a:ahLst/>
            <a:cxnLst/>
            <a:rect l="l" t="t" r="r" b="b"/>
            <a:pathLst>
              <a:path w="371336" h="197109" extrusionOk="0">
                <a:moveTo>
                  <a:pt x="371336" y="100762"/>
                </a:moveTo>
                <a:lnTo>
                  <a:pt x="0" y="197109"/>
                </a:lnTo>
                <a:lnTo>
                  <a:pt x="57607" y="0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1" name="Google Shape;301;p14"/>
          <p:cNvSpPr txBox="1">
            <a:spLocks noGrp="1"/>
          </p:cNvSpPr>
          <p:nvPr>
            <p:ph type="title"/>
          </p:nvPr>
        </p:nvSpPr>
        <p:spPr>
          <a:xfrm>
            <a:off x="1016212" y="1846850"/>
            <a:ext cx="4900500" cy="14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5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36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36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36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36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36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36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36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7D6A956C-F973-45A8-991E-295078B6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77951" y="477484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9BF28AD-BEE0-4B95-B4C2-988EE7B3FAB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">
  <p:cSld name="SECTION_HEADER_1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3"/>
          <p:cNvSpPr txBox="1">
            <a:spLocks noGrp="1"/>
          </p:cNvSpPr>
          <p:nvPr>
            <p:ph type="title"/>
          </p:nvPr>
        </p:nvSpPr>
        <p:spPr>
          <a:xfrm>
            <a:off x="1346513" y="1724550"/>
            <a:ext cx="4164975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315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315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315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315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315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315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315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315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451" name="Google Shape;451;p23"/>
          <p:cNvSpPr txBox="1">
            <a:spLocks noGrp="1"/>
          </p:cNvSpPr>
          <p:nvPr>
            <p:ph type="subTitle" idx="1"/>
          </p:nvPr>
        </p:nvSpPr>
        <p:spPr>
          <a:xfrm>
            <a:off x="1346513" y="3362050"/>
            <a:ext cx="4164975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0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575">
                <a:solidFill>
                  <a:srgbClr val="41294A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575">
                <a:solidFill>
                  <a:srgbClr val="41294A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575">
                <a:solidFill>
                  <a:srgbClr val="41294A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575">
                <a:solidFill>
                  <a:srgbClr val="41294A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575">
                <a:solidFill>
                  <a:srgbClr val="41294A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575">
                <a:solidFill>
                  <a:srgbClr val="41294A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575">
                <a:solidFill>
                  <a:srgbClr val="41294A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575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452" name="Google Shape;452;p23"/>
          <p:cNvSpPr txBox="1">
            <a:spLocks noGrp="1"/>
          </p:cNvSpPr>
          <p:nvPr>
            <p:ph type="title" idx="2" hasCustomPrompt="1"/>
          </p:nvPr>
        </p:nvSpPr>
        <p:spPr>
          <a:xfrm>
            <a:off x="2291480" y="315950"/>
            <a:ext cx="2274975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36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36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36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36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36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36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36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36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23"/>
          <p:cNvSpPr/>
          <p:nvPr/>
        </p:nvSpPr>
        <p:spPr>
          <a:xfrm>
            <a:off x="-118463" y="4149775"/>
            <a:ext cx="1356525" cy="1006100"/>
          </a:xfrm>
          <a:custGeom>
            <a:avLst/>
            <a:gdLst/>
            <a:ahLst/>
            <a:cxnLst/>
            <a:rect l="l" t="t" r="r" b="b"/>
            <a:pathLst>
              <a:path w="72348" h="40244" extrusionOk="0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4" name="Google Shape;454;p23"/>
          <p:cNvSpPr/>
          <p:nvPr/>
        </p:nvSpPr>
        <p:spPr>
          <a:xfrm rot="10800000">
            <a:off x="5509953" y="587"/>
            <a:ext cx="1356525" cy="1006100"/>
          </a:xfrm>
          <a:custGeom>
            <a:avLst/>
            <a:gdLst/>
            <a:ahLst/>
            <a:cxnLst/>
            <a:rect l="l" t="t" r="r" b="b"/>
            <a:pathLst>
              <a:path w="72348" h="40244" extrusionOk="0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C784B0BC-6D72-477F-8545-C539A763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77951" y="477484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9BF28AD-BEE0-4B95-B4C2-988EE7B3FAB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8"/>
          <p:cNvSpPr/>
          <p:nvPr/>
        </p:nvSpPr>
        <p:spPr>
          <a:xfrm flipH="1">
            <a:off x="511987" y="-95500"/>
            <a:ext cx="6346013" cy="5256550"/>
          </a:xfrm>
          <a:custGeom>
            <a:avLst/>
            <a:gdLst/>
            <a:ahLst/>
            <a:cxnLst/>
            <a:rect l="l" t="t" r="r" b="b"/>
            <a:pathLst>
              <a:path w="338454" h="210262" extrusionOk="0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3" name="Google Shape;473;p28"/>
          <p:cNvSpPr txBox="1">
            <a:spLocks noGrp="1"/>
          </p:cNvSpPr>
          <p:nvPr>
            <p:ph type="title"/>
          </p:nvPr>
        </p:nvSpPr>
        <p:spPr>
          <a:xfrm>
            <a:off x="2184506" y="822175"/>
            <a:ext cx="4133475" cy="13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 b="0"/>
            </a:lvl9pPr>
          </a:lstStyle>
          <a:p>
            <a:endParaRPr/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1"/>
          </p:nvPr>
        </p:nvSpPr>
        <p:spPr>
          <a:xfrm>
            <a:off x="3075975" y="2647550"/>
            <a:ext cx="3242025" cy="16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0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 dirty="0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D921A7C5-D80A-40D7-B855-B7C6C9B8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77951" y="477484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9BF28AD-BEE0-4B95-B4C2-988EE7B3FAB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_1_1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8EE7B-375C-48F8-AFA0-83D8A31EF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841375"/>
            <a:ext cx="51435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7654D3-42BC-48C3-A0C7-C797FD3B6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701925"/>
            <a:ext cx="51435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EC7BC5-EAE4-4CCA-A3AC-11E90B91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AD39C5-AF7A-4FA2-899C-550D7156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48751-56B8-47E1-BE42-37871776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C93D-0DCF-49F9-BFEA-2E7449231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3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5A38C-340C-4273-B8FC-3B76F4F5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182CDD-269C-401A-9AA3-6C11AD4C1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2DF552-F38A-4C77-9C0D-2AD86837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D5F76-5622-49D9-9BB6-8C5FC9C3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9AB2A-8F84-43B4-9797-FBD5651F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C93D-0DCF-49F9-BFEA-2E7449231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7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 SemiBold"/>
              <a:buNone/>
              <a:defRPr sz="2800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9" r:id="rId4"/>
    <p:sldLayoutId id="2147483674" r:id="rId5"/>
    <p:sldLayoutId id="2147483675" r:id="rId6"/>
    <p:sldLayoutId id="214748367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9169B7-19DC-4FAD-8A02-D280415B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4638"/>
            <a:ext cx="5915025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5A30B9-44AC-4723-8807-1DFB1B9B5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70013"/>
            <a:ext cx="5915025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9AABD-B2C3-48F2-8E09-C88E66F80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4767263"/>
            <a:ext cx="15430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35F30-4E39-43C1-8CCB-A64529424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4767263"/>
            <a:ext cx="231457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1568A-3ABB-42DD-B08F-61631AE8B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4767263"/>
            <a:ext cx="15430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BC93D-0DCF-49F9-BFEA-2E7449231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23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985043-59DE-45E2-B9EA-E0D94FC4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4638"/>
            <a:ext cx="5915025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EBB44-08B8-4A86-83BF-D54D87810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70013"/>
            <a:ext cx="5915025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E41BD-8044-474A-9A7C-3627154F6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4767263"/>
            <a:ext cx="15430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97B77-715B-46DF-969D-2602D3970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4767263"/>
            <a:ext cx="231457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4EEB5-0D45-455A-8647-3792B2EEA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4767263"/>
            <a:ext cx="15430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CB65-3952-44BA-8CAB-5DB98AEBA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60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"/>
          <p:cNvSpPr txBox="1">
            <a:spLocks noGrp="1"/>
          </p:cNvSpPr>
          <p:nvPr>
            <p:ph type="ctrTitle"/>
          </p:nvPr>
        </p:nvSpPr>
        <p:spPr>
          <a:xfrm>
            <a:off x="689319" y="1127051"/>
            <a:ext cx="5634108" cy="1382886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algn="ctr"/>
            <a:r>
              <a:rPr lang="zh-CN" altLang="en-US" sz="3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Bahiana"/>
                <a:sym typeface="Bahiana"/>
              </a:rPr>
              <a:t>源码阅读</a:t>
            </a:r>
            <a:br>
              <a:rPr lang="en-US" altLang="zh-CN" sz="3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Bahiana"/>
                <a:sym typeface="Bahiana"/>
              </a:rPr>
            </a:br>
            <a:r>
              <a:rPr lang="en-US" altLang="zh-CN" sz="3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Bahiana"/>
                <a:sym typeface="Bahiana"/>
              </a:rPr>
              <a:t>			</a:t>
            </a:r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Bahiana"/>
                <a:sym typeface="Bahiana"/>
              </a:rPr>
              <a:t>——Spring MVC</a:t>
            </a:r>
            <a:endParaRPr sz="24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Bahiana"/>
              <a:sym typeface="Bahiana"/>
            </a:endParaRPr>
          </a:p>
        </p:txBody>
      </p:sp>
      <p:sp>
        <p:nvSpPr>
          <p:cNvPr id="4" name="Google Shape;487;p33">
            <a:extLst>
              <a:ext uri="{FF2B5EF4-FFF2-40B4-BE49-F238E27FC236}">
                <a16:creationId xmlns:a16="http://schemas.microsoft.com/office/drawing/2014/main" id="{251E09F7-538F-4747-BAD5-3C4D0775916C}"/>
              </a:ext>
            </a:extLst>
          </p:cNvPr>
          <p:cNvSpPr txBox="1">
            <a:spLocks/>
          </p:cNvSpPr>
          <p:nvPr/>
        </p:nvSpPr>
        <p:spPr>
          <a:xfrm>
            <a:off x="1296112" y="3322225"/>
            <a:ext cx="4265775" cy="4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altLang="zh-CN" sz="1400" dirty="0">
                <a:latin typeface="Consolas" panose="020B0609020204030204" pitchFamily="49" charset="0"/>
              </a:rPr>
              <a:t>2021.12.31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512E41-5AAD-47FD-A42E-ED1AB143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28AD-BEE0-4B95-B4C2-988EE7B3FAB2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6" name="Google Shape;487;p33">
            <a:extLst>
              <a:ext uri="{FF2B5EF4-FFF2-40B4-BE49-F238E27FC236}">
                <a16:creationId xmlns:a16="http://schemas.microsoft.com/office/drawing/2014/main" id="{5EDADDFC-66C3-4C4B-B13E-72601132A26F}"/>
              </a:ext>
            </a:extLst>
          </p:cNvPr>
          <p:cNvSpPr txBox="1">
            <a:spLocks/>
          </p:cNvSpPr>
          <p:nvPr/>
        </p:nvSpPr>
        <p:spPr>
          <a:xfrm>
            <a:off x="1069144" y="2802894"/>
            <a:ext cx="4719710" cy="4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zh-CN" altLang="en-US" sz="1600" b="1" dirty="0"/>
              <a:t>汇报人：乔怡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8"/>
          <p:cNvSpPr txBox="1">
            <a:spLocks noGrp="1"/>
          </p:cNvSpPr>
          <p:nvPr>
            <p:ph type="title"/>
          </p:nvPr>
        </p:nvSpPr>
        <p:spPr>
          <a:xfrm>
            <a:off x="978750" y="1732337"/>
            <a:ext cx="4900500" cy="1087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indent="0" algn="l"/>
            <a:r>
              <a:rPr lang="zh-CN" altLang="en-US" sz="6000" dirty="0">
                <a:latin typeface="Consolas" panose="020B0609020204030204" pitchFamily="49" charset="0"/>
                <a:ea typeface="思源黑体 CN Medium" panose="020B0600000000000000" pitchFamily="34" charset="-122"/>
              </a:rPr>
              <a:t>核心工作流程</a:t>
            </a:r>
            <a:endParaRPr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EE7F3E-6967-4E14-8DD1-987DD60F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28AD-BEE0-4B95-B4C2-988EE7B3FAB2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45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48AA1-9E7A-4777-B0CF-96B89085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5A93196-2377-403C-8D17-74D548DB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28AD-BEE0-4B95-B4C2-988EE7B3FAB2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864E4D-B127-419A-8FB8-538F35EFC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40" y="634853"/>
            <a:ext cx="6436611" cy="4022207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8AEB36D1-C476-4BB8-BF25-1C313550A138}"/>
              </a:ext>
            </a:extLst>
          </p:cNvPr>
          <p:cNvSpPr/>
          <p:nvPr/>
        </p:nvSpPr>
        <p:spPr>
          <a:xfrm>
            <a:off x="2208038" y="2231195"/>
            <a:ext cx="2048540" cy="104907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5AFE4F-C70A-405D-BD24-39D22FD3AA1F}"/>
              </a:ext>
            </a:extLst>
          </p:cNvPr>
          <p:cNvSpPr/>
          <p:nvPr/>
        </p:nvSpPr>
        <p:spPr>
          <a:xfrm>
            <a:off x="3429000" y="1710640"/>
            <a:ext cx="6848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rgbClr val="00B0F0"/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</a:t>
            </a:r>
            <a:endParaRPr lang="zh-CN" altLang="en-US" sz="5400" b="1" cap="none" spc="0" dirty="0">
              <a:ln w="12700">
                <a:solidFill>
                  <a:srgbClr val="00B0F0"/>
                </a:solidFill>
                <a:prstDash val="solid"/>
              </a:ln>
              <a:solidFill>
                <a:srgbClr val="00B0F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3BBA28-0E54-4A3B-B8A3-87AD130C948D}"/>
              </a:ext>
            </a:extLst>
          </p:cNvPr>
          <p:cNvSpPr/>
          <p:nvPr/>
        </p:nvSpPr>
        <p:spPr>
          <a:xfrm>
            <a:off x="4945161" y="2358511"/>
            <a:ext cx="1517634" cy="187587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D5DB08-DCD5-42C6-9A6F-F742D31D8656}"/>
              </a:ext>
            </a:extLst>
          </p:cNvPr>
          <p:cNvSpPr/>
          <p:nvPr/>
        </p:nvSpPr>
        <p:spPr>
          <a:xfrm>
            <a:off x="5251245" y="1579505"/>
            <a:ext cx="761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rgbClr val="00B0F0"/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</a:t>
            </a:r>
            <a:endParaRPr lang="zh-CN" altLang="en-US" sz="5400" b="1" cap="none" spc="0" dirty="0">
              <a:ln w="12700">
                <a:solidFill>
                  <a:srgbClr val="00B0F0"/>
                </a:solidFill>
                <a:prstDash val="solid"/>
              </a:ln>
              <a:solidFill>
                <a:srgbClr val="00B0F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L 形 10">
            <a:extLst>
              <a:ext uri="{FF2B5EF4-FFF2-40B4-BE49-F238E27FC236}">
                <a16:creationId xmlns:a16="http://schemas.microsoft.com/office/drawing/2014/main" id="{56B8B8E4-0530-41E1-9DC7-D4DEBDCA7D38}"/>
              </a:ext>
            </a:extLst>
          </p:cNvPr>
          <p:cNvSpPr/>
          <p:nvPr/>
        </p:nvSpPr>
        <p:spPr>
          <a:xfrm>
            <a:off x="467833" y="2112335"/>
            <a:ext cx="3645970" cy="2509284"/>
          </a:xfrm>
          <a:prstGeom prst="corner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BB9BE4-4283-4073-B02A-EB7998EA6C5B}"/>
              </a:ext>
            </a:extLst>
          </p:cNvPr>
          <p:cNvSpPr/>
          <p:nvPr/>
        </p:nvSpPr>
        <p:spPr>
          <a:xfrm>
            <a:off x="815907" y="1317080"/>
            <a:ext cx="6463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rgbClr val="00B0F0"/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</a:t>
            </a:r>
            <a:endParaRPr lang="zh-CN" altLang="en-US" sz="5400" b="1" cap="none" spc="0" dirty="0">
              <a:ln w="12700">
                <a:solidFill>
                  <a:srgbClr val="00B0F0"/>
                </a:solidFill>
                <a:prstDash val="solid"/>
              </a:ln>
              <a:solidFill>
                <a:srgbClr val="00B0F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CB1F383-F28F-45E5-8B74-4205708E9856}"/>
              </a:ext>
            </a:extLst>
          </p:cNvPr>
          <p:cNvCxnSpPr/>
          <p:nvPr/>
        </p:nvCxnSpPr>
        <p:spPr>
          <a:xfrm flipH="1" flipV="1">
            <a:off x="1282995" y="1710640"/>
            <a:ext cx="2146005" cy="40169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0FFDBFB-915C-4CB8-8D86-91939C133C1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113803" y="1994557"/>
            <a:ext cx="1235748" cy="1777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思想气泡: 云 22">
            <a:extLst>
              <a:ext uri="{FF2B5EF4-FFF2-40B4-BE49-F238E27FC236}">
                <a16:creationId xmlns:a16="http://schemas.microsoft.com/office/drawing/2014/main" id="{302DFD97-5063-4D18-A62C-1E5BEB1CDDBD}"/>
              </a:ext>
            </a:extLst>
          </p:cNvPr>
          <p:cNvSpPr/>
          <p:nvPr/>
        </p:nvSpPr>
        <p:spPr>
          <a:xfrm>
            <a:off x="4256578" y="262270"/>
            <a:ext cx="1974101" cy="139837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/>
              <a:t>两个</a:t>
            </a:r>
            <a:r>
              <a:rPr lang="en-US" altLang="zh-CN" sz="1800" b="1" dirty="0"/>
              <a:t>Controller</a:t>
            </a:r>
            <a:r>
              <a:rPr lang="zh-CN" altLang="en-US" sz="1800" b="1" dirty="0"/>
              <a:t>的不同？</a:t>
            </a:r>
          </a:p>
        </p:txBody>
      </p:sp>
    </p:spTree>
    <p:extLst>
      <p:ext uri="{BB962C8B-B14F-4D97-AF65-F5344CB8AC3E}">
        <p14:creationId xmlns:p14="http://schemas.microsoft.com/office/powerpoint/2010/main" val="259494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/>
      <p:bldP spid="11" grpId="0" animBg="1"/>
      <p:bldP spid="12" grpId="0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CF606-CAC3-432E-9CDC-8ECBD3A9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212" y="1846850"/>
            <a:ext cx="5505090" cy="1449600"/>
          </a:xfrm>
        </p:spPr>
        <p:txBody>
          <a:bodyPr/>
          <a:lstStyle/>
          <a:p>
            <a:r>
              <a:rPr lang="zh-CN" altLang="en-US" dirty="0"/>
              <a:t>处理请求的核心函数：</a:t>
            </a:r>
            <a:r>
              <a:rPr lang="zh-CN" altLang="en-US" sz="2800" dirty="0"/>
              <a:t>核心组件</a:t>
            </a:r>
            <a:r>
              <a:rPr lang="en-US" altLang="zh-CN" sz="2800" dirty="0" err="1"/>
              <a:t>DispatcherServlet</a:t>
            </a:r>
            <a:r>
              <a:rPr lang="zh-CN" altLang="en-US" sz="2800" dirty="0"/>
              <a:t>中的</a:t>
            </a:r>
            <a:r>
              <a:rPr lang="en-US" altLang="zh-CN" sz="2800" b="1" dirty="0" err="1"/>
              <a:t>doDispatch</a:t>
            </a:r>
            <a:r>
              <a:rPr lang="zh-CN" altLang="en-US" sz="2800" b="1" dirty="0"/>
              <a:t>函数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1A0BEC0-C970-4470-BB4D-4B8EAFA9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28AD-BEE0-4B95-B4C2-988EE7B3FAB2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712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6D63C-DA64-4B68-A0CA-669B2795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DBE0013-9EED-4651-B9A1-F2664A2A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28AD-BEE0-4B95-B4C2-988EE7B3FAB2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ABC4C4-1F65-4B5E-9B2F-14BC63CA8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6689" y="0"/>
            <a:ext cx="7740503" cy="542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43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8"/>
          <p:cNvSpPr txBox="1">
            <a:spLocks noGrp="1"/>
          </p:cNvSpPr>
          <p:nvPr>
            <p:ph type="title"/>
          </p:nvPr>
        </p:nvSpPr>
        <p:spPr>
          <a:xfrm>
            <a:off x="776698" y="1623373"/>
            <a:ext cx="5120827" cy="1797516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indent="0"/>
            <a:r>
              <a:rPr lang="zh-CN" altLang="en-US" sz="6000" dirty="0">
                <a:latin typeface="Consolas" panose="020B0609020204030204" pitchFamily="49" charset="0"/>
                <a:ea typeface="思源黑体 CN Medium" panose="020B0600000000000000" pitchFamily="34" charset="-122"/>
              </a:rPr>
              <a:t>类图</a:t>
            </a:r>
            <a:r>
              <a:rPr lang="en-US" altLang="zh-CN" sz="6000" dirty="0">
                <a:latin typeface="Consolas" panose="020B0609020204030204" pitchFamily="49" charset="0"/>
                <a:ea typeface="思源黑体 CN Medium" panose="020B0600000000000000" pitchFamily="34" charset="-122"/>
              </a:rPr>
              <a:t>&amp;</a:t>
            </a:r>
            <a:r>
              <a:rPr lang="zh-CN" altLang="en-US" sz="6000" dirty="0">
                <a:latin typeface="Consolas" panose="020B0609020204030204" pitchFamily="49" charset="0"/>
                <a:ea typeface="思源黑体 CN Medium" panose="020B0600000000000000" pitchFamily="34" charset="-122"/>
              </a:rPr>
              <a:t>类之间的关系</a:t>
            </a:r>
            <a:endParaRPr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EE7F3E-6967-4E14-8DD1-987DD60F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28AD-BEE0-4B95-B4C2-988EE7B3FAB2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606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58"/>
          <p:cNvSpPr txBox="1">
            <a:spLocks noGrp="1"/>
          </p:cNvSpPr>
          <p:nvPr>
            <p:ph type="title" idx="2"/>
          </p:nvPr>
        </p:nvSpPr>
        <p:spPr>
          <a:xfrm>
            <a:off x="-1455205" y="14177"/>
            <a:ext cx="5599732" cy="73462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dirty="0"/>
              <a:t>01 </a:t>
            </a:r>
            <a:r>
              <a:rPr lang="zh-CN" altLang="en-US" dirty="0"/>
              <a:t>类图</a:t>
            </a:r>
            <a:endParaRPr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A26280-20BA-4BF2-8865-B980314F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28AD-BEE0-4B95-B4C2-988EE7B3FAB2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B43A43-90D0-41C0-85CE-99BA600F5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4625"/>
            <a:ext cx="6858000" cy="4314901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4572105F-8AFC-4ECE-A842-95622B241C1C}"/>
              </a:ext>
            </a:extLst>
          </p:cNvPr>
          <p:cNvSpPr/>
          <p:nvPr/>
        </p:nvSpPr>
        <p:spPr>
          <a:xfrm>
            <a:off x="3154326" y="1970567"/>
            <a:ext cx="517451" cy="4182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B83D178-31E3-4D46-AFD0-35B38A042B7F}"/>
              </a:ext>
            </a:extLst>
          </p:cNvPr>
          <p:cNvSpPr/>
          <p:nvPr/>
        </p:nvSpPr>
        <p:spPr>
          <a:xfrm>
            <a:off x="2755605" y="2966484"/>
            <a:ext cx="655674" cy="4182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2B813A-1586-4477-8BAF-B3B784CA034B}"/>
              </a:ext>
            </a:extLst>
          </p:cNvPr>
          <p:cNvSpPr/>
          <p:nvPr/>
        </p:nvSpPr>
        <p:spPr>
          <a:xfrm>
            <a:off x="4607758" y="2682968"/>
            <a:ext cx="722698" cy="4182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C07BDA6-CEF1-472A-9E2A-69A42987F505}"/>
              </a:ext>
            </a:extLst>
          </p:cNvPr>
          <p:cNvSpPr/>
          <p:nvPr/>
        </p:nvSpPr>
        <p:spPr>
          <a:xfrm>
            <a:off x="5142615" y="2492790"/>
            <a:ext cx="903766" cy="365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D122CB0-340A-425A-A5F7-59BAF12CFF0D}"/>
              </a:ext>
            </a:extLst>
          </p:cNvPr>
          <p:cNvSpPr/>
          <p:nvPr/>
        </p:nvSpPr>
        <p:spPr>
          <a:xfrm>
            <a:off x="6203700" y="1949301"/>
            <a:ext cx="517451" cy="4182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560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58"/>
          <p:cNvSpPr txBox="1">
            <a:spLocks noGrp="1"/>
          </p:cNvSpPr>
          <p:nvPr>
            <p:ph type="title" idx="2"/>
          </p:nvPr>
        </p:nvSpPr>
        <p:spPr>
          <a:xfrm>
            <a:off x="-604600" y="-90439"/>
            <a:ext cx="5599732" cy="73462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dirty="0"/>
              <a:t>02 </a:t>
            </a:r>
            <a:r>
              <a:rPr lang="zh-CN" altLang="en-US" dirty="0"/>
              <a:t>类之间的关系</a:t>
            </a:r>
            <a:endParaRPr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A26280-20BA-4BF2-8865-B980314F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28AD-BEE0-4B95-B4C2-988EE7B3FAB2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B43A43-90D0-41C0-85CE-99BA600F5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4625"/>
            <a:ext cx="6858000" cy="4314901"/>
          </a:xfrm>
          <a:prstGeom prst="rect">
            <a:avLst/>
          </a:prstGeom>
        </p:spPr>
      </p:pic>
      <p:sp>
        <p:nvSpPr>
          <p:cNvPr id="4" name="思想气泡: 云 3">
            <a:extLst>
              <a:ext uri="{FF2B5EF4-FFF2-40B4-BE49-F238E27FC236}">
                <a16:creationId xmlns:a16="http://schemas.microsoft.com/office/drawing/2014/main" id="{E854573A-E10B-4AEB-8495-8DD58F349B1E}"/>
              </a:ext>
            </a:extLst>
          </p:cNvPr>
          <p:cNvSpPr/>
          <p:nvPr/>
        </p:nvSpPr>
        <p:spPr>
          <a:xfrm>
            <a:off x="5422605" y="67396"/>
            <a:ext cx="1298546" cy="115357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依赖</a:t>
            </a:r>
          </a:p>
        </p:txBody>
      </p:sp>
    </p:spTree>
    <p:extLst>
      <p:ext uri="{BB962C8B-B14F-4D97-AF65-F5344CB8AC3E}">
        <p14:creationId xmlns:p14="http://schemas.microsoft.com/office/powerpoint/2010/main" val="341260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58"/>
          <p:cNvSpPr txBox="1">
            <a:spLocks noGrp="1"/>
          </p:cNvSpPr>
          <p:nvPr>
            <p:ph type="title" idx="2"/>
          </p:nvPr>
        </p:nvSpPr>
        <p:spPr>
          <a:xfrm>
            <a:off x="-604600" y="-90439"/>
            <a:ext cx="5599732" cy="73462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dirty="0"/>
              <a:t>02 </a:t>
            </a:r>
            <a:r>
              <a:rPr lang="zh-CN" altLang="en-US" dirty="0"/>
              <a:t>类之间的关系</a:t>
            </a:r>
            <a:endParaRPr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A26280-20BA-4BF2-8865-B980314F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28AD-BEE0-4B95-B4C2-988EE7B3FAB2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B43A43-90D0-41C0-85CE-99BA600F5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4625"/>
            <a:ext cx="6858000" cy="4314901"/>
          </a:xfrm>
          <a:prstGeom prst="rect">
            <a:avLst/>
          </a:prstGeom>
        </p:spPr>
      </p:pic>
      <p:sp>
        <p:nvSpPr>
          <p:cNvPr id="4" name="思想气泡: 云 3">
            <a:extLst>
              <a:ext uri="{FF2B5EF4-FFF2-40B4-BE49-F238E27FC236}">
                <a16:creationId xmlns:a16="http://schemas.microsoft.com/office/drawing/2014/main" id="{E854573A-E10B-4AEB-8495-8DD58F349B1E}"/>
              </a:ext>
            </a:extLst>
          </p:cNvPr>
          <p:cNvSpPr/>
          <p:nvPr/>
        </p:nvSpPr>
        <p:spPr>
          <a:xfrm>
            <a:off x="4855535" y="-32663"/>
            <a:ext cx="1963479" cy="153457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继承和实现</a:t>
            </a:r>
          </a:p>
        </p:txBody>
      </p:sp>
    </p:spTree>
    <p:extLst>
      <p:ext uri="{BB962C8B-B14F-4D97-AF65-F5344CB8AC3E}">
        <p14:creationId xmlns:p14="http://schemas.microsoft.com/office/powerpoint/2010/main" val="59419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8"/>
          <p:cNvSpPr txBox="1">
            <a:spLocks noGrp="1"/>
          </p:cNvSpPr>
          <p:nvPr>
            <p:ph type="title"/>
          </p:nvPr>
        </p:nvSpPr>
        <p:spPr>
          <a:xfrm>
            <a:off x="776698" y="1623373"/>
            <a:ext cx="5120827" cy="1797516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indent="0"/>
            <a:r>
              <a:rPr lang="zh-CN" altLang="en-US" sz="6000" dirty="0">
                <a:latin typeface="Consolas" panose="020B0609020204030204" pitchFamily="49" charset="0"/>
                <a:ea typeface="思源黑体 CN Medium" panose="020B0600000000000000" pitchFamily="34" charset="-122"/>
              </a:rPr>
              <a:t>高级设计思想</a:t>
            </a:r>
            <a:endParaRPr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EE7F3E-6967-4E14-8DD1-987DD60F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28AD-BEE0-4B95-B4C2-988EE7B3FAB2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304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58"/>
          <p:cNvSpPr txBox="1">
            <a:spLocks noGrp="1"/>
          </p:cNvSpPr>
          <p:nvPr>
            <p:ph type="title" idx="2"/>
          </p:nvPr>
        </p:nvSpPr>
        <p:spPr>
          <a:xfrm>
            <a:off x="-1114963" y="14177"/>
            <a:ext cx="5599732" cy="73462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dirty="0"/>
              <a:t>01 </a:t>
            </a:r>
            <a:r>
              <a:rPr lang="zh-CN" altLang="en-US" dirty="0"/>
              <a:t>策略模式</a:t>
            </a:r>
            <a:endParaRPr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A26280-20BA-4BF2-8865-B980314F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28AD-BEE0-4B95-B4C2-988EE7B3FAB2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3473D2-3A57-4543-B00A-6C652D3FD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7" y="2352740"/>
            <a:ext cx="6658466" cy="22972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E6F31F-D7B8-458E-8780-CE07B3D71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524" y="2352740"/>
            <a:ext cx="6782388" cy="2514818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AAED3619-C794-48C1-A98D-5D9958E312D9}"/>
              </a:ext>
            </a:extLst>
          </p:cNvPr>
          <p:cNvSpPr/>
          <p:nvPr/>
        </p:nvSpPr>
        <p:spPr>
          <a:xfrm>
            <a:off x="5022761" y="2459665"/>
            <a:ext cx="1667142" cy="5103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C8D1E81-98CA-4077-AD74-12317C51CF84}"/>
              </a:ext>
            </a:extLst>
          </p:cNvPr>
          <p:cNvSpPr/>
          <p:nvPr/>
        </p:nvSpPr>
        <p:spPr>
          <a:xfrm>
            <a:off x="3977951" y="3717690"/>
            <a:ext cx="1667142" cy="5103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BC2A2F-E531-4DF7-ABED-DA8EEA30265E}"/>
              </a:ext>
            </a:extLst>
          </p:cNvPr>
          <p:cNvSpPr txBox="1"/>
          <p:nvPr/>
        </p:nvSpPr>
        <p:spPr>
          <a:xfrm>
            <a:off x="487508" y="637605"/>
            <a:ext cx="5542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800" dirty="0">
              <a:solidFill>
                <a:srgbClr val="444444"/>
              </a:solidFill>
              <a:latin typeface="Helvetica Neue"/>
            </a:endParaRPr>
          </a:p>
          <a:p>
            <a:pPr marL="285750" indent="-285750">
              <a:buFontTx/>
              <a:buChar char="-"/>
            </a:pPr>
            <a:r>
              <a:rPr lang="zh-CN" altLang="en-US" sz="1800" dirty="0">
                <a:solidFill>
                  <a:srgbClr val="444444"/>
                </a:solidFill>
                <a:latin typeface="Helvetica Neue"/>
              </a:rPr>
              <a:t>在有多种算法相似的情况下，使用 </a:t>
            </a:r>
            <a:r>
              <a:rPr lang="en-US" altLang="zh-CN" sz="1800" dirty="0">
                <a:solidFill>
                  <a:srgbClr val="444444"/>
                </a:solidFill>
                <a:latin typeface="Helvetica Neue"/>
              </a:rPr>
              <a:t>if-else </a:t>
            </a:r>
            <a:r>
              <a:rPr lang="zh-CN" altLang="en-US" sz="1800" dirty="0">
                <a:solidFill>
                  <a:srgbClr val="444444"/>
                </a:solidFill>
                <a:latin typeface="Helvetica Neue"/>
              </a:rPr>
              <a:t>难以维护</a:t>
            </a:r>
            <a:endParaRPr lang="en-US" altLang="zh-CN" sz="1800" dirty="0">
              <a:solidFill>
                <a:srgbClr val="444444"/>
              </a:solidFill>
              <a:latin typeface="Helvetica Neue"/>
            </a:endParaRPr>
          </a:p>
          <a:p>
            <a:pPr marL="285750" indent="-285750">
              <a:buFontTx/>
              <a:buChar char="-"/>
            </a:pPr>
            <a:r>
              <a:rPr lang="en-US" altLang="zh-CN" sz="1800" dirty="0">
                <a:solidFill>
                  <a:srgbClr val="444444"/>
                </a:solidFill>
                <a:latin typeface="Helvetica Neue"/>
              </a:rPr>
              <a:t>- </a:t>
            </a:r>
            <a:r>
              <a:rPr lang="zh-CN" altLang="en-US" sz="1800" dirty="0">
                <a:solidFill>
                  <a:srgbClr val="444444"/>
                </a:solidFill>
                <a:latin typeface="Helvetica Neue"/>
              </a:rPr>
              <a:t>定义一系列的算法</a:t>
            </a:r>
            <a:r>
              <a:rPr lang="en-US" altLang="zh-CN" sz="1800" dirty="0">
                <a:solidFill>
                  <a:srgbClr val="444444"/>
                </a:solidFill>
                <a:latin typeface="Helvetica Neue"/>
              </a:rPr>
              <a:t>,</a:t>
            </a:r>
            <a:r>
              <a:rPr lang="zh-CN" altLang="en-US" sz="1800" dirty="0">
                <a:solidFill>
                  <a:srgbClr val="444444"/>
                </a:solidFill>
                <a:latin typeface="Helvetica Neue"/>
              </a:rPr>
              <a:t>把它们一个个封装成类</a:t>
            </a:r>
            <a:r>
              <a:rPr lang="en-US" altLang="zh-CN" sz="1800" dirty="0">
                <a:solidFill>
                  <a:srgbClr val="444444"/>
                </a:solidFill>
                <a:latin typeface="Helvetica Neue"/>
              </a:rPr>
              <a:t>, </a:t>
            </a:r>
            <a:r>
              <a:rPr lang="zh-CN" altLang="en-US" sz="1800" dirty="0">
                <a:solidFill>
                  <a:srgbClr val="444444"/>
                </a:solidFill>
                <a:latin typeface="Helvetica Neue"/>
              </a:rPr>
              <a:t>并且使它们可相互替换，使算法独立于客户而独立变化</a:t>
            </a:r>
            <a:endParaRPr lang="zh-CN" altLang="en-US" sz="1800" dirty="0"/>
          </a:p>
        </p:txBody>
      </p:sp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id="{9143F5D8-7C59-415E-844B-ED271C854A04}"/>
              </a:ext>
            </a:extLst>
          </p:cNvPr>
          <p:cNvSpPr/>
          <p:nvPr/>
        </p:nvSpPr>
        <p:spPr>
          <a:xfrm>
            <a:off x="2799908" y="553239"/>
            <a:ext cx="3921244" cy="187073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LocaleResolver.class</a:t>
            </a:r>
            <a:r>
              <a:rPr lang="zh-CN" altLang="en-US" dirty="0"/>
              <a:t>，而这个类有多个实现类，对应多种不同的处理方式，就利用</a:t>
            </a:r>
            <a:r>
              <a:rPr lang="zh-CN" altLang="en-US" b="1" dirty="0">
                <a:solidFill>
                  <a:srgbClr val="7030A0"/>
                </a:solidFill>
              </a:rPr>
              <a:t>接口、继承和多态</a:t>
            </a:r>
            <a:r>
              <a:rPr lang="zh-CN" altLang="en-US" dirty="0"/>
              <a:t>来替代原来的</a:t>
            </a:r>
            <a:r>
              <a:rPr lang="en-US" altLang="zh-CN" dirty="0"/>
              <a:t>if-else</a:t>
            </a:r>
            <a:r>
              <a:rPr lang="zh-CN" altLang="en-US" dirty="0"/>
              <a:t>实现方法，增加了代码的可读性和可维护性；类是可扩展的，符合面向对象的</a:t>
            </a:r>
            <a:r>
              <a:rPr lang="zh-CN" altLang="en-US" b="1" dirty="0">
                <a:solidFill>
                  <a:srgbClr val="7030A0"/>
                </a:solidFill>
              </a:rPr>
              <a:t>开放封闭原则</a:t>
            </a:r>
          </a:p>
        </p:txBody>
      </p:sp>
    </p:spTree>
    <p:extLst>
      <p:ext uri="{BB962C8B-B14F-4D97-AF65-F5344CB8AC3E}">
        <p14:creationId xmlns:p14="http://schemas.microsoft.com/office/powerpoint/2010/main" val="235253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"/>
          <p:cNvSpPr txBox="1">
            <a:spLocks noGrp="1"/>
          </p:cNvSpPr>
          <p:nvPr>
            <p:ph type="title" idx="2"/>
          </p:nvPr>
        </p:nvSpPr>
        <p:spPr>
          <a:xfrm>
            <a:off x="5473538" y="1532125"/>
            <a:ext cx="844425" cy="67567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l"/>
            <a:r>
              <a:rPr lang="zh-CN" altLang="en-US" sz="3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</a:t>
            </a:r>
            <a:endParaRPr sz="3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01" name="Google Shape;501;p35"/>
          <p:cNvSpPr txBox="1">
            <a:spLocks noGrp="1"/>
          </p:cNvSpPr>
          <p:nvPr>
            <p:ph type="title" idx="4"/>
          </p:nvPr>
        </p:nvSpPr>
        <p:spPr>
          <a:xfrm>
            <a:off x="5473537" y="2176594"/>
            <a:ext cx="844425" cy="67567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l"/>
            <a:r>
              <a:rPr lang="zh-CN" altLang="en-US" sz="3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二</a:t>
            </a:r>
            <a:endParaRPr sz="3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03" name="Google Shape;503;p35"/>
          <p:cNvSpPr txBox="1">
            <a:spLocks noGrp="1"/>
          </p:cNvSpPr>
          <p:nvPr>
            <p:ph type="title" idx="6"/>
          </p:nvPr>
        </p:nvSpPr>
        <p:spPr>
          <a:xfrm>
            <a:off x="5473537" y="2997071"/>
            <a:ext cx="844425" cy="67567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l"/>
            <a:r>
              <a:rPr lang="zh-CN" altLang="en-US" sz="3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三</a:t>
            </a:r>
            <a:endParaRPr sz="3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07" name="Google Shape;507;p35"/>
          <p:cNvSpPr txBox="1">
            <a:spLocks noGrp="1"/>
          </p:cNvSpPr>
          <p:nvPr>
            <p:ph type="subTitle" idx="9"/>
          </p:nvPr>
        </p:nvSpPr>
        <p:spPr>
          <a:xfrm flipH="1">
            <a:off x="1980500" y="3101148"/>
            <a:ext cx="3196125" cy="58564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zh-CN" altLang="en-US" sz="2400" dirty="0">
                <a:latin typeface="Consolas" panose="020B0609020204030204" pitchFamily="49" charset="0"/>
                <a:ea typeface="思源黑体 CN Medium" panose="020B0600000000000000" pitchFamily="34" charset="-122"/>
              </a:rPr>
              <a:t>核心工作流程</a:t>
            </a:r>
            <a:endParaRPr dirty="0"/>
          </a:p>
        </p:txBody>
      </p:sp>
      <p:sp>
        <p:nvSpPr>
          <p:cNvPr id="508" name="Google Shape;508;p35"/>
          <p:cNvSpPr txBox="1">
            <a:spLocks noGrp="1"/>
          </p:cNvSpPr>
          <p:nvPr>
            <p:ph type="subTitle" idx="13"/>
          </p:nvPr>
        </p:nvSpPr>
        <p:spPr>
          <a:xfrm flipH="1">
            <a:off x="1980500" y="2330406"/>
            <a:ext cx="3196125" cy="3264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zh-CN" altLang="en-US" sz="2400" dirty="0">
                <a:latin typeface="Consolas" panose="020B0609020204030204" pitchFamily="49" charset="0"/>
                <a:ea typeface="思源黑体 CN Medium" panose="020B0600000000000000" pitchFamily="34" charset="-122"/>
              </a:rPr>
              <a:t>核心组件</a:t>
            </a:r>
            <a:endParaRPr sz="2400" dirty="0">
              <a:latin typeface="Consolas" panose="020B0609020204030204" pitchFamily="49" charset="0"/>
              <a:ea typeface="思源黑体 CN Medium" panose="020B0600000000000000" pitchFamily="34" charset="-122"/>
            </a:endParaRPr>
          </a:p>
        </p:txBody>
      </p:sp>
      <p:sp>
        <p:nvSpPr>
          <p:cNvPr id="509" name="Google Shape;509;p35"/>
          <p:cNvSpPr txBox="1">
            <a:spLocks noGrp="1"/>
          </p:cNvSpPr>
          <p:nvPr>
            <p:ph type="subTitle" idx="14"/>
          </p:nvPr>
        </p:nvSpPr>
        <p:spPr>
          <a:xfrm flipH="1">
            <a:off x="1980501" y="1604412"/>
            <a:ext cx="3196125" cy="58564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zh-CN" altLang="en-US" sz="2400" dirty="0">
                <a:latin typeface="Consolas" panose="020B0609020204030204" pitchFamily="49" charset="0"/>
                <a:ea typeface="思源黑体 CN Medium" panose="020B0600000000000000" pitchFamily="34" charset="-122"/>
              </a:rPr>
              <a:t>前情提要</a:t>
            </a:r>
            <a:endParaRPr sz="2400" dirty="0">
              <a:latin typeface="Consolas" panose="020B0609020204030204" pitchFamily="49" charset="0"/>
              <a:ea typeface="思源黑体 CN Medium" panose="020B0600000000000000" pitchFamily="34" charset="-122"/>
              <a:sym typeface="Barlow Semi Condensed Semi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A474288-22C0-44E1-AE21-B357F8A0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28AD-BEE0-4B95-B4C2-988EE7B3FAB2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13" name="Google Shape;667;p48">
            <a:extLst>
              <a:ext uri="{FF2B5EF4-FFF2-40B4-BE49-F238E27FC236}">
                <a16:creationId xmlns:a16="http://schemas.microsoft.com/office/drawing/2014/main" id="{B08F1B96-EA87-46BA-B33F-781B215AC72C}"/>
              </a:ext>
            </a:extLst>
          </p:cNvPr>
          <p:cNvSpPr txBox="1">
            <a:spLocks/>
          </p:cNvSpPr>
          <p:nvPr/>
        </p:nvSpPr>
        <p:spPr>
          <a:xfrm>
            <a:off x="276126" y="506117"/>
            <a:ext cx="4900500" cy="10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 SemiBold"/>
              <a:buNone/>
              <a:defRPr sz="135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1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1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1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1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1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1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1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1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黑体" panose="02010609060101010101" pitchFamily="49" charset="-122"/>
              </a:rPr>
              <a:t>Spring MVC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黑体" panose="02010609060101010101" pitchFamily="49" charset="-122"/>
              </a:rPr>
              <a:t>的核心工作流程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黑体" panose="02010609060101010101" pitchFamily="49" charset="-122"/>
              </a:rPr>
              <a:t>（核心组件）</a:t>
            </a:r>
          </a:p>
        </p:txBody>
      </p:sp>
      <p:sp>
        <p:nvSpPr>
          <p:cNvPr id="10" name="Google Shape;503;p35">
            <a:extLst>
              <a:ext uri="{FF2B5EF4-FFF2-40B4-BE49-F238E27FC236}">
                <a16:creationId xmlns:a16="http://schemas.microsoft.com/office/drawing/2014/main" id="{F0A32BC3-3161-45DF-99C4-AE5798E9A0DE}"/>
              </a:ext>
            </a:extLst>
          </p:cNvPr>
          <p:cNvSpPr txBox="1">
            <a:spLocks/>
          </p:cNvSpPr>
          <p:nvPr/>
        </p:nvSpPr>
        <p:spPr>
          <a:xfrm>
            <a:off x="5473537" y="3749891"/>
            <a:ext cx="844425" cy="67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Barlow Semi Condensed SemiBold"/>
              <a:buNone/>
              <a:defRPr sz="4500" b="0" i="0" u="none" strike="noStrike" cap="none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zh-CN" altLang="en-US" sz="3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四</a:t>
            </a:r>
          </a:p>
        </p:txBody>
      </p:sp>
      <p:sp>
        <p:nvSpPr>
          <p:cNvPr id="11" name="Google Shape;507;p35">
            <a:extLst>
              <a:ext uri="{FF2B5EF4-FFF2-40B4-BE49-F238E27FC236}">
                <a16:creationId xmlns:a16="http://schemas.microsoft.com/office/drawing/2014/main" id="{FBB7562C-EFD7-4AF6-B882-A031C4AF6742}"/>
              </a:ext>
            </a:extLst>
          </p:cNvPr>
          <p:cNvSpPr txBox="1">
            <a:spLocks/>
          </p:cNvSpPr>
          <p:nvPr/>
        </p:nvSpPr>
        <p:spPr>
          <a:xfrm flipH="1">
            <a:off x="1021975" y="3819805"/>
            <a:ext cx="4154650" cy="58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zh-CN" altLang="en-US" sz="2400" dirty="0">
                <a:latin typeface="Consolas" panose="020B0609020204030204" pitchFamily="49" charset="0"/>
                <a:ea typeface="思源黑体 CN Medium" panose="020B0600000000000000" pitchFamily="34" charset="-122"/>
              </a:rPr>
              <a:t>类图及类之间的关系</a:t>
            </a:r>
            <a:endParaRPr lang="zh-CN" altLang="en-US" dirty="0"/>
          </a:p>
        </p:txBody>
      </p:sp>
      <p:sp>
        <p:nvSpPr>
          <p:cNvPr id="12" name="Google Shape;503;p35">
            <a:extLst>
              <a:ext uri="{FF2B5EF4-FFF2-40B4-BE49-F238E27FC236}">
                <a16:creationId xmlns:a16="http://schemas.microsoft.com/office/drawing/2014/main" id="{26FE35F4-596E-42E6-AE11-495907E14E07}"/>
              </a:ext>
            </a:extLst>
          </p:cNvPr>
          <p:cNvSpPr txBox="1">
            <a:spLocks/>
          </p:cNvSpPr>
          <p:nvPr/>
        </p:nvSpPr>
        <p:spPr>
          <a:xfrm>
            <a:off x="5473537" y="4437002"/>
            <a:ext cx="844425" cy="67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Barlow Semi Condensed SemiBold"/>
              <a:buNone/>
              <a:defRPr sz="4500" b="0" i="0" u="none" strike="noStrike" cap="none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36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zh-CN" altLang="en-US" sz="3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五</a:t>
            </a:r>
          </a:p>
        </p:txBody>
      </p:sp>
      <p:sp>
        <p:nvSpPr>
          <p:cNvPr id="15" name="Google Shape;507;p35">
            <a:extLst>
              <a:ext uri="{FF2B5EF4-FFF2-40B4-BE49-F238E27FC236}">
                <a16:creationId xmlns:a16="http://schemas.microsoft.com/office/drawing/2014/main" id="{FF68AAD2-6F88-4065-89A3-C2FD0E124E0E}"/>
              </a:ext>
            </a:extLst>
          </p:cNvPr>
          <p:cNvSpPr txBox="1">
            <a:spLocks/>
          </p:cNvSpPr>
          <p:nvPr/>
        </p:nvSpPr>
        <p:spPr>
          <a:xfrm flipH="1">
            <a:off x="1021975" y="4529179"/>
            <a:ext cx="4154650" cy="58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05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zh-CN" altLang="en-US" sz="2400" dirty="0">
                <a:latin typeface="Consolas" panose="020B0609020204030204" pitchFamily="49" charset="0"/>
                <a:ea typeface="思源黑体 CN Medium" panose="020B0600000000000000" pitchFamily="34" charset="-122"/>
              </a:rPr>
              <a:t>高级设计思想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58"/>
          <p:cNvSpPr txBox="1">
            <a:spLocks noGrp="1"/>
          </p:cNvSpPr>
          <p:nvPr>
            <p:ph type="title" idx="2"/>
          </p:nvPr>
        </p:nvSpPr>
        <p:spPr>
          <a:xfrm>
            <a:off x="-909400" y="32485"/>
            <a:ext cx="5599732" cy="73462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dirty="0"/>
              <a:t>02 </a:t>
            </a:r>
            <a:r>
              <a:rPr lang="zh-CN" altLang="en-US" dirty="0"/>
              <a:t>责任链模式</a:t>
            </a:r>
            <a:endParaRPr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A26280-20BA-4BF2-8865-B980314F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28AD-BEE0-4B95-B4C2-988EE7B3FAB2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BC2A2F-E531-4DF7-ABED-DA8EEA30265E}"/>
              </a:ext>
            </a:extLst>
          </p:cNvPr>
          <p:cNvSpPr txBox="1"/>
          <p:nvPr/>
        </p:nvSpPr>
        <p:spPr>
          <a:xfrm>
            <a:off x="487508" y="698289"/>
            <a:ext cx="5542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44444"/>
                </a:solidFill>
                <a:latin typeface="Helvetica Neue"/>
              </a:rPr>
              <a:t>- </a:t>
            </a:r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定义多个可以处理请求（承担责任）的类，并将它们连成一条链，沿着该链向下传递请求（责任），直到有能力解决问题（承担责任）的类处理之。</a:t>
            </a:r>
          </a:p>
          <a:p>
            <a:r>
              <a:rPr lang="en-US" altLang="zh-CN" dirty="0">
                <a:solidFill>
                  <a:srgbClr val="444444"/>
                </a:solidFill>
                <a:latin typeface="Helvetica Neue"/>
              </a:rPr>
              <a:t>- </a:t>
            </a:r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使得请求者和处理者之前关系解耦，提高了代码灵活性</a:t>
            </a:r>
            <a:r>
              <a:rPr lang="zh-CN" altLang="en-US" sz="1800" dirty="0">
                <a:solidFill>
                  <a:srgbClr val="444444"/>
                </a:solidFill>
                <a:latin typeface="Helvetica Neue"/>
              </a:rPr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440D4B-1491-4E1D-9FA9-0F0EE671A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08" y="1713952"/>
            <a:ext cx="5895975" cy="3638550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40FD118F-149C-4FFE-8312-B91D52793E0A}"/>
              </a:ext>
            </a:extLst>
          </p:cNvPr>
          <p:cNvSpPr/>
          <p:nvPr/>
        </p:nvSpPr>
        <p:spPr>
          <a:xfrm>
            <a:off x="432391" y="1658679"/>
            <a:ext cx="1842976" cy="347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对话气泡: 椭圆形 14">
            <a:extLst>
              <a:ext uri="{FF2B5EF4-FFF2-40B4-BE49-F238E27FC236}">
                <a16:creationId xmlns:a16="http://schemas.microsoft.com/office/drawing/2014/main" id="{EE1EAC91-888B-41AB-BF65-9FC5F393AADC}"/>
              </a:ext>
            </a:extLst>
          </p:cNvPr>
          <p:cNvSpPr/>
          <p:nvPr/>
        </p:nvSpPr>
        <p:spPr>
          <a:xfrm>
            <a:off x="2368803" y="696555"/>
            <a:ext cx="4489197" cy="240324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责任链将顺序过程处理的代码和逻辑，</a:t>
            </a:r>
            <a:r>
              <a:rPr lang="zh-CN" altLang="en-US" b="1" dirty="0">
                <a:solidFill>
                  <a:srgbClr val="7030A0"/>
                </a:solidFill>
              </a:rPr>
              <a:t>解耦</a:t>
            </a:r>
            <a:r>
              <a:rPr lang="zh-CN" altLang="en-US" dirty="0"/>
              <a:t>成执行的顺序逻辑和对应的负责人，</a:t>
            </a:r>
            <a:r>
              <a:rPr lang="zh-CN" altLang="en-US" b="1" dirty="0">
                <a:solidFill>
                  <a:srgbClr val="7030A0"/>
                </a:solidFill>
              </a:rPr>
              <a:t>请求者和处理者之间关系解耦，</a:t>
            </a:r>
            <a:r>
              <a:rPr lang="zh-CN" altLang="en-US" dirty="0"/>
              <a:t>对应的责任链只需要关心责任处理的顺序，解耦后抽象度更高，灵活性更好，模块依赖于抽象，符合</a:t>
            </a:r>
            <a:r>
              <a:rPr lang="zh-CN" altLang="en-US" b="1" dirty="0">
                <a:solidFill>
                  <a:srgbClr val="7030A0"/>
                </a:solidFill>
              </a:rPr>
              <a:t>依赖倒置原则</a:t>
            </a:r>
            <a:r>
              <a:rPr lang="zh-CN" altLang="en-US" dirty="0"/>
              <a:t>；并且在责任链中，每个类只负责一件事情，符合</a:t>
            </a:r>
            <a:r>
              <a:rPr lang="zh-CN" altLang="en-US" b="1" dirty="0">
                <a:solidFill>
                  <a:srgbClr val="7030A0"/>
                </a:solidFill>
              </a:rPr>
              <a:t>单一职责原则</a:t>
            </a:r>
            <a:r>
              <a:rPr lang="zh-CN" altLang="en-US" dirty="0"/>
              <a:t>。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80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58"/>
          <p:cNvSpPr txBox="1">
            <a:spLocks noGrp="1"/>
          </p:cNvSpPr>
          <p:nvPr>
            <p:ph type="title" idx="2"/>
          </p:nvPr>
        </p:nvSpPr>
        <p:spPr>
          <a:xfrm>
            <a:off x="-909400" y="32485"/>
            <a:ext cx="5599732" cy="73462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dirty="0"/>
              <a:t>03 </a:t>
            </a:r>
            <a:r>
              <a:rPr lang="zh-CN" altLang="en-US" dirty="0"/>
              <a:t>适配器模式</a:t>
            </a:r>
            <a:endParaRPr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A26280-20BA-4BF2-8865-B980314F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28AD-BEE0-4B95-B4C2-988EE7B3FAB2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BC2A2F-E531-4DF7-ABED-DA8EEA30265E}"/>
              </a:ext>
            </a:extLst>
          </p:cNvPr>
          <p:cNvSpPr txBox="1"/>
          <p:nvPr/>
        </p:nvSpPr>
        <p:spPr>
          <a:xfrm>
            <a:off x="444978" y="767110"/>
            <a:ext cx="5693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44444"/>
                </a:solidFill>
                <a:latin typeface="Helvetica Neue"/>
              </a:rPr>
              <a:t>- </a:t>
            </a:r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把一个类的接口扩展成客户端所期待的另外一个接口。</a:t>
            </a:r>
          </a:p>
          <a:p>
            <a:r>
              <a:rPr lang="en-US" altLang="zh-CN" dirty="0">
                <a:solidFill>
                  <a:srgbClr val="444444"/>
                </a:solidFill>
                <a:latin typeface="Helvetica Neue"/>
              </a:rPr>
              <a:t>- </a:t>
            </a:r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使得原来不能一起使用的两个类（一个接口和一个使用该接口的类）一起工作。</a:t>
            </a:r>
            <a:endParaRPr lang="zh-CN" altLang="en-US" sz="1800" dirty="0">
              <a:solidFill>
                <a:srgbClr val="444444"/>
              </a:solidFill>
              <a:latin typeface="Helvetica Neue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39E882-91FE-4B21-8631-7465CB05D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789" y="1623538"/>
            <a:ext cx="6858000" cy="3487477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B8EEBC0E-04B6-4D41-B905-2D2BAEC219DE}"/>
              </a:ext>
            </a:extLst>
          </p:cNvPr>
          <p:cNvSpPr/>
          <p:nvPr/>
        </p:nvSpPr>
        <p:spPr>
          <a:xfrm>
            <a:off x="157785" y="3019643"/>
            <a:ext cx="1580707" cy="5528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7AA4F5-FB7B-4537-9239-BFC6AA65BD5F}"/>
              </a:ext>
            </a:extLst>
          </p:cNvPr>
          <p:cNvSpPr/>
          <p:nvPr/>
        </p:nvSpPr>
        <p:spPr>
          <a:xfrm>
            <a:off x="1948066" y="3026733"/>
            <a:ext cx="1580707" cy="5528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3309544-45B4-43FF-947A-DE91520CB730}"/>
              </a:ext>
            </a:extLst>
          </p:cNvPr>
          <p:cNvSpPr/>
          <p:nvPr/>
        </p:nvSpPr>
        <p:spPr>
          <a:xfrm>
            <a:off x="3522769" y="3041208"/>
            <a:ext cx="1580707" cy="5528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5CF6D54-4E80-4992-8C41-34A2900BF297}"/>
              </a:ext>
            </a:extLst>
          </p:cNvPr>
          <p:cNvSpPr/>
          <p:nvPr/>
        </p:nvSpPr>
        <p:spPr>
          <a:xfrm>
            <a:off x="5140444" y="3045556"/>
            <a:ext cx="1580707" cy="5528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对话气泡: 椭圆形 16">
            <a:extLst>
              <a:ext uri="{FF2B5EF4-FFF2-40B4-BE49-F238E27FC236}">
                <a16:creationId xmlns:a16="http://schemas.microsoft.com/office/drawing/2014/main" id="{B711AC7C-CB15-41DF-A70F-D8BBFB9D88E0}"/>
              </a:ext>
            </a:extLst>
          </p:cNvPr>
          <p:cNvSpPr/>
          <p:nvPr/>
        </p:nvSpPr>
        <p:spPr>
          <a:xfrm>
            <a:off x="2503482" y="304152"/>
            <a:ext cx="4489197" cy="240324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当我们需要不同</a:t>
            </a:r>
            <a:r>
              <a:rPr lang="en-US" altLang="zh-CN" dirty="0"/>
              <a:t>handler</a:t>
            </a:r>
            <a:r>
              <a:rPr lang="zh-CN" altLang="en-US" dirty="0"/>
              <a:t>处理请求时，我们只需要关注</a:t>
            </a:r>
            <a:r>
              <a:rPr lang="en-US" altLang="zh-CN" dirty="0" err="1"/>
              <a:t>HandlerAdapter</a:t>
            </a:r>
            <a:r>
              <a:rPr lang="zh-CN" altLang="en-US" dirty="0"/>
              <a:t>的实现类，重写其中的</a:t>
            </a:r>
            <a:r>
              <a:rPr lang="en-US" altLang="zh-CN" dirty="0"/>
              <a:t>handler</a:t>
            </a:r>
            <a:r>
              <a:rPr lang="zh-CN" altLang="en-US" dirty="0"/>
              <a:t>方法，就可以完成请求的处理，而不需要关注</a:t>
            </a:r>
            <a:r>
              <a:rPr lang="en-US" altLang="zh-CN" dirty="0"/>
              <a:t>handler</a:t>
            </a:r>
            <a:r>
              <a:rPr lang="zh-CN" altLang="en-US" dirty="0"/>
              <a:t>的本身的类型或方法等。</a:t>
            </a:r>
            <a:endParaRPr lang="en-US" altLang="zh-CN" dirty="0"/>
          </a:p>
          <a:p>
            <a:pPr algn="ctr"/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18" name="对话气泡: 椭圆形 17">
            <a:extLst>
              <a:ext uri="{FF2B5EF4-FFF2-40B4-BE49-F238E27FC236}">
                <a16:creationId xmlns:a16="http://schemas.microsoft.com/office/drawing/2014/main" id="{33DA1A1E-8D24-46DE-B76B-B40CD588E4CB}"/>
              </a:ext>
            </a:extLst>
          </p:cNvPr>
          <p:cNvSpPr/>
          <p:nvPr/>
        </p:nvSpPr>
        <p:spPr>
          <a:xfrm>
            <a:off x="2538968" y="304151"/>
            <a:ext cx="4489197" cy="240324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</a:t>
            </a:r>
            <a:r>
              <a:rPr lang="en-US" altLang="zh-CN" dirty="0" err="1"/>
              <a:t>HandlerAdapter</a:t>
            </a:r>
            <a:r>
              <a:rPr lang="zh-CN" altLang="en-US" dirty="0"/>
              <a:t>中，适配器模式将</a:t>
            </a:r>
            <a:r>
              <a:rPr lang="zh-CN" altLang="en-US" b="1" dirty="0">
                <a:solidFill>
                  <a:srgbClr val="7030A0"/>
                </a:solidFill>
              </a:rPr>
              <a:t>所需要用的类与使用者相解耦</a:t>
            </a:r>
            <a:r>
              <a:rPr lang="zh-CN" altLang="en-US" dirty="0"/>
              <a:t>，使用者只需关注相应的适配器接口提供是接口方法即可，达到</a:t>
            </a:r>
            <a:r>
              <a:rPr lang="zh-CN" altLang="en-US" b="1" dirty="0">
                <a:solidFill>
                  <a:srgbClr val="7030A0"/>
                </a:solidFill>
              </a:rPr>
              <a:t>高复用</a:t>
            </a:r>
            <a:r>
              <a:rPr lang="zh-CN" altLang="en-US" dirty="0"/>
              <a:t>的目的。</a:t>
            </a:r>
            <a:r>
              <a:rPr lang="zh-CN" altLang="en-US" b="1" dirty="0">
                <a:solidFill>
                  <a:srgbClr val="7030A0"/>
                </a:solidFill>
              </a:rPr>
              <a:t>使用者只需要依赖抽象出来的接口即可，满足依赖倒置原则</a:t>
            </a:r>
            <a:r>
              <a:rPr lang="zh-CN" altLang="en-US" dirty="0"/>
              <a:t>。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10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58"/>
          <p:cNvSpPr txBox="1">
            <a:spLocks noGrp="1"/>
          </p:cNvSpPr>
          <p:nvPr>
            <p:ph type="title" idx="2"/>
          </p:nvPr>
        </p:nvSpPr>
        <p:spPr>
          <a:xfrm>
            <a:off x="-909400" y="32485"/>
            <a:ext cx="5599732" cy="73462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dirty="0"/>
              <a:t>04 </a:t>
            </a:r>
            <a:r>
              <a:rPr lang="zh-CN" altLang="en-US" dirty="0"/>
              <a:t>组合模式</a:t>
            </a:r>
            <a:endParaRPr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A26280-20BA-4BF2-8865-B980314F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28AD-BEE0-4B95-B4C2-988EE7B3FAB2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BC2A2F-E531-4DF7-ABED-DA8EEA30265E}"/>
              </a:ext>
            </a:extLst>
          </p:cNvPr>
          <p:cNvSpPr txBox="1"/>
          <p:nvPr/>
        </p:nvSpPr>
        <p:spPr>
          <a:xfrm>
            <a:off x="444978" y="767110"/>
            <a:ext cx="5693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44444"/>
                </a:solidFill>
                <a:latin typeface="Helvetica Neue"/>
              </a:rPr>
              <a:t>- </a:t>
            </a:r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将对象组合成树形结构以表示“部分</a:t>
            </a:r>
            <a:r>
              <a:rPr lang="en-US" altLang="zh-CN" dirty="0">
                <a:solidFill>
                  <a:srgbClr val="444444"/>
                </a:solidFill>
                <a:latin typeface="Helvetica Neue"/>
              </a:rPr>
              <a:t>-</a:t>
            </a:r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整体”的层次结构，用户对单个对象和组合对象的使用具有一致性。</a:t>
            </a:r>
          </a:p>
          <a:p>
            <a:r>
              <a:rPr lang="en-US" altLang="zh-CN" dirty="0">
                <a:solidFill>
                  <a:srgbClr val="444444"/>
                </a:solidFill>
                <a:latin typeface="Helvetica Neue"/>
              </a:rPr>
              <a:t>- </a:t>
            </a:r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使高层调用简单。</a:t>
            </a:r>
            <a:endParaRPr lang="zh-CN" altLang="en-US" sz="1800" dirty="0">
              <a:solidFill>
                <a:srgbClr val="444444"/>
              </a:solidFill>
              <a:latin typeface="Helvetica Neue"/>
            </a:endParaRPr>
          </a:p>
        </p:txBody>
      </p:sp>
      <p:sp>
        <p:nvSpPr>
          <p:cNvPr id="17" name="对话气泡: 椭圆形 16">
            <a:extLst>
              <a:ext uri="{FF2B5EF4-FFF2-40B4-BE49-F238E27FC236}">
                <a16:creationId xmlns:a16="http://schemas.microsoft.com/office/drawing/2014/main" id="{B711AC7C-CB15-41DF-A70F-D8BBFB9D88E0}"/>
              </a:ext>
            </a:extLst>
          </p:cNvPr>
          <p:cNvSpPr/>
          <p:nvPr/>
        </p:nvSpPr>
        <p:spPr>
          <a:xfrm>
            <a:off x="1532462" y="1501735"/>
            <a:ext cx="4489197" cy="240324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springMVC</a:t>
            </a:r>
            <a:r>
              <a:rPr lang="zh-CN" altLang="en-US" dirty="0"/>
              <a:t>通过组合模式，使得用户或者说框架本身在进行配置时，就通过操作</a:t>
            </a:r>
            <a:r>
              <a:rPr lang="en-US" altLang="zh-CN" b="1" dirty="0" err="1">
                <a:solidFill>
                  <a:srgbClr val="7030A0"/>
                </a:solidFill>
              </a:rPr>
              <a:t>WebMvcConfigurer</a:t>
            </a:r>
            <a:r>
              <a:rPr lang="zh-CN" altLang="en-US" b="1" dirty="0">
                <a:solidFill>
                  <a:srgbClr val="7030A0"/>
                </a:solidFill>
              </a:rPr>
              <a:t>类</a:t>
            </a:r>
            <a:r>
              <a:rPr lang="zh-CN" altLang="en-US" dirty="0"/>
              <a:t>及其衍生类这个整体就可以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19" name="对话气泡: 椭圆形 18">
            <a:extLst>
              <a:ext uri="{FF2B5EF4-FFF2-40B4-BE49-F238E27FC236}">
                <a16:creationId xmlns:a16="http://schemas.microsoft.com/office/drawing/2014/main" id="{D45504D0-E38D-48BF-8496-C6F967C9BB3E}"/>
              </a:ext>
            </a:extLst>
          </p:cNvPr>
          <p:cNvSpPr/>
          <p:nvPr/>
        </p:nvSpPr>
        <p:spPr>
          <a:xfrm>
            <a:off x="1532461" y="1501735"/>
            <a:ext cx="4489197" cy="240324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组合模式依据整体</a:t>
            </a:r>
            <a:r>
              <a:rPr lang="en-US" altLang="zh-CN" dirty="0"/>
              <a:t>-</a:t>
            </a:r>
            <a:r>
              <a:rPr lang="zh-CN" altLang="en-US" dirty="0"/>
              <a:t>部分的关系很好的简化了代码量并实现了</a:t>
            </a:r>
            <a:r>
              <a:rPr lang="zh-CN" altLang="en-US" dirty="0">
                <a:solidFill>
                  <a:srgbClr val="7030A0"/>
                </a:solidFill>
              </a:rPr>
              <a:t>解耦</a:t>
            </a:r>
            <a:r>
              <a:rPr lang="zh-CN" altLang="en-US" dirty="0"/>
              <a:t>，满足</a:t>
            </a:r>
            <a:r>
              <a:rPr lang="zh-CN" altLang="en-US" b="1" dirty="0">
                <a:solidFill>
                  <a:srgbClr val="7030A0"/>
                </a:solidFill>
              </a:rPr>
              <a:t>“低耦合、高内聚”</a:t>
            </a:r>
            <a:r>
              <a:rPr lang="zh-CN" altLang="en-US" dirty="0"/>
              <a:t>原则。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71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63"/>
          <p:cNvSpPr txBox="1">
            <a:spLocks noGrp="1"/>
          </p:cNvSpPr>
          <p:nvPr>
            <p:ph type="title"/>
          </p:nvPr>
        </p:nvSpPr>
        <p:spPr>
          <a:xfrm>
            <a:off x="2184522" y="634443"/>
            <a:ext cx="4133475" cy="103590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dirty="0">
                <a:solidFill>
                  <a:srgbClr val="434343"/>
                </a:solidFill>
              </a:rPr>
              <a:t>THANKS!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139" name="Google Shape;1139;p63"/>
          <p:cNvSpPr txBox="1">
            <a:spLocks noGrp="1"/>
          </p:cNvSpPr>
          <p:nvPr>
            <p:ph type="subTitle" idx="1"/>
          </p:nvPr>
        </p:nvSpPr>
        <p:spPr>
          <a:xfrm>
            <a:off x="997657" y="2267392"/>
            <a:ext cx="5723494" cy="2161502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 algn="l"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    考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71450" indent="-171450" algn="l"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郝佳：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Spring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源码深度分析</a:t>
            </a:r>
          </a:p>
          <a:p>
            <a:pPr marL="171450" indent="-171450" algn="l"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CSDN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强烈推荐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SpringMVC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源码分析郝佳：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Spring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源码深度分析</a:t>
            </a:r>
          </a:p>
          <a:p>
            <a:pPr marL="171450" indent="-171450" algn="l"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韩路彪：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看透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Spring MVC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：源代码分析与实践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》</a:t>
            </a:r>
          </a:p>
          <a:p>
            <a:pPr marL="171450" indent="-171450" algn="l"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Spring MVC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源码分析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五）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HandlerMethod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执行过程解析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)https://blog.csdn.net/qq_38975553/article/details/103704036</a:t>
            </a:r>
            <a:endParaRPr lang="en-US" altLang="zh-CN" dirty="0">
              <a:solidFill>
                <a:srgbClr val="43434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C2E0A4-DE54-4BE8-BF10-3F5A961E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28AD-BEE0-4B95-B4C2-988EE7B3FAB2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B7E046A-0735-4C7E-B9AD-4FFF41018CAD}"/>
              </a:ext>
            </a:extLst>
          </p:cNvPr>
          <p:cNvCxnSpPr/>
          <p:nvPr/>
        </p:nvCxnSpPr>
        <p:spPr>
          <a:xfrm>
            <a:off x="2590800" y="1590262"/>
            <a:ext cx="3650974" cy="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3" name="Google Shape;11221;p77">
            <a:extLst>
              <a:ext uri="{FF2B5EF4-FFF2-40B4-BE49-F238E27FC236}">
                <a16:creationId xmlns:a16="http://schemas.microsoft.com/office/drawing/2014/main" id="{AA1E627C-3285-477C-9013-B5409ED70DE1}"/>
              </a:ext>
            </a:extLst>
          </p:cNvPr>
          <p:cNvGrpSpPr/>
          <p:nvPr/>
        </p:nvGrpSpPr>
        <p:grpSpPr>
          <a:xfrm>
            <a:off x="5372735" y="1622087"/>
            <a:ext cx="279513" cy="394202"/>
            <a:chOff x="7594288" y="2415259"/>
            <a:chExt cx="279513" cy="355735"/>
          </a:xfrm>
        </p:grpSpPr>
        <p:sp>
          <p:nvSpPr>
            <p:cNvPr id="24" name="Google Shape;11222;p77">
              <a:extLst>
                <a:ext uri="{FF2B5EF4-FFF2-40B4-BE49-F238E27FC236}">
                  <a16:creationId xmlns:a16="http://schemas.microsoft.com/office/drawing/2014/main" id="{3543D26C-5AB3-4CA8-956E-87303B6240B8}"/>
                </a:ext>
              </a:extLst>
            </p:cNvPr>
            <p:cNvSpPr/>
            <p:nvPr/>
          </p:nvSpPr>
          <p:spPr>
            <a:xfrm>
              <a:off x="7696108" y="2531841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223;p77">
              <a:extLst>
                <a:ext uri="{FF2B5EF4-FFF2-40B4-BE49-F238E27FC236}">
                  <a16:creationId xmlns:a16="http://schemas.microsoft.com/office/drawing/2014/main" id="{B3013B06-59E4-4341-BE54-C113C79CEE6B}"/>
                </a:ext>
              </a:extLst>
            </p:cNvPr>
            <p:cNvSpPr/>
            <p:nvPr/>
          </p:nvSpPr>
          <p:spPr>
            <a:xfrm>
              <a:off x="7762889" y="2531841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12"/>
                    <a:pt x="167" y="512"/>
                  </a:cubicBezTo>
                  <a:cubicBezTo>
                    <a:pt x="262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224;p77">
              <a:extLst>
                <a:ext uri="{FF2B5EF4-FFF2-40B4-BE49-F238E27FC236}">
                  <a16:creationId xmlns:a16="http://schemas.microsoft.com/office/drawing/2014/main" id="{F9B2C2F9-9BE6-40EB-A940-1C52F63E34A2}"/>
                </a:ext>
              </a:extLst>
            </p:cNvPr>
            <p:cNvSpPr/>
            <p:nvPr/>
          </p:nvSpPr>
          <p:spPr>
            <a:xfrm>
              <a:off x="7711948" y="2571156"/>
              <a:ext cx="45302" cy="15777"/>
            </a:xfrm>
            <a:custGeom>
              <a:avLst/>
              <a:gdLst/>
              <a:ahLst/>
              <a:cxnLst/>
              <a:rect l="l" t="t" r="r" b="b"/>
              <a:pathLst>
                <a:path w="1430" h="498" extrusionOk="0">
                  <a:moveTo>
                    <a:pt x="188" y="0"/>
                  </a:moveTo>
                  <a:cubicBezTo>
                    <a:pt x="147" y="0"/>
                    <a:pt x="102" y="15"/>
                    <a:pt x="60" y="45"/>
                  </a:cubicBezTo>
                  <a:cubicBezTo>
                    <a:pt x="1" y="93"/>
                    <a:pt x="1" y="200"/>
                    <a:pt x="60" y="283"/>
                  </a:cubicBezTo>
                  <a:cubicBezTo>
                    <a:pt x="215" y="414"/>
                    <a:pt x="453" y="497"/>
                    <a:pt x="703" y="497"/>
                  </a:cubicBezTo>
                  <a:cubicBezTo>
                    <a:pt x="977" y="497"/>
                    <a:pt x="1215" y="414"/>
                    <a:pt x="1346" y="283"/>
                  </a:cubicBezTo>
                  <a:cubicBezTo>
                    <a:pt x="1430" y="223"/>
                    <a:pt x="1430" y="116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2" y="93"/>
                    <a:pt x="930" y="176"/>
                    <a:pt x="715" y="176"/>
                  </a:cubicBezTo>
                  <a:cubicBezTo>
                    <a:pt x="513" y="176"/>
                    <a:pt x="358" y="93"/>
                    <a:pt x="298" y="45"/>
                  </a:cubicBezTo>
                  <a:cubicBezTo>
                    <a:pt x="269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225;p77">
              <a:extLst>
                <a:ext uri="{FF2B5EF4-FFF2-40B4-BE49-F238E27FC236}">
                  <a16:creationId xmlns:a16="http://schemas.microsoft.com/office/drawing/2014/main" id="{F4B6726F-B291-4FFC-8D26-C1F20DAE6767}"/>
                </a:ext>
              </a:extLst>
            </p:cNvPr>
            <p:cNvSpPr/>
            <p:nvPr/>
          </p:nvSpPr>
          <p:spPr>
            <a:xfrm>
              <a:off x="7594288" y="2415259"/>
              <a:ext cx="279513" cy="355735"/>
            </a:xfrm>
            <a:custGeom>
              <a:avLst/>
              <a:gdLst/>
              <a:ahLst/>
              <a:cxnLst/>
              <a:rect l="l" t="t" r="r" b="b"/>
              <a:pathLst>
                <a:path w="8823" h="11229" extrusionOk="0">
                  <a:moveTo>
                    <a:pt x="6846" y="2323"/>
                  </a:moveTo>
                  <a:lnTo>
                    <a:pt x="6751" y="3501"/>
                  </a:lnTo>
                  <a:lnTo>
                    <a:pt x="6727" y="3501"/>
                  </a:lnTo>
                  <a:cubicBezTo>
                    <a:pt x="6620" y="3501"/>
                    <a:pt x="6537" y="3418"/>
                    <a:pt x="6537" y="3311"/>
                  </a:cubicBezTo>
                  <a:lnTo>
                    <a:pt x="6537" y="2406"/>
                  </a:lnTo>
                  <a:cubicBezTo>
                    <a:pt x="6632" y="2406"/>
                    <a:pt x="6739" y="2370"/>
                    <a:pt x="6846" y="2323"/>
                  </a:cubicBezTo>
                  <a:close/>
                  <a:moveTo>
                    <a:pt x="6358" y="346"/>
                  </a:moveTo>
                  <a:cubicBezTo>
                    <a:pt x="6846" y="346"/>
                    <a:pt x="7251" y="751"/>
                    <a:pt x="7251" y="1239"/>
                  </a:cubicBezTo>
                  <a:cubicBezTo>
                    <a:pt x="7251" y="1727"/>
                    <a:pt x="6846" y="2132"/>
                    <a:pt x="6358" y="2132"/>
                  </a:cubicBezTo>
                  <a:cubicBezTo>
                    <a:pt x="6037" y="2132"/>
                    <a:pt x="5739" y="1954"/>
                    <a:pt x="5584" y="1680"/>
                  </a:cubicBezTo>
                  <a:cubicBezTo>
                    <a:pt x="5551" y="1630"/>
                    <a:pt x="5490" y="1604"/>
                    <a:pt x="5432" y="1604"/>
                  </a:cubicBezTo>
                  <a:cubicBezTo>
                    <a:pt x="5406" y="1604"/>
                    <a:pt x="5380" y="1609"/>
                    <a:pt x="5358" y="1620"/>
                  </a:cubicBezTo>
                  <a:cubicBezTo>
                    <a:pt x="5286" y="1668"/>
                    <a:pt x="5251" y="1775"/>
                    <a:pt x="5298" y="1846"/>
                  </a:cubicBezTo>
                  <a:cubicBezTo>
                    <a:pt x="5310" y="1858"/>
                    <a:pt x="5310" y="1882"/>
                    <a:pt x="5322" y="1894"/>
                  </a:cubicBezTo>
                  <a:cubicBezTo>
                    <a:pt x="5263" y="1942"/>
                    <a:pt x="5191" y="1954"/>
                    <a:pt x="5120" y="1954"/>
                  </a:cubicBezTo>
                  <a:cubicBezTo>
                    <a:pt x="4917" y="1954"/>
                    <a:pt x="4763" y="1787"/>
                    <a:pt x="4763" y="1596"/>
                  </a:cubicBezTo>
                  <a:cubicBezTo>
                    <a:pt x="4763" y="1501"/>
                    <a:pt x="4679" y="1430"/>
                    <a:pt x="4596" y="1430"/>
                  </a:cubicBezTo>
                  <a:cubicBezTo>
                    <a:pt x="4513" y="1430"/>
                    <a:pt x="4429" y="1501"/>
                    <a:pt x="4429" y="1596"/>
                  </a:cubicBezTo>
                  <a:cubicBezTo>
                    <a:pt x="4429" y="1977"/>
                    <a:pt x="4739" y="2299"/>
                    <a:pt x="5132" y="2299"/>
                  </a:cubicBezTo>
                  <a:cubicBezTo>
                    <a:pt x="5286" y="2299"/>
                    <a:pt x="5429" y="2251"/>
                    <a:pt x="5548" y="2156"/>
                  </a:cubicBezTo>
                  <a:cubicBezTo>
                    <a:pt x="5727" y="2323"/>
                    <a:pt x="5965" y="2430"/>
                    <a:pt x="6215" y="2454"/>
                  </a:cubicBezTo>
                  <a:lnTo>
                    <a:pt x="6215" y="3347"/>
                  </a:lnTo>
                  <a:cubicBezTo>
                    <a:pt x="6215" y="3632"/>
                    <a:pt x="6453" y="3871"/>
                    <a:pt x="6739" y="3871"/>
                  </a:cubicBezTo>
                  <a:lnTo>
                    <a:pt x="7001" y="3871"/>
                  </a:lnTo>
                  <a:cubicBezTo>
                    <a:pt x="7084" y="3871"/>
                    <a:pt x="7156" y="3906"/>
                    <a:pt x="7215" y="3966"/>
                  </a:cubicBezTo>
                  <a:cubicBezTo>
                    <a:pt x="7275" y="4025"/>
                    <a:pt x="7287" y="4097"/>
                    <a:pt x="7287" y="4168"/>
                  </a:cubicBezTo>
                  <a:cubicBezTo>
                    <a:pt x="7275" y="4299"/>
                    <a:pt x="7144" y="4418"/>
                    <a:pt x="6989" y="4418"/>
                  </a:cubicBezTo>
                  <a:lnTo>
                    <a:pt x="6918" y="4418"/>
                  </a:lnTo>
                  <a:lnTo>
                    <a:pt x="6918" y="4406"/>
                  </a:lnTo>
                  <a:cubicBezTo>
                    <a:pt x="6918" y="4323"/>
                    <a:pt x="6846" y="4240"/>
                    <a:pt x="6751" y="4240"/>
                  </a:cubicBezTo>
                  <a:cubicBezTo>
                    <a:pt x="6668" y="4240"/>
                    <a:pt x="6596" y="4323"/>
                    <a:pt x="6596" y="4406"/>
                  </a:cubicBezTo>
                  <a:cubicBezTo>
                    <a:pt x="6596" y="5585"/>
                    <a:pt x="5644" y="6526"/>
                    <a:pt x="4465" y="6526"/>
                  </a:cubicBezTo>
                  <a:cubicBezTo>
                    <a:pt x="3274" y="6490"/>
                    <a:pt x="2322" y="5561"/>
                    <a:pt x="2322" y="4382"/>
                  </a:cubicBezTo>
                  <a:cubicBezTo>
                    <a:pt x="2322" y="4287"/>
                    <a:pt x="2250" y="4216"/>
                    <a:pt x="2155" y="4216"/>
                  </a:cubicBezTo>
                  <a:cubicBezTo>
                    <a:pt x="2072" y="4216"/>
                    <a:pt x="1988" y="4287"/>
                    <a:pt x="1988" y="4382"/>
                  </a:cubicBezTo>
                  <a:lnTo>
                    <a:pt x="1988" y="4394"/>
                  </a:lnTo>
                  <a:lnTo>
                    <a:pt x="1893" y="4394"/>
                  </a:lnTo>
                  <a:cubicBezTo>
                    <a:pt x="1810" y="4394"/>
                    <a:pt x="1738" y="4371"/>
                    <a:pt x="1679" y="4311"/>
                  </a:cubicBezTo>
                  <a:cubicBezTo>
                    <a:pt x="1619" y="4252"/>
                    <a:pt x="1607" y="4168"/>
                    <a:pt x="1607" y="4097"/>
                  </a:cubicBezTo>
                  <a:cubicBezTo>
                    <a:pt x="1619" y="3966"/>
                    <a:pt x="1750" y="3847"/>
                    <a:pt x="1905" y="3847"/>
                  </a:cubicBezTo>
                  <a:lnTo>
                    <a:pt x="2143" y="3847"/>
                  </a:lnTo>
                  <a:cubicBezTo>
                    <a:pt x="2429" y="3847"/>
                    <a:pt x="2667" y="3609"/>
                    <a:pt x="2667" y="3323"/>
                  </a:cubicBezTo>
                  <a:lnTo>
                    <a:pt x="2667" y="2549"/>
                  </a:lnTo>
                  <a:cubicBezTo>
                    <a:pt x="2667" y="2251"/>
                    <a:pt x="2905" y="2013"/>
                    <a:pt x="3203" y="2013"/>
                  </a:cubicBezTo>
                  <a:lnTo>
                    <a:pt x="3882" y="2013"/>
                  </a:lnTo>
                  <a:cubicBezTo>
                    <a:pt x="3965" y="2013"/>
                    <a:pt x="4048" y="1942"/>
                    <a:pt x="4048" y="1846"/>
                  </a:cubicBezTo>
                  <a:cubicBezTo>
                    <a:pt x="4048" y="1763"/>
                    <a:pt x="3965" y="1680"/>
                    <a:pt x="3882" y="1680"/>
                  </a:cubicBezTo>
                  <a:lnTo>
                    <a:pt x="3203" y="1680"/>
                  </a:lnTo>
                  <a:cubicBezTo>
                    <a:pt x="2727" y="1680"/>
                    <a:pt x="2334" y="2073"/>
                    <a:pt x="2334" y="2549"/>
                  </a:cubicBezTo>
                  <a:lnTo>
                    <a:pt x="2334" y="3323"/>
                  </a:lnTo>
                  <a:cubicBezTo>
                    <a:pt x="2334" y="3430"/>
                    <a:pt x="2250" y="3513"/>
                    <a:pt x="2143" y="3513"/>
                  </a:cubicBezTo>
                  <a:lnTo>
                    <a:pt x="2107" y="3513"/>
                  </a:lnTo>
                  <a:lnTo>
                    <a:pt x="1929" y="1704"/>
                  </a:lnTo>
                  <a:cubicBezTo>
                    <a:pt x="1905" y="1358"/>
                    <a:pt x="2012" y="1001"/>
                    <a:pt x="2238" y="751"/>
                  </a:cubicBezTo>
                  <a:cubicBezTo>
                    <a:pt x="2477" y="489"/>
                    <a:pt x="2810" y="346"/>
                    <a:pt x="3167" y="346"/>
                  </a:cubicBezTo>
                  <a:close/>
                  <a:moveTo>
                    <a:pt x="5525" y="6597"/>
                  </a:moveTo>
                  <a:lnTo>
                    <a:pt x="5525" y="7169"/>
                  </a:lnTo>
                  <a:cubicBezTo>
                    <a:pt x="5525" y="7466"/>
                    <a:pt x="5727" y="7740"/>
                    <a:pt x="6013" y="7835"/>
                  </a:cubicBezTo>
                  <a:lnTo>
                    <a:pt x="6310" y="7919"/>
                  </a:lnTo>
                  <a:cubicBezTo>
                    <a:pt x="6239" y="8204"/>
                    <a:pt x="6084" y="8454"/>
                    <a:pt x="5894" y="8681"/>
                  </a:cubicBezTo>
                  <a:cubicBezTo>
                    <a:pt x="5834" y="8752"/>
                    <a:pt x="5834" y="8859"/>
                    <a:pt x="5906" y="8919"/>
                  </a:cubicBezTo>
                  <a:cubicBezTo>
                    <a:pt x="5941" y="8954"/>
                    <a:pt x="5977" y="8966"/>
                    <a:pt x="6013" y="8966"/>
                  </a:cubicBezTo>
                  <a:cubicBezTo>
                    <a:pt x="6060" y="8966"/>
                    <a:pt x="6096" y="8954"/>
                    <a:pt x="6132" y="8907"/>
                  </a:cubicBezTo>
                  <a:cubicBezTo>
                    <a:pt x="6358" y="8657"/>
                    <a:pt x="6513" y="8359"/>
                    <a:pt x="6608" y="8026"/>
                  </a:cubicBezTo>
                  <a:lnTo>
                    <a:pt x="6965" y="8133"/>
                  </a:lnTo>
                  <a:cubicBezTo>
                    <a:pt x="6810" y="8621"/>
                    <a:pt x="6501" y="9097"/>
                    <a:pt x="6084" y="9443"/>
                  </a:cubicBezTo>
                  <a:cubicBezTo>
                    <a:pt x="5608" y="9824"/>
                    <a:pt x="5048" y="10026"/>
                    <a:pt x="4429" y="10026"/>
                  </a:cubicBezTo>
                  <a:cubicBezTo>
                    <a:pt x="3822" y="10026"/>
                    <a:pt x="3262" y="9812"/>
                    <a:pt x="2786" y="9443"/>
                  </a:cubicBezTo>
                  <a:cubicBezTo>
                    <a:pt x="2346" y="9097"/>
                    <a:pt x="2036" y="8633"/>
                    <a:pt x="1893" y="8121"/>
                  </a:cubicBezTo>
                  <a:lnTo>
                    <a:pt x="2250" y="8014"/>
                  </a:lnTo>
                  <a:cubicBezTo>
                    <a:pt x="2381" y="8454"/>
                    <a:pt x="2631" y="8847"/>
                    <a:pt x="2989" y="9145"/>
                  </a:cubicBezTo>
                  <a:cubicBezTo>
                    <a:pt x="3393" y="9466"/>
                    <a:pt x="3917" y="9669"/>
                    <a:pt x="4429" y="9669"/>
                  </a:cubicBezTo>
                  <a:cubicBezTo>
                    <a:pt x="4834" y="9669"/>
                    <a:pt x="5227" y="9562"/>
                    <a:pt x="5560" y="9371"/>
                  </a:cubicBezTo>
                  <a:cubicBezTo>
                    <a:pt x="5644" y="9324"/>
                    <a:pt x="5667" y="9216"/>
                    <a:pt x="5620" y="9145"/>
                  </a:cubicBezTo>
                  <a:cubicBezTo>
                    <a:pt x="5595" y="9096"/>
                    <a:pt x="5537" y="9064"/>
                    <a:pt x="5480" y="9064"/>
                  </a:cubicBezTo>
                  <a:cubicBezTo>
                    <a:pt x="5454" y="9064"/>
                    <a:pt x="5428" y="9070"/>
                    <a:pt x="5406" y="9085"/>
                  </a:cubicBezTo>
                  <a:cubicBezTo>
                    <a:pt x="5108" y="9252"/>
                    <a:pt x="4774" y="9335"/>
                    <a:pt x="4429" y="9335"/>
                  </a:cubicBezTo>
                  <a:cubicBezTo>
                    <a:pt x="3572" y="9335"/>
                    <a:pt x="2798" y="8752"/>
                    <a:pt x="2560" y="7919"/>
                  </a:cubicBezTo>
                  <a:lnTo>
                    <a:pt x="2881" y="7835"/>
                  </a:lnTo>
                  <a:cubicBezTo>
                    <a:pt x="3179" y="7740"/>
                    <a:pt x="3381" y="7478"/>
                    <a:pt x="3381" y="7169"/>
                  </a:cubicBezTo>
                  <a:lnTo>
                    <a:pt x="3381" y="6597"/>
                  </a:lnTo>
                  <a:cubicBezTo>
                    <a:pt x="3703" y="6764"/>
                    <a:pt x="4060" y="6835"/>
                    <a:pt x="4453" y="6835"/>
                  </a:cubicBezTo>
                  <a:cubicBezTo>
                    <a:pt x="4834" y="6835"/>
                    <a:pt x="5191" y="6752"/>
                    <a:pt x="5525" y="6597"/>
                  </a:cubicBezTo>
                  <a:close/>
                  <a:moveTo>
                    <a:pt x="3155" y="1"/>
                  </a:moveTo>
                  <a:cubicBezTo>
                    <a:pt x="2703" y="1"/>
                    <a:pt x="2286" y="191"/>
                    <a:pt x="1988" y="525"/>
                  </a:cubicBezTo>
                  <a:cubicBezTo>
                    <a:pt x="1691" y="846"/>
                    <a:pt x="1548" y="1299"/>
                    <a:pt x="1596" y="1727"/>
                  </a:cubicBezTo>
                  <a:lnTo>
                    <a:pt x="1774" y="3525"/>
                  </a:lnTo>
                  <a:cubicBezTo>
                    <a:pt x="1500" y="3573"/>
                    <a:pt x="1298" y="3799"/>
                    <a:pt x="1262" y="4073"/>
                  </a:cubicBezTo>
                  <a:cubicBezTo>
                    <a:pt x="1250" y="4228"/>
                    <a:pt x="1310" y="4406"/>
                    <a:pt x="1417" y="4525"/>
                  </a:cubicBezTo>
                  <a:cubicBezTo>
                    <a:pt x="1536" y="4644"/>
                    <a:pt x="1691" y="4716"/>
                    <a:pt x="1857" y="4716"/>
                  </a:cubicBezTo>
                  <a:lnTo>
                    <a:pt x="1977" y="4716"/>
                  </a:lnTo>
                  <a:cubicBezTo>
                    <a:pt x="2060" y="5406"/>
                    <a:pt x="2453" y="6014"/>
                    <a:pt x="3000" y="6395"/>
                  </a:cubicBezTo>
                  <a:lnTo>
                    <a:pt x="3000" y="7145"/>
                  </a:lnTo>
                  <a:cubicBezTo>
                    <a:pt x="3000" y="7311"/>
                    <a:pt x="2905" y="7442"/>
                    <a:pt x="2739" y="7490"/>
                  </a:cubicBezTo>
                  <a:lnTo>
                    <a:pt x="881" y="8038"/>
                  </a:lnTo>
                  <a:cubicBezTo>
                    <a:pt x="357" y="8192"/>
                    <a:pt x="0" y="8681"/>
                    <a:pt x="0" y="9216"/>
                  </a:cubicBezTo>
                  <a:lnTo>
                    <a:pt x="0" y="11062"/>
                  </a:lnTo>
                  <a:cubicBezTo>
                    <a:pt x="0" y="11157"/>
                    <a:pt x="72" y="11229"/>
                    <a:pt x="155" y="11229"/>
                  </a:cubicBezTo>
                  <a:cubicBezTo>
                    <a:pt x="250" y="11229"/>
                    <a:pt x="322" y="11157"/>
                    <a:pt x="322" y="11062"/>
                  </a:cubicBezTo>
                  <a:lnTo>
                    <a:pt x="322" y="9216"/>
                  </a:lnTo>
                  <a:cubicBezTo>
                    <a:pt x="322" y="8835"/>
                    <a:pt x="595" y="8478"/>
                    <a:pt x="964" y="8371"/>
                  </a:cubicBezTo>
                  <a:lnTo>
                    <a:pt x="1500" y="8204"/>
                  </a:lnTo>
                  <a:cubicBezTo>
                    <a:pt x="1667" y="8788"/>
                    <a:pt x="2024" y="9324"/>
                    <a:pt x="2500" y="9693"/>
                  </a:cubicBezTo>
                  <a:cubicBezTo>
                    <a:pt x="3012" y="10109"/>
                    <a:pt x="3691" y="10348"/>
                    <a:pt x="4358" y="10348"/>
                  </a:cubicBezTo>
                  <a:cubicBezTo>
                    <a:pt x="5025" y="10348"/>
                    <a:pt x="5691" y="10109"/>
                    <a:pt x="6215" y="9693"/>
                  </a:cubicBezTo>
                  <a:cubicBezTo>
                    <a:pt x="6691" y="9300"/>
                    <a:pt x="7049" y="8788"/>
                    <a:pt x="7215" y="8192"/>
                  </a:cubicBezTo>
                  <a:lnTo>
                    <a:pt x="7775" y="8347"/>
                  </a:lnTo>
                  <a:cubicBezTo>
                    <a:pt x="8156" y="8454"/>
                    <a:pt x="8418" y="8812"/>
                    <a:pt x="8418" y="9205"/>
                  </a:cubicBezTo>
                  <a:lnTo>
                    <a:pt x="8418" y="11050"/>
                  </a:lnTo>
                  <a:cubicBezTo>
                    <a:pt x="8418" y="11133"/>
                    <a:pt x="8489" y="11217"/>
                    <a:pt x="8584" y="11217"/>
                  </a:cubicBezTo>
                  <a:cubicBezTo>
                    <a:pt x="8668" y="11217"/>
                    <a:pt x="8751" y="11133"/>
                    <a:pt x="8751" y="11050"/>
                  </a:cubicBezTo>
                  <a:lnTo>
                    <a:pt x="8751" y="9216"/>
                  </a:lnTo>
                  <a:cubicBezTo>
                    <a:pt x="8823" y="8681"/>
                    <a:pt x="8465" y="8192"/>
                    <a:pt x="7942" y="8038"/>
                  </a:cubicBezTo>
                  <a:lnTo>
                    <a:pt x="6084" y="7490"/>
                  </a:lnTo>
                  <a:cubicBezTo>
                    <a:pt x="5941" y="7442"/>
                    <a:pt x="5822" y="7300"/>
                    <a:pt x="5822" y="7145"/>
                  </a:cubicBezTo>
                  <a:lnTo>
                    <a:pt x="5822" y="6395"/>
                  </a:lnTo>
                  <a:cubicBezTo>
                    <a:pt x="6370" y="6002"/>
                    <a:pt x="6751" y="5406"/>
                    <a:pt x="6846" y="4716"/>
                  </a:cubicBezTo>
                  <a:lnTo>
                    <a:pt x="6953" y="4716"/>
                  </a:lnTo>
                  <a:cubicBezTo>
                    <a:pt x="7275" y="4716"/>
                    <a:pt x="7549" y="4478"/>
                    <a:pt x="7572" y="4180"/>
                  </a:cubicBezTo>
                  <a:cubicBezTo>
                    <a:pt x="7584" y="4025"/>
                    <a:pt x="7525" y="3847"/>
                    <a:pt x="7430" y="3728"/>
                  </a:cubicBezTo>
                  <a:cubicBezTo>
                    <a:pt x="7334" y="3620"/>
                    <a:pt x="7203" y="3549"/>
                    <a:pt x="7072" y="3525"/>
                  </a:cubicBezTo>
                  <a:lnTo>
                    <a:pt x="7168" y="2120"/>
                  </a:lnTo>
                  <a:cubicBezTo>
                    <a:pt x="7406" y="1894"/>
                    <a:pt x="7561" y="1585"/>
                    <a:pt x="7561" y="1227"/>
                  </a:cubicBezTo>
                  <a:cubicBezTo>
                    <a:pt x="7561" y="549"/>
                    <a:pt x="7013" y="1"/>
                    <a:pt x="6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226;p77">
              <a:extLst>
                <a:ext uri="{FF2B5EF4-FFF2-40B4-BE49-F238E27FC236}">
                  <a16:creationId xmlns:a16="http://schemas.microsoft.com/office/drawing/2014/main" id="{67EAF206-F036-4077-9E5A-558724CF94BE}"/>
                </a:ext>
              </a:extLst>
            </p:cNvPr>
            <p:cNvSpPr/>
            <p:nvPr/>
          </p:nvSpPr>
          <p:spPr>
            <a:xfrm>
              <a:off x="7690469" y="2515241"/>
              <a:ext cx="21511" cy="10581"/>
            </a:xfrm>
            <a:custGeom>
              <a:avLst/>
              <a:gdLst/>
              <a:ahLst/>
              <a:cxnLst/>
              <a:rect l="l" t="t" r="r" b="b"/>
              <a:pathLst>
                <a:path w="679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524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72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227;p77">
              <a:extLst>
                <a:ext uri="{FF2B5EF4-FFF2-40B4-BE49-F238E27FC236}">
                  <a16:creationId xmlns:a16="http://schemas.microsoft.com/office/drawing/2014/main" id="{453711D4-7265-44BA-8D96-01DC595EE4C2}"/>
                </a:ext>
              </a:extLst>
            </p:cNvPr>
            <p:cNvSpPr/>
            <p:nvPr/>
          </p:nvSpPr>
          <p:spPr>
            <a:xfrm>
              <a:off x="7757218" y="2515241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524" y="334"/>
                  </a:lnTo>
                  <a:cubicBezTo>
                    <a:pt x="620" y="334"/>
                    <a:pt x="691" y="262"/>
                    <a:pt x="691" y="167"/>
                  </a:cubicBezTo>
                  <a:cubicBezTo>
                    <a:pt x="691" y="72"/>
                    <a:pt x="620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1463;p77">
            <a:extLst>
              <a:ext uri="{FF2B5EF4-FFF2-40B4-BE49-F238E27FC236}">
                <a16:creationId xmlns:a16="http://schemas.microsoft.com/office/drawing/2014/main" id="{95938D54-4F45-4A35-8296-FA4782273A08}"/>
              </a:ext>
            </a:extLst>
          </p:cNvPr>
          <p:cNvGrpSpPr/>
          <p:nvPr/>
        </p:nvGrpSpPr>
        <p:grpSpPr>
          <a:xfrm>
            <a:off x="4892404" y="1636580"/>
            <a:ext cx="282174" cy="355735"/>
            <a:chOff x="7144274" y="1500214"/>
            <a:chExt cx="282174" cy="355735"/>
          </a:xfrm>
        </p:grpSpPr>
        <p:sp>
          <p:nvSpPr>
            <p:cNvPr id="31" name="Google Shape;11464;p77">
              <a:extLst>
                <a:ext uri="{FF2B5EF4-FFF2-40B4-BE49-F238E27FC236}">
                  <a16:creationId xmlns:a16="http://schemas.microsoft.com/office/drawing/2014/main" id="{8AD24504-B1D7-4DBF-AFF8-98C7BB2AD86B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465;p77">
              <a:extLst>
                <a:ext uri="{FF2B5EF4-FFF2-40B4-BE49-F238E27FC236}">
                  <a16:creationId xmlns:a16="http://schemas.microsoft.com/office/drawing/2014/main" id="{76B0C112-3D4E-4BC7-BF6A-18A9E253CF76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466;p77">
              <a:extLst>
                <a:ext uri="{FF2B5EF4-FFF2-40B4-BE49-F238E27FC236}">
                  <a16:creationId xmlns:a16="http://schemas.microsoft.com/office/drawing/2014/main" id="{CCE7A4F4-54B7-4E19-B7E5-5919E1388BDC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467;p77">
              <a:extLst>
                <a:ext uri="{FF2B5EF4-FFF2-40B4-BE49-F238E27FC236}">
                  <a16:creationId xmlns:a16="http://schemas.microsoft.com/office/drawing/2014/main" id="{BB44E561-2758-472D-B9F3-4C51E99CA295}"/>
                </a:ext>
              </a:extLst>
            </p:cNvPr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468;p77">
              <a:extLst>
                <a:ext uri="{FF2B5EF4-FFF2-40B4-BE49-F238E27FC236}">
                  <a16:creationId xmlns:a16="http://schemas.microsoft.com/office/drawing/2014/main" id="{91674A0E-8A56-4EF2-972D-FD0F1D9B845A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469;p77">
              <a:extLst>
                <a:ext uri="{FF2B5EF4-FFF2-40B4-BE49-F238E27FC236}">
                  <a16:creationId xmlns:a16="http://schemas.microsoft.com/office/drawing/2014/main" id="{5E033893-C6D8-4AE2-BE01-C89EBD86DA2A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1496;p77">
            <a:extLst>
              <a:ext uri="{FF2B5EF4-FFF2-40B4-BE49-F238E27FC236}">
                <a16:creationId xmlns:a16="http://schemas.microsoft.com/office/drawing/2014/main" id="{C6D3E4FF-84E9-4049-8FB4-7096F2E791F2}"/>
              </a:ext>
            </a:extLst>
          </p:cNvPr>
          <p:cNvGrpSpPr/>
          <p:nvPr/>
        </p:nvGrpSpPr>
        <p:grpSpPr>
          <a:xfrm>
            <a:off x="4416287" y="1636580"/>
            <a:ext cx="278404" cy="355260"/>
            <a:chOff x="8047661" y="1501037"/>
            <a:chExt cx="278404" cy="355260"/>
          </a:xfrm>
        </p:grpSpPr>
        <p:sp>
          <p:nvSpPr>
            <p:cNvPr id="38" name="Google Shape;11497;p77">
              <a:extLst>
                <a:ext uri="{FF2B5EF4-FFF2-40B4-BE49-F238E27FC236}">
                  <a16:creationId xmlns:a16="http://schemas.microsoft.com/office/drawing/2014/main" id="{EF655515-E8BB-4561-BB99-9AC9F352977C}"/>
                </a:ext>
              </a:extLst>
            </p:cNvPr>
            <p:cNvSpPr/>
            <p:nvPr/>
          </p:nvSpPr>
          <p:spPr>
            <a:xfrm>
              <a:off x="8147611" y="1622815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498;p77">
              <a:extLst>
                <a:ext uri="{FF2B5EF4-FFF2-40B4-BE49-F238E27FC236}">
                  <a16:creationId xmlns:a16="http://schemas.microsoft.com/office/drawing/2014/main" id="{138A9915-6957-465E-BC7B-7515A8CE5FC5}"/>
                </a:ext>
              </a:extLst>
            </p:cNvPr>
            <p:cNvSpPr/>
            <p:nvPr/>
          </p:nvSpPr>
          <p:spPr>
            <a:xfrm>
              <a:off x="8214741" y="1622815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499;p77">
              <a:extLst>
                <a:ext uri="{FF2B5EF4-FFF2-40B4-BE49-F238E27FC236}">
                  <a16:creationId xmlns:a16="http://schemas.microsoft.com/office/drawing/2014/main" id="{BCA423B7-A8CE-4B00-A549-E9FC878152B9}"/>
                </a:ext>
              </a:extLst>
            </p:cNvPr>
            <p:cNvSpPr/>
            <p:nvPr/>
          </p:nvSpPr>
          <p:spPr>
            <a:xfrm>
              <a:off x="8163451" y="16613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500;p77">
              <a:extLst>
                <a:ext uri="{FF2B5EF4-FFF2-40B4-BE49-F238E27FC236}">
                  <a16:creationId xmlns:a16="http://schemas.microsoft.com/office/drawing/2014/main" id="{956B2EEC-952D-4657-8DA4-B267D1E58741}"/>
                </a:ext>
              </a:extLst>
            </p:cNvPr>
            <p:cNvSpPr/>
            <p:nvPr/>
          </p:nvSpPr>
          <p:spPr>
            <a:xfrm>
              <a:off x="8047661" y="1501037"/>
              <a:ext cx="278404" cy="355260"/>
            </a:xfrm>
            <a:custGeom>
              <a:avLst/>
              <a:gdLst/>
              <a:ahLst/>
              <a:cxnLst/>
              <a:rect l="l" t="t" r="r" b="b"/>
              <a:pathLst>
                <a:path w="8788" h="11214" extrusionOk="0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11507;p77">
            <a:extLst>
              <a:ext uri="{FF2B5EF4-FFF2-40B4-BE49-F238E27FC236}">
                <a16:creationId xmlns:a16="http://schemas.microsoft.com/office/drawing/2014/main" id="{DB88D60A-3259-4366-AB0C-0C302307D9E7}"/>
              </a:ext>
            </a:extLst>
          </p:cNvPr>
          <p:cNvGrpSpPr/>
          <p:nvPr/>
        </p:nvGrpSpPr>
        <p:grpSpPr>
          <a:xfrm>
            <a:off x="5850405" y="1638766"/>
            <a:ext cx="264433" cy="353074"/>
            <a:chOff x="7613518" y="1501354"/>
            <a:chExt cx="264433" cy="353074"/>
          </a:xfrm>
        </p:grpSpPr>
        <p:sp>
          <p:nvSpPr>
            <p:cNvPr id="43" name="Google Shape;11508;p77">
              <a:extLst>
                <a:ext uri="{FF2B5EF4-FFF2-40B4-BE49-F238E27FC236}">
                  <a16:creationId xmlns:a16="http://schemas.microsoft.com/office/drawing/2014/main" id="{66187748-E006-4479-91D4-655F1C449E1A}"/>
                </a:ext>
              </a:extLst>
            </p:cNvPr>
            <p:cNvSpPr/>
            <p:nvPr/>
          </p:nvSpPr>
          <p:spPr>
            <a:xfrm>
              <a:off x="7707069" y="16284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1" y="513"/>
                    <a:pt x="155" y="513"/>
                  </a:cubicBezTo>
                  <a:cubicBezTo>
                    <a:pt x="250" y="513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509;p77">
              <a:extLst>
                <a:ext uri="{FF2B5EF4-FFF2-40B4-BE49-F238E27FC236}">
                  <a16:creationId xmlns:a16="http://schemas.microsoft.com/office/drawing/2014/main" id="{FFEDE556-E108-40FB-BD1F-ABDE244EB27C}"/>
                </a:ext>
              </a:extLst>
            </p:cNvPr>
            <p:cNvSpPr/>
            <p:nvPr/>
          </p:nvSpPr>
          <p:spPr>
            <a:xfrm>
              <a:off x="7773439" y="16284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3"/>
                    <a:pt x="167" y="513"/>
                  </a:cubicBezTo>
                  <a:cubicBezTo>
                    <a:pt x="251" y="513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510;p77">
              <a:extLst>
                <a:ext uri="{FF2B5EF4-FFF2-40B4-BE49-F238E27FC236}">
                  <a16:creationId xmlns:a16="http://schemas.microsoft.com/office/drawing/2014/main" id="{553C172C-1906-414D-9F19-EB1CDDB822B5}"/>
                </a:ext>
              </a:extLst>
            </p:cNvPr>
            <p:cNvSpPr/>
            <p:nvPr/>
          </p:nvSpPr>
          <p:spPr>
            <a:xfrm>
              <a:off x="7613518" y="1501354"/>
              <a:ext cx="264433" cy="353074"/>
            </a:xfrm>
            <a:custGeom>
              <a:avLst/>
              <a:gdLst/>
              <a:ahLst/>
              <a:cxnLst/>
              <a:rect l="l" t="t" r="r" b="b"/>
              <a:pathLst>
                <a:path w="8347" h="11145" extrusionOk="0">
                  <a:moveTo>
                    <a:pt x="4156" y="334"/>
                  </a:moveTo>
                  <a:cubicBezTo>
                    <a:pt x="5703" y="334"/>
                    <a:pt x="6954" y="1584"/>
                    <a:pt x="6954" y="3132"/>
                  </a:cubicBezTo>
                  <a:lnTo>
                    <a:pt x="6954" y="4358"/>
                  </a:lnTo>
                  <a:cubicBezTo>
                    <a:pt x="6954" y="5263"/>
                    <a:pt x="7156" y="5941"/>
                    <a:pt x="7335" y="6382"/>
                  </a:cubicBezTo>
                  <a:cubicBezTo>
                    <a:pt x="7346" y="6418"/>
                    <a:pt x="7346" y="6465"/>
                    <a:pt x="7335" y="6513"/>
                  </a:cubicBezTo>
                  <a:cubicBezTo>
                    <a:pt x="7323" y="6561"/>
                    <a:pt x="7275" y="6596"/>
                    <a:pt x="7227" y="6620"/>
                  </a:cubicBezTo>
                  <a:cubicBezTo>
                    <a:pt x="7156" y="6644"/>
                    <a:pt x="7073" y="6680"/>
                    <a:pt x="6989" y="6703"/>
                  </a:cubicBezTo>
                  <a:cubicBezTo>
                    <a:pt x="6787" y="6441"/>
                    <a:pt x="6442" y="6263"/>
                    <a:pt x="6072" y="6263"/>
                  </a:cubicBezTo>
                  <a:lnTo>
                    <a:pt x="5846" y="6263"/>
                  </a:lnTo>
                  <a:cubicBezTo>
                    <a:pt x="6299" y="5810"/>
                    <a:pt x="6584" y="5203"/>
                    <a:pt x="6584" y="4525"/>
                  </a:cubicBezTo>
                  <a:lnTo>
                    <a:pt x="6584" y="3834"/>
                  </a:lnTo>
                  <a:cubicBezTo>
                    <a:pt x="6584" y="3358"/>
                    <a:pt x="6192" y="2977"/>
                    <a:pt x="5715" y="2977"/>
                  </a:cubicBezTo>
                  <a:lnTo>
                    <a:pt x="5430" y="2977"/>
                  </a:lnTo>
                  <a:lnTo>
                    <a:pt x="4620" y="2155"/>
                  </a:lnTo>
                  <a:cubicBezTo>
                    <a:pt x="4588" y="2123"/>
                    <a:pt x="4546" y="2108"/>
                    <a:pt x="4503" y="2108"/>
                  </a:cubicBezTo>
                  <a:cubicBezTo>
                    <a:pt x="4482" y="2108"/>
                    <a:pt x="4461" y="2112"/>
                    <a:pt x="4441" y="2120"/>
                  </a:cubicBezTo>
                  <a:cubicBezTo>
                    <a:pt x="4382" y="2155"/>
                    <a:pt x="4334" y="2215"/>
                    <a:pt x="4334" y="2274"/>
                  </a:cubicBezTo>
                  <a:lnTo>
                    <a:pt x="4334" y="2989"/>
                  </a:lnTo>
                  <a:lnTo>
                    <a:pt x="3453" y="2989"/>
                  </a:lnTo>
                  <a:cubicBezTo>
                    <a:pt x="3370" y="2989"/>
                    <a:pt x="3286" y="3060"/>
                    <a:pt x="3286" y="3155"/>
                  </a:cubicBezTo>
                  <a:cubicBezTo>
                    <a:pt x="3286" y="3239"/>
                    <a:pt x="3370" y="3310"/>
                    <a:pt x="3453" y="3310"/>
                  </a:cubicBezTo>
                  <a:lnTo>
                    <a:pt x="4501" y="3310"/>
                  </a:lnTo>
                  <a:cubicBezTo>
                    <a:pt x="4584" y="3310"/>
                    <a:pt x="4656" y="3239"/>
                    <a:pt x="4656" y="3155"/>
                  </a:cubicBezTo>
                  <a:lnTo>
                    <a:pt x="4656" y="2679"/>
                  </a:lnTo>
                  <a:lnTo>
                    <a:pt x="5251" y="3274"/>
                  </a:lnTo>
                  <a:cubicBezTo>
                    <a:pt x="5287" y="3298"/>
                    <a:pt x="5322" y="3310"/>
                    <a:pt x="5370" y="3310"/>
                  </a:cubicBezTo>
                  <a:lnTo>
                    <a:pt x="5715" y="3310"/>
                  </a:lnTo>
                  <a:cubicBezTo>
                    <a:pt x="6013" y="3310"/>
                    <a:pt x="6251" y="3548"/>
                    <a:pt x="6251" y="3846"/>
                  </a:cubicBezTo>
                  <a:lnTo>
                    <a:pt x="6251" y="4548"/>
                  </a:lnTo>
                  <a:cubicBezTo>
                    <a:pt x="6251" y="5715"/>
                    <a:pt x="5310" y="6644"/>
                    <a:pt x="4156" y="6644"/>
                  </a:cubicBezTo>
                  <a:cubicBezTo>
                    <a:pt x="2989" y="6644"/>
                    <a:pt x="2048" y="5715"/>
                    <a:pt x="2048" y="4548"/>
                  </a:cubicBezTo>
                  <a:lnTo>
                    <a:pt x="2048" y="3834"/>
                  </a:lnTo>
                  <a:cubicBezTo>
                    <a:pt x="2048" y="3536"/>
                    <a:pt x="2286" y="3298"/>
                    <a:pt x="2584" y="3298"/>
                  </a:cubicBezTo>
                  <a:lnTo>
                    <a:pt x="2763" y="3298"/>
                  </a:lnTo>
                  <a:cubicBezTo>
                    <a:pt x="2858" y="3298"/>
                    <a:pt x="2929" y="3227"/>
                    <a:pt x="2929" y="3132"/>
                  </a:cubicBezTo>
                  <a:cubicBezTo>
                    <a:pt x="2929" y="3048"/>
                    <a:pt x="2858" y="2965"/>
                    <a:pt x="2763" y="2965"/>
                  </a:cubicBezTo>
                  <a:lnTo>
                    <a:pt x="2584" y="2965"/>
                  </a:lnTo>
                  <a:cubicBezTo>
                    <a:pt x="2108" y="2965"/>
                    <a:pt x="1727" y="3358"/>
                    <a:pt x="1727" y="3834"/>
                  </a:cubicBezTo>
                  <a:lnTo>
                    <a:pt x="1727" y="4536"/>
                  </a:lnTo>
                  <a:cubicBezTo>
                    <a:pt x="1727" y="5215"/>
                    <a:pt x="2012" y="5822"/>
                    <a:pt x="2453" y="6275"/>
                  </a:cubicBezTo>
                  <a:lnTo>
                    <a:pt x="2227" y="6275"/>
                  </a:lnTo>
                  <a:cubicBezTo>
                    <a:pt x="1858" y="6275"/>
                    <a:pt x="1536" y="6441"/>
                    <a:pt x="1310" y="6703"/>
                  </a:cubicBezTo>
                  <a:cubicBezTo>
                    <a:pt x="1239" y="6680"/>
                    <a:pt x="1143" y="6644"/>
                    <a:pt x="1072" y="6620"/>
                  </a:cubicBezTo>
                  <a:cubicBezTo>
                    <a:pt x="1024" y="6596"/>
                    <a:pt x="989" y="6561"/>
                    <a:pt x="965" y="6513"/>
                  </a:cubicBezTo>
                  <a:cubicBezTo>
                    <a:pt x="953" y="6465"/>
                    <a:pt x="953" y="6418"/>
                    <a:pt x="965" y="6382"/>
                  </a:cubicBezTo>
                  <a:cubicBezTo>
                    <a:pt x="1143" y="5965"/>
                    <a:pt x="1358" y="5263"/>
                    <a:pt x="1358" y="4358"/>
                  </a:cubicBezTo>
                  <a:lnTo>
                    <a:pt x="1358" y="3132"/>
                  </a:lnTo>
                  <a:cubicBezTo>
                    <a:pt x="1358" y="1584"/>
                    <a:pt x="2608" y="334"/>
                    <a:pt x="4156" y="334"/>
                  </a:cubicBezTo>
                  <a:close/>
                  <a:moveTo>
                    <a:pt x="2953" y="7096"/>
                  </a:moveTo>
                  <a:lnTo>
                    <a:pt x="2953" y="7108"/>
                  </a:lnTo>
                  <a:lnTo>
                    <a:pt x="2953" y="7334"/>
                  </a:lnTo>
                  <a:cubicBezTo>
                    <a:pt x="2953" y="7537"/>
                    <a:pt x="2834" y="7739"/>
                    <a:pt x="2632" y="7823"/>
                  </a:cubicBezTo>
                  <a:lnTo>
                    <a:pt x="2155" y="7513"/>
                  </a:lnTo>
                  <a:cubicBezTo>
                    <a:pt x="2060" y="7454"/>
                    <a:pt x="2060" y="7334"/>
                    <a:pt x="2072" y="7263"/>
                  </a:cubicBezTo>
                  <a:cubicBezTo>
                    <a:pt x="2096" y="7180"/>
                    <a:pt x="2155" y="7096"/>
                    <a:pt x="2274" y="7096"/>
                  </a:cubicBezTo>
                  <a:close/>
                  <a:moveTo>
                    <a:pt x="6025" y="7108"/>
                  </a:moveTo>
                  <a:cubicBezTo>
                    <a:pt x="6144" y="7108"/>
                    <a:pt x="6227" y="7180"/>
                    <a:pt x="6239" y="7275"/>
                  </a:cubicBezTo>
                  <a:cubicBezTo>
                    <a:pt x="6263" y="7346"/>
                    <a:pt x="6251" y="7454"/>
                    <a:pt x="6144" y="7525"/>
                  </a:cubicBezTo>
                  <a:lnTo>
                    <a:pt x="5668" y="7835"/>
                  </a:lnTo>
                  <a:cubicBezTo>
                    <a:pt x="5489" y="7751"/>
                    <a:pt x="5370" y="7561"/>
                    <a:pt x="5370" y="7346"/>
                  </a:cubicBezTo>
                  <a:lnTo>
                    <a:pt x="5370" y="7108"/>
                  </a:lnTo>
                  <a:close/>
                  <a:moveTo>
                    <a:pt x="6096" y="6584"/>
                  </a:moveTo>
                  <a:cubicBezTo>
                    <a:pt x="6596" y="6584"/>
                    <a:pt x="6977" y="6989"/>
                    <a:pt x="6977" y="7465"/>
                  </a:cubicBezTo>
                  <a:cubicBezTo>
                    <a:pt x="6965" y="8477"/>
                    <a:pt x="6180" y="9311"/>
                    <a:pt x="5191" y="9406"/>
                  </a:cubicBezTo>
                  <a:lnTo>
                    <a:pt x="5191" y="9228"/>
                  </a:lnTo>
                  <a:cubicBezTo>
                    <a:pt x="5191" y="9132"/>
                    <a:pt x="5120" y="9061"/>
                    <a:pt x="5037" y="9061"/>
                  </a:cubicBezTo>
                  <a:cubicBezTo>
                    <a:pt x="4941" y="9061"/>
                    <a:pt x="4870" y="9132"/>
                    <a:pt x="4870" y="9228"/>
                  </a:cubicBezTo>
                  <a:lnTo>
                    <a:pt x="4870" y="9406"/>
                  </a:lnTo>
                  <a:lnTo>
                    <a:pt x="3453" y="9406"/>
                  </a:lnTo>
                  <a:lnTo>
                    <a:pt x="3453" y="9228"/>
                  </a:lnTo>
                  <a:cubicBezTo>
                    <a:pt x="3453" y="9132"/>
                    <a:pt x="3382" y="9061"/>
                    <a:pt x="3286" y="9061"/>
                  </a:cubicBezTo>
                  <a:cubicBezTo>
                    <a:pt x="3203" y="9061"/>
                    <a:pt x="3132" y="9132"/>
                    <a:pt x="3132" y="9228"/>
                  </a:cubicBezTo>
                  <a:lnTo>
                    <a:pt x="3132" y="9406"/>
                  </a:lnTo>
                  <a:cubicBezTo>
                    <a:pt x="2143" y="9311"/>
                    <a:pt x="1358" y="8489"/>
                    <a:pt x="1358" y="7477"/>
                  </a:cubicBezTo>
                  <a:cubicBezTo>
                    <a:pt x="1358" y="6989"/>
                    <a:pt x="1762" y="6608"/>
                    <a:pt x="2239" y="6608"/>
                  </a:cubicBezTo>
                  <a:lnTo>
                    <a:pt x="2870" y="6608"/>
                  </a:lnTo>
                  <a:cubicBezTo>
                    <a:pt x="2905" y="6620"/>
                    <a:pt x="2917" y="6632"/>
                    <a:pt x="2953" y="6644"/>
                  </a:cubicBezTo>
                  <a:lnTo>
                    <a:pt x="2953" y="6799"/>
                  </a:lnTo>
                  <a:lnTo>
                    <a:pt x="2298" y="6799"/>
                  </a:lnTo>
                  <a:cubicBezTo>
                    <a:pt x="2036" y="6799"/>
                    <a:pt x="1846" y="6942"/>
                    <a:pt x="1774" y="7180"/>
                  </a:cubicBezTo>
                  <a:cubicBezTo>
                    <a:pt x="1703" y="7418"/>
                    <a:pt x="1786" y="7656"/>
                    <a:pt x="2001" y="7799"/>
                  </a:cubicBezTo>
                  <a:lnTo>
                    <a:pt x="3786" y="8989"/>
                  </a:lnTo>
                  <a:cubicBezTo>
                    <a:pt x="3906" y="9061"/>
                    <a:pt x="4037" y="9108"/>
                    <a:pt x="4167" y="9108"/>
                  </a:cubicBezTo>
                  <a:cubicBezTo>
                    <a:pt x="4298" y="9108"/>
                    <a:pt x="4441" y="9061"/>
                    <a:pt x="4560" y="8989"/>
                  </a:cubicBezTo>
                  <a:lnTo>
                    <a:pt x="4953" y="8716"/>
                  </a:lnTo>
                  <a:cubicBezTo>
                    <a:pt x="5037" y="8668"/>
                    <a:pt x="5049" y="8573"/>
                    <a:pt x="5001" y="8489"/>
                  </a:cubicBezTo>
                  <a:cubicBezTo>
                    <a:pt x="4972" y="8446"/>
                    <a:pt x="4927" y="8425"/>
                    <a:pt x="4877" y="8425"/>
                  </a:cubicBezTo>
                  <a:cubicBezTo>
                    <a:pt x="4843" y="8425"/>
                    <a:pt x="4808" y="8435"/>
                    <a:pt x="4775" y="8454"/>
                  </a:cubicBezTo>
                  <a:lnTo>
                    <a:pt x="4382" y="8716"/>
                  </a:lnTo>
                  <a:cubicBezTo>
                    <a:pt x="4322" y="8751"/>
                    <a:pt x="4251" y="8769"/>
                    <a:pt x="4179" y="8769"/>
                  </a:cubicBezTo>
                  <a:cubicBezTo>
                    <a:pt x="4108" y="8769"/>
                    <a:pt x="4037" y="8751"/>
                    <a:pt x="3977" y="8716"/>
                  </a:cubicBezTo>
                  <a:lnTo>
                    <a:pt x="2941" y="8037"/>
                  </a:lnTo>
                  <a:cubicBezTo>
                    <a:pt x="3155" y="7870"/>
                    <a:pt x="3286" y="7620"/>
                    <a:pt x="3286" y="7346"/>
                  </a:cubicBezTo>
                  <a:lnTo>
                    <a:pt x="3286" y="6799"/>
                  </a:lnTo>
                  <a:cubicBezTo>
                    <a:pt x="3560" y="6906"/>
                    <a:pt x="3858" y="6965"/>
                    <a:pt x="4167" y="6965"/>
                  </a:cubicBezTo>
                  <a:cubicBezTo>
                    <a:pt x="4477" y="6965"/>
                    <a:pt x="4775" y="6906"/>
                    <a:pt x="5049" y="6799"/>
                  </a:cubicBezTo>
                  <a:lnTo>
                    <a:pt x="5049" y="7346"/>
                  </a:lnTo>
                  <a:cubicBezTo>
                    <a:pt x="5049" y="7620"/>
                    <a:pt x="5180" y="7870"/>
                    <a:pt x="5394" y="8037"/>
                  </a:cubicBezTo>
                  <a:cubicBezTo>
                    <a:pt x="5310" y="8073"/>
                    <a:pt x="5299" y="8180"/>
                    <a:pt x="5346" y="8251"/>
                  </a:cubicBezTo>
                  <a:cubicBezTo>
                    <a:pt x="5370" y="8299"/>
                    <a:pt x="5430" y="8335"/>
                    <a:pt x="5477" y="8335"/>
                  </a:cubicBezTo>
                  <a:cubicBezTo>
                    <a:pt x="5513" y="8335"/>
                    <a:pt x="5537" y="8311"/>
                    <a:pt x="5572" y="8299"/>
                  </a:cubicBezTo>
                  <a:lnTo>
                    <a:pt x="6346" y="7775"/>
                  </a:lnTo>
                  <a:cubicBezTo>
                    <a:pt x="6549" y="7644"/>
                    <a:pt x="6644" y="7406"/>
                    <a:pt x="6561" y="7168"/>
                  </a:cubicBezTo>
                  <a:cubicBezTo>
                    <a:pt x="6489" y="6930"/>
                    <a:pt x="6287" y="6787"/>
                    <a:pt x="6049" y="6787"/>
                  </a:cubicBezTo>
                  <a:lnTo>
                    <a:pt x="5394" y="6787"/>
                  </a:lnTo>
                  <a:lnTo>
                    <a:pt x="5394" y="6632"/>
                  </a:lnTo>
                  <a:cubicBezTo>
                    <a:pt x="5418" y="6620"/>
                    <a:pt x="5430" y="6608"/>
                    <a:pt x="5465" y="6584"/>
                  </a:cubicBezTo>
                  <a:close/>
                  <a:moveTo>
                    <a:pt x="4167" y="0"/>
                  </a:moveTo>
                  <a:cubicBezTo>
                    <a:pt x="2441" y="0"/>
                    <a:pt x="1048" y="1393"/>
                    <a:pt x="1048" y="3120"/>
                  </a:cubicBezTo>
                  <a:lnTo>
                    <a:pt x="1048" y="4346"/>
                  </a:lnTo>
                  <a:cubicBezTo>
                    <a:pt x="1048" y="5239"/>
                    <a:pt x="822" y="5906"/>
                    <a:pt x="691" y="6227"/>
                  </a:cubicBezTo>
                  <a:cubicBezTo>
                    <a:pt x="631" y="6346"/>
                    <a:pt x="631" y="6501"/>
                    <a:pt x="691" y="6620"/>
                  </a:cubicBezTo>
                  <a:cubicBezTo>
                    <a:pt x="750" y="6751"/>
                    <a:pt x="834" y="6846"/>
                    <a:pt x="965" y="6906"/>
                  </a:cubicBezTo>
                  <a:cubicBezTo>
                    <a:pt x="1024" y="6930"/>
                    <a:pt x="1084" y="6942"/>
                    <a:pt x="1143" y="6977"/>
                  </a:cubicBezTo>
                  <a:cubicBezTo>
                    <a:pt x="1084" y="7120"/>
                    <a:pt x="1048" y="7287"/>
                    <a:pt x="1048" y="7465"/>
                  </a:cubicBezTo>
                  <a:cubicBezTo>
                    <a:pt x="1048" y="7775"/>
                    <a:pt x="1108" y="8061"/>
                    <a:pt x="1227" y="8335"/>
                  </a:cubicBezTo>
                  <a:lnTo>
                    <a:pt x="810" y="8477"/>
                  </a:lnTo>
                  <a:cubicBezTo>
                    <a:pt x="334" y="8644"/>
                    <a:pt x="0" y="9108"/>
                    <a:pt x="0" y="9620"/>
                  </a:cubicBezTo>
                  <a:lnTo>
                    <a:pt x="0" y="10978"/>
                  </a:lnTo>
                  <a:cubicBezTo>
                    <a:pt x="0" y="11073"/>
                    <a:pt x="72" y="11144"/>
                    <a:pt x="167" y="11144"/>
                  </a:cubicBezTo>
                  <a:cubicBezTo>
                    <a:pt x="250" y="11144"/>
                    <a:pt x="334" y="11073"/>
                    <a:pt x="334" y="10978"/>
                  </a:cubicBezTo>
                  <a:lnTo>
                    <a:pt x="334" y="9620"/>
                  </a:lnTo>
                  <a:cubicBezTo>
                    <a:pt x="334" y="9525"/>
                    <a:pt x="346" y="9418"/>
                    <a:pt x="393" y="9311"/>
                  </a:cubicBezTo>
                  <a:lnTo>
                    <a:pt x="1203" y="10013"/>
                  </a:lnTo>
                  <a:cubicBezTo>
                    <a:pt x="1322" y="10109"/>
                    <a:pt x="1405" y="10263"/>
                    <a:pt x="1405" y="10406"/>
                  </a:cubicBezTo>
                  <a:lnTo>
                    <a:pt x="1405" y="10966"/>
                  </a:lnTo>
                  <a:cubicBezTo>
                    <a:pt x="1405" y="11049"/>
                    <a:pt x="1477" y="11121"/>
                    <a:pt x="1560" y="11121"/>
                  </a:cubicBezTo>
                  <a:cubicBezTo>
                    <a:pt x="1655" y="11121"/>
                    <a:pt x="1727" y="11049"/>
                    <a:pt x="1727" y="10966"/>
                  </a:cubicBezTo>
                  <a:lnTo>
                    <a:pt x="1727" y="10406"/>
                  </a:lnTo>
                  <a:cubicBezTo>
                    <a:pt x="1727" y="10156"/>
                    <a:pt x="1620" y="9918"/>
                    <a:pt x="1429" y="9751"/>
                  </a:cubicBezTo>
                  <a:lnTo>
                    <a:pt x="560" y="9013"/>
                  </a:lnTo>
                  <a:cubicBezTo>
                    <a:pt x="655" y="8906"/>
                    <a:pt x="786" y="8823"/>
                    <a:pt x="929" y="8775"/>
                  </a:cubicBezTo>
                  <a:lnTo>
                    <a:pt x="1370" y="8608"/>
                  </a:lnTo>
                  <a:cubicBezTo>
                    <a:pt x="1739" y="9216"/>
                    <a:pt x="2382" y="9656"/>
                    <a:pt x="3144" y="9692"/>
                  </a:cubicBezTo>
                  <a:lnTo>
                    <a:pt x="3144" y="10930"/>
                  </a:lnTo>
                  <a:cubicBezTo>
                    <a:pt x="3144" y="11025"/>
                    <a:pt x="3215" y="11097"/>
                    <a:pt x="3310" y="11097"/>
                  </a:cubicBezTo>
                  <a:cubicBezTo>
                    <a:pt x="3394" y="11097"/>
                    <a:pt x="3465" y="11025"/>
                    <a:pt x="3465" y="10930"/>
                  </a:cubicBezTo>
                  <a:lnTo>
                    <a:pt x="3465" y="9692"/>
                  </a:lnTo>
                  <a:lnTo>
                    <a:pt x="4882" y="9692"/>
                  </a:lnTo>
                  <a:lnTo>
                    <a:pt x="4882" y="10930"/>
                  </a:lnTo>
                  <a:cubicBezTo>
                    <a:pt x="4882" y="11025"/>
                    <a:pt x="4953" y="11097"/>
                    <a:pt x="5049" y="11097"/>
                  </a:cubicBezTo>
                  <a:cubicBezTo>
                    <a:pt x="5132" y="11097"/>
                    <a:pt x="5203" y="11025"/>
                    <a:pt x="5203" y="10930"/>
                  </a:cubicBezTo>
                  <a:lnTo>
                    <a:pt x="5203" y="9692"/>
                  </a:lnTo>
                  <a:cubicBezTo>
                    <a:pt x="5953" y="9632"/>
                    <a:pt x="6608" y="9216"/>
                    <a:pt x="6977" y="8608"/>
                  </a:cubicBezTo>
                  <a:lnTo>
                    <a:pt x="7430" y="8775"/>
                  </a:lnTo>
                  <a:cubicBezTo>
                    <a:pt x="7561" y="8823"/>
                    <a:pt x="7692" y="8906"/>
                    <a:pt x="7787" y="9013"/>
                  </a:cubicBezTo>
                  <a:lnTo>
                    <a:pt x="6918" y="9751"/>
                  </a:lnTo>
                  <a:cubicBezTo>
                    <a:pt x="6727" y="9918"/>
                    <a:pt x="6620" y="10156"/>
                    <a:pt x="6620" y="10406"/>
                  </a:cubicBezTo>
                  <a:lnTo>
                    <a:pt x="6620" y="10966"/>
                  </a:lnTo>
                  <a:cubicBezTo>
                    <a:pt x="6620" y="11049"/>
                    <a:pt x="6692" y="11121"/>
                    <a:pt x="6787" y="11121"/>
                  </a:cubicBezTo>
                  <a:cubicBezTo>
                    <a:pt x="6870" y="11121"/>
                    <a:pt x="6954" y="11049"/>
                    <a:pt x="6954" y="10966"/>
                  </a:cubicBezTo>
                  <a:lnTo>
                    <a:pt x="6954" y="10406"/>
                  </a:lnTo>
                  <a:cubicBezTo>
                    <a:pt x="6954" y="10263"/>
                    <a:pt x="7025" y="10109"/>
                    <a:pt x="7144" y="10013"/>
                  </a:cubicBezTo>
                  <a:lnTo>
                    <a:pt x="7966" y="9311"/>
                  </a:lnTo>
                  <a:cubicBezTo>
                    <a:pt x="7989" y="9418"/>
                    <a:pt x="8025" y="9513"/>
                    <a:pt x="8025" y="9620"/>
                  </a:cubicBezTo>
                  <a:lnTo>
                    <a:pt x="8025" y="10978"/>
                  </a:lnTo>
                  <a:cubicBezTo>
                    <a:pt x="8025" y="11073"/>
                    <a:pt x="8097" y="11144"/>
                    <a:pt x="8180" y="11144"/>
                  </a:cubicBezTo>
                  <a:cubicBezTo>
                    <a:pt x="8275" y="11144"/>
                    <a:pt x="8347" y="11073"/>
                    <a:pt x="8347" y="10978"/>
                  </a:cubicBezTo>
                  <a:lnTo>
                    <a:pt x="8347" y="9620"/>
                  </a:lnTo>
                  <a:cubicBezTo>
                    <a:pt x="8335" y="9120"/>
                    <a:pt x="8013" y="8656"/>
                    <a:pt x="7537" y="8477"/>
                  </a:cubicBezTo>
                  <a:lnTo>
                    <a:pt x="7120" y="8335"/>
                  </a:lnTo>
                  <a:cubicBezTo>
                    <a:pt x="7215" y="8061"/>
                    <a:pt x="7299" y="7775"/>
                    <a:pt x="7299" y="7465"/>
                  </a:cubicBezTo>
                  <a:cubicBezTo>
                    <a:pt x="7299" y="7287"/>
                    <a:pt x="7251" y="7120"/>
                    <a:pt x="7192" y="6977"/>
                  </a:cubicBezTo>
                  <a:cubicBezTo>
                    <a:pt x="7251" y="6942"/>
                    <a:pt x="7311" y="6930"/>
                    <a:pt x="7370" y="6906"/>
                  </a:cubicBezTo>
                  <a:cubicBezTo>
                    <a:pt x="7501" y="6858"/>
                    <a:pt x="7596" y="6751"/>
                    <a:pt x="7656" y="6620"/>
                  </a:cubicBezTo>
                  <a:cubicBezTo>
                    <a:pt x="7716" y="6501"/>
                    <a:pt x="7716" y="6346"/>
                    <a:pt x="7656" y="6227"/>
                  </a:cubicBezTo>
                  <a:cubicBezTo>
                    <a:pt x="7513" y="5906"/>
                    <a:pt x="7299" y="5239"/>
                    <a:pt x="7299" y="4346"/>
                  </a:cubicBezTo>
                  <a:lnTo>
                    <a:pt x="7299" y="3120"/>
                  </a:lnTo>
                  <a:cubicBezTo>
                    <a:pt x="7299" y="1393"/>
                    <a:pt x="5894" y="0"/>
                    <a:pt x="4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511;p77">
              <a:extLst>
                <a:ext uri="{FF2B5EF4-FFF2-40B4-BE49-F238E27FC236}">
                  <a16:creationId xmlns:a16="http://schemas.microsoft.com/office/drawing/2014/main" id="{83EC5933-4413-44BB-96CE-9D935AB8FF44}"/>
                </a:ext>
              </a:extLst>
            </p:cNvPr>
            <p:cNvSpPr/>
            <p:nvPr/>
          </p:nvSpPr>
          <p:spPr>
            <a:xfrm>
              <a:off x="7701778" y="1611474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500" y="334"/>
                  </a:lnTo>
                  <a:cubicBezTo>
                    <a:pt x="596" y="334"/>
                    <a:pt x="667" y="251"/>
                    <a:pt x="667" y="168"/>
                  </a:cubicBezTo>
                  <a:cubicBezTo>
                    <a:pt x="667" y="72"/>
                    <a:pt x="59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512;p77">
              <a:extLst>
                <a:ext uri="{FF2B5EF4-FFF2-40B4-BE49-F238E27FC236}">
                  <a16:creationId xmlns:a16="http://schemas.microsoft.com/office/drawing/2014/main" id="{FB8AC584-4090-4259-9EDC-C4849F61A932}"/>
                </a:ext>
              </a:extLst>
            </p:cNvPr>
            <p:cNvSpPr/>
            <p:nvPr/>
          </p:nvSpPr>
          <p:spPr>
            <a:xfrm>
              <a:off x="7768148" y="1611474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513" y="334"/>
                  </a:lnTo>
                  <a:cubicBezTo>
                    <a:pt x="596" y="334"/>
                    <a:pt x="668" y="251"/>
                    <a:pt x="668" y="168"/>
                  </a:cubicBezTo>
                  <a:cubicBezTo>
                    <a:pt x="668" y="72"/>
                    <a:pt x="596" y="1"/>
                    <a:pt x="5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513;p77">
              <a:extLst>
                <a:ext uri="{FF2B5EF4-FFF2-40B4-BE49-F238E27FC236}">
                  <a16:creationId xmlns:a16="http://schemas.microsoft.com/office/drawing/2014/main" id="{F64F31B7-6514-4F9A-9B9B-0C36BA7312DA}"/>
                </a:ext>
              </a:extLst>
            </p:cNvPr>
            <p:cNvSpPr/>
            <p:nvPr/>
          </p:nvSpPr>
          <p:spPr>
            <a:xfrm>
              <a:off x="7715337" y="1659025"/>
              <a:ext cx="60382" cy="32820"/>
            </a:xfrm>
            <a:custGeom>
              <a:avLst/>
              <a:gdLst/>
              <a:ahLst/>
              <a:cxnLst/>
              <a:rect l="l" t="t" r="r" b="b"/>
              <a:pathLst>
                <a:path w="1906" h="1036" extrusionOk="0">
                  <a:moveTo>
                    <a:pt x="1537" y="321"/>
                  </a:moveTo>
                  <a:cubicBezTo>
                    <a:pt x="1465" y="536"/>
                    <a:pt x="1227" y="691"/>
                    <a:pt x="953" y="691"/>
                  </a:cubicBezTo>
                  <a:cubicBezTo>
                    <a:pt x="668" y="691"/>
                    <a:pt x="453" y="536"/>
                    <a:pt x="358" y="321"/>
                  </a:cubicBezTo>
                  <a:close/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643"/>
                    <a:pt x="430" y="1036"/>
                    <a:pt x="953" y="1036"/>
                  </a:cubicBezTo>
                  <a:cubicBezTo>
                    <a:pt x="1477" y="1036"/>
                    <a:pt x="1906" y="643"/>
                    <a:pt x="1906" y="167"/>
                  </a:cubicBezTo>
                  <a:cubicBezTo>
                    <a:pt x="1894" y="60"/>
                    <a:pt x="1823" y="0"/>
                    <a:pt x="17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8"/>
          <p:cNvSpPr txBox="1">
            <a:spLocks noGrp="1"/>
          </p:cNvSpPr>
          <p:nvPr>
            <p:ph type="title"/>
          </p:nvPr>
        </p:nvSpPr>
        <p:spPr>
          <a:xfrm>
            <a:off x="1016213" y="2021449"/>
            <a:ext cx="4900500" cy="1087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zh-CN" altLang="en-US" sz="7200" dirty="0">
                <a:latin typeface="黑体" panose="02010609060101010101" pitchFamily="49" charset="-122"/>
                <a:ea typeface="黑体" panose="02010609060101010101" pitchFamily="49" charset="-122"/>
              </a:rPr>
              <a:t>前情提要</a:t>
            </a:r>
            <a:endParaRPr sz="7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EE7F3E-6967-4E14-8DD1-987DD60F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28AD-BEE0-4B95-B4C2-988EE7B3FAB2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58"/>
          <p:cNvSpPr txBox="1">
            <a:spLocks noGrp="1"/>
          </p:cNvSpPr>
          <p:nvPr>
            <p:ph type="title" idx="2"/>
          </p:nvPr>
        </p:nvSpPr>
        <p:spPr>
          <a:xfrm>
            <a:off x="-158032" y="199845"/>
            <a:ext cx="5599732" cy="73462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dirty="0"/>
              <a:t>01 </a:t>
            </a:r>
            <a:r>
              <a:rPr lang="zh-CN" altLang="en-US" dirty="0"/>
              <a:t>有关</a:t>
            </a:r>
            <a:r>
              <a:rPr lang="en-US" altLang="zh-CN" dirty="0"/>
              <a:t>Spring MVC</a:t>
            </a:r>
            <a:endParaRPr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A26280-20BA-4BF2-8865-B980314F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28AD-BEE0-4B95-B4C2-988EE7B3FAB2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6183A0-C8FA-4534-9DF5-F8F141488108}"/>
              </a:ext>
            </a:extLst>
          </p:cNvPr>
          <p:cNvSpPr txBox="1"/>
          <p:nvPr/>
        </p:nvSpPr>
        <p:spPr>
          <a:xfrm>
            <a:off x="657629" y="1588909"/>
            <a:ext cx="5542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444444"/>
                </a:solidFill>
                <a:effectLst/>
                <a:latin typeface="Helvetica Neue"/>
              </a:rPr>
              <a:t>Spring MVC 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Helvetica Neue"/>
              </a:rPr>
              <a:t>是 </a:t>
            </a:r>
            <a:r>
              <a:rPr lang="en-US" altLang="zh-CN" sz="2400" b="0" i="0" dirty="0">
                <a:solidFill>
                  <a:srgbClr val="444444"/>
                </a:solidFill>
                <a:effectLst/>
                <a:latin typeface="Helvetica Neue"/>
              </a:rPr>
              <a:t>Spring 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Helvetica Neue"/>
              </a:rPr>
              <a:t>提供的一个基于 </a:t>
            </a:r>
            <a:r>
              <a:rPr lang="en-US" altLang="zh-CN" sz="2400" b="0" i="0" dirty="0">
                <a:solidFill>
                  <a:srgbClr val="444444"/>
                </a:solidFill>
                <a:effectLst/>
                <a:latin typeface="Helvetica Neue"/>
              </a:rPr>
              <a:t>MVC 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Helvetica Neue"/>
              </a:rPr>
              <a:t>设计模式的轻量级 </a:t>
            </a:r>
            <a:r>
              <a:rPr lang="en-US" altLang="zh-CN" sz="2400" b="0" i="0" dirty="0">
                <a:solidFill>
                  <a:srgbClr val="444444"/>
                </a:solidFill>
                <a:effectLst/>
                <a:latin typeface="Helvetica Neue"/>
              </a:rPr>
              <a:t>Web 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Helvetica Neue"/>
              </a:rPr>
              <a:t>开发框架，本质上相当于 </a:t>
            </a:r>
            <a:r>
              <a:rPr lang="en-US" altLang="zh-CN" sz="2400" b="0" i="0" dirty="0">
                <a:solidFill>
                  <a:srgbClr val="444444"/>
                </a:solidFill>
                <a:effectLst/>
                <a:latin typeface="Helvetica Neue"/>
              </a:rPr>
              <a:t>Servlet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Helvetica Neue"/>
              </a:rPr>
              <a:t>。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D7BD3C-ABFE-4FBC-9821-DEE780478F64}"/>
              </a:ext>
            </a:extLst>
          </p:cNvPr>
          <p:cNvSpPr txBox="1"/>
          <p:nvPr/>
        </p:nvSpPr>
        <p:spPr>
          <a:xfrm>
            <a:off x="657629" y="2920072"/>
            <a:ext cx="5542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444444"/>
                </a:solidFill>
                <a:effectLst/>
                <a:latin typeface="Helvetica Neue"/>
              </a:rPr>
              <a:t>Servlet 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Helvetica Neue"/>
              </a:rPr>
              <a:t>是用</a:t>
            </a:r>
            <a:r>
              <a:rPr lang="en-US" altLang="zh-CN" sz="2400" b="0" i="0" dirty="0">
                <a:solidFill>
                  <a:srgbClr val="444444"/>
                </a:solidFill>
                <a:effectLst/>
                <a:latin typeface="Helvetica Neue"/>
              </a:rPr>
              <a:t>Java</a:t>
            </a:r>
            <a:r>
              <a:rPr lang="zh-CN" altLang="en-US" sz="2400" dirty="0">
                <a:solidFill>
                  <a:srgbClr val="444444"/>
                </a:solidFill>
                <a:latin typeface="Helvetica Neue"/>
              </a:rPr>
              <a:t>编写的服务端程序，可交互式的浏览和生成数据。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58"/>
          <p:cNvSpPr txBox="1">
            <a:spLocks noGrp="1"/>
          </p:cNvSpPr>
          <p:nvPr>
            <p:ph type="title" idx="2"/>
          </p:nvPr>
        </p:nvSpPr>
        <p:spPr>
          <a:xfrm>
            <a:off x="58040" y="173352"/>
            <a:ext cx="2274975" cy="73462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dirty="0"/>
              <a:t>02 MVC</a:t>
            </a:r>
            <a:endParaRPr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A26280-20BA-4BF2-8865-B980314F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28AD-BEE0-4B95-B4C2-988EE7B3FAB2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F9EC13-D8A5-49BB-AAE9-EF57AC6038EA}"/>
              </a:ext>
            </a:extLst>
          </p:cNvPr>
          <p:cNvSpPr txBox="1"/>
          <p:nvPr/>
        </p:nvSpPr>
        <p:spPr>
          <a:xfrm>
            <a:off x="565479" y="1234489"/>
            <a:ext cx="635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M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：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Model</a:t>
            </a:r>
            <a:r>
              <a:rPr lang="en-US" altLang="zh-CN" sz="1600" dirty="0">
                <a:solidFill>
                  <a:srgbClr val="444444"/>
                </a:solidFill>
                <a:latin typeface="Helvetica Neue"/>
              </a:rPr>
              <a:t>(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模型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)——V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：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View</a:t>
            </a:r>
            <a:r>
              <a:rPr lang="en-US" altLang="zh-CN" sz="1600" dirty="0">
                <a:solidFill>
                  <a:srgbClr val="444444"/>
                </a:solidFill>
                <a:latin typeface="Helvetica Neue"/>
              </a:rPr>
              <a:t>(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视图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)——C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：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Controller</a:t>
            </a:r>
            <a:r>
              <a:rPr lang="en-US" altLang="zh-CN" sz="1600" dirty="0">
                <a:solidFill>
                  <a:srgbClr val="444444"/>
                </a:solidFill>
                <a:latin typeface="Helvetica Neue"/>
              </a:rPr>
              <a:t>(</a:t>
            </a:r>
            <a:r>
              <a:rPr lang="zh-CN" altLang="en-US" sz="1600" dirty="0">
                <a:solidFill>
                  <a:srgbClr val="444444"/>
                </a:solidFill>
                <a:latin typeface="Helvetica Neue"/>
              </a:rPr>
              <a:t>控制器</a:t>
            </a:r>
            <a:r>
              <a:rPr lang="en-US" altLang="zh-CN" sz="1600" dirty="0">
                <a:solidFill>
                  <a:srgbClr val="444444"/>
                </a:solidFill>
                <a:latin typeface="Helvetica Neue"/>
              </a:rPr>
              <a:t>)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06A10F-132A-412F-BE62-38E72D1875B6}"/>
              </a:ext>
            </a:extLst>
          </p:cNvPr>
          <p:cNvSpPr txBox="1"/>
          <p:nvPr/>
        </p:nvSpPr>
        <p:spPr>
          <a:xfrm>
            <a:off x="368380" y="2079285"/>
            <a:ext cx="6352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Model</a:t>
            </a:r>
            <a:r>
              <a:rPr lang="zh-CN" altLang="en-US" sz="1600" dirty="0"/>
              <a:t>：模型，所有的用户数据、状态以及程序逻辑</a:t>
            </a:r>
          </a:p>
          <a:p>
            <a:endParaRPr lang="zh-CN" altLang="en-US" sz="1600" dirty="0"/>
          </a:p>
          <a:p>
            <a:r>
              <a:rPr lang="en-US" altLang="zh-CN" sz="1600" dirty="0"/>
              <a:t>View</a:t>
            </a:r>
            <a:r>
              <a:rPr lang="zh-CN" altLang="en-US" sz="1600" dirty="0"/>
              <a:t>：视图，呈现模型，类似于</a:t>
            </a:r>
            <a:r>
              <a:rPr lang="en-US" altLang="zh-CN" sz="1600" dirty="0"/>
              <a:t>Web</a:t>
            </a:r>
            <a:r>
              <a:rPr lang="zh-CN" altLang="en-US" sz="1600" dirty="0"/>
              <a:t>程序中的界面</a:t>
            </a:r>
          </a:p>
          <a:p>
            <a:endParaRPr lang="zh-CN" altLang="en-US" sz="1600" dirty="0"/>
          </a:p>
          <a:p>
            <a:r>
              <a:rPr lang="en-US" altLang="zh-CN" sz="1600" dirty="0"/>
              <a:t>Controller</a:t>
            </a:r>
            <a:r>
              <a:rPr lang="zh-CN" altLang="en-US" sz="1600" dirty="0"/>
              <a:t>：控制器，</a:t>
            </a:r>
            <a:r>
              <a:rPr lang="zh-CN" altLang="en-US" sz="1600" b="1" dirty="0"/>
              <a:t>作用于</a:t>
            </a:r>
            <a:r>
              <a:rPr lang="en-US" altLang="zh-CN" sz="1600" b="1" dirty="0"/>
              <a:t>Model</a:t>
            </a:r>
            <a:r>
              <a:rPr lang="zh-CN" altLang="en-US" sz="1600" b="1" dirty="0"/>
              <a:t>和</a:t>
            </a:r>
            <a:r>
              <a:rPr lang="en-US" altLang="zh-CN" sz="1600" b="1" dirty="0"/>
              <a:t>View</a:t>
            </a:r>
            <a:r>
              <a:rPr lang="zh-CN" altLang="en-US" sz="1600" b="1" dirty="0"/>
              <a:t>上</a:t>
            </a:r>
            <a:r>
              <a:rPr lang="zh-CN" altLang="en-US" sz="1600" dirty="0"/>
              <a:t>，负责获取用户的输入信息，进行解析并反馈给模型</a:t>
            </a:r>
          </a:p>
        </p:txBody>
      </p:sp>
    </p:spTree>
    <p:extLst>
      <p:ext uri="{BB962C8B-B14F-4D97-AF65-F5344CB8AC3E}">
        <p14:creationId xmlns:p14="http://schemas.microsoft.com/office/powerpoint/2010/main" val="283497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58"/>
          <p:cNvSpPr txBox="1">
            <a:spLocks noGrp="1"/>
          </p:cNvSpPr>
          <p:nvPr>
            <p:ph type="title" idx="2"/>
          </p:nvPr>
        </p:nvSpPr>
        <p:spPr>
          <a:xfrm>
            <a:off x="58040" y="173352"/>
            <a:ext cx="2274975" cy="73462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dirty="0"/>
              <a:t>02 MVC</a:t>
            </a:r>
            <a:endParaRPr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A26280-20BA-4BF2-8865-B980314F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28AD-BEE0-4B95-B4C2-988EE7B3FAB2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4BEE05-AB2E-425E-8CF4-9A45F114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02" y="1154858"/>
            <a:ext cx="5245395" cy="25502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727A3FE-2FC8-46FF-8267-39A0CE181592}"/>
              </a:ext>
            </a:extLst>
          </p:cNvPr>
          <p:cNvSpPr txBox="1"/>
          <p:nvPr/>
        </p:nvSpPr>
        <p:spPr>
          <a:xfrm>
            <a:off x="4049231" y="1317124"/>
            <a:ext cx="2089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注：图中实线箭头代表调用，虚线箭头代表事件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834F5D-D10A-4D01-8D75-1AD7603F92EC}"/>
              </a:ext>
            </a:extLst>
          </p:cNvPr>
          <p:cNvSpPr txBox="1"/>
          <p:nvPr/>
        </p:nvSpPr>
        <p:spPr>
          <a:xfrm>
            <a:off x="814765" y="3842250"/>
            <a:ext cx="5452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Model</a:t>
            </a:r>
            <a:r>
              <a:rPr lang="zh-CN" altLang="en-US" sz="1000" dirty="0"/>
              <a:t>：模型，所有的用户数据、状态以及程序逻辑</a:t>
            </a:r>
          </a:p>
          <a:p>
            <a:endParaRPr lang="zh-CN" altLang="en-US" sz="1000" dirty="0"/>
          </a:p>
          <a:p>
            <a:r>
              <a:rPr lang="en-US" altLang="zh-CN" sz="1000" dirty="0"/>
              <a:t>View</a:t>
            </a:r>
            <a:r>
              <a:rPr lang="zh-CN" altLang="en-US" sz="1000" dirty="0"/>
              <a:t>：视图，呈现模型，类似于</a:t>
            </a:r>
            <a:r>
              <a:rPr lang="en-US" altLang="zh-CN" sz="1000" dirty="0"/>
              <a:t>Web</a:t>
            </a:r>
            <a:r>
              <a:rPr lang="zh-CN" altLang="en-US" sz="1000" dirty="0"/>
              <a:t>程序中的界面</a:t>
            </a:r>
          </a:p>
          <a:p>
            <a:endParaRPr lang="zh-CN" altLang="en-US" sz="1000" dirty="0"/>
          </a:p>
          <a:p>
            <a:r>
              <a:rPr lang="en-US" altLang="zh-CN" sz="1000" dirty="0"/>
              <a:t>Controller</a:t>
            </a:r>
            <a:r>
              <a:rPr lang="zh-CN" altLang="en-US" sz="1000" dirty="0"/>
              <a:t>：控制器，作用于</a:t>
            </a:r>
            <a:r>
              <a:rPr lang="en-US" altLang="zh-CN" sz="1000" dirty="0"/>
              <a:t>Model</a:t>
            </a:r>
            <a:r>
              <a:rPr lang="zh-CN" altLang="en-US" sz="1000" dirty="0"/>
              <a:t>和</a:t>
            </a:r>
            <a:r>
              <a:rPr lang="en-US" altLang="zh-CN" sz="1000" dirty="0"/>
              <a:t>View</a:t>
            </a:r>
            <a:r>
              <a:rPr lang="zh-CN" altLang="en-US" sz="1000" dirty="0"/>
              <a:t>上，负责获取用户的输入信息，进行解析并反馈给模型</a:t>
            </a:r>
          </a:p>
        </p:txBody>
      </p:sp>
    </p:spTree>
    <p:extLst>
      <p:ext uri="{BB962C8B-B14F-4D97-AF65-F5344CB8AC3E}">
        <p14:creationId xmlns:p14="http://schemas.microsoft.com/office/powerpoint/2010/main" val="421818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8"/>
          <p:cNvSpPr txBox="1">
            <a:spLocks noGrp="1"/>
          </p:cNvSpPr>
          <p:nvPr>
            <p:ph type="title"/>
          </p:nvPr>
        </p:nvSpPr>
        <p:spPr>
          <a:xfrm>
            <a:off x="1016213" y="2021449"/>
            <a:ext cx="4900500" cy="1087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zh-CN" altLang="en-US" sz="7200" dirty="0">
                <a:latin typeface="黑体" panose="02010609060101010101" pitchFamily="49" charset="-122"/>
                <a:ea typeface="黑体" panose="02010609060101010101" pitchFamily="49" charset="-122"/>
              </a:rPr>
              <a:t>核心组件</a:t>
            </a:r>
            <a:endParaRPr sz="7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EE7F3E-6967-4E14-8DD1-987DD60F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28AD-BEE0-4B95-B4C2-988EE7B3FAB2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66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A26280-20BA-4BF2-8865-B980314F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28AD-BEE0-4B95-B4C2-988EE7B3FAB2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06A10F-132A-412F-BE62-38E72D1875B6}"/>
              </a:ext>
            </a:extLst>
          </p:cNvPr>
          <p:cNvSpPr txBox="1"/>
          <p:nvPr/>
        </p:nvSpPr>
        <p:spPr>
          <a:xfrm>
            <a:off x="167554" y="1994225"/>
            <a:ext cx="6352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​</a:t>
            </a:r>
            <a:r>
              <a:rPr lang="en-US" altLang="zh-CN" sz="1600" b="1" dirty="0" err="1"/>
              <a:t>DispatcherServlet</a:t>
            </a:r>
            <a:r>
              <a:rPr lang="zh-CN" altLang="en-US" sz="1600" b="1" dirty="0"/>
              <a:t>：中央控制器或前端控制器，是整个</a:t>
            </a:r>
            <a:r>
              <a:rPr lang="en-US" altLang="zh-CN" sz="1600" b="1" dirty="0"/>
              <a:t>Spring MVC</a:t>
            </a:r>
            <a:r>
              <a:rPr lang="zh-CN" altLang="en-US" sz="1600" b="1" dirty="0"/>
              <a:t>的核心，</a:t>
            </a:r>
            <a:r>
              <a:rPr lang="zh-CN" altLang="en-US" sz="1600" dirty="0"/>
              <a:t>负责接收</a:t>
            </a:r>
            <a:r>
              <a:rPr lang="en-US" altLang="zh-CN" sz="1600" dirty="0"/>
              <a:t>HTTP</a:t>
            </a:r>
            <a:r>
              <a:rPr lang="zh-CN" altLang="en-US" sz="1600" dirty="0"/>
              <a:t>请求组织协调</a:t>
            </a:r>
            <a:r>
              <a:rPr lang="en-US" altLang="zh-CN" sz="1600" dirty="0"/>
              <a:t>Spring MVC</a:t>
            </a:r>
            <a:r>
              <a:rPr lang="zh-CN" altLang="en-US" sz="1600" dirty="0"/>
              <a:t>的各个组成部分，把请求给转发到具体的控制类进行响应。</a:t>
            </a:r>
          </a:p>
        </p:txBody>
      </p:sp>
    </p:spTree>
    <p:extLst>
      <p:ext uri="{BB962C8B-B14F-4D97-AF65-F5344CB8AC3E}">
        <p14:creationId xmlns:p14="http://schemas.microsoft.com/office/powerpoint/2010/main" val="112285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A26280-20BA-4BF2-8865-B980314F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28AD-BEE0-4B95-B4C2-988EE7B3FAB2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06A10F-132A-412F-BE62-38E72D1875B6}"/>
              </a:ext>
            </a:extLst>
          </p:cNvPr>
          <p:cNvSpPr txBox="1"/>
          <p:nvPr/>
        </p:nvSpPr>
        <p:spPr>
          <a:xfrm>
            <a:off x="252614" y="222132"/>
            <a:ext cx="63527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​</a:t>
            </a:r>
            <a:r>
              <a:rPr lang="en-US" altLang="zh-CN" sz="1600" b="1" dirty="0" err="1"/>
              <a:t>DispatcherServlet</a:t>
            </a:r>
            <a:r>
              <a:rPr lang="zh-CN" altLang="en-US" sz="1600" b="1" dirty="0"/>
              <a:t>：中央控制器或前端控制器，是整个</a:t>
            </a:r>
            <a:r>
              <a:rPr lang="en-US" altLang="zh-CN" sz="1600" b="1" dirty="0"/>
              <a:t>Spring MVC</a:t>
            </a:r>
            <a:r>
              <a:rPr lang="zh-CN" altLang="en-US" sz="1600" b="1" dirty="0"/>
              <a:t>的核心，责接收</a:t>
            </a:r>
            <a:r>
              <a:rPr lang="en-US" altLang="zh-CN" sz="1600" b="1" dirty="0"/>
              <a:t>HTTP</a:t>
            </a:r>
            <a:r>
              <a:rPr lang="zh-CN" altLang="en-US" sz="1600" b="1" dirty="0"/>
              <a:t>请求组织协调</a:t>
            </a:r>
            <a:r>
              <a:rPr lang="en-US" altLang="zh-CN" sz="1600" b="1" dirty="0"/>
              <a:t>Spring MVC</a:t>
            </a:r>
            <a:r>
              <a:rPr lang="zh-CN" altLang="en-US" sz="1600" b="1" dirty="0"/>
              <a:t>的各个组成部分，把请求给转发到具体的控制类进行响应。</a:t>
            </a:r>
          </a:p>
          <a:p>
            <a:endParaRPr lang="zh-CN" altLang="en-US" sz="1600" dirty="0"/>
          </a:p>
          <a:p>
            <a:r>
              <a:rPr lang="en-US" altLang="zh-CN" sz="1600" b="1" dirty="0"/>
              <a:t>Controller</a:t>
            </a:r>
            <a:r>
              <a:rPr lang="zh-CN" altLang="en-US" sz="1600" b="1" dirty="0"/>
              <a:t>：</a:t>
            </a:r>
            <a:r>
              <a:rPr lang="zh-CN" altLang="en-US" sz="1600" dirty="0"/>
              <a:t>具体处理请求的控制器，处理用户请求。</a:t>
            </a:r>
          </a:p>
          <a:p>
            <a:endParaRPr lang="zh-CN" altLang="en-US" sz="1600" dirty="0"/>
          </a:p>
          <a:p>
            <a:r>
              <a:rPr lang="zh-CN" altLang="en-US" sz="1600" dirty="0"/>
              <a:t>​</a:t>
            </a:r>
            <a:r>
              <a:rPr lang="en-US" altLang="zh-CN" sz="1600" b="1" dirty="0" err="1"/>
              <a:t>HandlerMapping</a:t>
            </a:r>
            <a:r>
              <a:rPr lang="zh-CN" altLang="en-US" sz="1600" b="1" dirty="0"/>
              <a:t>：</a:t>
            </a:r>
            <a:r>
              <a:rPr lang="zh-CN" altLang="en-US" sz="1600" dirty="0"/>
              <a:t>映射处理器，用于查找</a:t>
            </a:r>
            <a:r>
              <a:rPr lang="en-US" altLang="zh-CN" sz="1600" dirty="0"/>
              <a:t>handler</a:t>
            </a:r>
            <a:r>
              <a:rPr lang="zh-CN" altLang="en-US" sz="1600" dirty="0"/>
              <a:t>，负责映射中央处理器站发给</a:t>
            </a:r>
            <a:r>
              <a:rPr lang="en-US" altLang="zh-CN" sz="1600" dirty="0"/>
              <a:t>Controller</a:t>
            </a:r>
            <a:r>
              <a:rPr lang="zh-CN" altLang="en-US" sz="1600" dirty="0"/>
              <a:t>时的映射策略。</a:t>
            </a:r>
          </a:p>
          <a:p>
            <a:endParaRPr lang="zh-CN" altLang="en-US" sz="1600" dirty="0"/>
          </a:p>
          <a:p>
            <a:r>
              <a:rPr lang="zh-CN" altLang="en-US" sz="1600" dirty="0"/>
              <a:t>​</a:t>
            </a:r>
            <a:r>
              <a:rPr lang="en-US" altLang="zh-CN" sz="1600" b="1" dirty="0" err="1"/>
              <a:t>HandlerAdapter</a:t>
            </a:r>
            <a:r>
              <a:rPr lang="zh-CN" altLang="en-US" sz="1600" b="1" dirty="0"/>
              <a:t>：</a:t>
            </a:r>
            <a:r>
              <a:rPr lang="zh-CN" altLang="en-US" sz="1600" dirty="0"/>
              <a:t>处理器适配器，用让固定的</a:t>
            </a:r>
            <a:r>
              <a:rPr lang="en-US" altLang="zh-CN" sz="1600" dirty="0"/>
              <a:t>Servlet</a:t>
            </a:r>
            <a:r>
              <a:rPr lang="zh-CN" altLang="en-US" sz="1600" dirty="0"/>
              <a:t>处理方法调用</a:t>
            </a:r>
            <a:r>
              <a:rPr lang="en-US" altLang="zh-CN" sz="1600" dirty="0"/>
              <a:t>Handler</a:t>
            </a:r>
            <a:r>
              <a:rPr lang="zh-CN" altLang="en-US" sz="1600" dirty="0"/>
              <a:t>来进行处理。</a:t>
            </a:r>
          </a:p>
          <a:p>
            <a:endParaRPr lang="zh-CN" altLang="en-US" sz="1600" dirty="0"/>
          </a:p>
          <a:p>
            <a:r>
              <a:rPr lang="zh-CN" altLang="en-US" sz="1600" dirty="0"/>
              <a:t>​</a:t>
            </a:r>
            <a:r>
              <a:rPr lang="en-US" altLang="zh-CN" sz="1600" b="1" dirty="0" err="1"/>
              <a:t>ModelAndView</a:t>
            </a:r>
            <a:r>
              <a:rPr lang="zh-CN" altLang="en-US" sz="1600" b="1" dirty="0"/>
              <a:t>：</a:t>
            </a:r>
            <a:r>
              <a:rPr lang="zh-CN" altLang="en-US" sz="1600" dirty="0"/>
              <a:t>包括模型（</a:t>
            </a:r>
            <a:r>
              <a:rPr lang="en-US" altLang="zh-CN" sz="1600" dirty="0"/>
              <a:t>Model</a:t>
            </a:r>
            <a:r>
              <a:rPr lang="zh-CN" altLang="en-US" sz="1600" dirty="0"/>
              <a:t>）和视图（</a:t>
            </a:r>
            <a:r>
              <a:rPr lang="en-US" altLang="zh-CN" sz="1600" dirty="0"/>
              <a:t>View</a:t>
            </a:r>
            <a:r>
              <a:rPr lang="zh-CN" altLang="en-US" sz="1600" dirty="0"/>
              <a:t>），服务层返回的数据和视图层的封装类。</a:t>
            </a:r>
          </a:p>
          <a:p>
            <a:endParaRPr lang="zh-CN" altLang="en-US" sz="1600" dirty="0"/>
          </a:p>
          <a:p>
            <a:r>
              <a:rPr lang="zh-CN" altLang="en-US" sz="1600" dirty="0"/>
              <a:t>​</a:t>
            </a:r>
            <a:r>
              <a:rPr lang="en-US" altLang="zh-CN" sz="1600" dirty="0" err="1"/>
              <a:t>ViewResolver</a:t>
            </a:r>
            <a:r>
              <a:rPr lang="zh-CN" altLang="en-US" sz="1600" dirty="0"/>
              <a:t>：视图解析器，解析具体的视图，从而将相应结果渲染给客户。</a:t>
            </a:r>
          </a:p>
          <a:p>
            <a:endParaRPr lang="zh-CN" altLang="en-US" sz="1600" dirty="0"/>
          </a:p>
          <a:p>
            <a:r>
              <a:rPr lang="zh-CN" altLang="en-US" sz="1600" dirty="0"/>
              <a:t>​</a:t>
            </a:r>
            <a:r>
              <a:rPr lang="en-US" altLang="zh-CN" sz="1600" dirty="0"/>
              <a:t>Interceptor</a:t>
            </a:r>
            <a:r>
              <a:rPr lang="zh-CN" altLang="en-US" sz="1600" dirty="0"/>
              <a:t>：拦截器，负责拦截我们定义的请求然后做处理工作</a:t>
            </a:r>
          </a:p>
        </p:txBody>
      </p:sp>
    </p:spTree>
    <p:extLst>
      <p:ext uri="{BB962C8B-B14F-4D97-AF65-F5344CB8AC3E}">
        <p14:creationId xmlns:p14="http://schemas.microsoft.com/office/powerpoint/2010/main" val="267220772"/>
      </p:ext>
    </p:extLst>
  </p:cSld>
  <p:clrMapOvr>
    <a:masterClrMapping/>
  </p:clrMapOvr>
</p:sld>
</file>

<file path=ppt/theme/theme1.xml><?xml version="1.0" encoding="utf-8"?>
<a:theme xmlns:a="http://schemas.openxmlformats.org/drawingml/2006/main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1046</Words>
  <Application>Microsoft Office PowerPoint</Application>
  <PresentationFormat>自定义</PresentationFormat>
  <Paragraphs>109</Paragraphs>
  <Slides>23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Fira Sans Extra Condensed Medium</vt:lpstr>
      <vt:lpstr>Helvetica Neue</vt:lpstr>
      <vt:lpstr>等线</vt:lpstr>
      <vt:lpstr>等线 Light</vt:lpstr>
      <vt:lpstr>黑体</vt:lpstr>
      <vt:lpstr>思源黑体 CN Medium</vt:lpstr>
      <vt:lpstr>思源黑体 CN Normal</vt:lpstr>
      <vt:lpstr>Arial</vt:lpstr>
      <vt:lpstr>Barlow Semi Condensed</vt:lpstr>
      <vt:lpstr>Barlow Semi Condensed SemiBold</vt:lpstr>
      <vt:lpstr>Consolas</vt:lpstr>
      <vt:lpstr>Roboto Condensed Light</vt:lpstr>
      <vt:lpstr>Wingdings</vt:lpstr>
      <vt:lpstr>Annual Report General by Slidesgo</vt:lpstr>
      <vt:lpstr>1_自定义设计方案</vt:lpstr>
      <vt:lpstr>自定义设计方案</vt:lpstr>
      <vt:lpstr>源码阅读    ——Spring MVC</vt:lpstr>
      <vt:lpstr>一</vt:lpstr>
      <vt:lpstr>前情提要</vt:lpstr>
      <vt:lpstr>01 有关Spring MVC</vt:lpstr>
      <vt:lpstr>02 MVC</vt:lpstr>
      <vt:lpstr>02 MVC</vt:lpstr>
      <vt:lpstr>核心组件</vt:lpstr>
      <vt:lpstr>PowerPoint 演示文稿</vt:lpstr>
      <vt:lpstr>PowerPoint 演示文稿</vt:lpstr>
      <vt:lpstr>核心工作流程</vt:lpstr>
      <vt:lpstr>PowerPoint 演示文稿</vt:lpstr>
      <vt:lpstr>处理请求的核心函数：核心组件DispatcherServlet中的doDispatch函数</vt:lpstr>
      <vt:lpstr>PowerPoint 演示文稿</vt:lpstr>
      <vt:lpstr>类图&amp;类之间的关系</vt:lpstr>
      <vt:lpstr>01 类图</vt:lpstr>
      <vt:lpstr>02 类之间的关系</vt:lpstr>
      <vt:lpstr>02 类之间的关系</vt:lpstr>
      <vt:lpstr>高级设计思想</vt:lpstr>
      <vt:lpstr>01 策略模式</vt:lpstr>
      <vt:lpstr>02 责任链模式</vt:lpstr>
      <vt:lpstr>03 适配器模式</vt:lpstr>
      <vt:lpstr>04 组合模式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REPORT</dc:title>
  <dc:creator>Anne</dc:creator>
  <cp:lastModifiedBy>qiaoyi19@mails.ucas.ac.cn</cp:lastModifiedBy>
  <cp:revision>62</cp:revision>
  <dcterms:modified xsi:type="dcterms:W3CDTF">2021-12-31T02:26:49Z</dcterms:modified>
</cp:coreProperties>
</file>