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2" r:id="rId3"/>
  </p:sldMasterIdLst>
  <p:notesMasterIdLst>
    <p:notesMasterId r:id="rId5"/>
  </p:notesMasterIdLst>
  <p:handoutMasterIdLst>
    <p:handoutMasterId r:id="rId28"/>
  </p:handoutMasterIdLst>
  <p:sldIdLst>
    <p:sldId id="4434" r:id="rId4"/>
    <p:sldId id="4435" r:id="rId6"/>
    <p:sldId id="4414" r:id="rId7"/>
    <p:sldId id="4478" r:id="rId8"/>
    <p:sldId id="4479" r:id="rId9"/>
    <p:sldId id="4480" r:id="rId10"/>
    <p:sldId id="4481" r:id="rId11"/>
    <p:sldId id="4482" r:id="rId12"/>
    <p:sldId id="4485" r:id="rId13"/>
    <p:sldId id="4486" r:id="rId14"/>
    <p:sldId id="4499" r:id="rId15"/>
    <p:sldId id="4500" r:id="rId16"/>
    <p:sldId id="4457" r:id="rId17"/>
    <p:sldId id="4484" r:id="rId18"/>
    <p:sldId id="4458" r:id="rId19"/>
    <p:sldId id="4440" r:id="rId20"/>
    <p:sldId id="4459" r:id="rId21"/>
    <p:sldId id="4477" r:id="rId22"/>
    <p:sldId id="4495" r:id="rId23"/>
    <p:sldId id="4494" r:id="rId24"/>
    <p:sldId id="4496" r:id="rId25"/>
    <p:sldId id="4497" r:id="rId26"/>
    <p:sldId id="4456" r:id="rId27"/>
  </p:sldIdLst>
  <p:sldSz cx="12858750" cy="7232650"/>
  <p:notesSz cx="6858000" cy="9144000"/>
  <p:custDataLst>
    <p:tags r:id="rId3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B0F0"/>
    <a:srgbClr val="4BC1DD"/>
    <a:srgbClr val="C00000"/>
    <a:srgbClr val="D14E5B"/>
    <a:srgbClr val="CA8F45"/>
    <a:srgbClr val="58A9CC"/>
    <a:srgbClr val="0C2744"/>
    <a:srgbClr val="29ABE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8" autoAdjust="0"/>
    <p:restoredTop sz="95274" autoAdjust="0"/>
  </p:normalViewPr>
  <p:slideViewPr>
    <p:cSldViewPr>
      <p:cViewPr varScale="1">
        <p:scale>
          <a:sx n="84" d="100"/>
          <a:sy n="84" d="100"/>
        </p:scale>
        <p:origin x="259" y="86"/>
      </p:cViewPr>
      <p:guideLst>
        <p:guide orient="horz" pos="328"/>
        <p:guide orient="horz" pos="4183"/>
        <p:guide pos="4050"/>
        <p:guide pos="557"/>
        <p:guide pos="7497"/>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gs" Target="tags/tag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238" y="6704013"/>
            <a:ext cx="2892425" cy="384175"/>
          </a:xfrm>
          <a:prstGeom prst="rect">
            <a:avLst/>
          </a:prstGeom>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a:xfrm>
            <a:off x="4259263" y="6704013"/>
            <a:ext cx="4340225"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2088" y="6704013"/>
            <a:ext cx="2892425" cy="384175"/>
          </a:xfrm>
          <a:prstGeom prst="rect">
            <a:avLst/>
          </a:prstGeom>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84238" y="385763"/>
            <a:ext cx="11090275" cy="1397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84238" y="6704013"/>
            <a:ext cx="2892425" cy="384175"/>
          </a:xfrm>
          <a:prstGeom prst="rect">
            <a:avLst/>
          </a:prstGeom>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a:xfrm>
            <a:off x="4259263" y="6704013"/>
            <a:ext cx="4340225"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082088" y="6704013"/>
            <a:ext cx="2892425" cy="384175"/>
          </a:xfrm>
          <a:prstGeom prst="rect">
            <a:avLst/>
          </a:prstGeom>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42938" y="288925"/>
            <a:ext cx="11572875" cy="12065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42938" y="288925"/>
            <a:ext cx="11572875" cy="1206500"/>
          </a:xfrm>
          <a:prstGeom prst="rect">
            <a:avLst/>
          </a:prstGeom>
        </p:spPr>
        <p:txBody>
          <a:bodyPr/>
          <a:lstStyle/>
          <a:p>
            <a:r>
              <a:rPr lang="zh-CN" altLang="en-US"/>
              <a:t>单击此处编辑母版标题样式</a:t>
            </a:r>
            <a:endParaRPr lang="zh-CN" altLang="en-US"/>
          </a:p>
        </p:txBody>
      </p:sp>
      <p:sp>
        <p:nvSpPr>
          <p:cNvPr id="4" name="TextBox 3"/>
          <p:cNvSpPr txBox="1"/>
          <p:nvPr userDrawn="1"/>
        </p:nvSpPr>
        <p:spPr>
          <a:xfrm>
            <a:off x="884759" y="6784677"/>
            <a:ext cx="1440159" cy="118430"/>
          </a:xfrm>
          <a:prstGeom prst="rect">
            <a:avLst/>
          </a:prstGeom>
          <a:noFill/>
        </p:spPr>
        <p:txBody>
          <a:bodyPr wrap="square" rtlCol="0">
            <a:spAutoFit/>
          </a:bodyPr>
          <a:lstStyle/>
          <a:p>
            <a:pPr fontAlgn="auto">
              <a:lnSpc>
                <a:spcPct val="200000"/>
              </a:lnSpc>
              <a:spcBef>
                <a:spcPts val="0"/>
              </a:spcBef>
              <a:spcAft>
                <a:spcPts val="0"/>
              </a:spcAft>
            </a:pPr>
            <a:r>
              <a:rPr lang="zh-CN" altLang="en-US" sz="100" dirty="0">
                <a:solidFill>
                  <a:prstClr val="black"/>
                </a:solidFill>
                <a:latin typeface="微软雅黑" panose="020B0503020204020204" charset="-122"/>
                <a:ea typeface="微软雅黑" panose="020B0503020204020204" charset="-122"/>
                <a:hlinkClick r:id="rId2"/>
              </a:rPr>
              <a:t>行业</a:t>
            </a:r>
            <a:r>
              <a:rPr lang="en-US" altLang="zh-CN" sz="100" dirty="0">
                <a:solidFill>
                  <a:prstClr val="black"/>
                </a:solidFill>
                <a:latin typeface="微软雅黑" panose="020B0503020204020204" charset="-122"/>
                <a:ea typeface="微软雅黑" panose="020B0503020204020204" charset="-122"/>
                <a:hlinkClick r:id="rId2"/>
              </a:rPr>
              <a:t>PPT</a:t>
            </a:r>
            <a:r>
              <a:rPr lang="zh-CN" altLang="en-US" sz="100" dirty="0">
                <a:solidFill>
                  <a:prstClr val="black"/>
                </a:solidFill>
                <a:latin typeface="微软雅黑" panose="020B0503020204020204" charset="-122"/>
                <a:ea typeface="微软雅黑" panose="020B0503020204020204" charset="-122"/>
                <a:hlinkClick r:id="rId2"/>
              </a:rPr>
              <a:t>模板</a:t>
            </a:r>
            <a:r>
              <a:rPr lang="en-US" altLang="zh-CN" sz="100" dirty="0">
                <a:solidFill>
                  <a:prstClr val="black"/>
                </a:solidFill>
                <a:latin typeface="微软雅黑" panose="020B0503020204020204" charset="-122"/>
                <a:ea typeface="微软雅黑" panose="020B0503020204020204" charset="-122"/>
              </a:rPr>
              <a:t>http://www.1ppt.com/hangye/</a:t>
            </a:r>
            <a:endParaRPr lang="en-US" altLang="zh-CN" sz="100" dirty="0">
              <a:solidFill>
                <a:prstClr val="black"/>
              </a:solidFill>
              <a:latin typeface="微软雅黑" panose="020B0503020204020204" charset="-122"/>
              <a:ea typeface="微软雅黑" panose="020B050302020402020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84238" y="385763"/>
            <a:ext cx="11090275" cy="1397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84238" y="6704013"/>
            <a:ext cx="2892425" cy="384175"/>
          </a:xfrm>
          <a:prstGeom prst="rect">
            <a:avLst/>
          </a:prstGeom>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a:xfrm>
            <a:off x="4259263" y="6704013"/>
            <a:ext cx="4340225"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082088" y="6704013"/>
            <a:ext cx="2892425" cy="384175"/>
          </a:xfrm>
          <a:prstGeom prst="rect">
            <a:avLst/>
          </a:prstGeom>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2939" y="289641"/>
            <a:ext cx="11572875" cy="1205442"/>
          </a:xfrm>
          <a:prstGeom prst="rect">
            <a:avLst/>
          </a:prstGeom>
        </p:spPr>
        <p:txBody>
          <a:bodyPr lIns="114789" tIns="57394" rIns="114789" bIns="57394"/>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42939" y="1687620"/>
            <a:ext cx="11572875" cy="4773215"/>
          </a:xfrm>
          <a:prstGeom prst="rect">
            <a:avLst/>
          </a:prstGeom>
        </p:spPr>
        <p:txBody>
          <a:bodyPr vert="eaVert" lIns="114789" tIns="57394" rIns="114789" bIns="57394"/>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42939" y="6703595"/>
            <a:ext cx="3000375" cy="385072"/>
          </a:xfrm>
          <a:prstGeom prst="rect">
            <a:avLst/>
          </a:prstGeom>
        </p:spPr>
        <p:txBody>
          <a:bodyPr lIns="114789" tIns="57394" rIns="114789" bIns="57394"/>
          <a:lstStyle/>
          <a:p>
            <a:pPr defTabSz="1148080" fontAlgn="auto">
              <a:spcBef>
                <a:spcPts val="0"/>
              </a:spcBef>
              <a:spcAft>
                <a:spcPts val="0"/>
              </a:spcAft>
            </a:pPr>
            <a:fld id="{2E3AAC11-D570-4EA9-AFC0-30FB72BA45EB}" type="datetimeFigureOut">
              <a:rPr lang="zh-CN" altLang="en-US" sz="2300" smtClean="0">
                <a:solidFill>
                  <a:prstClr val="black"/>
                </a:solidFill>
                <a:latin typeface="Calibri" panose="020F0502020204030204"/>
                <a:ea typeface="宋体" panose="02010600030101010101" pitchFamily="2" charset="-122"/>
              </a:rPr>
            </a:fld>
            <a:endParaRPr lang="zh-CN" altLang="en-US" sz="2300">
              <a:solidFill>
                <a:prstClr val="black"/>
              </a:solidFill>
              <a:latin typeface="Calibri" panose="020F0502020204030204"/>
              <a:ea typeface="宋体" panose="02010600030101010101" pitchFamily="2" charset="-122"/>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789" tIns="57394" rIns="114789" bIns="57394"/>
          <a:lstStyle/>
          <a:p>
            <a:pPr defTabSz="1148080" fontAlgn="auto">
              <a:spcBef>
                <a:spcPts val="0"/>
              </a:spcBef>
              <a:spcAft>
                <a:spcPts val="0"/>
              </a:spcAft>
            </a:pPr>
            <a:endParaRPr lang="zh-CN" altLang="en-US" sz="2300">
              <a:solidFill>
                <a:prstClr val="black"/>
              </a:solidFill>
              <a:latin typeface="Calibri" panose="020F0502020204030204"/>
              <a:ea typeface="宋体" panose="02010600030101010101" pitchFamily="2" charset="-122"/>
            </a:endParaRPr>
          </a:p>
        </p:txBody>
      </p:sp>
      <p:sp>
        <p:nvSpPr>
          <p:cNvPr id="6" name="灯片编号占位符 5"/>
          <p:cNvSpPr>
            <a:spLocks noGrp="1"/>
          </p:cNvSpPr>
          <p:nvPr>
            <p:ph type="sldNum" sz="quarter" idx="12"/>
          </p:nvPr>
        </p:nvSpPr>
        <p:spPr>
          <a:xfrm>
            <a:off x="9215439" y="6703595"/>
            <a:ext cx="3000375" cy="385072"/>
          </a:xfrm>
          <a:prstGeom prst="rect">
            <a:avLst/>
          </a:prstGeom>
        </p:spPr>
        <p:txBody>
          <a:bodyPr lIns="114789" tIns="57394" rIns="114789" bIns="57394"/>
          <a:lstStyle/>
          <a:p>
            <a:pPr defTabSz="1148080" fontAlgn="auto">
              <a:spcBef>
                <a:spcPts val="0"/>
              </a:spcBef>
              <a:spcAft>
                <a:spcPts val="0"/>
              </a:spcAft>
            </a:pPr>
            <a:fld id="{55ECCFAA-F4FB-487C-9F1E-C8836D0C3DC9}" type="slidenum">
              <a:rPr lang="zh-CN" altLang="en-US" sz="2300" smtClean="0">
                <a:solidFill>
                  <a:prstClr val="black"/>
                </a:solidFill>
                <a:latin typeface="Calibri" panose="020F0502020204030204"/>
                <a:ea typeface="宋体" panose="02010600030101010101" pitchFamily="2" charset="-122"/>
              </a:rPr>
            </a:fld>
            <a:endParaRPr lang="zh-CN" altLang="en-US" sz="2300">
              <a:solidFill>
                <a:prstClr val="black"/>
              </a:solidFill>
              <a:latin typeface="Calibri" panose="020F0502020204030204"/>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5" y="289643"/>
            <a:ext cx="2893219" cy="6171192"/>
          </a:xfrm>
          <a:prstGeom prst="rect">
            <a:avLst/>
          </a:prstGeom>
        </p:spPr>
        <p:txBody>
          <a:bodyPr vert="eaVert" lIns="114789" tIns="57394" rIns="114789" bIns="57394"/>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42937" y="289643"/>
            <a:ext cx="8465344" cy="6171192"/>
          </a:xfrm>
          <a:prstGeom prst="rect">
            <a:avLst/>
          </a:prstGeom>
        </p:spPr>
        <p:txBody>
          <a:bodyPr vert="eaVert" lIns="114789" tIns="57394" rIns="114789" bIns="57394"/>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42939" y="6703595"/>
            <a:ext cx="3000375" cy="385072"/>
          </a:xfrm>
          <a:prstGeom prst="rect">
            <a:avLst/>
          </a:prstGeom>
        </p:spPr>
        <p:txBody>
          <a:bodyPr lIns="114789" tIns="57394" rIns="114789" bIns="57394"/>
          <a:lstStyle/>
          <a:p>
            <a:pPr defTabSz="1148080" fontAlgn="auto">
              <a:spcBef>
                <a:spcPts val="0"/>
              </a:spcBef>
              <a:spcAft>
                <a:spcPts val="0"/>
              </a:spcAft>
            </a:pPr>
            <a:fld id="{2E3AAC11-D570-4EA9-AFC0-30FB72BA45EB}" type="datetimeFigureOut">
              <a:rPr lang="zh-CN" altLang="en-US" sz="2300" smtClean="0">
                <a:solidFill>
                  <a:prstClr val="black"/>
                </a:solidFill>
                <a:latin typeface="Calibri" panose="020F0502020204030204"/>
                <a:ea typeface="宋体" panose="02010600030101010101" pitchFamily="2" charset="-122"/>
              </a:rPr>
            </a:fld>
            <a:endParaRPr lang="zh-CN" altLang="en-US" sz="2300">
              <a:solidFill>
                <a:prstClr val="black"/>
              </a:solidFill>
              <a:latin typeface="Calibri" panose="020F0502020204030204"/>
              <a:ea typeface="宋体" panose="02010600030101010101" pitchFamily="2" charset="-122"/>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789" tIns="57394" rIns="114789" bIns="57394"/>
          <a:lstStyle/>
          <a:p>
            <a:pPr defTabSz="1148080" fontAlgn="auto">
              <a:spcBef>
                <a:spcPts val="0"/>
              </a:spcBef>
              <a:spcAft>
                <a:spcPts val="0"/>
              </a:spcAft>
            </a:pPr>
            <a:endParaRPr lang="zh-CN" altLang="en-US" sz="2300">
              <a:solidFill>
                <a:prstClr val="black"/>
              </a:solidFill>
              <a:latin typeface="Calibri" panose="020F0502020204030204"/>
              <a:ea typeface="宋体" panose="02010600030101010101" pitchFamily="2" charset="-122"/>
            </a:endParaRPr>
          </a:p>
        </p:txBody>
      </p:sp>
      <p:sp>
        <p:nvSpPr>
          <p:cNvPr id="6" name="灯片编号占位符 5"/>
          <p:cNvSpPr>
            <a:spLocks noGrp="1"/>
          </p:cNvSpPr>
          <p:nvPr>
            <p:ph type="sldNum" sz="quarter" idx="12"/>
          </p:nvPr>
        </p:nvSpPr>
        <p:spPr>
          <a:xfrm>
            <a:off x="9215439" y="6703595"/>
            <a:ext cx="3000375" cy="385072"/>
          </a:xfrm>
          <a:prstGeom prst="rect">
            <a:avLst/>
          </a:prstGeom>
        </p:spPr>
        <p:txBody>
          <a:bodyPr lIns="114789" tIns="57394" rIns="114789" bIns="57394"/>
          <a:lstStyle/>
          <a:p>
            <a:pPr defTabSz="1148080" fontAlgn="auto">
              <a:spcBef>
                <a:spcPts val="0"/>
              </a:spcBef>
              <a:spcAft>
                <a:spcPts val="0"/>
              </a:spcAft>
            </a:pPr>
            <a:fld id="{55ECCFAA-F4FB-487C-9F1E-C8836D0C3DC9}" type="slidenum">
              <a:rPr lang="zh-CN" altLang="en-US" sz="2300" smtClean="0">
                <a:solidFill>
                  <a:prstClr val="black"/>
                </a:solidFill>
                <a:latin typeface="Calibri" panose="020F0502020204030204"/>
                <a:ea typeface="宋体" panose="02010600030101010101" pitchFamily="2" charset="-122"/>
              </a:rPr>
            </a:fld>
            <a:endParaRPr lang="zh-CN" altLang="en-US" sz="2300">
              <a:solidFill>
                <a:prstClr val="black"/>
              </a:solidFill>
              <a:latin typeface="Calibri" panose="020F0502020204030204"/>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sp>
        <p:nvSpPr>
          <p:cNvPr id="9" name="Rectangle 41"/>
          <p:cNvSpPr/>
          <p:nvPr userDrawn="1"/>
        </p:nvSpPr>
        <p:spPr>
          <a:xfrm rot="16200000">
            <a:off x="-51962" y="603659"/>
            <a:ext cx="605446" cy="36327"/>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Rectangle 41"/>
          <p:cNvSpPr/>
          <p:nvPr userDrawn="1"/>
        </p:nvSpPr>
        <p:spPr>
          <a:xfrm rot="16200000">
            <a:off x="-211650" y="530752"/>
            <a:ext cx="605446" cy="182143"/>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nvCxnSpPr>
        <p:spPr>
          <a:xfrm>
            <a:off x="3641737" y="627477"/>
            <a:ext cx="8321963" cy="0"/>
          </a:xfrm>
          <a:prstGeom prst="line">
            <a:avLst/>
          </a:prstGeom>
          <a:noFill/>
          <a:ln w="6350" cap="flat" cmpd="sng" algn="ctr">
            <a:solidFill>
              <a:sysClr val="window" lastClr="FFFFFF">
                <a:lumMod val="75000"/>
              </a:sysClr>
            </a:solidFill>
            <a:prstDash val="solid"/>
            <a:miter lim="800000"/>
          </a:ln>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pic>
        <p:nvPicPr>
          <p:cNvPr id="7" name="图片 6"/>
          <p:cNvPicPr>
            <a:picLocks noChangeAspect="1"/>
          </p:cNvPicPr>
          <p:nvPr userDrawn="1"/>
        </p:nvPicPr>
        <p:blipFill>
          <a:blip r:embed="rId3">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1227852" y="1034274"/>
            <a:ext cx="4049395" cy="4049395"/>
          </a:xfrm>
          <a:prstGeom prst="rect">
            <a:avLst/>
          </a:prstGeom>
        </p:spPr>
      </p:pic>
      <p:sp>
        <p:nvSpPr>
          <p:cNvPr id="6" name="文本框 2"/>
          <p:cNvSpPr txBox="1"/>
          <p:nvPr userDrawn="1"/>
        </p:nvSpPr>
        <p:spPr>
          <a:xfrm>
            <a:off x="2523996" y="2411730"/>
            <a:ext cx="1513205" cy="1569660"/>
          </a:xfrm>
          <a:prstGeom prst="rect">
            <a:avLst/>
          </a:prstGeom>
          <a:noFill/>
        </p:spPr>
        <p:txBody>
          <a:bodyPr wrap="square" rtlCol="0">
            <a:spAutoFit/>
          </a:bodyPr>
          <a:lstStyle>
            <a:defPPr>
              <a:defRPr lang="zh-CN"/>
            </a:defPPr>
            <a:lvl1pPr algn="r">
              <a:defRPr sz="9600" b="1">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rPr>
              <a:t>01</a:t>
            </a:r>
            <a:endPar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8" presetClass="emph" presetSubtype="0" fill="hold" nodeType="afterEffect">
                                  <p:stCondLst>
                                    <p:cond delay="0"/>
                                  </p:stCondLst>
                                  <p:childTnLst>
                                    <p:animRot by="21600000">
                                      <p:cBhvr>
                                        <p:cTn id="1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pic>
        <p:nvPicPr>
          <p:cNvPr id="7" name="图片 6"/>
          <p:cNvPicPr>
            <a:picLocks noChangeAspect="1"/>
          </p:cNvPicPr>
          <p:nvPr userDrawn="1"/>
        </p:nvPicPr>
        <p:blipFill>
          <a:blip r:embed="rId3">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1227852" y="1034274"/>
            <a:ext cx="4049395" cy="4049395"/>
          </a:xfrm>
          <a:prstGeom prst="rect">
            <a:avLst/>
          </a:prstGeom>
        </p:spPr>
      </p:pic>
      <p:sp>
        <p:nvSpPr>
          <p:cNvPr id="6" name="文本框 2"/>
          <p:cNvSpPr txBox="1"/>
          <p:nvPr userDrawn="1"/>
        </p:nvSpPr>
        <p:spPr>
          <a:xfrm>
            <a:off x="2523996" y="2411730"/>
            <a:ext cx="1513205" cy="1569660"/>
          </a:xfrm>
          <a:prstGeom prst="rect">
            <a:avLst/>
          </a:prstGeom>
          <a:noFill/>
        </p:spPr>
        <p:txBody>
          <a:bodyPr wrap="square" rtlCol="0">
            <a:spAutoFit/>
          </a:bodyPr>
          <a:lstStyle>
            <a:defPPr>
              <a:defRPr lang="zh-CN"/>
            </a:defPPr>
            <a:lvl1pPr algn="r">
              <a:defRPr sz="9600" b="1">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rPr>
              <a:t>02</a:t>
            </a:r>
            <a:endPar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8" presetClass="emph" presetSubtype="0" fill="hold" nodeType="afterEffect">
                                  <p:stCondLst>
                                    <p:cond delay="0"/>
                                  </p:stCondLst>
                                  <p:childTnLst>
                                    <p:animRot by="21600000">
                                      <p:cBhvr>
                                        <p:cTn id="1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pic>
        <p:nvPicPr>
          <p:cNvPr id="7" name="图片 6"/>
          <p:cNvPicPr>
            <a:picLocks noChangeAspect="1"/>
          </p:cNvPicPr>
          <p:nvPr userDrawn="1"/>
        </p:nvPicPr>
        <p:blipFill>
          <a:blip r:embed="rId3">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1227852" y="1034274"/>
            <a:ext cx="4049395" cy="4049395"/>
          </a:xfrm>
          <a:prstGeom prst="rect">
            <a:avLst/>
          </a:prstGeom>
        </p:spPr>
      </p:pic>
      <p:sp>
        <p:nvSpPr>
          <p:cNvPr id="6" name="文本框 2"/>
          <p:cNvSpPr txBox="1"/>
          <p:nvPr userDrawn="1"/>
        </p:nvSpPr>
        <p:spPr>
          <a:xfrm>
            <a:off x="2523996" y="2411730"/>
            <a:ext cx="1513205" cy="1569660"/>
          </a:xfrm>
          <a:prstGeom prst="rect">
            <a:avLst/>
          </a:prstGeom>
          <a:noFill/>
        </p:spPr>
        <p:txBody>
          <a:bodyPr wrap="square" rtlCol="0">
            <a:spAutoFit/>
          </a:bodyPr>
          <a:lstStyle>
            <a:defPPr>
              <a:defRPr lang="zh-CN"/>
            </a:defPPr>
            <a:lvl1pPr algn="r">
              <a:defRPr sz="9600" b="1">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rPr>
              <a:t>03</a:t>
            </a:r>
            <a:endPar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8" presetClass="emph" presetSubtype="0" fill="hold" nodeType="afterEffect">
                                  <p:stCondLst>
                                    <p:cond delay="0"/>
                                  </p:stCondLst>
                                  <p:childTnLst>
                                    <p:animRot by="21600000">
                                      <p:cBhvr>
                                        <p:cTn id="1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pic>
        <p:nvPicPr>
          <p:cNvPr id="7" name="图片 6"/>
          <p:cNvPicPr>
            <a:picLocks noChangeAspect="1"/>
          </p:cNvPicPr>
          <p:nvPr userDrawn="1"/>
        </p:nvPicPr>
        <p:blipFill>
          <a:blip r:embed="rId3">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1227852" y="1034274"/>
            <a:ext cx="4049395" cy="4049395"/>
          </a:xfrm>
          <a:prstGeom prst="rect">
            <a:avLst/>
          </a:prstGeom>
        </p:spPr>
      </p:pic>
      <p:sp>
        <p:nvSpPr>
          <p:cNvPr id="6" name="文本框 2"/>
          <p:cNvSpPr txBox="1"/>
          <p:nvPr userDrawn="1"/>
        </p:nvSpPr>
        <p:spPr>
          <a:xfrm>
            <a:off x="2523996" y="2411730"/>
            <a:ext cx="1513205" cy="1569660"/>
          </a:xfrm>
          <a:prstGeom prst="rect">
            <a:avLst/>
          </a:prstGeom>
          <a:noFill/>
        </p:spPr>
        <p:txBody>
          <a:bodyPr wrap="square" rtlCol="0">
            <a:spAutoFit/>
          </a:bodyPr>
          <a:lstStyle>
            <a:defPPr>
              <a:defRPr lang="zh-CN"/>
            </a:defPPr>
            <a:lvl1pPr algn="r">
              <a:defRPr sz="9600" b="1">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rPr>
              <a:t>04</a:t>
            </a:r>
            <a:endPar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8" presetClass="emph" presetSubtype="0" fill="hold" nodeType="afterEffect">
                                  <p:stCondLst>
                                    <p:cond delay="0"/>
                                  </p:stCondLst>
                                  <p:childTnLst>
                                    <p:animRot by="21600000">
                                      <p:cBhvr>
                                        <p:cTn id="1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pic>
        <p:nvPicPr>
          <p:cNvPr id="7" name="图片 6"/>
          <p:cNvPicPr>
            <a:picLocks noChangeAspect="1"/>
          </p:cNvPicPr>
          <p:nvPr userDrawn="1"/>
        </p:nvPicPr>
        <p:blipFill>
          <a:blip r:embed="rId3">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1227852" y="1034274"/>
            <a:ext cx="4049395" cy="4049395"/>
          </a:xfrm>
          <a:prstGeom prst="rect">
            <a:avLst/>
          </a:prstGeom>
        </p:spPr>
      </p:pic>
      <p:sp>
        <p:nvSpPr>
          <p:cNvPr id="6" name="文本框 2"/>
          <p:cNvSpPr txBox="1"/>
          <p:nvPr userDrawn="1"/>
        </p:nvSpPr>
        <p:spPr>
          <a:xfrm>
            <a:off x="2523996" y="2411730"/>
            <a:ext cx="1513205" cy="1569660"/>
          </a:xfrm>
          <a:prstGeom prst="rect">
            <a:avLst/>
          </a:prstGeom>
          <a:noFill/>
        </p:spPr>
        <p:txBody>
          <a:bodyPr wrap="square" rtlCol="0">
            <a:spAutoFit/>
          </a:bodyPr>
          <a:lstStyle>
            <a:defPPr>
              <a:defRPr lang="zh-CN"/>
            </a:defPPr>
            <a:lvl1pPr algn="r">
              <a:defRPr sz="9600" b="1">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rPr>
              <a:t>05</a:t>
            </a:r>
            <a:endPar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8" presetClass="emph" presetSubtype="0" fill="hold" nodeType="afterEffect">
                                  <p:stCondLst>
                                    <p:cond delay="0"/>
                                  </p:stCondLst>
                                  <p:childTnLst>
                                    <p:animRot by="21600000">
                                      <p:cBhvr>
                                        <p:cTn id="1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 y="0"/>
            <a:ext cx="12858044" cy="7232650"/>
          </a:xfrm>
          <a:prstGeom prst="rect">
            <a:avLst/>
          </a:prstGeom>
        </p:spPr>
      </p:pic>
      <p:pic>
        <p:nvPicPr>
          <p:cNvPr id="7" name="图片 6"/>
          <p:cNvPicPr>
            <a:picLocks noChangeAspect="1"/>
          </p:cNvPicPr>
          <p:nvPr userDrawn="1"/>
        </p:nvPicPr>
        <p:blipFill>
          <a:blip r:embed="rId3">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tretch>
            <a:fillRect/>
          </a:stretch>
        </p:blipFill>
        <p:spPr>
          <a:xfrm>
            <a:off x="1227852" y="1034274"/>
            <a:ext cx="4049395" cy="4049395"/>
          </a:xfrm>
          <a:prstGeom prst="rect">
            <a:avLst/>
          </a:prstGeom>
        </p:spPr>
      </p:pic>
      <p:sp>
        <p:nvSpPr>
          <p:cNvPr id="6" name="文本框 2"/>
          <p:cNvSpPr txBox="1"/>
          <p:nvPr userDrawn="1"/>
        </p:nvSpPr>
        <p:spPr>
          <a:xfrm>
            <a:off x="2523996" y="2411730"/>
            <a:ext cx="1513205" cy="1569660"/>
          </a:xfrm>
          <a:prstGeom prst="rect">
            <a:avLst/>
          </a:prstGeom>
          <a:noFill/>
        </p:spPr>
        <p:txBody>
          <a:bodyPr wrap="square" rtlCol="0">
            <a:spAutoFit/>
          </a:bodyPr>
          <a:lstStyle>
            <a:defPPr>
              <a:defRPr lang="zh-CN"/>
            </a:defPPr>
            <a:lvl1pPr algn="r">
              <a:defRPr sz="9600" b="1">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defRPr>
            </a:lvl1p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rPr>
              <a:t>06</a:t>
            </a:r>
            <a:endParaRPr kumimoji="0" lang="en-US" altLang="zh-CN" sz="9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方正细谭黑简体" panose="02000000000000000000" pitchFamily="2" charset="-122"/>
              <a:ea typeface="方正细谭黑简体" panose="02000000000000000000" pitchFamily="2"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8" presetClass="emph" presetSubtype="0" fill="hold" nodeType="afterEffect">
                                  <p:stCondLst>
                                    <p:cond delay="0"/>
                                  </p:stCondLst>
                                  <p:childTnLst>
                                    <p:animRot by="21600000">
                                      <p:cBhvr>
                                        <p:cTn id="1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84238" y="385763"/>
            <a:ext cx="11090275" cy="1397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84238" y="6704013"/>
            <a:ext cx="2892425" cy="384175"/>
          </a:xfrm>
          <a:prstGeom prst="rect">
            <a:avLst/>
          </a:prstGeom>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a:xfrm>
            <a:off x="4259263" y="6704013"/>
            <a:ext cx="4340225"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082088" y="6704013"/>
            <a:ext cx="2892425" cy="384175"/>
          </a:xfrm>
          <a:prstGeom prst="rect">
            <a:avLst/>
          </a:prstGeom>
        </p:spPr>
        <p:txBody>
          <a:bodyPr/>
          <a:lstStyle/>
          <a:p>
            <a:fld id="{3E01EE5D-26FB-46D5-A381-ECFB35BF1D3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1148080" rtl="0" eaLnBrk="1" latinLnBrk="0" hangingPunct="1">
        <a:spcBef>
          <a:spcPct val="0"/>
        </a:spcBef>
        <a:buNone/>
        <a:defRPr sz="5500" kern="1200">
          <a:solidFill>
            <a:schemeClr val="tx1"/>
          </a:solidFill>
          <a:latin typeface="+mj-lt"/>
          <a:ea typeface="+mj-ea"/>
          <a:cs typeface="+mj-cs"/>
        </a:defRPr>
      </a:lvl1pPr>
    </p:titleStyle>
    <p:bodyStyle>
      <a:lvl1pPr marL="430530" indent="-430530" algn="l" defTabSz="114808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32815" indent="-358775" algn="l" defTabSz="114808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35100" indent="-287020" algn="l" defTabSz="114808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200850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8254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5658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3062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0466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7870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48080" rtl="0" eaLnBrk="1" latinLnBrk="0" hangingPunct="1">
        <a:defRPr sz="2300" kern="1200">
          <a:solidFill>
            <a:schemeClr val="tx1"/>
          </a:solidFill>
          <a:latin typeface="+mn-lt"/>
          <a:ea typeface="+mn-ea"/>
          <a:cs typeface="+mn-cs"/>
        </a:defRPr>
      </a:lvl1pPr>
      <a:lvl2pPr marL="574040" algn="l" defTabSz="1148080" rtl="0" eaLnBrk="1" latinLnBrk="0" hangingPunct="1">
        <a:defRPr sz="2300" kern="1200">
          <a:solidFill>
            <a:schemeClr val="tx1"/>
          </a:solidFill>
          <a:latin typeface="+mn-lt"/>
          <a:ea typeface="+mn-ea"/>
          <a:cs typeface="+mn-cs"/>
        </a:defRPr>
      </a:lvl2pPr>
      <a:lvl3pPr marL="1148080" algn="l" defTabSz="1148080" rtl="0" eaLnBrk="1" latinLnBrk="0" hangingPunct="1">
        <a:defRPr sz="2300" kern="1200">
          <a:solidFill>
            <a:schemeClr val="tx1"/>
          </a:solidFill>
          <a:latin typeface="+mn-lt"/>
          <a:ea typeface="+mn-ea"/>
          <a:cs typeface="+mn-cs"/>
        </a:defRPr>
      </a:lvl3pPr>
      <a:lvl4pPr marL="1722120" algn="l" defTabSz="1148080" rtl="0" eaLnBrk="1" latinLnBrk="0" hangingPunct="1">
        <a:defRPr sz="2300" kern="1200">
          <a:solidFill>
            <a:schemeClr val="tx1"/>
          </a:solidFill>
          <a:latin typeface="+mn-lt"/>
          <a:ea typeface="+mn-ea"/>
          <a:cs typeface="+mn-cs"/>
        </a:defRPr>
      </a:lvl4pPr>
      <a:lvl5pPr marL="2295525" algn="l" defTabSz="1148080" rtl="0" eaLnBrk="1" latinLnBrk="0" hangingPunct="1">
        <a:defRPr sz="2300" kern="1200">
          <a:solidFill>
            <a:schemeClr val="tx1"/>
          </a:solidFill>
          <a:latin typeface="+mn-lt"/>
          <a:ea typeface="+mn-ea"/>
          <a:cs typeface="+mn-cs"/>
        </a:defRPr>
      </a:lvl5pPr>
      <a:lvl6pPr marL="2869565" algn="l" defTabSz="1148080" rtl="0" eaLnBrk="1" latinLnBrk="0" hangingPunct="1">
        <a:defRPr sz="2300" kern="1200">
          <a:solidFill>
            <a:schemeClr val="tx1"/>
          </a:solidFill>
          <a:latin typeface="+mn-lt"/>
          <a:ea typeface="+mn-ea"/>
          <a:cs typeface="+mn-cs"/>
        </a:defRPr>
      </a:lvl6pPr>
      <a:lvl7pPr marL="3443605" algn="l" defTabSz="1148080" rtl="0" eaLnBrk="1" latinLnBrk="0" hangingPunct="1">
        <a:defRPr sz="2300" kern="1200">
          <a:solidFill>
            <a:schemeClr val="tx1"/>
          </a:solidFill>
          <a:latin typeface="+mn-lt"/>
          <a:ea typeface="+mn-ea"/>
          <a:cs typeface="+mn-cs"/>
        </a:defRPr>
      </a:lvl7pPr>
      <a:lvl8pPr marL="4017645" algn="l" defTabSz="1148080" rtl="0" eaLnBrk="1" latinLnBrk="0" hangingPunct="1">
        <a:defRPr sz="2300" kern="1200">
          <a:solidFill>
            <a:schemeClr val="tx1"/>
          </a:solidFill>
          <a:latin typeface="+mn-lt"/>
          <a:ea typeface="+mn-ea"/>
          <a:cs typeface="+mn-cs"/>
        </a:defRPr>
      </a:lvl8pPr>
      <a:lvl9pPr marL="4591685" algn="l" defTabSz="114808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981103" y="2032149"/>
            <a:ext cx="5688632" cy="769441"/>
          </a:xfrm>
          <a:prstGeom prst="rect">
            <a:avLst/>
          </a:prstGeom>
          <a:noFill/>
        </p:spPr>
        <p:txBody>
          <a:bodyPr wrap="square" rtlCol="0">
            <a:spAutoFit/>
          </a:bodyPr>
          <a:lstStyle/>
          <a:p>
            <a:r>
              <a:rPr lang="en-US" altLang="zh-CN" sz="4400" b="1" dirty="0">
                <a:solidFill>
                  <a:schemeClr val="bg1"/>
                </a:solidFill>
              </a:rPr>
              <a:t>ICMP</a:t>
            </a:r>
            <a:r>
              <a:rPr lang="zh-CN" altLang="en-US" sz="4400" b="1" dirty="0">
                <a:solidFill>
                  <a:schemeClr val="bg1"/>
                </a:solidFill>
              </a:rPr>
              <a:t>协议及洪水攻击</a:t>
            </a:r>
            <a:endParaRPr lang="zh-CN" altLang="en-US" sz="4400" b="1" dirty="0">
              <a:solidFill>
                <a:schemeClr val="bg1"/>
              </a:solidFill>
            </a:endParaRPr>
          </a:p>
        </p:txBody>
      </p:sp>
      <p:sp>
        <p:nvSpPr>
          <p:cNvPr id="3" name="文本框 2"/>
          <p:cNvSpPr txBox="1"/>
          <p:nvPr/>
        </p:nvSpPr>
        <p:spPr>
          <a:xfrm>
            <a:off x="7509495" y="4696445"/>
            <a:ext cx="6048672" cy="523220"/>
          </a:xfrm>
          <a:prstGeom prst="rect">
            <a:avLst/>
          </a:prstGeom>
          <a:noFill/>
        </p:spPr>
        <p:txBody>
          <a:bodyPr wrap="square" rtlCol="0">
            <a:spAutoFit/>
          </a:bodyPr>
          <a:lstStyle/>
          <a:p>
            <a:r>
              <a:rPr lang="zh-CN" altLang="en-US" sz="2800" dirty="0">
                <a:solidFill>
                  <a:schemeClr val="bg1"/>
                </a:solidFill>
              </a:rPr>
              <a:t>汤海冰</a:t>
            </a:r>
            <a:endParaRPr lang="zh-CN" altLang="en-US" sz="2800"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77047" y="4840461"/>
            <a:ext cx="8208912" cy="1384995"/>
          </a:xfrm>
          <a:prstGeom prst="rect">
            <a:avLst/>
          </a:prstGeom>
          <a:noFill/>
        </p:spPr>
        <p:txBody>
          <a:bodyPr wrap="square">
            <a:spAutoFit/>
          </a:bodyPr>
          <a:lstStyle/>
          <a:p>
            <a:pPr algn="l">
              <a:buFont typeface="Arial" panose="020B0604020202020204" pitchFamily="34" charset="0"/>
              <a:buChar char="•"/>
            </a:pPr>
            <a:r>
              <a:rPr lang="zh-CN" altLang="en-US" sz="2800" b="0" i="0" dirty="0">
                <a:solidFill>
                  <a:srgbClr val="FF0000"/>
                </a:solidFill>
                <a:effectLst/>
                <a:latin typeface="-apple-system"/>
              </a:rPr>
              <a:t>发起时间戳：发送者的发送时间，由发送者填写</a:t>
            </a:r>
            <a:endParaRPr lang="zh-CN" altLang="en-US" sz="2800" b="0" i="0" dirty="0">
              <a:solidFill>
                <a:srgbClr val="FF0000"/>
              </a:solidFill>
              <a:effectLst/>
              <a:latin typeface="-apple-system"/>
            </a:endParaRPr>
          </a:p>
          <a:p>
            <a:pPr algn="l">
              <a:buFont typeface="Arial" panose="020B0604020202020204" pitchFamily="34" charset="0"/>
              <a:buChar char="•"/>
            </a:pPr>
            <a:r>
              <a:rPr lang="zh-CN" altLang="en-US" sz="2800" b="0" i="0" dirty="0">
                <a:solidFill>
                  <a:srgbClr val="FF0000"/>
                </a:solidFill>
                <a:effectLst/>
                <a:latin typeface="-apple-system"/>
              </a:rPr>
              <a:t>接收时间戳：接收者的接收时间，由接收者填写</a:t>
            </a:r>
            <a:endParaRPr lang="zh-CN" altLang="en-US" sz="2800" b="0" i="0" dirty="0">
              <a:solidFill>
                <a:srgbClr val="FF0000"/>
              </a:solidFill>
              <a:effectLst/>
              <a:latin typeface="-apple-system"/>
            </a:endParaRPr>
          </a:p>
          <a:p>
            <a:pPr algn="l">
              <a:buFont typeface="Arial" panose="020B0604020202020204" pitchFamily="34" charset="0"/>
              <a:buChar char="•"/>
            </a:pPr>
            <a:r>
              <a:rPr lang="zh-CN" altLang="en-US" sz="2800" b="0" i="0" dirty="0">
                <a:solidFill>
                  <a:srgbClr val="FF0000"/>
                </a:solidFill>
                <a:effectLst/>
                <a:latin typeface="-apple-system"/>
              </a:rPr>
              <a:t>发送时间戳：接收者的发送时间，由接收者填写</a:t>
            </a:r>
            <a:endParaRPr lang="zh-CN" altLang="en-US" sz="2800" b="0" i="0" dirty="0">
              <a:solidFill>
                <a:srgbClr val="FF0000"/>
              </a:solidFill>
              <a:effectLst/>
              <a:latin typeface="-apple-system"/>
            </a:endParaRPr>
          </a:p>
        </p:txBody>
      </p:sp>
      <p:pic>
        <p:nvPicPr>
          <p:cNvPr id="4" name="Picture 3" descr="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66093" y="1528093"/>
            <a:ext cx="6126563" cy="305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164679" y="447973"/>
            <a:ext cx="6431572" cy="369332"/>
          </a:xfrm>
          <a:prstGeom prst="rect">
            <a:avLst/>
          </a:prstGeom>
          <a:noFill/>
        </p:spPr>
        <p:txBody>
          <a:bodyPr wrap="square">
            <a:spAutoFit/>
          </a:bodyPr>
          <a:lstStyle/>
          <a:p>
            <a:pPr marL="285750" marR="0" algn="l" latinLnBrk="1">
              <a:spcBef>
                <a:spcPts val="750"/>
              </a:spcBef>
              <a:spcAft>
                <a:spcPts val="750"/>
              </a:spcAft>
            </a:pPr>
            <a:r>
              <a:rPr lang="en-US" altLang="zh-CN" sz="1800" b="1" kern="0" dirty="0">
                <a:solidFill>
                  <a:srgbClr val="3366FF"/>
                </a:solidFill>
                <a:effectLst/>
                <a:latin typeface="Helvetica" panose="020B0604020202020204" pitchFamily="34" charset="0"/>
                <a:ea typeface="宋体" panose="02010600030101010101" pitchFamily="2" charset="-122"/>
                <a:cs typeface="Times New Roman" panose="02020603050405020304" pitchFamily="18" charset="0"/>
              </a:rPr>
              <a:t>ICMP</a:t>
            </a:r>
            <a:r>
              <a:rPr lang="zh-CN" altLang="en-US" sz="1800" b="1" kern="0" dirty="0">
                <a:solidFill>
                  <a:srgbClr val="3366FF"/>
                </a:solidFill>
                <a:effectLst/>
                <a:latin typeface="宋体" panose="02010600030101010101" pitchFamily="2" charset="-122"/>
                <a:ea typeface="宋体" panose="02010600030101010101" pitchFamily="2" charset="-122"/>
                <a:cs typeface="Times New Roman" panose="02020603050405020304" pitchFamily="18" charset="0"/>
              </a:rPr>
              <a:t>时间戳请求和应答报文 代码实现</a:t>
            </a:r>
            <a:endPar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85190" y="952500"/>
            <a:ext cx="8441690" cy="715645"/>
          </a:xfrm>
          <a:prstGeom prst="rect">
            <a:avLst/>
          </a:prstGeom>
          <a:noFill/>
        </p:spPr>
        <p:txBody>
          <a:bodyPr wrap="square" rtlCol="0" anchor="t">
            <a:noAutofit/>
          </a:bodyPr>
          <a:p>
            <a:r>
              <a:rPr lang="zh-CN" altLang="en-US" sz="2800">
                <a:solidFill>
                  <a:srgbClr val="FF0000"/>
                </a:solidFill>
              </a:rPr>
              <a:t>使用下面的命令可以把 ICMP 时间戳请求与应答报文关闭</a:t>
            </a:r>
            <a:endParaRPr lang="zh-CN" altLang="en-US" sz="2800">
              <a:solidFill>
                <a:srgbClr val="FF0000"/>
              </a:solidFill>
            </a:endParaRPr>
          </a:p>
        </p:txBody>
      </p:sp>
      <p:sp>
        <p:nvSpPr>
          <p:cNvPr id="4" name="文本框 3"/>
          <p:cNvSpPr txBox="1"/>
          <p:nvPr/>
        </p:nvSpPr>
        <p:spPr>
          <a:xfrm>
            <a:off x="1677035" y="3040380"/>
            <a:ext cx="8845550" cy="953135"/>
          </a:xfrm>
          <a:prstGeom prst="rect">
            <a:avLst/>
          </a:prstGeom>
          <a:noFill/>
        </p:spPr>
        <p:txBody>
          <a:bodyPr wrap="square" rtlCol="0" anchor="t">
            <a:spAutoFit/>
          </a:bodyPr>
          <a:p>
            <a:r>
              <a:rPr lang="zh-CN" altLang="en-US" sz="2800">
                <a:solidFill>
                  <a:srgbClr val="FF0000"/>
                </a:solidFill>
              </a:rPr>
              <a:t>sudo iptables -A INPUT -p icmp --icmp-type 13 -j DROP</a:t>
            </a:r>
            <a:endParaRPr lang="zh-CN" altLang="en-US" sz="2800">
              <a:solidFill>
                <a:srgbClr val="FF0000"/>
              </a:solidFill>
            </a:endParaRPr>
          </a:p>
          <a:p>
            <a:r>
              <a:rPr lang="zh-CN" altLang="en-US" sz="2800">
                <a:solidFill>
                  <a:srgbClr val="FF0000"/>
                </a:solidFill>
              </a:rPr>
              <a:t>sudo iptables -A OUTPUT -p icmp --icmp-type 14 -j DROP</a:t>
            </a:r>
            <a:endParaRPr lang="zh-CN" altLang="en-US" sz="28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81225" y="664210"/>
            <a:ext cx="4286250" cy="368300"/>
          </a:xfrm>
          <a:prstGeom prst="rect">
            <a:avLst/>
          </a:prstGeom>
          <a:noFill/>
        </p:spPr>
        <p:txBody>
          <a:bodyPr wrap="square" rtlCol="0">
            <a:spAutoFit/>
          </a:bodyPr>
          <a:p>
            <a:r>
              <a:rPr lang="en-US" altLang="zh-CN">
                <a:solidFill>
                  <a:srgbClr val="FF0000"/>
                </a:solidFill>
              </a:rPr>
              <a:t>icmp_echo.c</a:t>
            </a:r>
            <a:endParaRPr lang="en-US" altLang="zh-CN">
              <a:solidFill>
                <a:srgbClr val="FF0000"/>
              </a:solidFill>
            </a:endParaRPr>
          </a:p>
        </p:txBody>
      </p:sp>
      <p:sp>
        <p:nvSpPr>
          <p:cNvPr id="3" name="文本框 2"/>
          <p:cNvSpPr txBox="1"/>
          <p:nvPr/>
        </p:nvSpPr>
        <p:spPr>
          <a:xfrm>
            <a:off x="1960245" y="2176780"/>
            <a:ext cx="7682230" cy="2177415"/>
          </a:xfrm>
          <a:prstGeom prst="rect">
            <a:avLst/>
          </a:prstGeom>
          <a:noFill/>
        </p:spPr>
        <p:txBody>
          <a:bodyPr wrap="square" rtlCol="0" anchor="t">
            <a:noAutofit/>
          </a:bodyPr>
          <a:p>
            <a:r>
              <a:rPr lang="zh-CN" altLang="en-US">
                <a:solidFill>
                  <a:srgbClr val="FF0000"/>
                </a:solidFill>
              </a:rPr>
              <a:t>iptables  -I OUTPUT         -p icmp     --icmp-type 0    -j DROP</a:t>
            </a:r>
            <a:endParaRPr lang="zh-CN" altLang="en-US">
              <a:solidFill>
                <a:srgbClr val="FF0000"/>
              </a:solidFill>
            </a:endParaRPr>
          </a:p>
          <a:p>
            <a:r>
              <a:rPr lang="zh-CN" altLang="en-US">
                <a:solidFill>
                  <a:srgbClr val="FF0000"/>
                </a:solidFill>
              </a:rPr>
              <a:t>#         -I 插入于最顶端     -p 协议                       -j 动作</a:t>
            </a:r>
            <a:endParaRPr lang="zh-CN" altLang="en-US">
              <a:solidFill>
                <a:srgbClr val="FF0000"/>
              </a:solidFill>
            </a:endParaRPr>
          </a:p>
          <a:p>
            <a:r>
              <a:rPr lang="zh-CN" altLang="en-US">
                <a:solidFill>
                  <a:srgbClr val="FF0000"/>
                </a:solidFill>
              </a:rPr>
              <a:t>#         -A 追加于最底端</a:t>
            </a:r>
            <a:endParaRPr lang="zh-CN" altLang="en-US">
              <a:solidFill>
                <a:srgbClr val="FF0000"/>
              </a:solidFill>
            </a:endParaRPr>
          </a:p>
          <a:p>
            <a:r>
              <a:rPr lang="zh-CN" altLang="en-US">
                <a:solidFill>
                  <a:srgbClr val="FF0000"/>
                </a:solidFill>
              </a:rPr>
              <a:t>iptables  -I OUTPUT         -p icmp     --icmp-type 3    -j DROP</a:t>
            </a:r>
            <a:endParaRPr lang="zh-CN" altLang="en-US">
              <a:solidFill>
                <a:srgbClr val="FF0000"/>
              </a:solidFill>
            </a:endParaRPr>
          </a:p>
          <a:p>
            <a:r>
              <a:rPr lang="zh-CN" altLang="en-US">
                <a:solidFill>
                  <a:srgbClr val="FF0000"/>
                </a:solidFill>
              </a:rPr>
              <a:t>iptables  -I OUTPUT         -p icmp     --icmp-type 11   -j DROP</a:t>
            </a:r>
            <a:endParaRPr lang="zh-CN" altLang="en-US">
              <a:solidFill>
                <a:srgbClr val="FF0000"/>
              </a:solidFill>
            </a:endParaRPr>
          </a:p>
        </p:txBody>
      </p:sp>
      <p:sp>
        <p:nvSpPr>
          <p:cNvPr id="4" name="文本框 3"/>
          <p:cNvSpPr txBox="1"/>
          <p:nvPr/>
        </p:nvSpPr>
        <p:spPr>
          <a:xfrm>
            <a:off x="2901315" y="4696460"/>
            <a:ext cx="6426200" cy="368300"/>
          </a:xfrm>
          <a:prstGeom prst="rect">
            <a:avLst/>
          </a:prstGeom>
          <a:noFill/>
        </p:spPr>
        <p:txBody>
          <a:bodyPr wrap="square" rtlCol="0" anchor="t">
            <a:spAutoFit/>
          </a:bodyPr>
          <a:p>
            <a:r>
              <a:rPr lang="zh-CN" altLang="en-US">
                <a:solidFill>
                  <a:srgbClr val="FF0000"/>
                </a:solidFill>
              </a:rPr>
              <a:t>icmp-disable echo-reply</a:t>
            </a:r>
            <a:endParaRPr lang="zh-CN" altLang="en-US">
              <a:solidFill>
                <a:srgbClr val="FF0000"/>
              </a:solidFill>
            </a:endParaRPr>
          </a:p>
        </p:txBody>
      </p:sp>
      <p:sp>
        <p:nvSpPr>
          <p:cNvPr id="5" name="文本框 4"/>
          <p:cNvSpPr txBox="1"/>
          <p:nvPr/>
        </p:nvSpPr>
        <p:spPr>
          <a:xfrm>
            <a:off x="2828925" y="5272405"/>
            <a:ext cx="6426200" cy="368300"/>
          </a:xfrm>
          <a:prstGeom prst="rect">
            <a:avLst/>
          </a:prstGeom>
          <a:noFill/>
        </p:spPr>
        <p:txBody>
          <a:bodyPr wrap="square" rtlCol="0" anchor="t">
            <a:spAutoFit/>
          </a:bodyPr>
          <a:p>
            <a:r>
              <a:rPr lang="zh-CN" altLang="en-US">
                <a:solidFill>
                  <a:srgbClr val="FF0000"/>
                </a:solidFill>
              </a:rPr>
              <a:t> no icmp-disable echo-reply</a:t>
            </a:r>
            <a:endParaRPr lang="zh-CN" altLang="en-US">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39"/>
          <p:cNvSpPr txBox="1"/>
          <p:nvPr/>
        </p:nvSpPr>
        <p:spPr>
          <a:xfrm>
            <a:off x="380703" y="375965"/>
            <a:ext cx="3312368" cy="584775"/>
          </a:xfrm>
          <a:prstGeom prst="rect">
            <a:avLst/>
          </a:prstGeom>
          <a:noFill/>
        </p:spPr>
        <p:txBody>
          <a:bodyPr wrap="square" rtlCol="0">
            <a:spAutoFit/>
          </a:bodyPr>
          <a:lstStyle/>
          <a:p>
            <a:pPr fontAlgn="auto">
              <a:spcBef>
                <a:spcPts val="0"/>
              </a:spcBef>
              <a:spcAft>
                <a:spcPts val="0"/>
              </a:spcAft>
            </a:pPr>
            <a:r>
              <a:rPr kumimoji="0" lang="zh-CN" altLang="en-US"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洪水攻击（伪</a:t>
            </a:r>
            <a:r>
              <a:rPr kumimoji="0" lang="en-US" altLang="zh-CN"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IP</a:t>
            </a:r>
            <a:r>
              <a:rPr kumimoji="0" lang="zh-CN" altLang="en-US"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a:t>
            </a:r>
            <a:endParaRPr lang="zh-CN" altLang="en-US" sz="3200" b="1" dirty="0">
              <a:solidFill>
                <a:prstClr val="white"/>
              </a:solidFill>
              <a:latin typeface="微软雅黑" panose="020B0503020204020204" charset="-122"/>
              <a:ea typeface="微软雅黑" panose="020B0503020204020204" charset="-122"/>
              <a:cs typeface="+mn-ea"/>
              <a:sym typeface="+mn-lt"/>
            </a:endParaRPr>
          </a:p>
        </p:txBody>
      </p:sp>
      <p:sp>
        <p:nvSpPr>
          <p:cNvPr id="2" name="文本框 1"/>
          <p:cNvSpPr txBox="1"/>
          <p:nvPr/>
        </p:nvSpPr>
        <p:spPr>
          <a:xfrm>
            <a:off x="524719" y="2176165"/>
            <a:ext cx="10945216" cy="2677656"/>
          </a:xfrm>
          <a:prstGeom prst="rect">
            <a:avLst/>
          </a:prstGeom>
          <a:noFill/>
        </p:spPr>
        <p:txBody>
          <a:bodyPr wrap="square" rtlCol="0">
            <a:spAutoFit/>
          </a:bodyPr>
          <a:lstStyle/>
          <a:p>
            <a:pPr algn="l"/>
            <a:r>
              <a:rPr lang="zh-CN" altLang="en-US" sz="2400" b="0" i="0" dirty="0">
                <a:solidFill>
                  <a:schemeClr val="bg1"/>
                </a:solidFill>
                <a:effectLst/>
                <a:latin typeface="Helvetica Neue"/>
              </a:rPr>
              <a:t>洪水攻击（</a:t>
            </a:r>
            <a:r>
              <a:rPr lang="en-US" altLang="zh-CN" sz="2400" b="0" i="0" dirty="0">
                <a:solidFill>
                  <a:schemeClr val="bg1"/>
                </a:solidFill>
                <a:effectLst/>
                <a:latin typeface="Helvetica Neue"/>
              </a:rPr>
              <a:t>FLOOD ATTACK</a:t>
            </a:r>
            <a:r>
              <a:rPr lang="zh-CN" altLang="en-US" sz="2400" b="0" i="0" dirty="0">
                <a:solidFill>
                  <a:schemeClr val="bg1"/>
                </a:solidFill>
                <a:effectLst/>
                <a:latin typeface="Helvetica Neue"/>
              </a:rPr>
              <a:t>）指的是利用计算机网络技术向目的</a:t>
            </a:r>
            <a:r>
              <a:rPr lang="zh-CN" altLang="en-US" sz="2400" b="0" i="0" dirty="0">
                <a:solidFill>
                  <a:srgbClr val="FF0000"/>
                </a:solidFill>
                <a:effectLst/>
                <a:latin typeface="Helvetica Neue"/>
              </a:rPr>
              <a:t>主机发送大量无用数据报文，使得目的主机忙于处理无用的数据报文而无法提供正常服务的网络行为。</a:t>
            </a:r>
            <a:endParaRPr lang="zh-CN" altLang="en-US" sz="2400" b="0" i="0" dirty="0">
              <a:solidFill>
                <a:srgbClr val="FF0000"/>
              </a:solidFill>
              <a:effectLst/>
              <a:latin typeface="Helvetica Neue"/>
            </a:endParaRPr>
          </a:p>
          <a:p>
            <a:pPr algn="l"/>
            <a:r>
              <a:rPr lang="en-US" altLang="zh-CN" sz="2400" b="0" i="0" dirty="0">
                <a:solidFill>
                  <a:schemeClr val="bg1"/>
                </a:solidFill>
                <a:effectLst/>
                <a:latin typeface="Helvetica Neue"/>
              </a:rPr>
              <a:t>ICMP</a:t>
            </a:r>
            <a:r>
              <a:rPr lang="zh-CN" altLang="en-US" sz="2400" b="0" i="0" dirty="0">
                <a:solidFill>
                  <a:schemeClr val="bg1"/>
                </a:solidFill>
                <a:effectLst/>
                <a:latin typeface="Helvetica Neue"/>
              </a:rPr>
              <a:t>洪水攻击：顾名思义，就是对目的主机发送洪水般的</a:t>
            </a:r>
            <a:r>
              <a:rPr lang="en-US" altLang="zh-CN" sz="2400" b="0" i="0" dirty="0">
                <a:solidFill>
                  <a:schemeClr val="bg1"/>
                </a:solidFill>
                <a:effectLst/>
                <a:latin typeface="Helvetica Neue"/>
              </a:rPr>
              <a:t>ping</a:t>
            </a:r>
            <a:r>
              <a:rPr lang="zh-CN" altLang="en-US" sz="2400" b="0" i="0" dirty="0">
                <a:solidFill>
                  <a:schemeClr val="bg1"/>
                </a:solidFill>
                <a:effectLst/>
                <a:latin typeface="Helvetica Neue"/>
              </a:rPr>
              <a:t>包，使得目的主机忙于处理</a:t>
            </a:r>
            <a:r>
              <a:rPr lang="en-US" altLang="zh-CN" sz="2400" b="0" i="0" dirty="0">
                <a:solidFill>
                  <a:schemeClr val="bg1"/>
                </a:solidFill>
                <a:effectLst/>
                <a:latin typeface="Helvetica Neue"/>
              </a:rPr>
              <a:t>ping</a:t>
            </a:r>
            <a:r>
              <a:rPr lang="zh-CN" altLang="en-US" sz="2400" b="0" i="0" dirty="0">
                <a:solidFill>
                  <a:schemeClr val="bg1"/>
                </a:solidFill>
                <a:effectLst/>
                <a:latin typeface="Helvetica Neue"/>
              </a:rPr>
              <a:t>包而无能力处理其他正常请求，这就好像是洪水一般的</a:t>
            </a:r>
            <a:r>
              <a:rPr lang="en-US" altLang="zh-CN" sz="2400" b="0" i="0" dirty="0">
                <a:solidFill>
                  <a:schemeClr val="bg1"/>
                </a:solidFill>
                <a:effectLst/>
                <a:latin typeface="Helvetica Neue"/>
              </a:rPr>
              <a:t>ping</a:t>
            </a:r>
            <a:r>
              <a:rPr lang="zh-CN" altLang="en-US" sz="2400" b="0" i="0" dirty="0">
                <a:solidFill>
                  <a:schemeClr val="bg1"/>
                </a:solidFill>
                <a:effectLst/>
                <a:latin typeface="Helvetica Neue"/>
              </a:rPr>
              <a:t>包把目的主机给淹没了。</a:t>
            </a:r>
            <a:endParaRPr lang="zh-CN" altLang="en-US" sz="2400" b="0" i="0" dirty="0">
              <a:solidFill>
                <a:schemeClr val="bg1"/>
              </a:solidFill>
              <a:effectLst/>
              <a:latin typeface="Helvetica Neue"/>
            </a:endParaRPr>
          </a:p>
          <a:p>
            <a:endParaRPr lang="zh-CN" altLang="en-US" sz="2400" dirty="0">
              <a:solidFill>
                <a:schemeClr val="bg1"/>
              </a:solidFill>
            </a:endParaRPr>
          </a:p>
        </p:txBody>
      </p:sp>
      <p:sp>
        <p:nvSpPr>
          <p:cNvPr id="3" name="文本框 2"/>
          <p:cNvSpPr txBox="1"/>
          <p:nvPr/>
        </p:nvSpPr>
        <p:spPr>
          <a:xfrm>
            <a:off x="452711" y="4696445"/>
            <a:ext cx="11017224" cy="1938992"/>
          </a:xfrm>
          <a:prstGeom prst="rect">
            <a:avLst/>
          </a:prstGeom>
          <a:noFill/>
        </p:spPr>
        <p:txBody>
          <a:bodyPr wrap="square" rtlCol="0">
            <a:spAutoFit/>
          </a:bodyPr>
          <a:lstStyle/>
          <a:p>
            <a:r>
              <a:rPr lang="zh-CN" altLang="en-US" sz="2400" b="0" i="0" dirty="0">
                <a:solidFill>
                  <a:schemeClr val="bg1"/>
                </a:solidFill>
                <a:effectLst/>
                <a:latin typeface="Helvetica Neue"/>
              </a:rPr>
              <a:t>我们将发送方的</a:t>
            </a:r>
            <a:r>
              <a:rPr lang="en-US" altLang="zh-CN" sz="2400" b="0" i="0" dirty="0">
                <a:solidFill>
                  <a:schemeClr val="bg1"/>
                </a:solidFill>
                <a:effectLst/>
                <a:latin typeface="Helvetica Neue"/>
              </a:rPr>
              <a:t>IP</a:t>
            </a:r>
            <a:r>
              <a:rPr lang="zh-CN" altLang="en-US" sz="2400" b="0" i="0" dirty="0">
                <a:solidFill>
                  <a:schemeClr val="bg1"/>
                </a:solidFill>
                <a:effectLst/>
                <a:latin typeface="Helvetica Neue"/>
              </a:rPr>
              <a:t>地址伪装成其他</a:t>
            </a:r>
            <a:r>
              <a:rPr lang="en-US" altLang="zh-CN" sz="2400" b="0" i="0" dirty="0">
                <a:solidFill>
                  <a:schemeClr val="bg1"/>
                </a:solidFill>
                <a:effectLst/>
                <a:latin typeface="Helvetica Neue"/>
              </a:rPr>
              <a:t>IP</a:t>
            </a:r>
            <a:r>
              <a:rPr lang="zh-CN" altLang="en-US" sz="2400" b="0" i="0" dirty="0">
                <a:solidFill>
                  <a:schemeClr val="bg1"/>
                </a:solidFill>
                <a:effectLst/>
                <a:latin typeface="Helvetica Neue"/>
              </a:rPr>
              <a:t>，如果是伪装成一个随机的</a:t>
            </a:r>
            <a:r>
              <a:rPr lang="en-US" altLang="zh-CN" sz="2400" b="0" i="0" dirty="0">
                <a:solidFill>
                  <a:schemeClr val="bg1"/>
                </a:solidFill>
                <a:effectLst/>
                <a:latin typeface="Helvetica Neue"/>
              </a:rPr>
              <a:t>IP</a:t>
            </a:r>
            <a:r>
              <a:rPr lang="zh-CN" altLang="en-US" sz="2400" b="0" i="0" dirty="0">
                <a:solidFill>
                  <a:schemeClr val="bg1"/>
                </a:solidFill>
                <a:effectLst/>
                <a:latin typeface="Helvetica Neue"/>
              </a:rPr>
              <a:t>，那就可以很好地隐藏自己的位置；如果将自己的</a:t>
            </a:r>
            <a:r>
              <a:rPr lang="en-US" altLang="zh-CN" sz="2400" b="0" i="0" dirty="0">
                <a:solidFill>
                  <a:schemeClr val="bg1"/>
                </a:solidFill>
                <a:effectLst/>
                <a:latin typeface="Helvetica Neue"/>
              </a:rPr>
              <a:t>IP</a:t>
            </a:r>
            <a:r>
              <a:rPr lang="zh-CN" altLang="en-US" sz="2400" b="0" i="0" dirty="0">
                <a:solidFill>
                  <a:schemeClr val="bg1"/>
                </a:solidFill>
                <a:effectLst/>
                <a:latin typeface="Helvetica Neue"/>
              </a:rPr>
              <a:t>伪装成其他受害者的</a:t>
            </a:r>
            <a:r>
              <a:rPr lang="en-US" altLang="zh-CN" sz="2400" b="0" i="0" dirty="0">
                <a:solidFill>
                  <a:schemeClr val="bg1"/>
                </a:solidFill>
                <a:effectLst/>
                <a:latin typeface="Helvetica Neue"/>
              </a:rPr>
              <a:t>IP</a:t>
            </a:r>
            <a:r>
              <a:rPr lang="zh-CN" altLang="en-US" sz="2400" b="0" i="0" dirty="0">
                <a:solidFill>
                  <a:schemeClr val="bg1"/>
                </a:solidFill>
                <a:effectLst/>
                <a:latin typeface="Helvetica Neue"/>
              </a:rPr>
              <a:t>，就会造成“挑拨离间”的情形，受害主机</a:t>
            </a:r>
            <a:r>
              <a:rPr lang="en-US" altLang="zh-CN" sz="2400" b="0" i="0" dirty="0">
                <a:solidFill>
                  <a:schemeClr val="bg1"/>
                </a:solidFill>
                <a:effectLst/>
                <a:latin typeface="Helvetica Neue"/>
              </a:rPr>
              <a:t>1</a:t>
            </a:r>
            <a:r>
              <a:rPr lang="zh-CN" altLang="en-US" sz="2400" b="0" i="0" dirty="0">
                <a:solidFill>
                  <a:schemeClr val="bg1"/>
                </a:solidFill>
                <a:effectLst/>
                <a:latin typeface="Helvetica Neue"/>
              </a:rPr>
              <a:t>的</a:t>
            </a:r>
            <a:r>
              <a:rPr lang="en-US" altLang="zh-CN" sz="2400" b="0" i="0" dirty="0">
                <a:solidFill>
                  <a:schemeClr val="bg1"/>
                </a:solidFill>
                <a:effectLst/>
                <a:latin typeface="Helvetica Neue"/>
              </a:rPr>
              <a:t>ICMP</a:t>
            </a:r>
            <a:r>
              <a:rPr lang="zh-CN" altLang="en-US" sz="2400" b="0" i="0" dirty="0">
                <a:solidFill>
                  <a:schemeClr val="bg1"/>
                </a:solidFill>
                <a:effectLst/>
                <a:latin typeface="Helvetica Neue"/>
              </a:rPr>
              <a:t>回复包也如洪水般发送给受害主机</a:t>
            </a:r>
            <a:r>
              <a:rPr lang="en-US" altLang="zh-CN" sz="2400" b="0" i="0" dirty="0">
                <a:solidFill>
                  <a:schemeClr val="bg1"/>
                </a:solidFill>
                <a:effectLst/>
                <a:latin typeface="Helvetica Neue"/>
              </a:rPr>
              <a:t>2</a:t>
            </a:r>
            <a:r>
              <a:rPr lang="zh-CN" altLang="en-US" sz="2400" b="0" i="0" dirty="0">
                <a:solidFill>
                  <a:schemeClr val="bg1"/>
                </a:solidFill>
                <a:effectLst/>
                <a:latin typeface="Helvetica Neue"/>
              </a:rPr>
              <a:t>，如果主机</a:t>
            </a:r>
            <a:r>
              <a:rPr lang="en-US" altLang="zh-CN" sz="2400" b="0" i="0" dirty="0">
                <a:solidFill>
                  <a:schemeClr val="bg1"/>
                </a:solidFill>
                <a:effectLst/>
                <a:latin typeface="Helvetica Neue"/>
              </a:rPr>
              <a:t>1</a:t>
            </a:r>
            <a:r>
              <a:rPr lang="zh-CN" altLang="en-US" sz="2400" b="0" i="0" dirty="0">
                <a:solidFill>
                  <a:schemeClr val="bg1"/>
                </a:solidFill>
                <a:effectLst/>
                <a:latin typeface="Helvetica Neue"/>
              </a:rPr>
              <a:t>的管理员要查是哪个混蛋发包攻击自己，他一查</a:t>
            </a:r>
            <a:r>
              <a:rPr lang="en-US" altLang="zh-CN" sz="2400" b="0" i="0" dirty="0">
                <a:solidFill>
                  <a:schemeClr val="bg1"/>
                </a:solidFill>
                <a:effectLst/>
                <a:latin typeface="Helvetica Neue"/>
              </a:rPr>
              <a:t>ICMP</a:t>
            </a:r>
            <a:r>
              <a:rPr lang="zh-CN" altLang="en-US" sz="2400" b="0" i="0" dirty="0">
                <a:solidFill>
                  <a:schemeClr val="bg1"/>
                </a:solidFill>
                <a:effectLst/>
                <a:latin typeface="Helvetica Neue"/>
              </a:rPr>
              <a:t>包的源地址，咦原来是主机</a:t>
            </a:r>
            <a:r>
              <a:rPr lang="en-US" altLang="zh-CN" sz="2400" b="0" i="0" dirty="0">
                <a:solidFill>
                  <a:schemeClr val="bg1"/>
                </a:solidFill>
                <a:effectLst/>
                <a:latin typeface="Helvetica Neue"/>
              </a:rPr>
              <a:t>2</a:t>
            </a:r>
            <a:r>
              <a:rPr lang="zh-CN" altLang="en-US" sz="2400" b="0" i="0" dirty="0">
                <a:solidFill>
                  <a:schemeClr val="bg1"/>
                </a:solidFill>
                <a:effectLst/>
                <a:latin typeface="Helvetica Neue"/>
              </a:rPr>
              <a:t>，这样子主机</a:t>
            </a:r>
            <a:r>
              <a:rPr lang="en-US" altLang="zh-CN" sz="2400" b="0" i="0" dirty="0">
                <a:solidFill>
                  <a:schemeClr val="bg1"/>
                </a:solidFill>
                <a:effectLst/>
                <a:latin typeface="Helvetica Neue"/>
              </a:rPr>
              <a:t>2</a:t>
            </a:r>
            <a:r>
              <a:rPr lang="zh-CN" altLang="en-US" sz="2400" b="0" i="0" dirty="0">
                <a:solidFill>
                  <a:schemeClr val="bg1"/>
                </a:solidFill>
                <a:effectLst/>
                <a:latin typeface="Helvetica Neue"/>
              </a:rPr>
              <a:t>就成了戴罪羔羊了。</a:t>
            </a:r>
            <a:endParaRPr lang="zh-CN" altLang="en-US"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37087" y="1096045"/>
            <a:ext cx="6984776" cy="579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39"/>
          <p:cNvSpPr txBox="1"/>
          <p:nvPr/>
        </p:nvSpPr>
        <p:spPr>
          <a:xfrm>
            <a:off x="380703" y="375965"/>
            <a:ext cx="3312368" cy="584775"/>
          </a:xfrm>
          <a:prstGeom prst="rect">
            <a:avLst/>
          </a:prstGeom>
          <a:noFill/>
        </p:spPr>
        <p:txBody>
          <a:bodyPr wrap="square" rtlCol="0">
            <a:spAutoFit/>
          </a:bodyPr>
          <a:lstStyle/>
          <a:p>
            <a:pPr fontAlgn="auto">
              <a:spcBef>
                <a:spcPts val="0"/>
              </a:spcBef>
              <a:spcAft>
                <a:spcPts val="0"/>
              </a:spcAft>
            </a:pPr>
            <a:r>
              <a:rPr kumimoji="0" lang="zh-CN" altLang="en-US"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洪水攻击（伪</a:t>
            </a:r>
            <a:r>
              <a:rPr kumimoji="0" lang="en-US" altLang="zh-CN"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IP</a:t>
            </a:r>
            <a:r>
              <a:rPr kumimoji="0" lang="zh-CN" altLang="en-US"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a:t>
            </a:r>
            <a:endParaRPr lang="zh-CN" altLang="en-US" sz="3200" b="1" dirty="0">
              <a:solidFill>
                <a:prstClr val="white"/>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9"/>
          <p:cNvSpPr txBox="1"/>
          <p:nvPr/>
        </p:nvSpPr>
        <p:spPr>
          <a:xfrm>
            <a:off x="1100783" y="322191"/>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white"/>
                </a:solidFill>
                <a:latin typeface="微软雅黑" panose="020B0503020204020204" charset="-122"/>
                <a:ea typeface="微软雅黑" panose="020B0503020204020204" charset="-122"/>
                <a:cs typeface="+mn-ea"/>
                <a:sym typeface="+mn-lt"/>
              </a:rPr>
              <a:t>实验截图</a:t>
            </a:r>
            <a:endParaRPr lang="zh-CN" altLang="en-US" sz="3200" b="1" dirty="0">
              <a:solidFill>
                <a:prstClr val="white"/>
              </a:solidFill>
              <a:latin typeface="微软雅黑" panose="020B0503020204020204" charset="-122"/>
              <a:ea typeface="微软雅黑" panose="020B0503020204020204" charset="-122"/>
              <a:cs typeface="+mn-ea"/>
              <a:sym typeface="+mn-lt"/>
            </a:endParaRPr>
          </a:p>
        </p:txBody>
      </p:sp>
      <p:sp>
        <p:nvSpPr>
          <p:cNvPr id="3" name="文本框 2"/>
          <p:cNvSpPr txBox="1"/>
          <p:nvPr/>
        </p:nvSpPr>
        <p:spPr>
          <a:xfrm>
            <a:off x="380703" y="1498012"/>
            <a:ext cx="7128792" cy="369332"/>
          </a:xfrm>
          <a:prstGeom prst="rect">
            <a:avLst/>
          </a:prstGeom>
          <a:noFill/>
        </p:spPr>
        <p:txBody>
          <a:bodyPr wrap="square" rtlCol="0">
            <a:spAutoFit/>
          </a:bodyPr>
          <a:lstStyle/>
          <a:p>
            <a:r>
              <a:rPr lang="zh-CN" altLang="en-US" dirty="0">
                <a:solidFill>
                  <a:schemeClr val="bg1"/>
                </a:solidFill>
                <a:latin typeface="黑体" panose="02010609060101010101" charset="-122"/>
                <a:ea typeface="黑体" panose="02010609060101010101" charset="-122"/>
              </a:rPr>
              <a:t>主机</a:t>
            </a:r>
            <a:r>
              <a:rPr lang="en-US" altLang="zh-CN" dirty="0">
                <a:solidFill>
                  <a:schemeClr val="bg1"/>
                </a:solidFill>
                <a:latin typeface="黑体" panose="02010609060101010101" charset="-122"/>
                <a:ea typeface="黑体" panose="02010609060101010101" charset="-122"/>
              </a:rPr>
              <a:t>A</a:t>
            </a:r>
            <a:r>
              <a:rPr lang="zh-CN" altLang="en-US" dirty="0">
                <a:solidFill>
                  <a:schemeClr val="bg1"/>
                </a:solidFill>
                <a:latin typeface="黑体" panose="02010609060101010101" charset="-122"/>
                <a:ea typeface="黑体" panose="02010609060101010101" charset="-122"/>
              </a:rPr>
              <a:t>开始</a:t>
            </a:r>
            <a:r>
              <a:rPr lang="en-US" altLang="zh-CN" dirty="0">
                <a:solidFill>
                  <a:schemeClr val="bg1"/>
                </a:solidFill>
                <a:latin typeface="黑体" panose="02010609060101010101" charset="-122"/>
                <a:ea typeface="黑体" panose="02010609060101010101" charset="-122"/>
              </a:rPr>
              <a:t>ICMP</a:t>
            </a:r>
            <a:r>
              <a:rPr lang="zh-CN" altLang="en-US" dirty="0">
                <a:solidFill>
                  <a:schemeClr val="bg1"/>
                </a:solidFill>
                <a:latin typeface="黑体" panose="02010609060101010101" charset="-122"/>
                <a:ea typeface="黑体" panose="02010609060101010101" charset="-122"/>
              </a:rPr>
              <a:t>伪</a:t>
            </a:r>
            <a:r>
              <a:rPr lang="en-US" altLang="zh-CN" dirty="0">
                <a:solidFill>
                  <a:schemeClr val="bg1"/>
                </a:solidFill>
                <a:latin typeface="黑体" panose="02010609060101010101" charset="-122"/>
                <a:ea typeface="黑体" panose="02010609060101010101" charset="-122"/>
              </a:rPr>
              <a:t>IP</a:t>
            </a:r>
            <a:r>
              <a:rPr lang="zh-CN" altLang="en-US" dirty="0">
                <a:solidFill>
                  <a:schemeClr val="bg1"/>
                </a:solidFill>
                <a:latin typeface="黑体" panose="02010609060101010101" charset="-122"/>
                <a:ea typeface="黑体" panose="02010609060101010101" charset="-122"/>
              </a:rPr>
              <a:t>攻击</a:t>
            </a:r>
            <a:endParaRPr lang="zh-CN" altLang="en-US" dirty="0">
              <a:solidFill>
                <a:schemeClr val="bg1"/>
              </a:solidFill>
              <a:latin typeface="黑体" panose="02010609060101010101" charset="-122"/>
              <a:ea typeface="黑体" panose="02010609060101010101" charset="-122"/>
            </a:endParaRPr>
          </a:p>
        </p:txBody>
      </p:sp>
      <p:pic>
        <p:nvPicPr>
          <p:cNvPr id="9" name="图片 8"/>
          <p:cNvPicPr>
            <a:picLocks noChangeAspect="1"/>
          </p:cNvPicPr>
          <p:nvPr/>
        </p:nvPicPr>
        <p:blipFill>
          <a:blip r:embed="rId1"/>
          <a:stretch>
            <a:fillRect/>
          </a:stretch>
        </p:blipFill>
        <p:spPr>
          <a:xfrm>
            <a:off x="380703" y="1888133"/>
            <a:ext cx="8515375" cy="648072"/>
          </a:xfrm>
          <a:prstGeom prst="rect">
            <a:avLst/>
          </a:prstGeom>
        </p:spPr>
      </p:pic>
      <p:sp>
        <p:nvSpPr>
          <p:cNvPr id="10" name="文本框 9"/>
          <p:cNvSpPr txBox="1"/>
          <p:nvPr/>
        </p:nvSpPr>
        <p:spPr>
          <a:xfrm>
            <a:off x="380703" y="3832349"/>
            <a:ext cx="4968552" cy="922020"/>
          </a:xfrm>
          <a:prstGeom prst="rect">
            <a:avLst/>
          </a:prstGeom>
          <a:noFill/>
        </p:spPr>
        <p:txBody>
          <a:bodyPr wrap="square" rtlCol="0">
            <a:spAutoFit/>
          </a:bodyPr>
          <a:lstStyle/>
          <a:p>
            <a:r>
              <a:rPr lang="zh-CN" altLang="en-US" dirty="0">
                <a:solidFill>
                  <a:schemeClr val="bg1"/>
                </a:solidFill>
                <a:latin typeface="黑体" panose="02010609060101010101" charset="-122"/>
                <a:ea typeface="黑体" panose="02010609060101010101" charset="-122"/>
              </a:rPr>
              <a:t>主机</a:t>
            </a:r>
            <a:r>
              <a:rPr lang="en-US" altLang="zh-CN" dirty="0">
                <a:solidFill>
                  <a:schemeClr val="bg1"/>
                </a:solidFill>
                <a:latin typeface="黑体" panose="02010609060101010101" charset="-122"/>
                <a:ea typeface="黑体" panose="02010609060101010101" charset="-122"/>
              </a:rPr>
              <a:t>B</a:t>
            </a:r>
            <a:r>
              <a:rPr lang="zh-CN" altLang="en-US" dirty="0">
                <a:solidFill>
                  <a:schemeClr val="bg1"/>
                </a:solidFill>
                <a:latin typeface="黑体" panose="02010609060101010101" charset="-122"/>
                <a:ea typeface="黑体" panose="02010609060101010101" charset="-122"/>
              </a:rPr>
              <a:t>开始抓包</a:t>
            </a:r>
            <a:endParaRPr lang="zh-CN" altLang="en-US" dirty="0">
              <a:solidFill>
                <a:schemeClr val="bg1"/>
              </a:solidFill>
              <a:latin typeface="黑体" panose="02010609060101010101" charset="-122"/>
              <a:ea typeface="黑体" panose="02010609060101010101" charset="-122"/>
            </a:endParaRPr>
          </a:p>
          <a:p>
            <a:r>
              <a:rPr lang="zh-CN" altLang="en-US" dirty="0">
                <a:solidFill>
                  <a:schemeClr val="bg1"/>
                </a:solidFill>
                <a:latin typeface="黑体" panose="02010609060101010101" charset="-122"/>
                <a:ea typeface="黑体" panose="02010609060101010101" charset="-122"/>
              </a:rPr>
              <a:t>tcpdump -nn -i ens33 icmp</a:t>
            </a:r>
            <a:endParaRPr lang="zh-CN" altLang="en-US" dirty="0">
              <a:solidFill>
                <a:schemeClr val="bg1"/>
              </a:solidFill>
              <a:latin typeface="黑体" panose="02010609060101010101" charset="-122"/>
              <a:ea typeface="黑体" panose="02010609060101010101" charset="-122"/>
            </a:endParaRPr>
          </a:p>
          <a:p>
            <a:r>
              <a:rPr lang="en-US" altLang="zh-CN" dirty="0">
                <a:solidFill>
                  <a:schemeClr val="bg1"/>
                </a:solidFill>
                <a:latin typeface="黑体" panose="02010609060101010101" charset="-122"/>
                <a:ea typeface="黑体" panose="02010609060101010101" charset="-122"/>
              </a:rPr>
              <a:t>-nn</a:t>
            </a:r>
            <a:r>
              <a:rPr lang="zh-CN" altLang="en-US" dirty="0">
                <a:solidFill>
                  <a:schemeClr val="bg1"/>
                </a:solidFill>
                <a:latin typeface="黑体" panose="02010609060101010101" charset="-122"/>
                <a:ea typeface="黑体" panose="02010609060101010101" charset="-122"/>
              </a:rPr>
              <a:t>显示</a:t>
            </a:r>
            <a:r>
              <a:rPr lang="en-US" altLang="zh-CN" dirty="0">
                <a:solidFill>
                  <a:schemeClr val="bg1"/>
                </a:solidFill>
                <a:latin typeface="黑体" panose="02010609060101010101" charset="-122"/>
                <a:ea typeface="黑体" panose="02010609060101010101" charset="-122"/>
              </a:rPr>
              <a:t>ip</a:t>
            </a:r>
            <a:r>
              <a:rPr lang="zh-CN" altLang="en-US" dirty="0">
                <a:solidFill>
                  <a:schemeClr val="bg1"/>
                </a:solidFill>
                <a:latin typeface="黑体" panose="02010609060101010101" charset="-122"/>
                <a:ea typeface="黑体" panose="02010609060101010101" charset="-122"/>
              </a:rPr>
              <a:t>地址和</a:t>
            </a:r>
            <a:r>
              <a:rPr lang="en-US" altLang="zh-CN" dirty="0">
                <a:solidFill>
                  <a:schemeClr val="bg1"/>
                </a:solidFill>
                <a:latin typeface="黑体" panose="02010609060101010101" charset="-122"/>
                <a:ea typeface="黑体" panose="02010609060101010101" charset="-122"/>
              </a:rPr>
              <a:t>Mac</a:t>
            </a:r>
            <a:r>
              <a:rPr lang="zh-CN" altLang="en-US" dirty="0">
                <a:solidFill>
                  <a:schemeClr val="bg1"/>
                </a:solidFill>
                <a:latin typeface="黑体" panose="02010609060101010101" charset="-122"/>
                <a:ea typeface="黑体" panose="02010609060101010101" charset="-122"/>
              </a:rPr>
              <a:t>地址</a:t>
            </a:r>
            <a:endParaRPr lang="zh-CN" altLang="en-US" dirty="0">
              <a:solidFill>
                <a:schemeClr val="bg1"/>
              </a:solidFill>
              <a:latin typeface="黑体" panose="02010609060101010101" charset="-122"/>
              <a:ea typeface="黑体" panose="02010609060101010101" charset="-122"/>
            </a:endParaRPr>
          </a:p>
        </p:txBody>
      </p:sp>
      <p:pic>
        <p:nvPicPr>
          <p:cNvPr id="12" name="图片 11"/>
          <p:cNvPicPr>
            <a:picLocks noChangeAspect="1"/>
          </p:cNvPicPr>
          <p:nvPr/>
        </p:nvPicPr>
        <p:blipFill>
          <a:blip r:embed="rId2"/>
          <a:stretch>
            <a:fillRect/>
          </a:stretch>
        </p:blipFill>
        <p:spPr>
          <a:xfrm>
            <a:off x="380703" y="5187591"/>
            <a:ext cx="8922857" cy="7393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0" name="TextBox 39"/>
          <p:cNvSpPr txBox="1"/>
          <p:nvPr/>
        </p:nvSpPr>
        <p:spPr>
          <a:xfrm>
            <a:off x="1028775" y="303957"/>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white"/>
                </a:solidFill>
                <a:latin typeface="微软雅黑" panose="020B0503020204020204" charset="-122"/>
                <a:ea typeface="微软雅黑" panose="020B0503020204020204" charset="-122"/>
                <a:cs typeface="+mn-ea"/>
                <a:sym typeface="+mn-lt"/>
              </a:rPr>
              <a:t>实验截图</a:t>
            </a:r>
            <a:endParaRPr lang="zh-CN" altLang="en-US" sz="3200" b="1" dirty="0">
              <a:solidFill>
                <a:prstClr val="white"/>
              </a:solidFill>
              <a:latin typeface="微软雅黑" panose="020B0503020204020204" charset="-122"/>
              <a:ea typeface="微软雅黑" panose="020B0503020204020204" charset="-122"/>
              <a:cs typeface="+mn-ea"/>
              <a:sym typeface="+mn-lt"/>
            </a:endParaRPr>
          </a:p>
        </p:txBody>
      </p:sp>
      <p:sp>
        <p:nvSpPr>
          <p:cNvPr id="2" name="文本框 1"/>
          <p:cNvSpPr txBox="1"/>
          <p:nvPr/>
        </p:nvSpPr>
        <p:spPr>
          <a:xfrm>
            <a:off x="92671" y="1672109"/>
            <a:ext cx="7560840" cy="369332"/>
          </a:xfrm>
          <a:prstGeom prst="rect">
            <a:avLst/>
          </a:prstGeom>
          <a:noFill/>
        </p:spPr>
        <p:txBody>
          <a:bodyPr wrap="square" rtlCol="0">
            <a:spAutoFit/>
          </a:bodyPr>
          <a:lstStyle/>
          <a:p>
            <a:r>
              <a:rPr lang="zh-CN" altLang="en-US" dirty="0">
                <a:solidFill>
                  <a:schemeClr val="bg1"/>
                </a:solidFill>
                <a:latin typeface="黑体" panose="02010609060101010101" charset="-122"/>
                <a:ea typeface="黑体" panose="02010609060101010101" charset="-122"/>
              </a:rPr>
              <a:t>主机</a:t>
            </a:r>
            <a:r>
              <a:rPr lang="en-US" altLang="zh-CN" dirty="0">
                <a:solidFill>
                  <a:schemeClr val="bg1"/>
                </a:solidFill>
                <a:latin typeface="黑体" panose="02010609060101010101" charset="-122"/>
                <a:ea typeface="黑体" panose="02010609060101010101" charset="-122"/>
              </a:rPr>
              <a:t>B</a:t>
            </a:r>
            <a:r>
              <a:rPr lang="zh-CN" altLang="en-US" dirty="0">
                <a:solidFill>
                  <a:schemeClr val="bg1"/>
                </a:solidFill>
                <a:latin typeface="黑体" panose="02010609060101010101" charset="-122"/>
                <a:ea typeface="黑体" panose="02010609060101010101" charset="-122"/>
              </a:rPr>
              <a:t>抓到了主机</a:t>
            </a:r>
            <a:r>
              <a:rPr lang="en-US" altLang="zh-CN" dirty="0">
                <a:solidFill>
                  <a:schemeClr val="bg1"/>
                </a:solidFill>
                <a:latin typeface="黑体" panose="02010609060101010101" charset="-122"/>
                <a:ea typeface="黑体" panose="02010609060101010101" charset="-122"/>
              </a:rPr>
              <a:t>A</a:t>
            </a:r>
            <a:r>
              <a:rPr lang="zh-CN" altLang="en-US" dirty="0">
                <a:solidFill>
                  <a:schemeClr val="bg1"/>
                </a:solidFill>
                <a:latin typeface="黑体" panose="02010609060101010101" charset="-122"/>
                <a:ea typeface="黑体" panose="02010609060101010101" charset="-122"/>
              </a:rPr>
              <a:t>伪</a:t>
            </a:r>
            <a:r>
              <a:rPr lang="en-US" altLang="zh-CN" dirty="0">
                <a:solidFill>
                  <a:schemeClr val="bg1"/>
                </a:solidFill>
                <a:latin typeface="黑体" panose="02010609060101010101" charset="-122"/>
                <a:ea typeface="黑体" panose="02010609060101010101" charset="-122"/>
              </a:rPr>
              <a:t>IP</a:t>
            </a:r>
            <a:r>
              <a:rPr lang="zh-CN" altLang="en-US" dirty="0">
                <a:solidFill>
                  <a:schemeClr val="bg1"/>
                </a:solidFill>
                <a:latin typeface="黑体" panose="02010609060101010101" charset="-122"/>
                <a:ea typeface="黑体" panose="02010609060101010101" charset="-122"/>
              </a:rPr>
              <a:t>发送的</a:t>
            </a:r>
            <a:r>
              <a:rPr lang="en-US" altLang="zh-CN" dirty="0">
                <a:solidFill>
                  <a:schemeClr val="bg1"/>
                </a:solidFill>
                <a:latin typeface="黑体" panose="02010609060101010101" charset="-122"/>
                <a:ea typeface="黑体" panose="02010609060101010101" charset="-122"/>
              </a:rPr>
              <a:t>ICMP</a:t>
            </a:r>
            <a:r>
              <a:rPr lang="zh-CN" altLang="en-US" dirty="0">
                <a:solidFill>
                  <a:schemeClr val="bg1"/>
                </a:solidFill>
                <a:latin typeface="黑体" panose="02010609060101010101" charset="-122"/>
                <a:ea typeface="黑体" panose="02010609060101010101" charset="-122"/>
              </a:rPr>
              <a:t>请求</a:t>
            </a:r>
            <a:endParaRPr lang="en-US" altLang="zh-CN" dirty="0">
              <a:solidFill>
                <a:schemeClr val="bg1"/>
              </a:solidFill>
              <a:latin typeface="黑体" panose="02010609060101010101" charset="-122"/>
              <a:ea typeface="黑体" panose="02010609060101010101" charset="-122"/>
            </a:endParaRP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39"/>
          <p:cNvSpPr txBox="1"/>
          <p:nvPr/>
        </p:nvSpPr>
        <p:spPr>
          <a:xfrm>
            <a:off x="1142484" y="303957"/>
            <a:ext cx="1826141"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主要代码</a:t>
            </a:r>
            <a:endParaRPr kumimoji="0" lang="zh-CN" altLang="en-US"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pic>
        <p:nvPicPr>
          <p:cNvPr id="3" name="图片 2"/>
          <p:cNvPicPr>
            <a:picLocks noChangeAspect="1"/>
          </p:cNvPicPr>
          <p:nvPr/>
        </p:nvPicPr>
        <p:blipFill>
          <a:blip r:embed="rId1"/>
          <a:stretch>
            <a:fillRect/>
          </a:stretch>
        </p:blipFill>
        <p:spPr>
          <a:xfrm>
            <a:off x="347411" y="4120381"/>
            <a:ext cx="4747671" cy="853514"/>
          </a:xfrm>
          <a:prstGeom prst="rect">
            <a:avLst/>
          </a:prstGeom>
        </p:spPr>
      </p:pic>
      <p:pic>
        <p:nvPicPr>
          <p:cNvPr id="5" name="图片 4"/>
          <p:cNvPicPr>
            <a:picLocks noChangeAspect="1"/>
          </p:cNvPicPr>
          <p:nvPr/>
        </p:nvPicPr>
        <p:blipFill>
          <a:blip r:embed="rId2"/>
          <a:stretch>
            <a:fillRect/>
          </a:stretch>
        </p:blipFill>
        <p:spPr>
          <a:xfrm>
            <a:off x="347530" y="1812145"/>
            <a:ext cx="3970364" cy="1425063"/>
          </a:xfrm>
          <a:prstGeom prst="rect">
            <a:avLst/>
          </a:prstGeom>
        </p:spPr>
      </p:pic>
      <p:sp>
        <p:nvSpPr>
          <p:cNvPr id="6" name="文本框 5"/>
          <p:cNvSpPr txBox="1"/>
          <p:nvPr/>
        </p:nvSpPr>
        <p:spPr>
          <a:xfrm>
            <a:off x="347411" y="1308089"/>
            <a:ext cx="5472608" cy="369332"/>
          </a:xfrm>
          <a:prstGeom prst="rect">
            <a:avLst/>
          </a:prstGeom>
          <a:noFill/>
        </p:spPr>
        <p:txBody>
          <a:bodyPr wrap="square" rtlCol="0">
            <a:spAutoFit/>
          </a:bodyPr>
          <a:lstStyle/>
          <a:p>
            <a:r>
              <a:rPr lang="zh-CN" altLang="en-US" dirty="0">
                <a:solidFill>
                  <a:schemeClr val="bg1"/>
                </a:solidFill>
                <a:latin typeface="黑体" panose="02010609060101010101" charset="-122"/>
                <a:ea typeface="黑体" panose="02010609060101010101" charset="-122"/>
              </a:rPr>
              <a:t>初始变量的创建</a:t>
            </a:r>
            <a:endParaRPr lang="zh-CN" altLang="en-US" dirty="0">
              <a:solidFill>
                <a:schemeClr val="bg1"/>
              </a:solidFill>
              <a:latin typeface="黑体" panose="02010609060101010101" charset="-122"/>
              <a:ea typeface="黑体" panose="02010609060101010101" charset="-122"/>
            </a:endParaRPr>
          </a:p>
        </p:txBody>
      </p:sp>
      <p:sp>
        <p:nvSpPr>
          <p:cNvPr id="7" name="文本框 6"/>
          <p:cNvSpPr txBox="1"/>
          <p:nvPr/>
        </p:nvSpPr>
        <p:spPr>
          <a:xfrm>
            <a:off x="347411" y="3616325"/>
            <a:ext cx="4248472" cy="369332"/>
          </a:xfrm>
          <a:prstGeom prst="rect">
            <a:avLst/>
          </a:prstGeom>
          <a:noFill/>
        </p:spPr>
        <p:txBody>
          <a:bodyPr wrap="square" rtlCol="0">
            <a:spAutoFit/>
          </a:bodyPr>
          <a:lstStyle/>
          <a:p>
            <a:r>
              <a:rPr lang="zh-CN" altLang="en-US" dirty="0">
                <a:solidFill>
                  <a:schemeClr val="bg1"/>
                </a:solidFill>
                <a:latin typeface="黑体" panose="02010609060101010101" charset="-122"/>
                <a:ea typeface="黑体" panose="02010609060101010101" charset="-122"/>
              </a:rPr>
              <a:t>创建伪</a:t>
            </a:r>
            <a:r>
              <a:rPr lang="en-US" altLang="zh-CN" dirty="0">
                <a:solidFill>
                  <a:schemeClr val="bg1"/>
                </a:solidFill>
                <a:latin typeface="黑体" panose="02010609060101010101" charset="-122"/>
                <a:ea typeface="黑体" panose="02010609060101010101" charset="-122"/>
              </a:rPr>
              <a:t>IP</a:t>
            </a:r>
            <a:r>
              <a:rPr lang="zh-CN" altLang="en-US" dirty="0">
                <a:solidFill>
                  <a:schemeClr val="bg1"/>
                </a:solidFill>
                <a:latin typeface="黑体" panose="02010609060101010101" charset="-122"/>
                <a:ea typeface="黑体" panose="02010609060101010101" charset="-122"/>
              </a:rPr>
              <a:t>地址</a:t>
            </a:r>
            <a:endParaRPr lang="zh-CN" altLang="en-US" dirty="0">
              <a:solidFill>
                <a:schemeClr val="bg1"/>
              </a:solidFill>
              <a:latin typeface="黑体" panose="02010609060101010101" charset="-122"/>
              <a:ea typeface="黑体" panose="02010609060101010101" charset="-122"/>
            </a:endParaRPr>
          </a:p>
        </p:txBody>
      </p:sp>
      <p:pic>
        <p:nvPicPr>
          <p:cNvPr id="9" name="图片 8"/>
          <p:cNvPicPr>
            <a:picLocks noChangeAspect="1"/>
          </p:cNvPicPr>
          <p:nvPr/>
        </p:nvPicPr>
        <p:blipFill>
          <a:blip r:embed="rId3"/>
          <a:stretch>
            <a:fillRect/>
          </a:stretch>
        </p:blipFill>
        <p:spPr>
          <a:xfrm>
            <a:off x="347411" y="5620232"/>
            <a:ext cx="7079593" cy="922100"/>
          </a:xfrm>
          <a:prstGeom prst="rect">
            <a:avLst/>
          </a:prstGeom>
        </p:spPr>
      </p:pic>
      <p:sp>
        <p:nvSpPr>
          <p:cNvPr id="10" name="文本框 9"/>
          <p:cNvSpPr txBox="1"/>
          <p:nvPr/>
        </p:nvSpPr>
        <p:spPr>
          <a:xfrm>
            <a:off x="347411" y="5176112"/>
            <a:ext cx="6081964" cy="369332"/>
          </a:xfrm>
          <a:prstGeom prst="rect">
            <a:avLst/>
          </a:prstGeom>
          <a:noFill/>
        </p:spPr>
        <p:txBody>
          <a:bodyPr wrap="square" rtlCol="0">
            <a:spAutoFit/>
          </a:bodyPr>
          <a:lstStyle/>
          <a:p>
            <a:r>
              <a:rPr lang="zh-CN" altLang="en-US" dirty="0">
                <a:solidFill>
                  <a:schemeClr val="bg1"/>
                </a:solidFill>
                <a:latin typeface="黑体" panose="02010609060101010101" charset="-122"/>
                <a:ea typeface="黑体" panose="02010609060101010101" charset="-122"/>
              </a:rPr>
              <a:t>对目标开始发送数据</a:t>
            </a:r>
            <a:endParaRPr lang="zh-CN" altLang="en-US" dirty="0">
              <a:solidFill>
                <a:schemeClr val="bg1"/>
              </a:solidFill>
              <a:latin typeface="黑体" panose="02010609060101010101" charset="-122"/>
              <a:ea typeface="黑体"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39"/>
          <p:cNvSpPr txBox="1"/>
          <p:nvPr/>
        </p:nvSpPr>
        <p:spPr>
          <a:xfrm>
            <a:off x="1142484" y="303957"/>
            <a:ext cx="1826141"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主要代码</a:t>
            </a:r>
            <a:endParaRPr kumimoji="0" lang="zh-CN" altLang="en-US"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pic>
        <p:nvPicPr>
          <p:cNvPr id="4" name="图片 3"/>
          <p:cNvPicPr>
            <a:picLocks noChangeAspect="1"/>
          </p:cNvPicPr>
          <p:nvPr/>
        </p:nvPicPr>
        <p:blipFill>
          <a:blip r:embed="rId1"/>
          <a:stretch>
            <a:fillRect/>
          </a:stretch>
        </p:blipFill>
        <p:spPr>
          <a:xfrm>
            <a:off x="381488" y="1738946"/>
            <a:ext cx="4244708" cy="731583"/>
          </a:xfrm>
          <a:prstGeom prst="rect">
            <a:avLst/>
          </a:prstGeom>
        </p:spPr>
      </p:pic>
      <p:pic>
        <p:nvPicPr>
          <p:cNvPr id="11" name="图片 10"/>
          <p:cNvPicPr>
            <a:picLocks noChangeAspect="1"/>
          </p:cNvPicPr>
          <p:nvPr/>
        </p:nvPicPr>
        <p:blipFill>
          <a:blip r:embed="rId2"/>
          <a:stretch>
            <a:fillRect/>
          </a:stretch>
        </p:blipFill>
        <p:spPr>
          <a:xfrm>
            <a:off x="389372" y="3191997"/>
            <a:ext cx="5479255" cy="1127858"/>
          </a:xfrm>
          <a:prstGeom prst="rect">
            <a:avLst/>
          </a:prstGeom>
        </p:spPr>
      </p:pic>
      <p:sp>
        <p:nvSpPr>
          <p:cNvPr id="14" name="文本框 13"/>
          <p:cNvSpPr txBox="1"/>
          <p:nvPr/>
        </p:nvSpPr>
        <p:spPr>
          <a:xfrm>
            <a:off x="381488" y="1369614"/>
            <a:ext cx="4904234" cy="369332"/>
          </a:xfrm>
          <a:prstGeom prst="rect">
            <a:avLst/>
          </a:prstGeom>
          <a:noFill/>
        </p:spPr>
        <p:txBody>
          <a:bodyPr wrap="square" rtlCol="0">
            <a:spAutoFit/>
          </a:bodyPr>
          <a:lstStyle/>
          <a:p>
            <a:r>
              <a:rPr lang="zh-CN" altLang="en-US" dirty="0">
                <a:solidFill>
                  <a:schemeClr val="bg1"/>
                </a:solidFill>
                <a:latin typeface="黑体" panose="02010609060101010101" charset="-122"/>
                <a:ea typeface="黑体" panose="02010609060101010101" charset="-122"/>
              </a:rPr>
              <a:t>创建结构体、赋值</a:t>
            </a:r>
            <a:r>
              <a:rPr lang="en-US" altLang="zh-CN" dirty="0">
                <a:solidFill>
                  <a:schemeClr val="bg1"/>
                </a:solidFill>
                <a:latin typeface="黑体" panose="02010609060101010101" charset="-122"/>
                <a:ea typeface="黑体" panose="02010609060101010101" charset="-122"/>
              </a:rPr>
              <a:t>ICMP</a:t>
            </a:r>
            <a:r>
              <a:rPr lang="zh-CN" altLang="en-US" dirty="0">
                <a:solidFill>
                  <a:schemeClr val="bg1"/>
                </a:solidFill>
                <a:latin typeface="黑体" panose="02010609060101010101" charset="-122"/>
                <a:ea typeface="黑体" panose="02010609060101010101" charset="-122"/>
              </a:rPr>
              <a:t>协议名字以及线程数组</a:t>
            </a:r>
            <a:endParaRPr lang="zh-CN" altLang="en-US" dirty="0">
              <a:solidFill>
                <a:schemeClr val="bg1"/>
              </a:solidFill>
              <a:latin typeface="黑体" panose="02010609060101010101" charset="-122"/>
              <a:ea typeface="黑体" panose="02010609060101010101" charset="-122"/>
            </a:endParaRPr>
          </a:p>
        </p:txBody>
      </p:sp>
      <p:sp>
        <p:nvSpPr>
          <p:cNvPr id="16" name="文本框 15"/>
          <p:cNvSpPr txBox="1"/>
          <p:nvPr/>
        </p:nvSpPr>
        <p:spPr>
          <a:xfrm>
            <a:off x="381488" y="2670173"/>
            <a:ext cx="4904234" cy="369332"/>
          </a:xfrm>
          <a:prstGeom prst="rect">
            <a:avLst/>
          </a:prstGeom>
          <a:noFill/>
        </p:spPr>
        <p:txBody>
          <a:bodyPr wrap="square" rtlCol="0">
            <a:spAutoFit/>
          </a:bodyPr>
          <a:lstStyle/>
          <a:p>
            <a:r>
              <a:rPr lang="zh-CN" altLang="en-US" dirty="0">
                <a:solidFill>
                  <a:schemeClr val="bg1"/>
                </a:solidFill>
                <a:latin typeface="黑体" panose="02010609060101010101" charset="-122"/>
                <a:ea typeface="黑体" panose="02010609060101010101" charset="-122"/>
              </a:rPr>
              <a:t>获取协议信息，确保信息为</a:t>
            </a:r>
            <a:r>
              <a:rPr lang="en-US" altLang="zh-CN" dirty="0">
                <a:solidFill>
                  <a:schemeClr val="bg1"/>
                </a:solidFill>
                <a:latin typeface="黑体" panose="02010609060101010101" charset="-122"/>
                <a:ea typeface="黑体" panose="02010609060101010101" charset="-122"/>
              </a:rPr>
              <a:t>ICMP</a:t>
            </a:r>
            <a:endParaRPr lang="zh-CN" altLang="en-US" dirty="0">
              <a:solidFill>
                <a:schemeClr val="bg1"/>
              </a:solidFill>
              <a:latin typeface="黑体" panose="02010609060101010101" charset="-122"/>
              <a:ea typeface="黑体" panose="02010609060101010101" charset="-122"/>
            </a:endParaRPr>
          </a:p>
        </p:txBody>
      </p:sp>
      <p:pic>
        <p:nvPicPr>
          <p:cNvPr id="18" name="图片 17"/>
          <p:cNvPicPr>
            <a:picLocks noChangeAspect="1"/>
          </p:cNvPicPr>
          <p:nvPr/>
        </p:nvPicPr>
        <p:blipFill>
          <a:blip r:embed="rId3"/>
          <a:stretch>
            <a:fillRect/>
          </a:stretch>
        </p:blipFill>
        <p:spPr>
          <a:xfrm>
            <a:off x="381488" y="5084493"/>
            <a:ext cx="5494496" cy="1844200"/>
          </a:xfrm>
          <a:prstGeom prst="rect">
            <a:avLst/>
          </a:prstGeom>
        </p:spPr>
      </p:pic>
      <p:sp>
        <p:nvSpPr>
          <p:cNvPr id="21" name="文本框 20"/>
          <p:cNvSpPr txBox="1"/>
          <p:nvPr/>
        </p:nvSpPr>
        <p:spPr>
          <a:xfrm>
            <a:off x="389372" y="4577456"/>
            <a:ext cx="4904234" cy="369332"/>
          </a:xfrm>
          <a:prstGeom prst="rect">
            <a:avLst/>
          </a:prstGeom>
          <a:noFill/>
        </p:spPr>
        <p:txBody>
          <a:bodyPr wrap="square" rtlCol="0">
            <a:spAutoFit/>
          </a:bodyPr>
          <a:lstStyle/>
          <a:p>
            <a:r>
              <a:rPr lang="zh-CN" altLang="en-US" dirty="0">
                <a:solidFill>
                  <a:schemeClr val="bg1"/>
                </a:solidFill>
                <a:latin typeface="黑体" panose="02010609060101010101" charset="-122"/>
                <a:ea typeface="黑体" panose="02010609060101010101" charset="-122"/>
              </a:rPr>
              <a:t>创建多线程开始对目的</a:t>
            </a:r>
            <a:r>
              <a:rPr lang="en-US" altLang="zh-CN" dirty="0">
                <a:solidFill>
                  <a:schemeClr val="bg1"/>
                </a:solidFill>
                <a:latin typeface="黑体" panose="02010609060101010101" charset="-122"/>
                <a:ea typeface="黑体" panose="02010609060101010101" charset="-122"/>
              </a:rPr>
              <a:t>IP</a:t>
            </a:r>
            <a:r>
              <a:rPr lang="zh-CN" altLang="en-US" dirty="0">
                <a:solidFill>
                  <a:schemeClr val="bg1"/>
                </a:solidFill>
                <a:latin typeface="黑体" panose="02010609060101010101" charset="-122"/>
                <a:ea typeface="黑体" panose="02010609060101010101" charset="-122"/>
              </a:rPr>
              <a:t>进行攻击</a:t>
            </a:r>
            <a:endParaRPr lang="zh-CN" altLang="en-US" dirty="0">
              <a:solidFill>
                <a:schemeClr val="bg1"/>
              </a:solidFill>
              <a:latin typeface="黑体" panose="02010609060101010101" charset="-122"/>
              <a:ea typeface="黑体"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41145" y="687705"/>
            <a:ext cx="4286250" cy="368300"/>
          </a:xfrm>
          <a:prstGeom prst="rect">
            <a:avLst/>
          </a:prstGeom>
          <a:noFill/>
        </p:spPr>
        <p:txBody>
          <a:bodyPr wrap="square" rtlCol="0">
            <a:spAutoFit/>
          </a:bodyPr>
          <a:p>
            <a:r>
              <a:rPr lang="en-US" altLang="zh-CN">
                <a:solidFill>
                  <a:srgbClr val="FF0000"/>
                </a:solidFill>
              </a:rPr>
              <a:t>ping</a:t>
            </a:r>
            <a:endParaRPr lang="en-US" altLang="zh-CN">
              <a:solidFill>
                <a:srgbClr val="FF0000"/>
              </a:solidFill>
            </a:endParaRPr>
          </a:p>
        </p:txBody>
      </p:sp>
      <p:sp>
        <p:nvSpPr>
          <p:cNvPr id="3" name="文本框 2"/>
          <p:cNvSpPr txBox="1"/>
          <p:nvPr/>
        </p:nvSpPr>
        <p:spPr>
          <a:xfrm>
            <a:off x="1706880" y="1343025"/>
            <a:ext cx="9973310" cy="4481195"/>
          </a:xfrm>
          <a:prstGeom prst="rect">
            <a:avLst/>
          </a:prstGeom>
          <a:noFill/>
        </p:spPr>
        <p:txBody>
          <a:bodyPr wrap="square" rtlCol="0" anchor="t">
            <a:noAutofit/>
          </a:bodyPr>
          <a:p>
            <a:r>
              <a:rPr lang="en-US" altLang="zh-CN" sz="2800">
                <a:solidFill>
                  <a:srgbClr val="FF0000"/>
                </a:solidFill>
              </a:rPr>
              <a:t>p</a:t>
            </a:r>
            <a:r>
              <a:rPr lang="zh-CN" altLang="en-US" sz="2800">
                <a:solidFill>
                  <a:srgbClr val="FF0000"/>
                </a:solidFill>
              </a:rPr>
              <a:t>ing 命令执行的时候，源主机首先会构建一个 ICMP 回送请求消息数据包。在这个数据包内会包含多个字段，重点看两个：“类型”和“序号”，类型：对于回送请求消息而言该字段为 8；序号：主要用于区分连续 ping 的时候发出的多个数据包。每发出一个请求数据包，序号会自动加 1。同时在报文的数据部分会插入发送时间，方便计算往返时间。</a:t>
            </a:r>
            <a:endParaRPr lang="zh-CN" altLang="en-US" sz="2800">
              <a:solidFill>
                <a:srgbClr val="FF0000"/>
              </a:solidFill>
            </a:endParaRPr>
          </a:p>
          <a:p>
            <a:endParaRPr lang="zh-CN" altLang="en-US" sz="2800">
              <a:solidFill>
                <a:srgbClr val="FF0000"/>
              </a:solidFill>
            </a:endParaRPr>
          </a:p>
          <a:p>
            <a:r>
              <a:rPr lang="zh-CN" altLang="en-US" sz="2800">
                <a:solidFill>
                  <a:srgbClr val="FF0000"/>
                </a:solidFill>
              </a:rPr>
              <a:t>在规定的时候间内，源主机如果没有接到 ICMP 的应答包，则说明目标主机不可达；如果接收到了ICMP回送响应消息，则说明目标主机可达。同时，源主机会用当前时间减去该数据包初起从源主机上发出的时间，从而得出ICMP数据包的时间延迟（也就是Ping延迟）</a:t>
            </a:r>
            <a:endParaRPr lang="zh-CN" altLang="en-US" sz="28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1" name="文本框 42"/>
          <p:cNvSpPr txBox="1"/>
          <p:nvPr/>
        </p:nvSpPr>
        <p:spPr>
          <a:xfrm>
            <a:off x="1254219" y="3001237"/>
            <a:ext cx="819785" cy="707886"/>
          </a:xfrm>
          <a:prstGeom prst="rect">
            <a:avLst/>
          </a:prstGeom>
          <a:noFill/>
        </p:spPr>
        <p:txBody>
          <a:bodyPr wrap="square" rtlCol="0">
            <a:spAutoFit/>
          </a:bodyPr>
          <a:lstStyle/>
          <a:p>
            <a:pPr algn="r" fontAlgn="auto">
              <a:spcBef>
                <a:spcPts val="0"/>
              </a:spcBef>
              <a:spcAft>
                <a:spcPts val="0"/>
              </a:spcAft>
            </a:pPr>
            <a:r>
              <a:rPr lang="en-US" altLang="zh-CN" sz="4000" b="1">
                <a:solidFill>
                  <a:prstClr val="white"/>
                </a:solidFill>
                <a:latin typeface="微软雅黑" panose="020B0503020204020204" charset="-122"/>
                <a:ea typeface="微软雅黑" panose="020B0503020204020204" charset="-122"/>
                <a:cs typeface="+mn-ea"/>
                <a:sym typeface="+mn-lt"/>
              </a:rPr>
              <a:t>01</a:t>
            </a:r>
            <a:endParaRPr lang="en-US" altLang="zh-CN" sz="4000" b="1">
              <a:solidFill>
                <a:prstClr val="white"/>
              </a:solidFill>
              <a:latin typeface="微软雅黑" panose="020B0503020204020204" charset="-122"/>
              <a:ea typeface="微软雅黑" panose="020B0503020204020204" charset="-122"/>
              <a:cs typeface="+mn-ea"/>
              <a:sym typeface="+mn-lt"/>
            </a:endParaRPr>
          </a:p>
        </p:txBody>
      </p:sp>
      <p:sp>
        <p:nvSpPr>
          <p:cNvPr id="62" name="圆角矩形 8"/>
          <p:cNvSpPr/>
          <p:nvPr/>
        </p:nvSpPr>
        <p:spPr>
          <a:xfrm>
            <a:off x="2251801" y="3097754"/>
            <a:ext cx="3180080" cy="513080"/>
          </a:xfrm>
          <a:prstGeom prst="roundRect">
            <a:avLst/>
          </a:prstGeom>
          <a:noFill/>
          <a:ln w="12700" cap="flat" cmpd="sng" algn="ctr">
            <a:solidFill>
              <a:sysClr val="window" lastClr="FFFFFF"/>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ICMP</a:t>
            </a:r>
            <a:r>
              <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协议</a:t>
            </a:r>
            <a:endParaRPr kumimoji="0" lang="en-US" altLang="zh-CN" sz="20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63" name="文本框 44"/>
          <p:cNvSpPr txBox="1"/>
          <p:nvPr/>
        </p:nvSpPr>
        <p:spPr>
          <a:xfrm>
            <a:off x="6386923" y="3001237"/>
            <a:ext cx="819785" cy="707886"/>
          </a:xfrm>
          <a:prstGeom prst="rect">
            <a:avLst/>
          </a:prstGeom>
          <a:noFill/>
        </p:spPr>
        <p:txBody>
          <a:bodyPr wrap="square" rtlCol="0">
            <a:spAutoFit/>
          </a:bodyPr>
          <a:lstStyle/>
          <a:p>
            <a:pPr algn="r" fontAlgn="auto">
              <a:spcBef>
                <a:spcPts val="0"/>
              </a:spcBef>
              <a:spcAft>
                <a:spcPts val="0"/>
              </a:spcAft>
            </a:pPr>
            <a:r>
              <a:rPr lang="en-US" altLang="zh-CN" sz="4000" b="1" dirty="0">
                <a:solidFill>
                  <a:prstClr val="white"/>
                </a:solidFill>
                <a:latin typeface="微软雅黑" panose="020B0503020204020204" charset="-122"/>
                <a:ea typeface="微软雅黑" panose="020B0503020204020204" charset="-122"/>
                <a:cs typeface="+mn-ea"/>
                <a:sym typeface="+mn-lt"/>
              </a:rPr>
              <a:t>03</a:t>
            </a:r>
            <a:endParaRPr lang="en-US" altLang="zh-CN" sz="4000" b="1" dirty="0">
              <a:solidFill>
                <a:prstClr val="white"/>
              </a:solidFill>
              <a:latin typeface="微软雅黑" panose="020B0503020204020204" charset="-122"/>
              <a:ea typeface="微软雅黑" panose="020B0503020204020204" charset="-122"/>
              <a:cs typeface="+mn-ea"/>
              <a:sym typeface="+mn-lt"/>
            </a:endParaRPr>
          </a:p>
        </p:txBody>
      </p:sp>
      <p:sp>
        <p:nvSpPr>
          <p:cNvPr id="64" name="圆角矩形 10"/>
          <p:cNvSpPr/>
          <p:nvPr/>
        </p:nvSpPr>
        <p:spPr>
          <a:xfrm>
            <a:off x="7384506" y="3097754"/>
            <a:ext cx="3180080" cy="513080"/>
          </a:xfrm>
          <a:prstGeom prst="roundRect">
            <a:avLst/>
          </a:prstGeom>
          <a:noFill/>
          <a:ln w="12700" cap="flat" cmpd="sng" algn="ctr">
            <a:solidFill>
              <a:sysClr val="window" lastClr="FFFFFF"/>
            </a:solidFill>
            <a:prstDash val="dash"/>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洪水攻击（伪</a:t>
            </a:r>
            <a:r>
              <a:rPr kumimoji="0" lang="en-US" altLang="zh-CN"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IP</a:t>
            </a:r>
            <a:r>
              <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a:t>
            </a:r>
            <a:endPar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65" name="文本框 46"/>
          <p:cNvSpPr txBox="1"/>
          <p:nvPr/>
        </p:nvSpPr>
        <p:spPr>
          <a:xfrm>
            <a:off x="1254219" y="4336520"/>
            <a:ext cx="819785" cy="707886"/>
          </a:xfrm>
          <a:prstGeom prst="rect">
            <a:avLst/>
          </a:prstGeom>
          <a:noFill/>
        </p:spPr>
        <p:txBody>
          <a:bodyPr wrap="square" rtlCol="0">
            <a:spAutoFit/>
          </a:bodyPr>
          <a:lstStyle/>
          <a:p>
            <a:pPr algn="r" fontAlgn="auto">
              <a:spcBef>
                <a:spcPts val="0"/>
              </a:spcBef>
              <a:spcAft>
                <a:spcPts val="0"/>
              </a:spcAft>
            </a:pPr>
            <a:r>
              <a:rPr lang="en-US" altLang="zh-CN" sz="4000" b="1" dirty="0">
                <a:solidFill>
                  <a:prstClr val="white"/>
                </a:solidFill>
                <a:latin typeface="微软雅黑" panose="020B0503020204020204" charset="-122"/>
                <a:ea typeface="微软雅黑" panose="020B0503020204020204" charset="-122"/>
                <a:cs typeface="+mn-ea"/>
                <a:sym typeface="+mn-lt"/>
              </a:rPr>
              <a:t>02</a:t>
            </a:r>
            <a:endParaRPr lang="en-US" altLang="zh-CN" sz="4000" b="1" dirty="0">
              <a:solidFill>
                <a:prstClr val="white"/>
              </a:solidFill>
              <a:latin typeface="微软雅黑" panose="020B0503020204020204" charset="-122"/>
              <a:ea typeface="微软雅黑" panose="020B0503020204020204" charset="-122"/>
              <a:cs typeface="+mn-ea"/>
              <a:sym typeface="+mn-lt"/>
            </a:endParaRPr>
          </a:p>
        </p:txBody>
      </p:sp>
      <p:sp>
        <p:nvSpPr>
          <p:cNvPr id="66" name="圆角矩形 12"/>
          <p:cNvSpPr/>
          <p:nvPr/>
        </p:nvSpPr>
        <p:spPr>
          <a:xfrm>
            <a:off x="2251801" y="4433039"/>
            <a:ext cx="3180080" cy="513080"/>
          </a:xfrm>
          <a:prstGeom prst="roundRect">
            <a:avLst/>
          </a:prstGeom>
          <a:noFill/>
          <a:ln w="12700" cap="flat" cmpd="sng" algn="ctr">
            <a:solidFill>
              <a:sysClr val="window" lastClr="FFFFFF"/>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b="1" kern="0" dirty="0">
                <a:solidFill>
                  <a:prstClr val="white"/>
                </a:solidFill>
                <a:latin typeface="微软雅黑" panose="020B0503020204020204" charset="-122"/>
                <a:ea typeface="微软雅黑" panose="020B0503020204020204" charset="-122"/>
                <a:cs typeface="+mn-ea"/>
                <a:sym typeface="+mn-lt"/>
              </a:rPr>
              <a:t>四种</a:t>
            </a:r>
            <a:r>
              <a:rPr lang="en-US" altLang="zh-CN" sz="2000" b="1" kern="0" dirty="0">
                <a:solidFill>
                  <a:prstClr val="white"/>
                </a:solidFill>
                <a:latin typeface="微软雅黑" panose="020B0503020204020204" charset="-122"/>
                <a:ea typeface="微软雅黑" panose="020B0503020204020204" charset="-122"/>
                <a:cs typeface="+mn-ea"/>
                <a:sym typeface="+mn-lt"/>
              </a:rPr>
              <a:t>ICMP</a:t>
            </a:r>
            <a:r>
              <a:rPr lang="zh-CN" altLang="en-US" sz="2000" b="1" kern="0" dirty="0">
                <a:solidFill>
                  <a:prstClr val="white"/>
                </a:solidFill>
                <a:latin typeface="微软雅黑" panose="020B0503020204020204" charset="-122"/>
                <a:ea typeface="微软雅黑" panose="020B0503020204020204" charset="-122"/>
                <a:cs typeface="+mn-ea"/>
                <a:sym typeface="+mn-lt"/>
              </a:rPr>
              <a:t>协议实现</a:t>
            </a:r>
            <a:r>
              <a:rPr lang="en-US" altLang="zh-CN" sz="2000" b="1" kern="0" dirty="0">
                <a:solidFill>
                  <a:prstClr val="white"/>
                </a:solidFill>
                <a:latin typeface="微软雅黑" panose="020B0503020204020204" charset="-122"/>
                <a:ea typeface="微软雅黑" panose="020B0503020204020204" charset="-122"/>
                <a:cs typeface="+mn-ea"/>
                <a:sym typeface="+mn-lt"/>
              </a:rPr>
              <a:t> </a:t>
            </a:r>
            <a:endParaRPr kumimoji="0" lang="en-US" altLang="zh-CN" sz="20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67" name="文本框 48"/>
          <p:cNvSpPr txBox="1"/>
          <p:nvPr/>
        </p:nvSpPr>
        <p:spPr>
          <a:xfrm>
            <a:off x="6386923" y="4336520"/>
            <a:ext cx="819785" cy="707886"/>
          </a:xfrm>
          <a:prstGeom prst="rect">
            <a:avLst/>
          </a:prstGeom>
          <a:noFill/>
        </p:spPr>
        <p:txBody>
          <a:bodyPr wrap="square" rtlCol="0">
            <a:spAutoFit/>
          </a:bodyPr>
          <a:lstStyle/>
          <a:p>
            <a:pPr algn="r" fontAlgn="auto">
              <a:spcBef>
                <a:spcPts val="0"/>
              </a:spcBef>
              <a:spcAft>
                <a:spcPts val="0"/>
              </a:spcAft>
            </a:pPr>
            <a:r>
              <a:rPr lang="en-US" altLang="zh-CN" sz="4000" b="1">
                <a:solidFill>
                  <a:prstClr val="white"/>
                </a:solidFill>
                <a:latin typeface="微软雅黑" panose="020B0503020204020204" charset="-122"/>
                <a:ea typeface="微软雅黑" panose="020B0503020204020204" charset="-122"/>
                <a:cs typeface="+mn-ea"/>
                <a:sym typeface="+mn-lt"/>
              </a:rPr>
              <a:t>04</a:t>
            </a:r>
            <a:endParaRPr lang="en-US" altLang="zh-CN" sz="4000" b="1">
              <a:solidFill>
                <a:prstClr val="white"/>
              </a:solidFill>
              <a:latin typeface="微软雅黑" panose="020B0503020204020204" charset="-122"/>
              <a:ea typeface="微软雅黑" panose="020B0503020204020204" charset="-122"/>
              <a:cs typeface="+mn-ea"/>
              <a:sym typeface="+mn-lt"/>
            </a:endParaRPr>
          </a:p>
        </p:txBody>
      </p:sp>
      <p:sp>
        <p:nvSpPr>
          <p:cNvPr id="68" name="圆角矩形 32"/>
          <p:cNvSpPr/>
          <p:nvPr/>
        </p:nvSpPr>
        <p:spPr>
          <a:xfrm>
            <a:off x="7384506" y="4433039"/>
            <a:ext cx="3180080" cy="513080"/>
          </a:xfrm>
          <a:prstGeom prst="roundRect">
            <a:avLst/>
          </a:prstGeom>
          <a:noFill/>
          <a:ln w="12700" cap="flat" cmpd="sng" algn="ctr">
            <a:solidFill>
              <a:sysClr val="window" lastClr="FFFFFF"/>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 总结</a:t>
            </a:r>
            <a:endParaRPr kumimoji="0" lang="en-US" altLang="zh-CN" sz="20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grpSp>
        <p:nvGrpSpPr>
          <p:cNvPr id="73" name="组合 72"/>
          <p:cNvGrpSpPr/>
          <p:nvPr/>
        </p:nvGrpSpPr>
        <p:grpSpPr>
          <a:xfrm rot="10800000" flipH="1">
            <a:off x="1049203" y="2464197"/>
            <a:ext cx="10491473" cy="2996945"/>
            <a:chOff x="850264" y="1552754"/>
            <a:chExt cx="10491473" cy="4877076"/>
          </a:xfrm>
        </p:grpSpPr>
        <p:grpSp>
          <p:nvGrpSpPr>
            <p:cNvPr id="74" name="组合 73"/>
            <p:cNvGrpSpPr/>
            <p:nvPr/>
          </p:nvGrpSpPr>
          <p:grpSpPr>
            <a:xfrm>
              <a:off x="850264" y="1552754"/>
              <a:ext cx="10491473" cy="4877076"/>
              <a:chOff x="850264" y="1552754"/>
              <a:chExt cx="10491473" cy="4877076"/>
            </a:xfrm>
          </p:grpSpPr>
          <p:sp>
            <p:nvSpPr>
              <p:cNvPr id="78" name="任意多边形 26"/>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nvGrpSpPr>
              <p:cNvPr id="79" name="组合 78"/>
              <p:cNvGrpSpPr/>
              <p:nvPr/>
            </p:nvGrpSpPr>
            <p:grpSpPr>
              <a:xfrm flipH="1">
                <a:off x="8703444" y="1553441"/>
                <a:ext cx="1573211" cy="303301"/>
                <a:chOff x="8522049" y="1552754"/>
                <a:chExt cx="1547284" cy="303301"/>
              </a:xfrm>
            </p:grpSpPr>
            <p:sp>
              <p:nvSpPr>
                <p:cNvPr id="80" name="平行四边形 79"/>
                <p:cNvSpPr/>
                <p:nvPr/>
              </p:nvSpPr>
              <p:spPr>
                <a:xfrm>
                  <a:off x="9478425" y="1552754"/>
                  <a:ext cx="590908" cy="303301"/>
                </a:xfrm>
                <a:prstGeom prst="parallelogram">
                  <a:avLst>
                    <a:gd name="adj" fmla="val 87809"/>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81" name="平行四边形 80"/>
                <p:cNvSpPr/>
                <p:nvPr/>
              </p:nvSpPr>
              <p:spPr>
                <a:xfrm>
                  <a:off x="9006937" y="1552754"/>
                  <a:ext cx="590908" cy="303301"/>
                </a:xfrm>
                <a:prstGeom prst="parallelogram">
                  <a:avLst>
                    <a:gd name="adj" fmla="val 87809"/>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82" name="平行四边形 81"/>
                <p:cNvSpPr/>
                <p:nvPr/>
              </p:nvSpPr>
              <p:spPr>
                <a:xfrm>
                  <a:off x="8522049" y="1552754"/>
                  <a:ext cx="590908" cy="303301"/>
                </a:xfrm>
                <a:prstGeom prst="parallelogram">
                  <a:avLst>
                    <a:gd name="adj" fmla="val 87809"/>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grpSp>
        <p:sp>
          <p:nvSpPr>
            <p:cNvPr id="75" name="平行四边形 74"/>
            <p:cNvSpPr/>
            <p:nvPr/>
          </p:nvSpPr>
          <p:spPr>
            <a:xfrm>
              <a:off x="1376073" y="1554130"/>
              <a:ext cx="590908" cy="301925"/>
            </a:xfrm>
            <a:prstGeom prst="parallelogram">
              <a:avLst>
                <a:gd name="adj" fmla="val 87857"/>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76" name="平行四边形 75"/>
            <p:cNvSpPr/>
            <p:nvPr/>
          </p:nvSpPr>
          <p:spPr>
            <a:xfrm>
              <a:off x="1860961" y="1555506"/>
              <a:ext cx="590908" cy="301925"/>
            </a:xfrm>
            <a:prstGeom prst="parallelogram">
              <a:avLst>
                <a:gd name="adj" fmla="val 87857"/>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77" name="平行四边形 76"/>
            <p:cNvSpPr/>
            <p:nvPr/>
          </p:nvSpPr>
          <p:spPr>
            <a:xfrm>
              <a:off x="2332449" y="1554130"/>
              <a:ext cx="590908" cy="301925"/>
            </a:xfrm>
            <a:prstGeom prst="parallelogram">
              <a:avLst>
                <a:gd name="adj" fmla="val 87857"/>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grpSp>
        <p:nvGrpSpPr>
          <p:cNvPr id="83" name="组合 82"/>
          <p:cNvGrpSpPr/>
          <p:nvPr/>
        </p:nvGrpSpPr>
        <p:grpSpPr>
          <a:xfrm>
            <a:off x="1859465" y="1204674"/>
            <a:ext cx="4598035" cy="262255"/>
            <a:chOff x="611" y="1760"/>
            <a:chExt cx="7241" cy="413"/>
          </a:xfrm>
          <a:solidFill>
            <a:sysClr val="window" lastClr="FFFFFF"/>
          </a:solidFill>
        </p:grpSpPr>
        <p:sp>
          <p:nvSpPr>
            <p:cNvPr id="84" name="矩形 83"/>
            <p:cNvSpPr/>
            <p:nvPr/>
          </p:nvSpPr>
          <p:spPr>
            <a:xfrm>
              <a:off x="5477" y="1760"/>
              <a:ext cx="2059" cy="171"/>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85" name="平行四边形 84"/>
            <p:cNvSpPr/>
            <p:nvPr/>
          </p:nvSpPr>
          <p:spPr>
            <a:xfrm>
              <a:off x="611" y="1996"/>
              <a:ext cx="5169" cy="72"/>
            </a:xfrm>
            <a:prstGeom prst="parallelogram">
              <a:avLst>
                <a:gd name="adj" fmla="val 31755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86" name="椭圆 85"/>
            <p:cNvSpPr/>
            <p:nvPr/>
          </p:nvSpPr>
          <p:spPr>
            <a:xfrm>
              <a:off x="6279" y="1984"/>
              <a:ext cx="168" cy="16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87" name="椭圆 86"/>
            <p:cNvSpPr/>
            <p:nvPr/>
          </p:nvSpPr>
          <p:spPr>
            <a:xfrm>
              <a:off x="6548" y="1984"/>
              <a:ext cx="168" cy="16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88" name="椭圆 87"/>
            <p:cNvSpPr/>
            <p:nvPr/>
          </p:nvSpPr>
          <p:spPr>
            <a:xfrm>
              <a:off x="6820" y="1984"/>
              <a:ext cx="168" cy="16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89" name="椭圆 88"/>
            <p:cNvSpPr/>
            <p:nvPr/>
          </p:nvSpPr>
          <p:spPr>
            <a:xfrm>
              <a:off x="7428" y="1976"/>
              <a:ext cx="168" cy="16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cxnSp>
          <p:nvCxnSpPr>
            <p:cNvPr id="90" name="直接连接符 89"/>
            <p:cNvCxnSpPr/>
            <p:nvPr/>
          </p:nvCxnSpPr>
          <p:spPr>
            <a:xfrm>
              <a:off x="3094" y="2173"/>
              <a:ext cx="4759" cy="0"/>
            </a:xfrm>
            <a:prstGeom prst="line">
              <a:avLst/>
            </a:prstGeom>
            <a:grpFill/>
            <a:ln w="6350" cap="flat" cmpd="sng" algn="ctr">
              <a:solidFill>
                <a:sysClr val="window" lastClr="FFFFFF"/>
              </a:solidFill>
              <a:prstDash val="sysDash"/>
              <a:miter lim="800000"/>
            </a:ln>
            <a:effectLst/>
          </p:spPr>
        </p:cxnSp>
      </p:grpSp>
      <p:sp>
        <p:nvSpPr>
          <p:cNvPr id="98" name="Text Box 5"/>
          <p:cNvSpPr txBox="1">
            <a:spLocks noChangeArrowheads="1"/>
          </p:cNvSpPr>
          <p:nvPr/>
        </p:nvSpPr>
        <p:spPr bwMode="auto">
          <a:xfrm>
            <a:off x="4800029" y="310450"/>
            <a:ext cx="16248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dist" defTabSz="914400" eaLnBrk="1" fontAlgn="auto" latinLnBrk="0" hangingPunct="1">
              <a:lnSpc>
                <a:spcPct val="100000"/>
              </a:lnSpc>
              <a:spcBef>
                <a:spcPts val="0"/>
              </a:spcBef>
              <a:spcAft>
                <a:spcPts val="0"/>
              </a:spcAft>
              <a:buClrTx/>
              <a:buSzTx/>
              <a:buFontTx/>
              <a:buNone/>
              <a:defRPr/>
            </a:pPr>
            <a:r>
              <a:rPr kumimoji="0" lang="zh-CN" altLang="en-US" sz="4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目录</a:t>
            </a:r>
            <a:endParaRPr kumimoji="0" lang="zh-CN" altLang="en-US" sz="4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custDataLst>
      <p:tags r:id="rId2"/>
    </p:custData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ppt_x</p:attrName>
                                        </p:attrNameLst>
                                      </p:cBhvr>
                                      <p:tavLst>
                                        <p:tav tm="0">
                                          <p:val>
                                            <p:strVal val="#ppt_x-.2"/>
                                          </p:val>
                                        </p:tav>
                                        <p:tav tm="100000">
                                          <p:val>
                                            <p:strVal val="#ppt_x"/>
                                          </p:val>
                                        </p:tav>
                                      </p:tavLst>
                                    </p:anim>
                                    <p:anim calcmode="lin" valueType="num">
                                      <p:cBhvr>
                                        <p:cTn id="8" dur="500" fill="hold"/>
                                        <p:tgtEl>
                                          <p:spTgt spid="83"/>
                                        </p:tgtEl>
                                        <p:attrNameLst>
                                          <p:attrName>ppt_y</p:attrName>
                                        </p:attrNameLst>
                                      </p:cBhvr>
                                      <p:tavLst>
                                        <p:tav tm="0">
                                          <p:val>
                                            <p:strVal val="#ppt_y"/>
                                          </p:val>
                                        </p:tav>
                                        <p:tav tm="100000">
                                          <p:val>
                                            <p:strVal val="#ppt_y"/>
                                          </p:val>
                                        </p:tav>
                                      </p:tavLst>
                                    </p:anim>
                                    <p:animEffect transition="in" filter="wipe(right)" prLst="gradientSize: 0.1">
                                      <p:cBhvr>
                                        <p:cTn id="9" dur="500"/>
                                        <p:tgtEl>
                                          <p:spTgt spid="83"/>
                                        </p:tgtEl>
                                      </p:cBhvr>
                                    </p:animEffect>
                                  </p:childTnLst>
                                </p:cTn>
                              </p:par>
                            </p:childTnLst>
                          </p:cTn>
                        </p:par>
                        <p:par>
                          <p:cTn id="10" fill="hold">
                            <p:stCondLst>
                              <p:cond delay="500"/>
                            </p:stCondLst>
                            <p:childTnLst>
                              <p:par>
                                <p:cTn id="11" presetID="20" presetClass="entr" presetSubtype="0" fill="hold" nodeType="after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edge">
                                      <p:cBhvr>
                                        <p:cTn id="13" dur="500"/>
                                        <p:tgtEl>
                                          <p:spTgt spid="7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ppt_w</p:attrName>
                                        </p:attrNameLst>
                                      </p:cBhvr>
                                      <p:tavLst>
                                        <p:tav tm="0">
                                          <p:val>
                                            <p:fltVal val="0"/>
                                          </p:val>
                                        </p:tav>
                                        <p:tav tm="100000">
                                          <p:val>
                                            <p:strVal val="#ppt_w"/>
                                          </p:val>
                                        </p:tav>
                                      </p:tavLst>
                                    </p:anim>
                                    <p:anim calcmode="lin" valueType="num">
                                      <p:cBhvr>
                                        <p:cTn id="18" dur="500" fill="hold"/>
                                        <p:tgtEl>
                                          <p:spTgt spid="61"/>
                                        </p:tgtEl>
                                        <p:attrNameLst>
                                          <p:attrName>ppt_h</p:attrName>
                                        </p:attrNameLst>
                                      </p:cBhvr>
                                      <p:tavLst>
                                        <p:tav tm="0">
                                          <p:val>
                                            <p:fltVal val="0"/>
                                          </p:val>
                                        </p:tav>
                                        <p:tav tm="100000">
                                          <p:val>
                                            <p:strVal val="#ppt_h"/>
                                          </p:val>
                                        </p:tav>
                                      </p:tavLst>
                                    </p:anim>
                                    <p:animEffect transition="in" filter="fade">
                                      <p:cBhvr>
                                        <p:cTn id="19" dur="500"/>
                                        <p:tgtEl>
                                          <p:spTgt spid="61"/>
                                        </p:tgtEl>
                                      </p:cBhvr>
                                    </p:animEffect>
                                  </p:childTnLst>
                                </p:cTn>
                              </p:par>
                            </p:childTnLst>
                          </p:cTn>
                        </p:par>
                        <p:par>
                          <p:cTn id="20" fill="hold">
                            <p:stCondLst>
                              <p:cond delay="1500"/>
                            </p:stCondLst>
                            <p:childTnLst>
                              <p:par>
                                <p:cTn id="21" presetID="29" presetClass="entr" presetSubtype="0" fill="hold" grpId="1"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p:cTn id="23" dur="500" fill="hold"/>
                                        <p:tgtEl>
                                          <p:spTgt spid="62"/>
                                        </p:tgtEl>
                                        <p:attrNameLst>
                                          <p:attrName>ppt_x</p:attrName>
                                        </p:attrNameLst>
                                      </p:cBhvr>
                                      <p:tavLst>
                                        <p:tav tm="0">
                                          <p:val>
                                            <p:strVal val="#ppt_x-.2"/>
                                          </p:val>
                                        </p:tav>
                                        <p:tav tm="100000">
                                          <p:val>
                                            <p:strVal val="#ppt_x"/>
                                          </p:val>
                                        </p:tav>
                                      </p:tavLst>
                                    </p:anim>
                                    <p:anim calcmode="lin" valueType="num">
                                      <p:cBhvr>
                                        <p:cTn id="24" dur="500" fill="hold"/>
                                        <p:tgtEl>
                                          <p:spTgt spid="62"/>
                                        </p:tgtEl>
                                        <p:attrNameLst>
                                          <p:attrName>ppt_y</p:attrName>
                                        </p:attrNameLst>
                                      </p:cBhvr>
                                      <p:tavLst>
                                        <p:tav tm="0">
                                          <p:val>
                                            <p:strVal val="#ppt_y"/>
                                          </p:val>
                                        </p:tav>
                                        <p:tav tm="100000">
                                          <p:val>
                                            <p:strVal val="#ppt_y"/>
                                          </p:val>
                                        </p:tav>
                                      </p:tavLst>
                                    </p:anim>
                                    <p:animEffect transition="in" filter="wipe(right)" prLst="gradientSize: 0.1">
                                      <p:cBhvr>
                                        <p:cTn id="25" dur="500"/>
                                        <p:tgtEl>
                                          <p:spTgt spid="62"/>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childTnLst>
                          </p:cTn>
                        </p:par>
                        <p:par>
                          <p:cTn id="32" fill="hold">
                            <p:stCondLst>
                              <p:cond delay="2500"/>
                            </p:stCondLst>
                            <p:childTnLst>
                              <p:par>
                                <p:cTn id="33" presetID="29" presetClass="entr" presetSubtype="0" fill="hold" grpId="1"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500" fill="hold"/>
                                        <p:tgtEl>
                                          <p:spTgt spid="64"/>
                                        </p:tgtEl>
                                        <p:attrNameLst>
                                          <p:attrName>ppt_x</p:attrName>
                                        </p:attrNameLst>
                                      </p:cBhvr>
                                      <p:tavLst>
                                        <p:tav tm="0">
                                          <p:val>
                                            <p:strVal val="#ppt_x-.2"/>
                                          </p:val>
                                        </p:tav>
                                        <p:tav tm="100000">
                                          <p:val>
                                            <p:strVal val="#ppt_x"/>
                                          </p:val>
                                        </p:tav>
                                      </p:tavLst>
                                    </p:anim>
                                    <p:anim calcmode="lin" valueType="num">
                                      <p:cBhvr>
                                        <p:cTn id="36" dur="5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37" dur="500"/>
                                        <p:tgtEl>
                                          <p:spTgt spid="64"/>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 calcmode="lin" valueType="num">
                                      <p:cBhvr>
                                        <p:cTn id="41" dur="500" fill="hold"/>
                                        <p:tgtEl>
                                          <p:spTgt spid="65"/>
                                        </p:tgtEl>
                                        <p:attrNameLst>
                                          <p:attrName>ppt_w</p:attrName>
                                        </p:attrNameLst>
                                      </p:cBhvr>
                                      <p:tavLst>
                                        <p:tav tm="0">
                                          <p:val>
                                            <p:fltVal val="0"/>
                                          </p:val>
                                        </p:tav>
                                        <p:tav tm="100000">
                                          <p:val>
                                            <p:strVal val="#ppt_w"/>
                                          </p:val>
                                        </p:tav>
                                      </p:tavLst>
                                    </p:anim>
                                    <p:anim calcmode="lin" valueType="num">
                                      <p:cBhvr>
                                        <p:cTn id="42" dur="500" fill="hold"/>
                                        <p:tgtEl>
                                          <p:spTgt spid="65"/>
                                        </p:tgtEl>
                                        <p:attrNameLst>
                                          <p:attrName>ppt_h</p:attrName>
                                        </p:attrNameLst>
                                      </p:cBhvr>
                                      <p:tavLst>
                                        <p:tav tm="0">
                                          <p:val>
                                            <p:fltVal val="0"/>
                                          </p:val>
                                        </p:tav>
                                        <p:tav tm="100000">
                                          <p:val>
                                            <p:strVal val="#ppt_h"/>
                                          </p:val>
                                        </p:tav>
                                      </p:tavLst>
                                    </p:anim>
                                    <p:animEffect transition="in" filter="fade">
                                      <p:cBhvr>
                                        <p:cTn id="43" dur="500"/>
                                        <p:tgtEl>
                                          <p:spTgt spid="65"/>
                                        </p:tgtEl>
                                      </p:cBhvr>
                                    </p:animEffect>
                                  </p:childTnLst>
                                </p:cTn>
                              </p:par>
                            </p:childTnLst>
                          </p:cTn>
                        </p:par>
                        <p:par>
                          <p:cTn id="44" fill="hold">
                            <p:stCondLst>
                              <p:cond delay="3500"/>
                            </p:stCondLst>
                            <p:childTnLst>
                              <p:par>
                                <p:cTn id="45" presetID="29" presetClass="entr" presetSubtype="0" fill="hold" grpId="1" nodeType="after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ppt_x</p:attrName>
                                        </p:attrNameLst>
                                      </p:cBhvr>
                                      <p:tavLst>
                                        <p:tav tm="0">
                                          <p:val>
                                            <p:strVal val="#ppt_x-.2"/>
                                          </p:val>
                                        </p:tav>
                                        <p:tav tm="100000">
                                          <p:val>
                                            <p:strVal val="#ppt_x"/>
                                          </p:val>
                                        </p:tav>
                                      </p:tavLst>
                                    </p:anim>
                                    <p:anim calcmode="lin" valueType="num">
                                      <p:cBhvr>
                                        <p:cTn id="48" dur="500" fill="hold"/>
                                        <p:tgtEl>
                                          <p:spTgt spid="66"/>
                                        </p:tgtEl>
                                        <p:attrNameLst>
                                          <p:attrName>ppt_y</p:attrName>
                                        </p:attrNameLst>
                                      </p:cBhvr>
                                      <p:tavLst>
                                        <p:tav tm="0">
                                          <p:val>
                                            <p:strVal val="#ppt_y"/>
                                          </p:val>
                                        </p:tav>
                                        <p:tav tm="100000">
                                          <p:val>
                                            <p:strVal val="#ppt_y"/>
                                          </p:val>
                                        </p:tav>
                                      </p:tavLst>
                                    </p:anim>
                                    <p:animEffect transition="in" filter="wipe(right)" prLst="gradientSize: 0.1">
                                      <p:cBhvr>
                                        <p:cTn id="49" dur="500"/>
                                        <p:tgtEl>
                                          <p:spTgt spid="66"/>
                                        </p:tgtEl>
                                      </p:cBhvr>
                                    </p:animEffect>
                                  </p:childTnLst>
                                </p:cTn>
                              </p:par>
                            </p:childTnLst>
                          </p:cTn>
                        </p:par>
                        <p:par>
                          <p:cTn id="50" fill="hold">
                            <p:stCondLst>
                              <p:cond delay="4000"/>
                            </p:stCondLst>
                            <p:childTnLst>
                              <p:par>
                                <p:cTn id="51" presetID="53" presetClass="entr" presetSubtype="16" fill="hold" grpId="0" nodeType="after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p:cTn id="53" dur="500" fill="hold"/>
                                        <p:tgtEl>
                                          <p:spTgt spid="67"/>
                                        </p:tgtEl>
                                        <p:attrNameLst>
                                          <p:attrName>ppt_w</p:attrName>
                                        </p:attrNameLst>
                                      </p:cBhvr>
                                      <p:tavLst>
                                        <p:tav tm="0">
                                          <p:val>
                                            <p:fltVal val="0"/>
                                          </p:val>
                                        </p:tav>
                                        <p:tav tm="100000">
                                          <p:val>
                                            <p:strVal val="#ppt_w"/>
                                          </p:val>
                                        </p:tav>
                                      </p:tavLst>
                                    </p:anim>
                                    <p:anim calcmode="lin" valueType="num">
                                      <p:cBhvr>
                                        <p:cTn id="54" dur="500" fill="hold"/>
                                        <p:tgtEl>
                                          <p:spTgt spid="67"/>
                                        </p:tgtEl>
                                        <p:attrNameLst>
                                          <p:attrName>ppt_h</p:attrName>
                                        </p:attrNameLst>
                                      </p:cBhvr>
                                      <p:tavLst>
                                        <p:tav tm="0">
                                          <p:val>
                                            <p:fltVal val="0"/>
                                          </p:val>
                                        </p:tav>
                                        <p:tav tm="100000">
                                          <p:val>
                                            <p:strVal val="#ppt_h"/>
                                          </p:val>
                                        </p:tav>
                                      </p:tavLst>
                                    </p:anim>
                                    <p:animEffect transition="in" filter="fade">
                                      <p:cBhvr>
                                        <p:cTn id="55" dur="500"/>
                                        <p:tgtEl>
                                          <p:spTgt spid="67"/>
                                        </p:tgtEl>
                                      </p:cBhvr>
                                    </p:animEffect>
                                  </p:childTnLst>
                                </p:cTn>
                              </p:par>
                            </p:childTnLst>
                          </p:cTn>
                        </p:par>
                        <p:par>
                          <p:cTn id="56" fill="hold">
                            <p:stCondLst>
                              <p:cond delay="4500"/>
                            </p:stCondLst>
                            <p:childTnLst>
                              <p:par>
                                <p:cTn id="57" presetID="29" presetClass="entr" presetSubtype="0" fill="hold" grpId="1"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p:cTn id="59" dur="500" fill="hold"/>
                                        <p:tgtEl>
                                          <p:spTgt spid="68"/>
                                        </p:tgtEl>
                                        <p:attrNameLst>
                                          <p:attrName>ppt_x</p:attrName>
                                        </p:attrNameLst>
                                      </p:cBhvr>
                                      <p:tavLst>
                                        <p:tav tm="0">
                                          <p:val>
                                            <p:strVal val="#ppt_x-.2"/>
                                          </p:val>
                                        </p:tav>
                                        <p:tav tm="100000">
                                          <p:val>
                                            <p:strVal val="#ppt_x"/>
                                          </p:val>
                                        </p:tav>
                                      </p:tavLst>
                                    </p:anim>
                                    <p:anim calcmode="lin" valueType="num">
                                      <p:cBhvr>
                                        <p:cTn id="60" dur="500" fill="hold"/>
                                        <p:tgtEl>
                                          <p:spTgt spid="68"/>
                                        </p:tgtEl>
                                        <p:attrNameLst>
                                          <p:attrName>ppt_y</p:attrName>
                                        </p:attrNameLst>
                                      </p:cBhvr>
                                      <p:tavLst>
                                        <p:tav tm="0">
                                          <p:val>
                                            <p:strVal val="#ppt_y"/>
                                          </p:val>
                                        </p:tav>
                                        <p:tav tm="100000">
                                          <p:val>
                                            <p:strVal val="#ppt_y"/>
                                          </p:val>
                                        </p:tav>
                                      </p:tavLst>
                                    </p:anim>
                                    <p:animEffect transition="in" filter="wipe(right)" prLst="gradientSize: 0.1">
                                      <p:cBhvr>
                                        <p:cTn id="6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animBg="1"/>
      <p:bldP spid="62" grpId="1" animBg="1"/>
      <p:bldP spid="63" grpId="0"/>
      <p:bldP spid="64" grpId="0" animBg="1"/>
      <p:bldP spid="64" grpId="1" animBg="1"/>
      <p:bldP spid="65" grpId="0"/>
      <p:bldP spid="66" grpId="0" animBg="1"/>
      <p:bldP spid="66" grpId="1" animBg="1"/>
      <p:bldP spid="67" grpId="0"/>
      <p:bldP spid="68" grpId="0" animBg="1"/>
      <p:bldP spid="6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28700" y="592455"/>
            <a:ext cx="4286250" cy="368300"/>
          </a:xfrm>
          <a:prstGeom prst="rect">
            <a:avLst/>
          </a:prstGeom>
          <a:noFill/>
        </p:spPr>
        <p:txBody>
          <a:bodyPr wrap="square" rtlCol="0">
            <a:spAutoFit/>
          </a:bodyPr>
          <a:p>
            <a:r>
              <a:rPr lang="en-US" altLang="zh-CN">
                <a:solidFill>
                  <a:srgbClr val="FF0000"/>
                </a:solidFill>
              </a:rPr>
              <a:t>Ping and traceroute</a:t>
            </a:r>
            <a:endParaRPr lang="en-US" altLang="zh-CN">
              <a:solidFill>
                <a:srgbClr val="FF0000"/>
              </a:solidFill>
            </a:endParaRPr>
          </a:p>
        </p:txBody>
      </p:sp>
      <p:sp>
        <p:nvSpPr>
          <p:cNvPr id="3" name="文本框 2"/>
          <p:cNvSpPr txBox="1"/>
          <p:nvPr/>
        </p:nvSpPr>
        <p:spPr>
          <a:xfrm>
            <a:off x="3216275" y="3432175"/>
            <a:ext cx="6426200" cy="368300"/>
          </a:xfrm>
          <a:prstGeom prst="rect">
            <a:avLst/>
          </a:prstGeom>
          <a:noFill/>
        </p:spPr>
        <p:txBody>
          <a:bodyPr wrap="square" rtlCol="0" anchor="t">
            <a:spAutoFit/>
          </a:bodyPr>
          <a:p>
            <a:r>
              <a:rPr lang="zh-CN" altLang="en-US">
                <a:solidFill>
                  <a:srgbClr val="FF0000"/>
                </a:solidFill>
              </a:rPr>
              <a:t>https://zhuanlan.zhihu.com/p/404043710</a:t>
            </a:r>
            <a:r>
              <a:rPr lang="en-US" altLang="zh-CN">
                <a:solidFill>
                  <a:srgbClr val="FF0000"/>
                </a:solidFill>
              </a:rPr>
              <a:t>  traceroute</a:t>
            </a:r>
            <a:endParaRPr lang="en-US" altLang="zh-CN">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205239" y="952029"/>
            <a:ext cx="1512168" cy="584775"/>
          </a:xfrm>
          <a:prstGeom prst="rect">
            <a:avLst/>
          </a:prstGeom>
          <a:noFill/>
        </p:spPr>
        <p:txBody>
          <a:bodyPr wrap="square" rtlCol="0">
            <a:spAutoFit/>
          </a:bodyPr>
          <a:lstStyle/>
          <a:p>
            <a:r>
              <a:rPr lang="zh-CN" altLang="en-US" sz="3200" b="1" dirty="0">
                <a:solidFill>
                  <a:schemeClr val="bg1"/>
                </a:solidFill>
                <a:latin typeface="黑体" panose="02010609060101010101" charset="-122"/>
                <a:ea typeface="黑体" panose="02010609060101010101" charset="-122"/>
              </a:rPr>
              <a:t>总  结</a:t>
            </a:r>
            <a:endParaRPr lang="zh-CN" altLang="en-US" sz="3200" b="1" dirty="0">
              <a:solidFill>
                <a:schemeClr val="bg1"/>
              </a:solidFill>
              <a:latin typeface="黑体" panose="02010609060101010101" charset="-122"/>
              <a:ea typeface="黑体" panose="02010609060101010101" charset="-122"/>
            </a:endParaRPr>
          </a:p>
        </p:txBody>
      </p:sp>
      <p:sp>
        <p:nvSpPr>
          <p:cNvPr id="3" name="文本框 2"/>
          <p:cNvSpPr txBox="1"/>
          <p:nvPr/>
        </p:nvSpPr>
        <p:spPr>
          <a:xfrm>
            <a:off x="1172791" y="2248173"/>
            <a:ext cx="10513168" cy="1200329"/>
          </a:xfrm>
          <a:prstGeom prst="rect">
            <a:avLst/>
          </a:prstGeom>
          <a:noFill/>
        </p:spPr>
        <p:txBody>
          <a:bodyPr wrap="square" rtlCol="0">
            <a:spAutoFit/>
          </a:bodyPr>
          <a:lstStyle/>
          <a:p>
            <a:r>
              <a:rPr lang="zh-CN" altLang="en-US" dirty="0">
                <a:solidFill>
                  <a:schemeClr val="bg1"/>
                </a:solidFill>
              </a:rPr>
              <a:t>通过本次项目，了解到了</a:t>
            </a:r>
            <a:r>
              <a:rPr lang="en-US" altLang="zh-CN" dirty="0">
                <a:solidFill>
                  <a:schemeClr val="bg1"/>
                </a:solidFill>
              </a:rPr>
              <a:t>ICMP</a:t>
            </a:r>
            <a:r>
              <a:rPr lang="zh-CN" altLang="en-US" dirty="0">
                <a:solidFill>
                  <a:schemeClr val="bg1"/>
                </a:solidFill>
              </a:rPr>
              <a:t>伪</a:t>
            </a:r>
            <a:r>
              <a:rPr lang="en-US" altLang="zh-CN" dirty="0">
                <a:solidFill>
                  <a:schemeClr val="bg1"/>
                </a:solidFill>
              </a:rPr>
              <a:t>IP</a:t>
            </a:r>
            <a:r>
              <a:rPr lang="zh-CN" altLang="en-US" dirty="0">
                <a:solidFill>
                  <a:schemeClr val="bg1"/>
                </a:solidFill>
              </a:rPr>
              <a:t>攻击的全部过程，对</a:t>
            </a:r>
            <a:r>
              <a:rPr lang="en-US" altLang="zh-CN" dirty="0">
                <a:solidFill>
                  <a:schemeClr val="bg1"/>
                </a:solidFill>
              </a:rPr>
              <a:t>ICMP</a:t>
            </a:r>
            <a:r>
              <a:rPr lang="zh-CN" altLang="en-US" dirty="0">
                <a:solidFill>
                  <a:schemeClr val="bg1"/>
                </a:solidFill>
              </a:rPr>
              <a:t>协议有了更深的理解。一般黑客在进</a:t>
            </a:r>
            <a:r>
              <a:rPr lang="en-US" altLang="zh-CN" dirty="0">
                <a:solidFill>
                  <a:schemeClr val="bg1"/>
                </a:solidFill>
              </a:rPr>
              <a:t>ICMP</a:t>
            </a:r>
            <a:r>
              <a:rPr lang="zh-CN" altLang="en-US" dirty="0">
                <a:solidFill>
                  <a:schemeClr val="bg1"/>
                </a:solidFill>
              </a:rPr>
              <a:t>洪水攻击的时候，会和木马或者蠕虫病毒配合起来使用，造成大范围</a:t>
            </a:r>
            <a:r>
              <a:rPr lang="en-US" altLang="zh-CN" dirty="0">
                <a:solidFill>
                  <a:schemeClr val="bg1"/>
                </a:solidFill>
              </a:rPr>
              <a:t>ICMP</a:t>
            </a:r>
            <a:r>
              <a:rPr lang="zh-CN" altLang="en-US" dirty="0">
                <a:solidFill>
                  <a:schemeClr val="bg1"/>
                </a:solidFill>
              </a:rPr>
              <a:t>洪水来攻击受害者。对遭受到</a:t>
            </a:r>
            <a:r>
              <a:rPr lang="en-US" altLang="zh-CN" dirty="0">
                <a:solidFill>
                  <a:schemeClr val="bg1"/>
                </a:solidFill>
              </a:rPr>
              <a:t>ICMP</a:t>
            </a:r>
            <a:r>
              <a:rPr lang="zh-CN" altLang="en-US" dirty="0">
                <a:solidFill>
                  <a:schemeClr val="bg1"/>
                </a:solidFill>
              </a:rPr>
              <a:t>洪水攻击时有了对应的应对方法，当受到</a:t>
            </a:r>
            <a:r>
              <a:rPr lang="en-US" altLang="zh-CN" dirty="0">
                <a:solidFill>
                  <a:schemeClr val="bg1"/>
                </a:solidFill>
              </a:rPr>
              <a:t>ICMP</a:t>
            </a:r>
            <a:r>
              <a:rPr lang="zh-CN" altLang="en-US" dirty="0">
                <a:solidFill>
                  <a:schemeClr val="bg1"/>
                </a:solidFill>
              </a:rPr>
              <a:t>洪水攻击的时候，受害者可以更改自己的</a:t>
            </a:r>
            <a:r>
              <a:rPr lang="en-US" altLang="zh-CN" dirty="0">
                <a:solidFill>
                  <a:schemeClr val="bg1"/>
                </a:solidFill>
              </a:rPr>
              <a:t>IP</a:t>
            </a:r>
            <a:r>
              <a:rPr lang="zh-CN" altLang="en-US" dirty="0">
                <a:solidFill>
                  <a:schemeClr val="bg1"/>
                </a:solidFill>
              </a:rPr>
              <a:t>地址。或者更直接的方法就是屏蔽</a:t>
            </a:r>
            <a:r>
              <a:rPr lang="en-US" altLang="zh-CN" dirty="0">
                <a:solidFill>
                  <a:schemeClr val="bg1"/>
                </a:solidFill>
              </a:rPr>
              <a:t>ICMP</a:t>
            </a:r>
            <a:r>
              <a:rPr lang="zh-CN" altLang="en-US" dirty="0">
                <a:solidFill>
                  <a:schemeClr val="bg1"/>
                </a:solidFill>
              </a:rPr>
              <a:t>协议。</a:t>
            </a:r>
            <a:endParaRPr lang="zh-CN" altLang="en-US"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9" name="TextBox 39"/>
          <p:cNvSpPr txBox="1"/>
          <p:nvPr/>
        </p:nvSpPr>
        <p:spPr>
          <a:xfrm>
            <a:off x="883637" y="344619"/>
            <a:ext cx="2109872" cy="58477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ICMP</a:t>
            </a:r>
            <a:r>
              <a:rPr kumimoji="0" lang="zh-CN" altLang="en-US" sz="32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协议</a:t>
            </a:r>
            <a:endParaRPr kumimoji="0" lang="en-US" altLang="zh-CN" sz="3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p:cNvSpPr txBox="1"/>
          <p:nvPr/>
        </p:nvSpPr>
        <p:spPr>
          <a:xfrm>
            <a:off x="1316807" y="1816125"/>
            <a:ext cx="10946338" cy="1200329"/>
          </a:xfrm>
          <a:prstGeom prst="rect">
            <a:avLst/>
          </a:prstGeom>
          <a:noFill/>
        </p:spPr>
        <p:txBody>
          <a:bodyPr wrap="square" rtlCol="0">
            <a:spAutoFit/>
          </a:bodyPr>
          <a:lstStyle/>
          <a:p>
            <a:r>
              <a:rPr lang="en-US" altLang="zh-CN" b="0" i="0" dirty="0">
                <a:solidFill>
                  <a:schemeClr val="bg1"/>
                </a:solidFill>
                <a:effectLst/>
                <a:latin typeface="-apple-system"/>
              </a:rPr>
              <a:t>ICMP</a:t>
            </a:r>
            <a:r>
              <a:rPr lang="zh-CN" altLang="en-US" dirty="0">
                <a:solidFill>
                  <a:schemeClr val="bg1"/>
                </a:solidFill>
                <a:latin typeface="-apple-system"/>
              </a:rPr>
              <a:t>名为网际报文控制协议，</a:t>
            </a:r>
            <a:r>
              <a:rPr lang="en-US" altLang="zh-CN" dirty="0">
                <a:solidFill>
                  <a:schemeClr val="bg1"/>
                </a:solidFill>
                <a:latin typeface="-apple-system"/>
              </a:rPr>
              <a:t>ICMP</a:t>
            </a:r>
            <a:r>
              <a:rPr lang="zh-CN" altLang="en-US" dirty="0">
                <a:solidFill>
                  <a:schemeClr val="bg1"/>
                </a:solidFill>
                <a:latin typeface="-apple-system"/>
              </a:rPr>
              <a:t>协议用于</a:t>
            </a:r>
            <a:r>
              <a:rPr lang="en-US" altLang="zh-CN" dirty="0">
                <a:solidFill>
                  <a:schemeClr val="bg1"/>
                </a:solidFill>
                <a:latin typeface="-apple-system"/>
              </a:rPr>
              <a:t>IP</a:t>
            </a:r>
            <a:r>
              <a:rPr lang="zh-CN" altLang="en-US" dirty="0">
                <a:solidFill>
                  <a:schemeClr val="bg1"/>
                </a:solidFill>
                <a:latin typeface="-apple-system"/>
              </a:rPr>
              <a:t>主机、路由器之间传递控制消息，从</a:t>
            </a:r>
            <a:r>
              <a:rPr lang="en-US" altLang="zh-CN" dirty="0">
                <a:solidFill>
                  <a:schemeClr val="bg1"/>
                </a:solidFill>
                <a:latin typeface="-apple-system"/>
              </a:rPr>
              <a:t>TCP/IP</a:t>
            </a:r>
            <a:r>
              <a:rPr lang="zh-CN" altLang="en-US" dirty="0">
                <a:solidFill>
                  <a:schemeClr val="bg1"/>
                </a:solidFill>
                <a:latin typeface="-apple-system"/>
              </a:rPr>
              <a:t>的分层结构看</a:t>
            </a:r>
            <a:r>
              <a:rPr lang="en-US" altLang="zh-CN" dirty="0">
                <a:solidFill>
                  <a:schemeClr val="bg1"/>
                </a:solidFill>
                <a:latin typeface="-apple-system"/>
              </a:rPr>
              <a:t>ICMP</a:t>
            </a:r>
            <a:r>
              <a:rPr lang="zh-CN" altLang="en-US" dirty="0">
                <a:solidFill>
                  <a:schemeClr val="bg1"/>
                </a:solidFill>
                <a:latin typeface="-apple-system"/>
              </a:rPr>
              <a:t>属于网络层，它配合着</a:t>
            </a:r>
            <a:r>
              <a:rPr lang="en-US" altLang="zh-CN" dirty="0">
                <a:solidFill>
                  <a:schemeClr val="bg1"/>
                </a:solidFill>
                <a:latin typeface="-apple-system"/>
              </a:rPr>
              <a:t>IP</a:t>
            </a:r>
            <a:r>
              <a:rPr lang="zh-CN" altLang="en-US" dirty="0">
                <a:solidFill>
                  <a:schemeClr val="bg1"/>
                </a:solidFill>
                <a:latin typeface="-apple-system"/>
              </a:rPr>
              <a:t>数据报的提交，提高</a:t>
            </a:r>
            <a:r>
              <a:rPr lang="en-US" altLang="zh-CN" dirty="0">
                <a:solidFill>
                  <a:schemeClr val="bg1"/>
                </a:solidFill>
                <a:latin typeface="-apple-system"/>
              </a:rPr>
              <a:t>IP</a:t>
            </a:r>
            <a:r>
              <a:rPr lang="zh-CN" altLang="en-US" dirty="0">
                <a:solidFill>
                  <a:schemeClr val="bg1"/>
                </a:solidFill>
                <a:latin typeface="-apple-system"/>
              </a:rPr>
              <a:t>数据报递交的可靠性。</a:t>
            </a:r>
            <a:r>
              <a:rPr lang="en-US" altLang="zh-CN" dirty="0">
                <a:solidFill>
                  <a:schemeClr val="bg1"/>
                </a:solidFill>
                <a:latin typeface="-apple-system"/>
              </a:rPr>
              <a:t>ICMP</a:t>
            </a:r>
            <a:r>
              <a:rPr lang="zh-CN" altLang="en-US" dirty="0">
                <a:solidFill>
                  <a:schemeClr val="bg1"/>
                </a:solidFill>
                <a:latin typeface="-apple-system"/>
              </a:rPr>
              <a:t>是封装在</a:t>
            </a:r>
            <a:r>
              <a:rPr lang="en-US" altLang="zh-CN" dirty="0">
                <a:solidFill>
                  <a:schemeClr val="bg1"/>
                </a:solidFill>
                <a:latin typeface="-apple-system"/>
              </a:rPr>
              <a:t>IP</a:t>
            </a:r>
            <a:r>
              <a:rPr lang="zh-CN" altLang="en-US" dirty="0">
                <a:solidFill>
                  <a:schemeClr val="bg1"/>
                </a:solidFill>
                <a:latin typeface="-apple-system"/>
              </a:rPr>
              <a:t>数据报中进行发送的，</a:t>
            </a:r>
            <a:r>
              <a:rPr lang="en-US" altLang="zh-CN" dirty="0">
                <a:solidFill>
                  <a:schemeClr val="bg1"/>
                </a:solidFill>
                <a:latin typeface="-apple-system"/>
              </a:rPr>
              <a:t>ICMP</a:t>
            </a:r>
            <a:r>
              <a:rPr lang="zh-CN" altLang="en-US" dirty="0">
                <a:solidFill>
                  <a:schemeClr val="bg1"/>
                </a:solidFill>
                <a:latin typeface="-apple-system"/>
              </a:rPr>
              <a:t>报文的目的是目的主机上的网络层处理软件。简单的来说，</a:t>
            </a:r>
            <a:r>
              <a:rPr lang="en-US" altLang="zh-CN" dirty="0">
                <a:solidFill>
                  <a:schemeClr val="bg1"/>
                </a:solidFill>
                <a:latin typeface="-apple-system"/>
              </a:rPr>
              <a:t>ICMP</a:t>
            </a:r>
            <a:r>
              <a:rPr lang="zh-CN" altLang="en-US" dirty="0">
                <a:solidFill>
                  <a:schemeClr val="bg1"/>
                </a:solidFill>
                <a:latin typeface="-apple-system"/>
              </a:rPr>
              <a:t>协议就像奔波于网络中的一名医生，它能及时检测并汇报网络中可能存在的问题，为解决网络错误或拥塞提供了最有效的手段。</a:t>
            </a:r>
            <a:endParaRPr lang="zh-CN" altLang="en-US" dirty="0">
              <a:solidFill>
                <a:schemeClr val="bg1"/>
              </a:solidFill>
            </a:endParaRPr>
          </a:p>
        </p:txBody>
      </p:sp>
      <p:sp>
        <p:nvSpPr>
          <p:cNvPr id="3" name="文本框 2"/>
          <p:cNvSpPr txBox="1"/>
          <p:nvPr/>
        </p:nvSpPr>
        <p:spPr>
          <a:xfrm>
            <a:off x="872049" y="3301581"/>
            <a:ext cx="3457506" cy="461665"/>
          </a:xfrm>
          <a:prstGeom prst="rect">
            <a:avLst/>
          </a:prstGeom>
          <a:noFill/>
        </p:spPr>
        <p:txBody>
          <a:bodyPr wrap="square" rtlCol="0">
            <a:spAutoFit/>
          </a:bodyPr>
          <a:lstStyle/>
          <a:p>
            <a:r>
              <a:rPr lang="en-US" altLang="zh-CN" sz="2400" dirty="0">
                <a:solidFill>
                  <a:schemeClr val="bg1"/>
                </a:solidFill>
                <a:latin typeface="黑体" panose="02010609060101010101" charset="-122"/>
                <a:ea typeface="黑体" panose="02010609060101010101" charset="-122"/>
              </a:rPr>
              <a:t>ICMP</a:t>
            </a:r>
            <a:r>
              <a:rPr lang="zh-CN" altLang="en-US" sz="2400" dirty="0">
                <a:solidFill>
                  <a:schemeClr val="bg1"/>
                </a:solidFill>
                <a:latin typeface="黑体" panose="02010609060101010101" charset="-122"/>
                <a:ea typeface="黑体" panose="02010609060101010101" charset="-122"/>
              </a:rPr>
              <a:t>的报文封装</a:t>
            </a:r>
            <a:endParaRPr lang="zh-CN" altLang="en-US" sz="2400" dirty="0">
              <a:solidFill>
                <a:schemeClr val="bg1"/>
              </a:solidFill>
              <a:latin typeface="黑体" panose="02010609060101010101" charset="-122"/>
              <a:ea typeface="黑体" panose="02010609060101010101"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903" y="4048373"/>
            <a:ext cx="7343775" cy="2952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4679" y="447973"/>
            <a:ext cx="6431572" cy="369332"/>
          </a:xfrm>
          <a:prstGeom prst="rect">
            <a:avLst/>
          </a:prstGeom>
          <a:noFill/>
        </p:spPr>
        <p:txBody>
          <a:bodyPr wrap="square">
            <a:spAutoFit/>
          </a:bodyPr>
          <a:lstStyle/>
          <a:p>
            <a:pPr marL="285750" marR="0" algn="l" latinLnBrk="1">
              <a:spcBef>
                <a:spcPts val="750"/>
              </a:spcBef>
              <a:spcAft>
                <a:spcPts val="750"/>
              </a:spcAft>
            </a:pPr>
            <a:r>
              <a:rPr lang="en-US" altLang="zh-CN" sz="1800" b="1" kern="0" dirty="0">
                <a:solidFill>
                  <a:srgbClr val="3366FF"/>
                </a:solidFill>
                <a:effectLst/>
                <a:latin typeface="Helvetica" panose="020B0604020202020204" pitchFamily="34" charset="0"/>
                <a:ea typeface="宋体" panose="02010600030101010101" pitchFamily="2" charset="-122"/>
                <a:cs typeface="Times New Roman" panose="02020603050405020304" pitchFamily="18" charset="0"/>
              </a:rPr>
              <a:t>ICMP</a:t>
            </a:r>
            <a:r>
              <a:rPr lang="zh-CN" altLang="en-US" sz="1800" b="1" kern="0" dirty="0">
                <a:solidFill>
                  <a:srgbClr val="3366FF"/>
                </a:solidFill>
                <a:effectLst/>
                <a:latin typeface="宋体" panose="02010600030101010101" pitchFamily="2" charset="-122"/>
                <a:ea typeface="宋体" panose="02010600030101010101" pitchFamily="2" charset="-122"/>
                <a:cs typeface="Times New Roman" panose="02020603050405020304" pitchFamily="18" charset="0"/>
              </a:rPr>
              <a:t>时间戳请求和应答报文</a:t>
            </a:r>
            <a:endPar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36687" y="1240062"/>
            <a:ext cx="6363498" cy="2736304"/>
          </a:xfrm>
          <a:prstGeom prst="rect">
            <a:avLst/>
          </a:prstGeom>
          <a:noFill/>
          <a:ln>
            <a:noFill/>
          </a:ln>
        </p:spPr>
      </p:pic>
      <p:pic>
        <p:nvPicPr>
          <p:cNvPr id="5" name="Picture 3"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251" y="3944258"/>
            <a:ext cx="6126563" cy="305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4679" y="519981"/>
            <a:ext cx="6431572" cy="521970"/>
          </a:xfrm>
          <a:prstGeom prst="rect">
            <a:avLst/>
          </a:prstGeom>
          <a:noFill/>
        </p:spPr>
        <p:txBody>
          <a:bodyPr wrap="square">
            <a:spAutoFit/>
          </a:bodyPr>
          <a:lstStyle/>
          <a:p>
            <a:pPr marL="285750" marR="0" algn="l" latinLnBrk="1">
              <a:spcBef>
                <a:spcPts val="750"/>
              </a:spcBef>
              <a:spcAft>
                <a:spcPts val="750"/>
              </a:spcAft>
            </a:pPr>
            <a:r>
              <a:rPr lang="en-US" altLang="zh-CN" sz="2800" b="1" kern="0" dirty="0">
                <a:solidFill>
                  <a:srgbClr val="FF0000"/>
                </a:solidFill>
                <a:effectLst/>
                <a:latin typeface="Helvetica" panose="020B0604020202020204" pitchFamily="34" charset="0"/>
                <a:ea typeface="宋体" panose="02010600030101010101" pitchFamily="2" charset="-122"/>
                <a:cs typeface="Times New Roman" panose="02020603050405020304" pitchFamily="18" charset="0"/>
              </a:rPr>
              <a:t>ICMP</a:t>
            </a:r>
            <a:r>
              <a:rPr lang="zh-CN" altLang="en-US" sz="2800" b="1" kern="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回显请求和回显应答报文格式</a:t>
            </a:r>
            <a:endParaRPr lang="zh-CN" altLang="en-US" sz="2800" b="1" kern="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748855" y="2248173"/>
            <a:ext cx="8347629" cy="29216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751" y="375965"/>
            <a:ext cx="6431572" cy="369332"/>
          </a:xfrm>
          <a:prstGeom prst="rect">
            <a:avLst/>
          </a:prstGeom>
          <a:noFill/>
        </p:spPr>
        <p:txBody>
          <a:bodyPr wrap="square">
            <a:spAutoFit/>
          </a:bodyPr>
          <a:lstStyle/>
          <a:p>
            <a:pPr marL="285750" marR="0" algn="l" latinLnBrk="1">
              <a:spcBef>
                <a:spcPts val="750"/>
              </a:spcBef>
              <a:spcAft>
                <a:spcPts val="750"/>
              </a:spcAft>
            </a:pPr>
            <a:r>
              <a:rPr lang="en-US" altLang="zh-CN" sz="1800" b="1" kern="0" dirty="0">
                <a:solidFill>
                  <a:srgbClr val="3366FF"/>
                </a:solidFill>
                <a:effectLst/>
                <a:latin typeface="Helvetica" panose="020B0604020202020204" pitchFamily="34" charset="0"/>
                <a:ea typeface="宋体" panose="02010600030101010101" pitchFamily="2" charset="-122"/>
                <a:cs typeface="Times New Roman" panose="02020603050405020304" pitchFamily="18" charset="0"/>
              </a:rPr>
              <a:t>ICMP</a:t>
            </a:r>
            <a:r>
              <a:rPr lang="zh-CN" altLang="en-US" sz="1800" b="1" kern="0" dirty="0">
                <a:solidFill>
                  <a:srgbClr val="3366FF"/>
                </a:solidFill>
                <a:effectLst/>
                <a:latin typeface="宋体" panose="02010600030101010101" pitchFamily="2" charset="-122"/>
                <a:ea typeface="宋体" panose="02010600030101010101" pitchFamily="2" charset="-122"/>
                <a:cs typeface="Times New Roman" panose="02020603050405020304" pitchFamily="18" charset="0"/>
              </a:rPr>
              <a:t>超时报文</a:t>
            </a:r>
            <a:endPar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748855" y="2248173"/>
            <a:ext cx="8118151" cy="29550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56767" y="519981"/>
            <a:ext cx="6431572" cy="369332"/>
          </a:xfrm>
          <a:prstGeom prst="rect">
            <a:avLst/>
          </a:prstGeom>
          <a:noFill/>
        </p:spPr>
        <p:txBody>
          <a:bodyPr wrap="square">
            <a:spAutoFit/>
          </a:bodyPr>
          <a:lstStyle/>
          <a:p>
            <a:pPr marL="0" marR="0" algn="l" latinLnBrk="1">
              <a:spcBef>
                <a:spcPts val="750"/>
              </a:spcBef>
              <a:spcAft>
                <a:spcPts val="750"/>
              </a:spcAft>
            </a:pPr>
            <a:r>
              <a:rPr lang="en-US" altLang="zh-CN" sz="1800" kern="0" dirty="0">
                <a:solidFill>
                  <a:srgbClr val="000000"/>
                </a:solidFill>
                <a:effectLst/>
                <a:latin typeface="Helvetica" panose="020B0604020202020204" pitchFamily="34" charset="0"/>
                <a:ea typeface="宋体" panose="02010600030101010101" pitchFamily="2" charset="-122"/>
                <a:cs typeface="Times New Roman" panose="02020603050405020304" pitchFamily="18" charset="0"/>
              </a:rPr>
              <a:t> </a:t>
            </a:r>
            <a:r>
              <a:rPr lang="en-US" altLang="zh-CN" sz="1800" b="1" kern="0" dirty="0">
                <a:solidFill>
                  <a:srgbClr val="FF0000"/>
                </a:solidFill>
                <a:effectLst/>
                <a:latin typeface="Helvetica" panose="020B0604020202020204" pitchFamily="34" charset="0"/>
                <a:ea typeface="宋体" panose="02010600030101010101" pitchFamily="2" charset="-122"/>
                <a:cs typeface="Times New Roman" panose="02020603050405020304" pitchFamily="18" charset="0"/>
              </a:rPr>
              <a:t>ICMP </a:t>
            </a:r>
            <a:r>
              <a:rPr lang="zh-CN" altLang="en-US" sz="1800" b="1" kern="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类型</a:t>
            </a:r>
            <a:r>
              <a:rPr lang="en-US" altLang="zh-CN" sz="1800" b="1" kern="0" dirty="0">
                <a:solidFill>
                  <a:srgbClr val="FF0000"/>
                </a:solidFill>
                <a:effectLst/>
                <a:latin typeface="Helvetica" panose="020B0604020202020204" pitchFamily="34" charset="0"/>
                <a:ea typeface="宋体" panose="02010600030101010101" pitchFamily="2" charset="-122"/>
                <a:cs typeface="Times New Roman" panose="02020603050405020304" pitchFamily="18" charset="0"/>
              </a:rPr>
              <a:t>:</a:t>
            </a:r>
            <a:endPar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549055" y="231949"/>
            <a:ext cx="7223770" cy="6840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751" y="519981"/>
            <a:ext cx="6431572" cy="369332"/>
          </a:xfrm>
          <a:prstGeom prst="rect">
            <a:avLst/>
          </a:prstGeom>
          <a:noFill/>
        </p:spPr>
        <p:txBody>
          <a:bodyPr wrap="square">
            <a:spAutoFit/>
          </a:bodyPr>
          <a:lstStyle/>
          <a:p>
            <a:r>
              <a:rPr lang="en-US" altLang="zh-CN" b="0" i="0" u="none" strike="noStrike" kern="1800" baseline="0" dirty="0">
                <a:solidFill>
                  <a:srgbClr val="FFFFFF"/>
                </a:solidFill>
                <a:latin typeface="Times New Roman" panose="02020603050405020304"/>
                <a:ea typeface="黑体" panose="02010609060101010101" charset="-122"/>
              </a:rPr>
              <a:t>ICMP</a:t>
            </a:r>
            <a:r>
              <a:rPr lang="zh-CN" altLang="en-US" b="0" i="0" u="none" strike="noStrike" kern="1800" baseline="0" dirty="0">
                <a:solidFill>
                  <a:srgbClr val="FFFFFF"/>
                </a:solidFill>
                <a:latin typeface="Times New Roman" panose="02020603050405020304"/>
                <a:ea typeface="黑体" panose="02010609060101010101" charset="-122"/>
              </a:rPr>
              <a:t>头部结构</a:t>
            </a:r>
            <a:endParaRPr lang="zh-CN" altLang="en-US" dirty="0">
              <a:solidFill>
                <a:srgbClr val="FFFFFF"/>
              </a:solidFill>
            </a:endParaRPr>
          </a:p>
        </p:txBody>
      </p:sp>
      <p:pic>
        <p:nvPicPr>
          <p:cNvPr id="4" name="Picture 2" descr="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4879" y="1924137"/>
            <a:ext cx="5510973"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4679" y="447973"/>
            <a:ext cx="6431572" cy="369332"/>
          </a:xfrm>
          <a:prstGeom prst="rect">
            <a:avLst/>
          </a:prstGeom>
          <a:noFill/>
        </p:spPr>
        <p:txBody>
          <a:bodyPr wrap="square">
            <a:spAutoFit/>
          </a:bodyPr>
          <a:lstStyle/>
          <a:p>
            <a:pPr marL="285750" marR="0" algn="l" latinLnBrk="1">
              <a:spcBef>
                <a:spcPts val="750"/>
              </a:spcBef>
              <a:spcAft>
                <a:spcPts val="750"/>
              </a:spcAft>
            </a:pPr>
            <a:r>
              <a:rPr lang="en-US" altLang="zh-CN" sz="1800" b="1" kern="0" dirty="0">
                <a:solidFill>
                  <a:srgbClr val="3366FF"/>
                </a:solidFill>
                <a:effectLst/>
                <a:latin typeface="Helvetica" panose="020B0604020202020204" pitchFamily="34" charset="0"/>
                <a:ea typeface="宋体" panose="02010600030101010101" pitchFamily="2" charset="-122"/>
                <a:cs typeface="Times New Roman" panose="02020603050405020304" pitchFamily="18" charset="0"/>
              </a:rPr>
              <a:t>ICMP</a:t>
            </a:r>
            <a:r>
              <a:rPr lang="zh-CN" altLang="en-US" sz="1800" b="1" kern="0" dirty="0">
                <a:solidFill>
                  <a:srgbClr val="3366FF"/>
                </a:solidFill>
                <a:effectLst/>
                <a:latin typeface="宋体" panose="02010600030101010101" pitchFamily="2" charset="-122"/>
                <a:ea typeface="宋体" panose="02010600030101010101" pitchFamily="2" charset="-122"/>
                <a:cs typeface="Times New Roman" panose="02020603050405020304" pitchFamily="18" charset="0"/>
              </a:rPr>
              <a:t>时间戳请求和应答报文 代码实现</a:t>
            </a:r>
            <a:endPar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36687" y="1240062"/>
            <a:ext cx="6363498" cy="2736304"/>
          </a:xfrm>
          <a:prstGeom prst="rect">
            <a:avLst/>
          </a:prstGeom>
          <a:noFill/>
          <a:ln>
            <a:noFill/>
          </a:ln>
        </p:spPr>
      </p:pic>
      <p:pic>
        <p:nvPicPr>
          <p:cNvPr id="5" name="Picture 3"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251" y="3944258"/>
            <a:ext cx="6126563" cy="305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p="http://schemas.openxmlformats.org/presentationml/2006/main">
  <p:tag name="MH_TYPE" val="#NeiR#"/>
  <p:tag name="MH_NUMBER" val="5"/>
  <p:tag name="MH_CATEGORY" val="#BingLLB#"/>
  <p:tag name="MH_LAYOUT" val="SubTitle"/>
  <p:tag name="MH" val="20161022203851"/>
  <p:tag name="MH_LIBRARY" val="GRAPHIC"/>
</p:tagLst>
</file>

<file path=ppt/tags/tag2.xml><?xml version="1.0" encoding="utf-8"?>
<p:tagLst xmlns:p="http://schemas.openxmlformats.org/presentationml/2006/main">
  <p:tag name="KSO_WPP_MARK_KEY" val="45773cc0-01af-4ac0-860a-4b5bed867088"/>
  <p:tag name="COMMONDATA" val="eyJoZGlkIjoiZDJlZDNmYmI1MDNmZGFkMjBlZDRlN2RhNjhhNGUzZmMifQ=="/>
</p:tagLst>
</file>

<file path=ppt/theme/theme1.xml><?xml version="1.0" encoding="utf-8"?>
<a:theme xmlns:a="http://schemas.openxmlformats.org/drawingml/2006/main" name="第一PPT，www.1ppt.com">
  <a:themeElements>
    <a:clrScheme name="自定义 25">
      <a:dk1>
        <a:sysClr val="windowText" lastClr="000000"/>
      </a:dk1>
      <a:lt1>
        <a:sysClr val="window" lastClr="FFFFFF"/>
      </a:lt1>
      <a:dk2>
        <a:srgbClr val="44546A"/>
      </a:dk2>
      <a:lt2>
        <a:srgbClr val="E7E6E6"/>
      </a:lt2>
      <a:accent1>
        <a:srgbClr val="4BC1DD"/>
      </a:accent1>
      <a:accent2>
        <a:srgbClr val="92D050"/>
      </a:accent2>
      <a:accent3>
        <a:srgbClr val="4BC1DD"/>
      </a:accent3>
      <a:accent4>
        <a:srgbClr val="92D050"/>
      </a:accent4>
      <a:accent5>
        <a:srgbClr val="4BC1DD"/>
      </a:accent5>
      <a:accent6>
        <a:srgbClr val="92D050"/>
      </a:accent6>
      <a:hlink>
        <a:srgbClr val="4BC1DD"/>
      </a:hlink>
      <a:folHlink>
        <a:srgbClr val="92D05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1948</Words>
  <Application>WPS 演示</Application>
  <PresentationFormat>自定义</PresentationFormat>
  <Paragraphs>115</Paragraphs>
  <Slides>23</Slides>
  <Notes>5</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23</vt:i4>
      </vt:variant>
    </vt:vector>
  </HeadingPairs>
  <TitlesOfParts>
    <vt:vector size="42" baseType="lpstr">
      <vt:lpstr>Arial</vt:lpstr>
      <vt:lpstr>宋体</vt:lpstr>
      <vt:lpstr>Wingdings</vt:lpstr>
      <vt:lpstr>Calibri</vt:lpstr>
      <vt:lpstr>微软雅黑</vt:lpstr>
      <vt:lpstr>方正细谭黑简体</vt:lpstr>
      <vt:lpstr>黑体</vt:lpstr>
      <vt:lpstr>Calibri</vt:lpstr>
      <vt:lpstr>-apple-system</vt:lpstr>
      <vt:lpstr>Segoe Print</vt:lpstr>
      <vt:lpstr>Helvetica</vt:lpstr>
      <vt:lpstr>Times New Roman</vt:lpstr>
      <vt:lpstr>等线</vt:lpstr>
      <vt:lpstr>Times New Roman</vt:lpstr>
      <vt:lpstr>Arial Unicode MS</vt:lpstr>
      <vt:lpstr>Helvetica Neue</vt:lpstr>
      <vt:lpstr>Calibri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dc:title>
  <dc:creator/>
  <cp:keywords>www.1ppt.com</cp:keywords>
  <dc:description>www.1ppt.com</dc:description>
  <cp:lastModifiedBy>tantan</cp:lastModifiedBy>
  <cp:revision>8</cp:revision>
  <dcterms:created xsi:type="dcterms:W3CDTF">2016-11-24T15:39:00Z</dcterms:created>
  <dcterms:modified xsi:type="dcterms:W3CDTF">2022-11-25T08:14:42Z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57E1628A41F84701A37F8C32CEFBD289</vt:lpwstr>
  </property>
</Properties>
</file>