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9" r:id="rId1"/>
  </p:sldMasterIdLst>
  <p:sldIdLst>
    <p:sldId id="256" r:id="rId2"/>
    <p:sldId id="257" r:id="rId3"/>
    <p:sldId id="258" r:id="rId4"/>
    <p:sldId id="259" r:id="rId5"/>
    <p:sldId id="260" r:id="rId6"/>
    <p:sldId id="270" r:id="rId7"/>
    <p:sldId id="271" r:id="rId8"/>
    <p:sldId id="272" r:id="rId9"/>
    <p:sldId id="273" r:id="rId10"/>
    <p:sldId id="262" r:id="rId11"/>
    <p:sldId id="263" r:id="rId12"/>
    <p:sldId id="267" r:id="rId13"/>
    <p:sldId id="264"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4" d="100"/>
          <a:sy n="74" d="100"/>
        </p:scale>
        <p:origin x="570" y="72"/>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399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78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03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198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636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65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914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42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66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01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45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825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4779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59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70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5616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31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6/16/2016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697416"/>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layer 2</a:t>
            </a:r>
            <a:r>
              <a:rPr lang="en-US" dirty="0"/>
              <a:t/>
            </a:r>
            <a:br>
              <a:rPr lang="en-US" dirty="0"/>
            </a:br>
            <a:endParaRPr lang="en-US" dirty="0"/>
          </a:p>
        </p:txBody>
      </p:sp>
      <p:sp>
        <p:nvSpPr>
          <p:cNvPr id="3" name="Subtitle 2"/>
          <p:cNvSpPr>
            <a:spLocks noGrp="1"/>
          </p:cNvSpPr>
          <p:nvPr>
            <p:ph type="subTitle" idx="1"/>
          </p:nvPr>
        </p:nvSpPr>
        <p:spPr/>
        <p:txBody>
          <a:bodyPr/>
          <a:lstStyle/>
          <a:p>
            <a:r>
              <a:rPr lang="en-US" sz="5400" dirty="0">
                <a:solidFill>
                  <a:schemeClr val="tx1"/>
                </a:solidFill>
              </a:rPr>
              <a:t>Spanning Tree Protocol </a:t>
            </a:r>
          </a:p>
        </p:txBody>
      </p:sp>
    </p:spTree>
    <p:extLst>
      <p:ext uri="{BB962C8B-B14F-4D97-AF65-F5344CB8AC3E}">
        <p14:creationId xmlns:p14="http://schemas.microsoft.com/office/powerpoint/2010/main" val="307212103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Root Ports</a:t>
            </a:r>
          </a:p>
        </p:txBody>
      </p:sp>
      <p:sp>
        <p:nvSpPr>
          <p:cNvPr id="3" name="Content Placeholder 2"/>
          <p:cNvSpPr>
            <a:spLocks noGrp="1"/>
          </p:cNvSpPr>
          <p:nvPr>
            <p:ph idx="1"/>
          </p:nvPr>
        </p:nvSpPr>
        <p:spPr/>
        <p:txBody>
          <a:bodyPr/>
          <a:lstStyle/>
          <a:p>
            <a:r>
              <a:rPr lang="en-US" dirty="0"/>
              <a:t>The second step in the STP convergence process is to identify root ports. The root port of each switch has the lowest root path cost to get to the Root Bridge. </a:t>
            </a:r>
            <a:endParaRPr lang="en-US" dirty="0" smtClean="0"/>
          </a:p>
          <a:p>
            <a:r>
              <a:rPr lang="en-US" dirty="0" smtClean="0"/>
              <a:t>Each </a:t>
            </a:r>
            <a:r>
              <a:rPr lang="en-US" dirty="0"/>
              <a:t>switch can only have one root port. The Root Bridge cannot have a root port, as the purpose of a root port is to point to the Root Bridge. </a:t>
            </a:r>
            <a:endParaRPr lang="en-US" dirty="0" smtClean="0"/>
          </a:p>
          <a:p>
            <a:r>
              <a:rPr lang="en-US" dirty="0" smtClean="0"/>
              <a:t>Path </a:t>
            </a:r>
            <a:r>
              <a:rPr lang="en-US" dirty="0"/>
              <a:t>cost is a cumulative cost to the Root Bridge, based on the bandwidth of the links. The higher the bandwidth, the lower the path cost</a:t>
            </a:r>
          </a:p>
        </p:txBody>
      </p:sp>
    </p:spTree>
    <p:extLst>
      <p:ext uri="{BB962C8B-B14F-4D97-AF65-F5344CB8AC3E}">
        <p14:creationId xmlns:p14="http://schemas.microsoft.com/office/powerpoint/2010/main" val="135371923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Designated Ports</a:t>
            </a:r>
          </a:p>
        </p:txBody>
      </p:sp>
      <p:sp>
        <p:nvSpPr>
          <p:cNvPr id="3" name="Content Placeholder 2"/>
          <p:cNvSpPr>
            <a:spLocks noGrp="1"/>
          </p:cNvSpPr>
          <p:nvPr>
            <p:ph idx="1"/>
          </p:nvPr>
        </p:nvSpPr>
        <p:spPr/>
        <p:txBody>
          <a:bodyPr>
            <a:normAutofit fontScale="92500" lnSpcReduction="20000"/>
          </a:bodyPr>
          <a:lstStyle/>
          <a:p>
            <a:r>
              <a:rPr lang="en-US" dirty="0"/>
              <a:t>The third step in the STP convergence process is to identify designated ports. A single designated port is identified for each network segment. This port is responsible for forwarding BPDUs and frames to that segment</a:t>
            </a:r>
            <a:r>
              <a:rPr lang="en-US" dirty="0" smtClean="0"/>
              <a:t>.</a:t>
            </a:r>
          </a:p>
          <a:p>
            <a:r>
              <a:rPr lang="en-US" dirty="0" smtClean="0"/>
              <a:t>If </a:t>
            </a:r>
            <a:r>
              <a:rPr lang="en-US" dirty="0"/>
              <a:t>two ports are eligible to become the designated port, then there is a loop. One of the ports will be placed in a blocking state to eliminate the loop. </a:t>
            </a:r>
            <a:endParaRPr lang="en-US" dirty="0" smtClean="0"/>
          </a:p>
          <a:p>
            <a:r>
              <a:rPr lang="en-US" dirty="0" smtClean="0"/>
              <a:t>Similar </a:t>
            </a:r>
            <a:r>
              <a:rPr lang="en-US" dirty="0"/>
              <a:t>to a root port, the designated port is determined by the lowest cumulative path cost leading the Root Bridge. A designated port will never be placed in a blocking state, unless there is a change to the switching topology and a more preferred designated port is elected. </a:t>
            </a:r>
          </a:p>
        </p:txBody>
      </p:sp>
    </p:spTree>
    <p:extLst>
      <p:ext uri="{BB962C8B-B14F-4D97-AF65-F5344CB8AC3E}">
        <p14:creationId xmlns:p14="http://schemas.microsoft.com/office/powerpoint/2010/main" val="65897808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4139" y="159680"/>
            <a:ext cx="9905998" cy="1478570"/>
          </a:xfrm>
        </p:spPr>
        <p:txBody>
          <a:bodyPr>
            <a:normAutofit/>
          </a:bodyPr>
          <a:lstStyle/>
          <a:p>
            <a:r>
              <a:rPr lang="en-US" sz="2800" dirty="0" smtClean="0"/>
              <a:t>    CONSIDER THE FOLLOWING EXAMPLE :</a:t>
            </a:r>
            <a:endParaRPr lang="en-US" sz="2800" dirty="0"/>
          </a:p>
        </p:txBody>
      </p:sp>
      <p:pic>
        <p:nvPicPr>
          <p:cNvPr id="5" name="Picture 4"/>
          <p:cNvPicPr>
            <a:picLocks noChangeAspect="1"/>
          </p:cNvPicPr>
          <p:nvPr/>
        </p:nvPicPr>
        <p:blipFill>
          <a:blip r:embed="rId2"/>
          <a:stretch>
            <a:fillRect/>
          </a:stretch>
        </p:blipFill>
        <p:spPr>
          <a:xfrm>
            <a:off x="1502021" y="1303398"/>
            <a:ext cx="5903331" cy="2977562"/>
          </a:xfrm>
          <a:prstGeom prst="rect">
            <a:avLst/>
          </a:prstGeom>
        </p:spPr>
      </p:pic>
      <p:sp>
        <p:nvSpPr>
          <p:cNvPr id="6" name="Rectangle 5"/>
          <p:cNvSpPr/>
          <p:nvPr/>
        </p:nvSpPr>
        <p:spPr>
          <a:xfrm>
            <a:off x="1435479" y="4396870"/>
            <a:ext cx="9534658" cy="2031325"/>
          </a:xfrm>
          <a:prstGeom prst="rect">
            <a:avLst/>
          </a:prstGeom>
        </p:spPr>
        <p:txBody>
          <a:bodyPr wrap="square">
            <a:spAutoFit/>
          </a:bodyPr>
          <a:lstStyle/>
          <a:p>
            <a:r>
              <a:rPr lang="en-US" dirty="0"/>
              <a:t>Ports on the Root Bridge are never placed in a blocking state. Thus, the two ports off of </a:t>
            </a:r>
            <a:r>
              <a:rPr lang="en-US" dirty="0" smtClean="0"/>
              <a:t>Switch A </a:t>
            </a:r>
            <a:r>
              <a:rPr lang="en-US" dirty="0"/>
              <a:t>will automatically become designated ports. </a:t>
            </a:r>
            <a:endParaRPr lang="en-US" dirty="0" smtClean="0"/>
          </a:p>
          <a:p>
            <a:r>
              <a:rPr lang="en-US" dirty="0" smtClean="0"/>
              <a:t>Remember</a:t>
            </a:r>
            <a:r>
              <a:rPr lang="en-US" dirty="0"/>
              <a:t>, every network segment must have one designated port, regardless if a root port already exists on that segment. </a:t>
            </a:r>
            <a:endParaRPr lang="en-US" dirty="0" smtClean="0"/>
          </a:p>
          <a:p>
            <a:r>
              <a:rPr lang="en-US" dirty="0" smtClean="0"/>
              <a:t>Thus</a:t>
            </a:r>
            <a:r>
              <a:rPr lang="en-US" dirty="0"/>
              <a:t>, the network segments between </a:t>
            </a:r>
            <a:r>
              <a:rPr lang="en-US" dirty="0" smtClean="0"/>
              <a:t>Switch B </a:t>
            </a:r>
            <a:r>
              <a:rPr lang="en-US" dirty="0"/>
              <a:t>and </a:t>
            </a:r>
            <a:r>
              <a:rPr lang="en-US" dirty="0" smtClean="0"/>
              <a:t>Switch D</a:t>
            </a:r>
            <a:r>
              <a:rPr lang="en-US" dirty="0"/>
              <a:t>, and between </a:t>
            </a:r>
            <a:r>
              <a:rPr lang="en-US" dirty="0" smtClean="0"/>
              <a:t>Switch C </a:t>
            </a:r>
            <a:r>
              <a:rPr lang="en-US" dirty="0"/>
              <a:t>and </a:t>
            </a:r>
            <a:r>
              <a:rPr lang="en-US" dirty="0" smtClean="0"/>
              <a:t>Switch E</a:t>
            </a:r>
            <a:r>
              <a:rPr lang="en-US" dirty="0"/>
              <a:t>, both require a designated port. The ports on </a:t>
            </a:r>
            <a:r>
              <a:rPr lang="en-US" dirty="0" smtClean="0"/>
              <a:t>Switch D </a:t>
            </a:r>
            <a:r>
              <a:rPr lang="en-US" dirty="0"/>
              <a:t>and Switch E have already been identified as root ports, thus the ports on Switch B and C will become the designated ports. </a:t>
            </a:r>
          </a:p>
        </p:txBody>
      </p:sp>
    </p:spTree>
    <p:extLst>
      <p:ext uri="{BB962C8B-B14F-4D97-AF65-F5344CB8AC3E}">
        <p14:creationId xmlns:p14="http://schemas.microsoft.com/office/powerpoint/2010/main" val="1267501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ID</a:t>
            </a:r>
          </a:p>
        </p:txBody>
      </p:sp>
      <p:sp>
        <p:nvSpPr>
          <p:cNvPr id="3" name="Content Placeholder 2"/>
          <p:cNvSpPr>
            <a:spLocks noGrp="1"/>
          </p:cNvSpPr>
          <p:nvPr>
            <p:ph idx="1"/>
          </p:nvPr>
        </p:nvSpPr>
        <p:spPr/>
        <p:txBody>
          <a:bodyPr>
            <a:normAutofit fontScale="62500" lnSpcReduction="20000"/>
          </a:bodyPr>
          <a:lstStyle/>
          <a:p>
            <a:r>
              <a:rPr lang="en-US" dirty="0"/>
              <a:t>When electing root and designated ports, it is possible to have a tie in both path cost and Bridge ID. </a:t>
            </a:r>
            <a:endParaRPr lang="en-US" dirty="0" smtClean="0"/>
          </a:p>
          <a:p>
            <a:r>
              <a:rPr lang="en-US" dirty="0"/>
              <a:t>Port ID is used as the final tiebreaker, and consists of two components: </a:t>
            </a:r>
            <a:endParaRPr lang="en-US" dirty="0" smtClean="0"/>
          </a:p>
          <a:p>
            <a:r>
              <a:rPr lang="en-US" dirty="0" smtClean="0"/>
              <a:t>4-bit </a:t>
            </a:r>
            <a:r>
              <a:rPr lang="en-US" dirty="0"/>
              <a:t>port priority </a:t>
            </a:r>
            <a:endParaRPr lang="en-US" dirty="0" smtClean="0"/>
          </a:p>
          <a:p>
            <a:r>
              <a:rPr lang="en-US" dirty="0" smtClean="0"/>
              <a:t>12-bit </a:t>
            </a:r>
            <a:r>
              <a:rPr lang="en-US" dirty="0"/>
              <a:t>port number, derived from the physical port number </a:t>
            </a:r>
            <a:endParaRPr lang="en-US" dirty="0" smtClean="0"/>
          </a:p>
          <a:p>
            <a:r>
              <a:rPr lang="en-US" dirty="0" smtClean="0"/>
              <a:t>By </a:t>
            </a:r>
            <a:r>
              <a:rPr lang="en-US" dirty="0"/>
              <a:t>default, the port priority of an interface is 128, and a lower priority is preferred. If there is a tie in priority, the lowest port number is preferred. </a:t>
            </a:r>
            <a:endParaRPr lang="en-US" dirty="0" smtClean="0"/>
          </a:p>
          <a:p>
            <a:r>
              <a:rPr lang="en-US" dirty="0" smtClean="0"/>
              <a:t>The </a:t>
            </a:r>
            <a:r>
              <a:rPr lang="en-US" dirty="0"/>
              <a:t>sender port ID determines the tie break, and not the local port ID. In the above example, </a:t>
            </a:r>
            <a:r>
              <a:rPr lang="en-US" dirty="0" err="1"/>
              <a:t>SwitchB</a:t>
            </a:r>
            <a:r>
              <a:rPr lang="en-US" dirty="0"/>
              <a:t> must decide whether gi2/23 or gi2/24 becomes the root port. </a:t>
            </a:r>
            <a:r>
              <a:rPr lang="en-US" dirty="0" err="1"/>
              <a:t>SwitchB</a:t>
            </a:r>
            <a:r>
              <a:rPr lang="en-US" dirty="0"/>
              <a:t> will observe BPDU’s from </a:t>
            </a:r>
            <a:r>
              <a:rPr lang="en-US" dirty="0" err="1"/>
              <a:t>SwitchA</a:t>
            </a:r>
            <a:r>
              <a:rPr lang="en-US" dirty="0"/>
              <a:t>, which will contain the port ID’s for gi2/10 and gi2/11</a:t>
            </a:r>
            <a:r>
              <a:rPr lang="en-US" dirty="0" smtClean="0"/>
              <a:t>.</a:t>
            </a:r>
          </a:p>
          <a:p>
            <a:r>
              <a:rPr lang="en-US" dirty="0" smtClean="0"/>
              <a:t>If </a:t>
            </a:r>
            <a:r>
              <a:rPr lang="en-US" dirty="0"/>
              <a:t>priorities are equal, the sender Port ID from gi2/10 is preferred, due to the lower port number. Thus, gi2/23 on </a:t>
            </a:r>
            <a:r>
              <a:rPr lang="en-US" dirty="0" err="1"/>
              <a:t>SwitchB</a:t>
            </a:r>
            <a:r>
              <a:rPr lang="en-US" dirty="0"/>
              <a:t> will become the root port. </a:t>
            </a:r>
          </a:p>
        </p:txBody>
      </p:sp>
    </p:spTree>
    <p:extLst>
      <p:ext uri="{BB962C8B-B14F-4D97-AF65-F5344CB8AC3E}">
        <p14:creationId xmlns:p14="http://schemas.microsoft.com/office/powerpoint/2010/main" val="389082325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6394"/>
            <a:ext cx="9905998" cy="1478570"/>
          </a:xfrm>
        </p:spPr>
        <p:txBody>
          <a:bodyPr>
            <a:normAutofit/>
          </a:bodyPr>
          <a:lstStyle/>
          <a:p>
            <a:r>
              <a:rPr lang="en-US" sz="2800" dirty="0" smtClean="0"/>
              <a:t>CONSIDER THE FOLLOWING EXAMPLE :</a:t>
            </a:r>
            <a:endParaRPr lang="en-US" sz="2800" dirty="0"/>
          </a:p>
        </p:txBody>
      </p:sp>
      <p:sp>
        <p:nvSpPr>
          <p:cNvPr id="3" name="Content Placeholder 2"/>
          <p:cNvSpPr>
            <a:spLocks noGrp="1"/>
          </p:cNvSpPr>
          <p:nvPr>
            <p:ph idx="1"/>
          </p:nvPr>
        </p:nvSpPr>
        <p:spPr>
          <a:xfrm>
            <a:off x="1079723" y="4507605"/>
            <a:ext cx="9905999" cy="1901781"/>
          </a:xfrm>
        </p:spPr>
        <p:txBody>
          <a:bodyPr/>
          <a:lstStyle/>
          <a:p>
            <a:r>
              <a:rPr lang="en-US" dirty="0"/>
              <a:t>The bandwidth of both links is equal, thus both ports on </a:t>
            </a:r>
            <a:r>
              <a:rPr lang="en-US" dirty="0" err="1"/>
              <a:t>SwitchB</a:t>
            </a:r>
            <a:r>
              <a:rPr lang="en-US" dirty="0"/>
              <a:t> have an equal path cost to the Root Bridge. Which port will become the root port then? Normally, the lowest Bridge ID is used as the tiebreaker, but that is not possible in this circumstance. </a:t>
            </a:r>
          </a:p>
        </p:txBody>
      </p:sp>
      <p:pic>
        <p:nvPicPr>
          <p:cNvPr id="4" name="Picture 3"/>
          <p:cNvPicPr>
            <a:picLocks noChangeAspect="1"/>
          </p:cNvPicPr>
          <p:nvPr/>
        </p:nvPicPr>
        <p:blipFill>
          <a:blip r:embed="rId2"/>
          <a:stretch>
            <a:fillRect/>
          </a:stretch>
        </p:blipFill>
        <p:spPr>
          <a:xfrm>
            <a:off x="1141413" y="1436401"/>
            <a:ext cx="5117719" cy="2526331"/>
          </a:xfrm>
          <a:prstGeom prst="rect">
            <a:avLst/>
          </a:prstGeom>
        </p:spPr>
      </p:pic>
    </p:spTree>
    <p:extLst>
      <p:ext uri="{BB962C8B-B14F-4D97-AF65-F5344CB8AC3E}">
        <p14:creationId xmlns:p14="http://schemas.microsoft.com/office/powerpoint/2010/main" val="3897714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a:t>
            </a:r>
            <a:endParaRPr lang="en-US" dirty="0"/>
          </a:p>
        </p:txBody>
      </p:sp>
      <p:sp>
        <p:nvSpPr>
          <p:cNvPr id="3" name="Content Placeholder 2"/>
          <p:cNvSpPr>
            <a:spLocks noGrp="1"/>
          </p:cNvSpPr>
          <p:nvPr>
            <p:ph idx="1"/>
          </p:nvPr>
        </p:nvSpPr>
        <p:spPr/>
        <p:txBody>
          <a:bodyPr/>
          <a:lstStyle/>
          <a:p>
            <a:r>
              <a:rPr lang="en-US" dirty="0" smtClean="0"/>
              <a:t>That’s all folks </a:t>
            </a:r>
            <a:endParaRPr lang="en-US" dirty="0"/>
          </a:p>
        </p:txBody>
      </p:sp>
    </p:spTree>
    <p:extLst>
      <p:ext uri="{BB962C8B-B14F-4D97-AF65-F5344CB8AC3E}">
        <p14:creationId xmlns:p14="http://schemas.microsoft.com/office/powerpoint/2010/main" val="947927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a:t>Spanning Tree Protocol (STP) was developed to prevent the broadcast storms </a:t>
            </a:r>
            <a:r>
              <a:rPr lang="en-US" dirty="0" smtClean="0"/>
              <a:t>caused </a:t>
            </a:r>
            <a:r>
              <a:rPr lang="en-US" dirty="0"/>
              <a:t>by switching </a:t>
            </a:r>
            <a:r>
              <a:rPr lang="en-US" dirty="0" smtClean="0"/>
              <a:t>loops. STP </a:t>
            </a:r>
            <a:r>
              <a:rPr lang="en-US" dirty="0"/>
              <a:t>was originally defined in IEEE 802.1D. </a:t>
            </a:r>
            <a:endParaRPr lang="en-US" dirty="0" smtClean="0"/>
          </a:p>
          <a:p>
            <a:r>
              <a:rPr lang="en-US" dirty="0"/>
              <a:t>Switches running STP will build a map or topology of the entire switching network. STP will identify if there are any loops, and then disable or block as many ports as necessary to eliminate all loops in the topology. </a:t>
            </a:r>
            <a:endParaRPr lang="en-US" dirty="0" smtClean="0"/>
          </a:p>
          <a:p>
            <a:r>
              <a:rPr lang="en-US" dirty="0"/>
              <a:t>A blocked port can be reactivated if another port goes down. This allows STP to maintain redundancy and fault-tolerance. </a:t>
            </a:r>
            <a:endParaRPr lang="en-US" dirty="0" smtClean="0"/>
          </a:p>
          <a:p>
            <a:endParaRPr lang="en-US" dirty="0"/>
          </a:p>
        </p:txBody>
      </p:sp>
    </p:spTree>
    <p:extLst>
      <p:ext uri="{BB962C8B-B14F-4D97-AF65-F5344CB8AC3E}">
        <p14:creationId xmlns:p14="http://schemas.microsoft.com/office/powerpoint/2010/main" val="13404611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478570"/>
          </a:xfrm>
        </p:spPr>
        <p:txBody>
          <a:bodyPr/>
          <a:lstStyle/>
          <a:p>
            <a:r>
              <a:rPr lang="en-US" dirty="0"/>
              <a:t>Building the STP topology is a multistep convergence process: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sz="3200" dirty="0" smtClean="0"/>
              <a:t> </a:t>
            </a:r>
            <a:r>
              <a:rPr lang="en-US" sz="3200" dirty="0"/>
              <a:t>• </a:t>
            </a:r>
            <a:r>
              <a:rPr lang="en-US" sz="3200" dirty="0" smtClean="0"/>
              <a:t>A </a:t>
            </a:r>
            <a:r>
              <a:rPr lang="en-US" sz="3200" dirty="0"/>
              <a:t>Root Bridge is elected </a:t>
            </a:r>
            <a:endParaRPr lang="en-US" sz="3200" dirty="0" smtClean="0"/>
          </a:p>
          <a:p>
            <a:pPr marL="0" indent="0">
              <a:buNone/>
            </a:pPr>
            <a:r>
              <a:rPr lang="en-US" sz="3200" dirty="0" smtClean="0"/>
              <a:t>• </a:t>
            </a:r>
            <a:r>
              <a:rPr lang="en-US" sz="3200" dirty="0"/>
              <a:t>Root ports are identified </a:t>
            </a:r>
            <a:endParaRPr lang="en-US" sz="3200" dirty="0" smtClean="0"/>
          </a:p>
          <a:p>
            <a:pPr marL="0" indent="0">
              <a:buNone/>
            </a:pPr>
            <a:r>
              <a:rPr lang="en-US" sz="3200" dirty="0" smtClean="0"/>
              <a:t>• </a:t>
            </a:r>
            <a:r>
              <a:rPr lang="en-US" sz="3200" dirty="0"/>
              <a:t>Designated ports are identified </a:t>
            </a:r>
            <a:endParaRPr lang="en-US" sz="3200" dirty="0" smtClean="0"/>
          </a:p>
          <a:p>
            <a:pPr marL="0" indent="0">
              <a:buNone/>
            </a:pPr>
            <a:r>
              <a:rPr lang="en-US" sz="3200" dirty="0" smtClean="0"/>
              <a:t>• </a:t>
            </a:r>
            <a:r>
              <a:rPr lang="en-US" sz="3200" dirty="0"/>
              <a:t>Ports are placed in a blocking state as required, to eliminate loops </a:t>
            </a:r>
          </a:p>
        </p:txBody>
      </p:sp>
    </p:spTree>
    <p:extLst>
      <p:ext uri="{BB962C8B-B14F-4D97-AF65-F5344CB8AC3E}">
        <p14:creationId xmlns:p14="http://schemas.microsoft.com/office/powerpoint/2010/main" val="33599885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Electing an STP Root Bridge</a:t>
            </a:r>
          </a:p>
        </p:txBody>
      </p:sp>
      <p:sp>
        <p:nvSpPr>
          <p:cNvPr id="3" name="Content Placeholder 2"/>
          <p:cNvSpPr>
            <a:spLocks noGrp="1"/>
          </p:cNvSpPr>
          <p:nvPr>
            <p:ph idx="1"/>
          </p:nvPr>
        </p:nvSpPr>
        <p:spPr>
          <a:xfrm>
            <a:off x="1141412" y="1970468"/>
            <a:ext cx="9905999" cy="4314421"/>
          </a:xfrm>
        </p:spPr>
        <p:txBody>
          <a:bodyPr>
            <a:normAutofit lnSpcReduction="10000"/>
          </a:bodyPr>
          <a:lstStyle/>
          <a:p>
            <a:r>
              <a:rPr lang="en-US" dirty="0"/>
              <a:t>The first step in the STP convergence process is electing a Root Bridge, which is the central reference point for the STP topology. As a best practice, the Root Bridge should be the most centralized switch in the STP topology. </a:t>
            </a:r>
            <a:endParaRPr lang="en-US" dirty="0" smtClean="0"/>
          </a:p>
          <a:p>
            <a:r>
              <a:rPr lang="en-US" dirty="0" smtClean="0"/>
              <a:t>A </a:t>
            </a:r>
            <a:r>
              <a:rPr lang="en-US" dirty="0"/>
              <a:t>Root Bridge is elected based on its Bridge ID, comprised of two components in the original 802.1D standard: </a:t>
            </a:r>
            <a:endParaRPr lang="en-US" dirty="0" smtClean="0"/>
          </a:p>
          <a:p>
            <a:r>
              <a:rPr lang="en-US" dirty="0" smtClean="0"/>
              <a:t>16-bit </a:t>
            </a:r>
            <a:r>
              <a:rPr lang="en-US" dirty="0"/>
              <a:t>Bridge priority </a:t>
            </a:r>
            <a:endParaRPr lang="en-US" dirty="0" smtClean="0"/>
          </a:p>
          <a:p>
            <a:r>
              <a:rPr lang="en-US" dirty="0" smtClean="0"/>
              <a:t>48-bit </a:t>
            </a:r>
            <a:r>
              <a:rPr lang="en-US" dirty="0"/>
              <a:t>MAC address The default priority is 32,768, and the lowest priority wins. If there is a tie in priority, the lowest MAC address is used as the tie-breaker. </a:t>
            </a:r>
          </a:p>
        </p:txBody>
      </p:sp>
    </p:spTree>
    <p:extLst>
      <p:ext uri="{BB962C8B-B14F-4D97-AF65-F5344CB8AC3E}">
        <p14:creationId xmlns:p14="http://schemas.microsoft.com/office/powerpoint/2010/main" val="106468965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endParaRPr lang="en-US" dirty="0"/>
          </a:p>
        </p:txBody>
      </p:sp>
      <p:sp>
        <p:nvSpPr>
          <p:cNvPr id="10" name="Content Placeholder 9"/>
          <p:cNvSpPr>
            <a:spLocks noGrp="1"/>
          </p:cNvSpPr>
          <p:nvPr>
            <p:ph idx="1"/>
          </p:nvPr>
        </p:nvSpPr>
        <p:spPr>
          <a:xfrm>
            <a:off x="1141412" y="3176765"/>
            <a:ext cx="9905999" cy="3541714"/>
          </a:xfrm>
        </p:spPr>
        <p:txBody>
          <a:bodyPr>
            <a:normAutofit fontScale="85000" lnSpcReduction="20000"/>
          </a:bodyPr>
          <a:lstStyle/>
          <a:p>
            <a:r>
              <a:rPr lang="en-US" dirty="0"/>
              <a:t>Switches exchange BPDU’s to perform the election process, and the lowest Bridge ID determines the Root Bridge: </a:t>
            </a:r>
            <a:endParaRPr lang="en-US" dirty="0" smtClean="0"/>
          </a:p>
          <a:p>
            <a:r>
              <a:rPr lang="en-US" dirty="0" smtClean="0"/>
              <a:t>Switch </a:t>
            </a:r>
            <a:r>
              <a:rPr lang="en-US" dirty="0"/>
              <a:t>B, Switch C, and Switch E have the default priority of 32,768</a:t>
            </a:r>
            <a:r>
              <a:rPr lang="en-US" dirty="0" smtClean="0"/>
              <a:t>.</a:t>
            </a:r>
          </a:p>
          <a:p>
            <a:r>
              <a:rPr lang="en-US" dirty="0" smtClean="0"/>
              <a:t>Switch </a:t>
            </a:r>
            <a:r>
              <a:rPr lang="en-US" dirty="0"/>
              <a:t>A and Switch D are tied with a lower priority of 100. </a:t>
            </a:r>
            <a:endParaRPr lang="en-US" dirty="0" smtClean="0"/>
          </a:p>
          <a:p>
            <a:r>
              <a:rPr lang="en-US" dirty="0" smtClean="0"/>
              <a:t>Switch </a:t>
            </a:r>
            <a:r>
              <a:rPr lang="en-US" dirty="0"/>
              <a:t>A has the lowest MAC address, and will be elected the Root </a:t>
            </a:r>
            <a:r>
              <a:rPr lang="en-US" dirty="0" smtClean="0"/>
              <a:t>Bridge.</a:t>
            </a:r>
          </a:p>
          <a:p>
            <a:r>
              <a:rPr lang="en-US" dirty="0" smtClean="0"/>
              <a:t>By </a:t>
            </a:r>
            <a:r>
              <a:rPr lang="en-US" dirty="0"/>
              <a:t>default, a switch will always believe it is the Root Bridge, until it receives a BPDU from a switch with a lower Bridge ID. This is referred to as a superior BPDU. The election process is continuous – if a new switch with the lowest Bridge ID is added to the topology, it will be elected as the Root Bridge.</a:t>
            </a:r>
          </a:p>
        </p:txBody>
      </p:sp>
      <p:pic>
        <p:nvPicPr>
          <p:cNvPr id="8" name="Picture 7"/>
          <p:cNvPicPr>
            <a:picLocks noChangeAspect="1"/>
          </p:cNvPicPr>
          <p:nvPr/>
        </p:nvPicPr>
        <p:blipFill>
          <a:blip r:embed="rId2"/>
          <a:stretch>
            <a:fillRect/>
          </a:stretch>
        </p:blipFill>
        <p:spPr>
          <a:xfrm>
            <a:off x="3019477" y="279933"/>
            <a:ext cx="5241902" cy="2798118"/>
          </a:xfrm>
          <a:prstGeom prst="rect">
            <a:avLst/>
          </a:prstGeom>
        </p:spPr>
      </p:pic>
    </p:spTree>
    <p:extLst>
      <p:ext uri="{BB962C8B-B14F-4D97-AF65-F5344CB8AC3E}">
        <p14:creationId xmlns:p14="http://schemas.microsoft.com/office/powerpoint/2010/main" val="307851467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363"/>
            <a:ext cx="9905998" cy="1478570"/>
          </a:xfrm>
        </p:spPr>
        <p:txBody>
          <a:bodyPr/>
          <a:lstStyle/>
          <a:p>
            <a:r>
              <a:rPr lang="en-US" dirty="0"/>
              <a:t>Two Key Concepts: BID and Path Cost</a:t>
            </a:r>
            <a:endParaRPr lang="en-IN" dirty="0"/>
          </a:p>
        </p:txBody>
      </p:sp>
      <p:sp>
        <p:nvSpPr>
          <p:cNvPr id="3" name="Content Placeholder 2"/>
          <p:cNvSpPr>
            <a:spLocks noGrp="1"/>
          </p:cNvSpPr>
          <p:nvPr>
            <p:ph idx="1"/>
          </p:nvPr>
        </p:nvSpPr>
        <p:spPr>
          <a:xfrm>
            <a:off x="1231565" y="3820710"/>
            <a:ext cx="9905999" cy="3541714"/>
          </a:xfrm>
        </p:spPr>
        <p:txBody>
          <a:bodyPr/>
          <a:lstStyle/>
          <a:p>
            <a:pPr>
              <a:lnSpc>
                <a:spcPct val="90000"/>
              </a:lnSpc>
            </a:pPr>
            <a:r>
              <a:rPr lang="en-US" sz="2000" dirty="0"/>
              <a:t>STP executes an algorithm called Spanning Tree Algorithm (STA).</a:t>
            </a:r>
          </a:p>
          <a:p>
            <a:pPr>
              <a:lnSpc>
                <a:spcPct val="90000"/>
              </a:lnSpc>
            </a:pPr>
            <a:r>
              <a:rPr lang="en-US" sz="2000" dirty="0"/>
              <a:t>STA chooses a reference point, called a root bridge, and then determines the available paths to that reference point.</a:t>
            </a:r>
          </a:p>
          <a:p>
            <a:pPr lvl="1">
              <a:lnSpc>
                <a:spcPct val="90000"/>
              </a:lnSpc>
            </a:pPr>
            <a:r>
              <a:rPr lang="en-US" dirty="0">
                <a:solidFill>
                  <a:schemeClr val="accent2"/>
                </a:solidFill>
              </a:rPr>
              <a:t>If more than two paths exists, STA picks the best path and blocks the rest</a:t>
            </a:r>
          </a:p>
          <a:p>
            <a:pPr>
              <a:lnSpc>
                <a:spcPct val="90000"/>
              </a:lnSpc>
            </a:pPr>
            <a:r>
              <a:rPr lang="en-US" sz="2000" dirty="0"/>
              <a:t>STP calculations make extensive use of two key concepts in creating a loop-free topology:</a:t>
            </a:r>
          </a:p>
          <a:p>
            <a:pPr lvl="1">
              <a:lnSpc>
                <a:spcPct val="90000"/>
              </a:lnSpc>
            </a:pPr>
            <a:r>
              <a:rPr lang="en-US" b="1" dirty="0"/>
              <a:t>Bridge ID</a:t>
            </a:r>
          </a:p>
          <a:p>
            <a:pPr lvl="1">
              <a:lnSpc>
                <a:spcPct val="90000"/>
              </a:lnSpc>
            </a:pPr>
            <a:r>
              <a:rPr lang="en-US" b="1" dirty="0"/>
              <a:t>Path Cost</a:t>
            </a:r>
            <a:endParaRPr lang="en-US" b="1" dirty="0">
              <a:solidFill>
                <a:schemeClr val="accent2"/>
              </a:solidFill>
            </a:endParaRPr>
          </a:p>
          <a:p>
            <a:endParaRPr lang="en-IN" dirty="0"/>
          </a:p>
        </p:txBody>
      </p:sp>
      <p:pic>
        <p:nvPicPr>
          <p:cNvPr id="4" name="Picture 3"/>
          <p:cNvPicPr>
            <a:picLocks noChangeAspect="1"/>
          </p:cNvPicPr>
          <p:nvPr/>
        </p:nvPicPr>
        <p:blipFill>
          <a:blip r:embed="rId2"/>
          <a:stretch>
            <a:fillRect/>
          </a:stretch>
        </p:blipFill>
        <p:spPr>
          <a:xfrm>
            <a:off x="3521133" y="1286455"/>
            <a:ext cx="3810330" cy="2353260"/>
          </a:xfrm>
          <a:prstGeom prst="rect">
            <a:avLst/>
          </a:prstGeom>
        </p:spPr>
      </p:pic>
    </p:spTree>
    <p:extLst>
      <p:ext uri="{BB962C8B-B14F-4D97-AF65-F5344CB8AC3E}">
        <p14:creationId xmlns:p14="http://schemas.microsoft.com/office/powerpoint/2010/main" val="18849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537" y="0"/>
            <a:ext cx="9905998" cy="1478570"/>
          </a:xfrm>
        </p:spPr>
        <p:txBody>
          <a:bodyPr/>
          <a:lstStyle/>
          <a:p>
            <a:r>
              <a:rPr lang="en-US" dirty="0"/>
              <a:t>Bridge ID (BID)</a:t>
            </a:r>
            <a:endParaRPr lang="en-IN" dirty="0"/>
          </a:p>
        </p:txBody>
      </p:sp>
      <p:sp>
        <p:nvSpPr>
          <p:cNvPr id="3" name="Content Placeholder 2"/>
          <p:cNvSpPr>
            <a:spLocks noGrp="1"/>
          </p:cNvSpPr>
          <p:nvPr>
            <p:ph idx="1"/>
          </p:nvPr>
        </p:nvSpPr>
        <p:spPr>
          <a:xfrm>
            <a:off x="1367537" y="3910862"/>
            <a:ext cx="9905998" cy="2386908"/>
          </a:xfrm>
        </p:spPr>
        <p:txBody>
          <a:bodyPr>
            <a:normAutofit lnSpcReduction="10000"/>
          </a:bodyPr>
          <a:lstStyle/>
          <a:p>
            <a:pPr>
              <a:spcBef>
                <a:spcPct val="50000"/>
              </a:spcBef>
            </a:pPr>
            <a:r>
              <a:rPr lang="en-US" sz="2000" b="1" dirty="0" smtClean="0"/>
              <a:t>Bridge ID (BID)</a:t>
            </a:r>
            <a:r>
              <a:rPr lang="en-US" sz="2000" dirty="0" smtClean="0"/>
              <a:t> is used to identify each bridge/switch.</a:t>
            </a:r>
          </a:p>
          <a:p>
            <a:pPr>
              <a:spcBef>
                <a:spcPct val="50000"/>
              </a:spcBef>
            </a:pPr>
            <a:r>
              <a:rPr lang="en-US" sz="2000" dirty="0" smtClean="0"/>
              <a:t>The BID is </a:t>
            </a:r>
            <a:r>
              <a:rPr lang="en-US" sz="2000" b="1" dirty="0" smtClean="0"/>
              <a:t>used in determining the center of the network</a:t>
            </a:r>
            <a:r>
              <a:rPr lang="en-US" sz="2000" dirty="0" smtClean="0"/>
              <a:t>, in respect to </a:t>
            </a:r>
            <a:r>
              <a:rPr lang="en-US" sz="2000" b="1" dirty="0" smtClean="0"/>
              <a:t>STP</a:t>
            </a:r>
            <a:r>
              <a:rPr lang="en-US" sz="2000" dirty="0" smtClean="0"/>
              <a:t>, known as the root bridge.</a:t>
            </a:r>
          </a:p>
          <a:p>
            <a:pPr>
              <a:lnSpc>
                <a:spcPct val="90000"/>
              </a:lnSpc>
            </a:pPr>
            <a:r>
              <a:rPr lang="en-US" sz="2000" dirty="0" smtClean="0"/>
              <a:t>Consists of two components:</a:t>
            </a:r>
            <a:endParaRPr lang="en-US" sz="2000" dirty="0"/>
          </a:p>
          <a:p>
            <a:pPr lvl="1">
              <a:lnSpc>
                <a:spcPct val="90000"/>
              </a:lnSpc>
            </a:pPr>
            <a:r>
              <a:rPr lang="en-US" b="1" dirty="0" smtClean="0"/>
              <a:t>A 2-byte Bridge Priority</a:t>
            </a:r>
            <a:r>
              <a:rPr lang="en-US" dirty="0" smtClean="0"/>
              <a:t>: Cisco switch defaults to </a:t>
            </a:r>
            <a:r>
              <a:rPr lang="en-US" b="1" dirty="0" smtClean="0"/>
              <a:t>32,768</a:t>
            </a:r>
            <a:r>
              <a:rPr lang="en-US" dirty="0" smtClean="0"/>
              <a:t> or 0x8000.</a:t>
            </a:r>
          </a:p>
          <a:p>
            <a:pPr lvl="1">
              <a:lnSpc>
                <a:spcPct val="90000"/>
              </a:lnSpc>
            </a:pPr>
            <a:r>
              <a:rPr lang="en-US" b="1" dirty="0" smtClean="0"/>
              <a:t>A 6-byte MAC address</a:t>
            </a:r>
            <a:endParaRPr lang="en-US" dirty="0"/>
          </a:p>
        </p:txBody>
      </p:sp>
      <p:pic>
        <p:nvPicPr>
          <p:cNvPr id="5" name="Picture 4"/>
          <p:cNvPicPr>
            <a:picLocks noChangeAspect="1"/>
          </p:cNvPicPr>
          <p:nvPr/>
        </p:nvPicPr>
        <p:blipFill>
          <a:blip r:embed="rId2"/>
          <a:stretch>
            <a:fillRect/>
          </a:stretch>
        </p:blipFill>
        <p:spPr>
          <a:xfrm>
            <a:off x="1367537" y="1046673"/>
            <a:ext cx="6248942" cy="2554445"/>
          </a:xfrm>
          <a:prstGeom prst="rect">
            <a:avLst/>
          </a:prstGeom>
        </p:spPr>
      </p:pic>
    </p:spTree>
    <p:extLst>
      <p:ext uri="{BB962C8B-B14F-4D97-AF65-F5344CB8AC3E}">
        <p14:creationId xmlns:p14="http://schemas.microsoft.com/office/powerpoint/2010/main" val="91020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Path Cost</a:t>
            </a:r>
            <a:endParaRPr lang="en-IN" dirty="0"/>
          </a:p>
        </p:txBody>
      </p:sp>
      <p:sp>
        <p:nvSpPr>
          <p:cNvPr id="3" name="Content Placeholder 2"/>
          <p:cNvSpPr>
            <a:spLocks noGrp="1"/>
          </p:cNvSpPr>
          <p:nvPr>
            <p:ph idx="1"/>
          </p:nvPr>
        </p:nvSpPr>
        <p:spPr>
          <a:xfrm>
            <a:off x="1270201" y="3176765"/>
            <a:ext cx="9905999" cy="3541714"/>
          </a:xfrm>
        </p:spPr>
        <p:txBody>
          <a:bodyPr/>
          <a:lstStyle/>
          <a:p>
            <a:pPr>
              <a:lnSpc>
                <a:spcPct val="90000"/>
              </a:lnSpc>
            </a:pPr>
            <a:r>
              <a:rPr lang="en-US" sz="2000" dirty="0"/>
              <a:t>Bridges use the concept of cost to evaluate how close they are to other bridges.</a:t>
            </a:r>
          </a:p>
          <a:p>
            <a:pPr>
              <a:lnSpc>
                <a:spcPct val="90000"/>
              </a:lnSpc>
            </a:pPr>
            <a:r>
              <a:rPr lang="en-US" sz="2000" dirty="0"/>
              <a:t>This will be used in the STP development of a loop-free topology .</a:t>
            </a:r>
          </a:p>
          <a:p>
            <a:pPr>
              <a:lnSpc>
                <a:spcPct val="90000"/>
              </a:lnSpc>
            </a:pPr>
            <a:r>
              <a:rPr lang="en-US" sz="2000" b="1" dirty="0">
                <a:solidFill>
                  <a:srgbClr val="FF0000"/>
                </a:solidFill>
              </a:rPr>
              <a:t>Originally, 802.1d</a:t>
            </a:r>
            <a:r>
              <a:rPr lang="en-US" sz="2000" dirty="0"/>
              <a:t> defined cost as </a:t>
            </a:r>
            <a:r>
              <a:rPr lang="en-US" sz="2000" b="1" dirty="0"/>
              <a:t>1000/bandwidth</a:t>
            </a:r>
            <a:r>
              <a:rPr lang="en-US" sz="2000" dirty="0"/>
              <a:t> of the link in Mbps.</a:t>
            </a:r>
          </a:p>
          <a:p>
            <a:pPr lvl="1">
              <a:lnSpc>
                <a:spcPct val="90000"/>
              </a:lnSpc>
            </a:pPr>
            <a:r>
              <a:rPr lang="en-US" dirty="0"/>
              <a:t>Cost of 10Mbps link = 100 or 1000/10</a:t>
            </a:r>
          </a:p>
          <a:p>
            <a:pPr lvl="1">
              <a:lnSpc>
                <a:spcPct val="90000"/>
              </a:lnSpc>
            </a:pPr>
            <a:r>
              <a:rPr lang="en-US" dirty="0"/>
              <a:t>Cost of 100Mbps link = 10 or 1000/100</a:t>
            </a:r>
          </a:p>
          <a:p>
            <a:pPr lvl="1">
              <a:lnSpc>
                <a:spcPct val="90000"/>
              </a:lnSpc>
            </a:pPr>
            <a:r>
              <a:rPr lang="en-US" dirty="0"/>
              <a:t>Cost of 1Gbps link = 1 or 1000/1000</a:t>
            </a:r>
          </a:p>
          <a:p>
            <a:pPr>
              <a:lnSpc>
                <a:spcPct val="90000"/>
              </a:lnSpc>
            </a:pPr>
            <a:r>
              <a:rPr lang="en-US" sz="2000" dirty="0"/>
              <a:t>Running out of room for faster switches including 10 </a:t>
            </a:r>
            <a:r>
              <a:rPr lang="en-US" sz="2000" dirty="0" err="1"/>
              <a:t>Gbps</a:t>
            </a:r>
            <a:r>
              <a:rPr lang="en-US" sz="2000" dirty="0"/>
              <a:t> Ethernet.</a:t>
            </a:r>
          </a:p>
          <a:p>
            <a:endParaRPr lang="en-IN" dirty="0"/>
          </a:p>
        </p:txBody>
      </p:sp>
      <p:pic>
        <p:nvPicPr>
          <p:cNvPr id="4" name="Picture 3"/>
          <p:cNvPicPr>
            <a:picLocks noChangeAspect="1"/>
          </p:cNvPicPr>
          <p:nvPr/>
        </p:nvPicPr>
        <p:blipFill>
          <a:blip r:embed="rId2"/>
          <a:stretch>
            <a:fillRect/>
          </a:stretch>
        </p:blipFill>
        <p:spPr>
          <a:xfrm>
            <a:off x="1270201" y="1122691"/>
            <a:ext cx="6248942" cy="1688738"/>
          </a:xfrm>
          <a:prstGeom prst="rect">
            <a:avLst/>
          </a:prstGeom>
        </p:spPr>
      </p:pic>
    </p:spTree>
    <p:extLst>
      <p:ext uri="{BB962C8B-B14F-4D97-AF65-F5344CB8AC3E}">
        <p14:creationId xmlns:p14="http://schemas.microsoft.com/office/powerpoint/2010/main" val="403509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117" y="412456"/>
            <a:ext cx="9905998" cy="1478570"/>
          </a:xfrm>
        </p:spPr>
        <p:txBody>
          <a:bodyPr/>
          <a:lstStyle/>
          <a:p>
            <a:r>
              <a:rPr lang="en-US" dirty="0"/>
              <a:t>Three Steps of Initial STP Convergence</a:t>
            </a:r>
            <a:endParaRPr lang="en-IN" dirty="0"/>
          </a:p>
        </p:txBody>
      </p:sp>
      <p:sp>
        <p:nvSpPr>
          <p:cNvPr id="3" name="Content Placeholder 2"/>
          <p:cNvSpPr>
            <a:spLocks noGrp="1"/>
          </p:cNvSpPr>
          <p:nvPr>
            <p:ph idx="1"/>
          </p:nvPr>
        </p:nvSpPr>
        <p:spPr/>
        <p:txBody>
          <a:bodyPr/>
          <a:lstStyle/>
          <a:p>
            <a:pPr>
              <a:buNone/>
            </a:pPr>
            <a:r>
              <a:rPr lang="en-US" b="1" u="sng" dirty="0">
                <a:effectLst>
                  <a:outerShdw blurRad="38100" dist="38100" dir="2700000" algn="tl">
                    <a:srgbClr val="C0C0C0"/>
                  </a:outerShdw>
                </a:effectLst>
              </a:rPr>
              <a:t>STP Convergence</a:t>
            </a:r>
            <a:endParaRPr lang="en-US" b="1" dirty="0"/>
          </a:p>
          <a:p>
            <a:pPr>
              <a:buNone/>
            </a:pPr>
            <a:r>
              <a:rPr lang="en-US" b="1" dirty="0"/>
              <a:t>Step 1   </a:t>
            </a:r>
            <a:r>
              <a:rPr lang="en-US" dirty="0"/>
              <a:t>Identifying Root Ports</a:t>
            </a:r>
            <a:endParaRPr lang="en-US" b="1" dirty="0"/>
          </a:p>
          <a:p>
            <a:pPr>
              <a:buNone/>
            </a:pPr>
            <a:r>
              <a:rPr lang="en-US" b="1" dirty="0"/>
              <a:t>Step 2   </a:t>
            </a:r>
            <a:r>
              <a:rPr lang="en-US" dirty="0"/>
              <a:t>Identifying Designated Ports</a:t>
            </a:r>
            <a:endParaRPr lang="en-US" b="1" dirty="0"/>
          </a:p>
          <a:p>
            <a:pPr>
              <a:buNone/>
            </a:pPr>
            <a:r>
              <a:rPr lang="en-US" b="1" dirty="0"/>
              <a:t>Step </a:t>
            </a:r>
            <a:r>
              <a:rPr lang="en-US" b="1" dirty="0" smtClean="0"/>
              <a:t>3   </a:t>
            </a:r>
            <a:r>
              <a:rPr lang="en-US" dirty="0" smtClean="0"/>
              <a:t>Port </a:t>
            </a:r>
            <a:r>
              <a:rPr lang="en-US" dirty="0"/>
              <a:t>ID</a:t>
            </a:r>
            <a:r>
              <a:rPr lang="en-US" b="1" dirty="0" smtClean="0"/>
              <a:t> </a:t>
            </a:r>
            <a:endParaRPr lang="en-US" dirty="0"/>
          </a:p>
          <a:p>
            <a:endParaRPr lang="en-IN" dirty="0"/>
          </a:p>
        </p:txBody>
      </p:sp>
    </p:spTree>
    <p:extLst>
      <p:ext uri="{BB962C8B-B14F-4D97-AF65-F5344CB8AC3E}">
        <p14:creationId xmlns:p14="http://schemas.microsoft.com/office/powerpoint/2010/main" val="2770189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1184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                 layer 2 </vt:lpstr>
      <vt:lpstr>                     introduction</vt:lpstr>
      <vt:lpstr>Building the STP topology is a multistep convergence process: </vt:lpstr>
      <vt:lpstr>Electing an STP Root Bridge</vt:lpstr>
      <vt:lpstr> </vt:lpstr>
      <vt:lpstr>Two Key Concepts: BID and Path Cost</vt:lpstr>
      <vt:lpstr>Bridge ID (BID)</vt:lpstr>
      <vt:lpstr>Path Cost</vt:lpstr>
      <vt:lpstr>Three Steps of Initial STP Convergence</vt:lpstr>
      <vt:lpstr>Identifying Root Ports</vt:lpstr>
      <vt:lpstr>Identifying Designated Ports</vt:lpstr>
      <vt:lpstr>    CONSIDER THE FOLLOWING EXAMPLE :</vt:lpstr>
      <vt:lpstr>Port ID</vt:lpstr>
      <vt:lpstr>CONSIDER THE FOLLOWING EXAMPLE :</vt:lpstr>
      <vt:lpstr>The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Administrator</dc:creator>
  <cp:lastModifiedBy>Siddharth Kureel</cp:lastModifiedBy>
  <cp:revision>12</cp:revision>
  <dcterms:created xsi:type="dcterms:W3CDTF">2016-06-15T06:19:58Z</dcterms:created>
  <dcterms:modified xsi:type="dcterms:W3CDTF">2016-06-16T05:48:24Z</dcterms:modified>
</cp:coreProperties>
</file>