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4">
  <p:sldMasterIdLst>
    <p:sldMasterId id="2147483755" r:id="rId4"/>
    <p:sldMasterId id="2147484041" r:id="rId5"/>
    <p:sldMasterId id="2147484016" r:id="rId6"/>
    <p:sldMasterId id="2147484062" r:id="rId7"/>
  </p:sldMasterIdLst>
  <p:notesMasterIdLst>
    <p:notesMasterId r:id="rId29"/>
  </p:notesMasterIdLst>
  <p:handoutMasterIdLst>
    <p:handoutMasterId r:id="rId30"/>
  </p:handoutMasterIdLst>
  <p:sldIdLst>
    <p:sldId id="869" r:id="rId8"/>
    <p:sldId id="776" r:id="rId9"/>
    <p:sldId id="873" r:id="rId10"/>
    <p:sldId id="874" r:id="rId11"/>
    <p:sldId id="875" r:id="rId12"/>
    <p:sldId id="876" r:id="rId13"/>
    <p:sldId id="877" r:id="rId14"/>
    <p:sldId id="878" r:id="rId15"/>
    <p:sldId id="879" r:id="rId16"/>
    <p:sldId id="880" r:id="rId17"/>
    <p:sldId id="889" r:id="rId18"/>
    <p:sldId id="881" r:id="rId19"/>
    <p:sldId id="883" r:id="rId20"/>
    <p:sldId id="886" r:id="rId21"/>
    <p:sldId id="885" r:id="rId22"/>
    <p:sldId id="887" r:id="rId23"/>
    <p:sldId id="888" r:id="rId24"/>
    <p:sldId id="884" r:id="rId25"/>
    <p:sldId id="882" r:id="rId26"/>
    <p:sldId id="872" r:id="rId27"/>
    <p:sldId id="871" r:id="rId28"/>
  </p:sldIdLst>
  <p:sldSz cx="9601200" cy="7315200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79425" indent="-22225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58850" indent="-47625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441450" indent="-74613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920875" indent="-100013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smriagarwal" initials="" lastIdx="13" clrIdx="0"/>
  <p:cmAuthor id="1" name="resdhebhatia" initials="" lastIdx="4" clrIdx="1"/>
  <p:cmAuthor id="2" name="cpederse" initials="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5A5A5"/>
    <a:srgbClr val="E7E7E7"/>
    <a:srgbClr val="59659E"/>
    <a:srgbClr val="E11B22"/>
    <a:srgbClr val="FFFFCC"/>
    <a:srgbClr val="C9CAC8"/>
    <a:srgbClr val="81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9" autoAdjust="0"/>
    <p:restoredTop sz="93622" autoAdjust="0"/>
  </p:normalViewPr>
  <p:slideViewPr>
    <p:cSldViewPr>
      <p:cViewPr>
        <p:scale>
          <a:sx n="80" d="100"/>
          <a:sy n="80" d="100"/>
        </p:scale>
        <p:origin x="-1229" y="235"/>
      </p:cViewPr>
      <p:guideLst>
        <p:guide orient="horz" pos="2845"/>
        <p:guide orient="horz" pos="397"/>
        <p:guide orient="horz" pos="3129"/>
        <p:guide orient="horz" pos="3024"/>
        <p:guide orient="horz" pos="2615"/>
        <p:guide orient="horz" pos="2347"/>
        <p:guide orient="horz" pos="2751"/>
        <p:guide pos="116"/>
        <p:guide pos="1279"/>
        <p:guide pos="1705"/>
        <p:guide pos="1487"/>
      </p:guideLst>
    </p:cSldViewPr>
  </p:slideViewPr>
  <p:outlineViewPr>
    <p:cViewPr>
      <p:scale>
        <a:sx n="33" d="100"/>
        <a:sy n="33" d="100"/>
      </p:scale>
      <p:origin x="264" y="375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98" y="-78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198" y="1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918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198" y="9372918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fld id="{057E76BC-D68A-454A-B2CE-30643A0E0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1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198" y="1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39775"/>
            <a:ext cx="485457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207" y="4686459"/>
            <a:ext cx="4939350" cy="444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18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198" y="9372918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fld id="{E1A133C2-89FF-40C8-9558-40FCDE65AF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3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ＭＳ Ｐゴシック"/>
      </a:defRPr>
    </a:lvl1pPr>
    <a:lvl2pPr marL="4794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ＭＳ Ｐゴシック"/>
      </a:defRPr>
    </a:lvl2pPr>
    <a:lvl3pPr marL="9588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ＭＳ Ｐゴシック"/>
      </a:defRPr>
    </a:lvl3pPr>
    <a:lvl4pPr marL="14414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ＭＳ Ｐゴシック"/>
      </a:defRPr>
    </a:lvl4pPr>
    <a:lvl5pPr marL="192087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ＭＳ Ｐゴシック"/>
      </a:defRPr>
    </a:lvl5pPr>
    <a:lvl6pPr marL="2404797" algn="l" defTabSz="961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85745" algn="l" defTabSz="961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66716" algn="l" defTabSz="961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47674" algn="l" defTabSz="961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aon_logo_no_clear_space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0325" y="6461125"/>
            <a:ext cx="1441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aon_logo_no_clear_space_red_CMYK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0325" y="6461125"/>
            <a:ext cx="1441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4" y="833121"/>
            <a:ext cx="8319373" cy="877146"/>
          </a:xfrm>
        </p:spPr>
        <p:txBody>
          <a:bodyPr anchor="t"/>
          <a:lstStyle>
            <a:lvl1pPr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0064" y="1952414"/>
            <a:ext cx="8319373" cy="105664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3100388"/>
            <a:ext cx="8161338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95F31-4EAA-4993-87AB-B8BE116D27C3}" type="datetimeFigureOut">
              <a:rPr lang="en-AU"/>
              <a:pPr>
                <a:defRPr/>
              </a:pPr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8426E-7650-4DA5-BC44-81BCB3953D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5" y="1706563"/>
            <a:ext cx="424497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706563"/>
            <a:ext cx="424497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E895-ABB6-46DB-AC01-41A462ADADC5}" type="datetimeFigureOut">
              <a:rPr lang="en-AU"/>
              <a:pPr>
                <a:defRPr/>
              </a:pPr>
              <a:t>16/03/2018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55DAE-A0BB-4EE6-88EA-D9F0C4E93F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36713"/>
            <a:ext cx="42433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8"/>
            <a:ext cx="42433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636713"/>
            <a:ext cx="42449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319338"/>
            <a:ext cx="42449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312F5-5774-4D0C-9AF9-DD8A12B5BB04}" type="datetimeFigureOut">
              <a:rPr lang="en-AU"/>
              <a:pPr>
                <a:defRPr/>
              </a:pPr>
              <a:t>16/03/2018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86D35-97EE-4F3E-A632-138194A7EA5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0DC46-0908-4EB8-AAB3-A3D87FBD29BE}" type="datetimeFigureOut">
              <a:rPr lang="en-AU"/>
              <a:pPr>
                <a:defRPr/>
              </a:pPr>
              <a:t>16/03/2018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1AA7E-A6E5-4092-9A8C-E0128EEC0E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20D74-0D31-4680-B3D1-7503DE76C4BB}" type="datetimeFigureOut">
              <a:rPr lang="en-AU"/>
              <a:pPr>
                <a:defRPr/>
              </a:pPr>
              <a:t>16/03/2018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69D96-5E8F-482B-9FB0-D01A7B7D38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0513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7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530350"/>
            <a:ext cx="31591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9EA3-9679-47A2-960D-471A7B4D7E32}" type="datetimeFigureOut">
              <a:rPr lang="en-AU"/>
              <a:pPr>
                <a:defRPr/>
              </a:pPr>
              <a:t>16/03/2018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14563-D18B-49E8-AD98-774A27FE70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43894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1FB9B-1979-4418-9152-7A3776FA238C}" type="datetimeFigureOut">
              <a:rPr lang="en-AU"/>
              <a:pPr>
                <a:defRPr/>
              </a:pPr>
              <a:t>16/03/2018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31DCD-46C0-4C7C-8CF9-D81E13D187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2C938-1F2C-4CA9-B156-A33A0929EB08}" type="datetimeFigureOut">
              <a:rPr lang="en-AU"/>
              <a:pPr>
                <a:defRPr/>
              </a:pPr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AF75D-EA69-4041-AB03-E6D2597C56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1188" y="293688"/>
            <a:ext cx="2160587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293688"/>
            <a:ext cx="6329363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2F68-E04A-4676-8893-C991FFA0D85A}" type="datetimeFigureOut">
              <a:rPr lang="en-AU"/>
              <a:pPr>
                <a:defRPr/>
              </a:pPr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0BAA1-F797-4802-ACBD-EFD083B14E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B5E1-64BC-4C88-AC35-7790D93FED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642350" cy="555625"/>
          </a:xfrm>
        </p:spPr>
        <p:txBody>
          <a:bodyPr/>
          <a:lstStyle>
            <a:lvl1pPr>
              <a:defRPr sz="1600" b="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7094C-1317-4BCF-8E18-20541FFE8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272454"/>
            <a:ext cx="8161020" cy="156802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4145280"/>
            <a:ext cx="67208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A9-1AE1-442D-BF2E-A18C650B5E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3457-C5D0-470F-BF6C-2F215686B3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 bwMode="white">
          <a:xfrm>
            <a:off x="472962" y="2761995"/>
            <a:ext cx="4327638" cy="244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68288" indent="-17780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88913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200"/>
              </a:spcAft>
              <a:buFont typeface="Arial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5850" indent="-228600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4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3038" indent="-173038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60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A36FD2-BBD7-48BA-BA37-D970CC6B9F09}" type="datetime3">
              <a:rPr lang="en-US" smtClean="0">
                <a:solidFill>
                  <a:srgbClr val="EEECE1">
                    <a:lumMod val="40000"/>
                    <a:lumOff val="60000"/>
                  </a:srgbClr>
                </a:solidFill>
              </a:rPr>
              <a:pPr/>
              <a:t>16 March 2018</a:t>
            </a:fld>
            <a:endParaRPr lang="en-US" smtClean="0">
              <a:solidFill>
                <a:srgbClr val="EEECE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720" y="0"/>
            <a:ext cx="9636885" cy="588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962" y="400853"/>
            <a:ext cx="212026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aon_logo_no_clear_space_red_CMYK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6020" y="6358994"/>
            <a:ext cx="151352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027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A9-1AE1-442D-BF2E-A18C650B5E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34581-5345-42DD-B6AF-6DAB93DE03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on_logo_no_clear_space_red_CMY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6020" y="6358994"/>
            <a:ext cx="151352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793275" y="1158005"/>
            <a:ext cx="5449962" cy="487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defTabSz="966612" fontAlgn="auto">
              <a:spcBef>
                <a:spcPts val="0"/>
              </a:spcBef>
              <a:spcAft>
                <a:spcPts val="0"/>
              </a:spcAft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3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A9-1AE1-442D-BF2E-A18C650B5E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3457-C5D0-470F-BF6C-2F215686B3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on_logo_no_clear_space_red_CMY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6020" y="6358994"/>
            <a:ext cx="151352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793275" y="1158005"/>
            <a:ext cx="5449962" cy="487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defTabSz="966612" fontAlgn="auto">
              <a:spcBef>
                <a:spcPts val="0"/>
              </a:spcBef>
              <a:spcAft>
                <a:spcPts val="0"/>
              </a:spcAft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75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2000" y="970784"/>
            <a:ext cx="5290359" cy="814187"/>
          </a:xfrm>
        </p:spPr>
        <p:txBody>
          <a:bodyPr/>
          <a:lstStyle>
            <a:lvl1pPr>
              <a:defRPr sz="23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presentation heading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472962" y="1784189"/>
            <a:ext cx="5289602" cy="65213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7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add any additional information</a:t>
            </a:r>
          </a:p>
        </p:txBody>
      </p:sp>
      <p:sp>
        <p:nvSpPr>
          <p:cNvPr id="17" name="Subtitle 2"/>
          <p:cNvSpPr txBox="1">
            <a:spLocks/>
          </p:cNvSpPr>
          <p:nvPr userDrawn="1"/>
        </p:nvSpPr>
        <p:spPr bwMode="white">
          <a:xfrm>
            <a:off x="472962" y="2761995"/>
            <a:ext cx="4327638" cy="244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68288" indent="-17780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88913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200"/>
              </a:spcAft>
              <a:buFont typeface="Arial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5850" indent="-228600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4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3038" indent="-173038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60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A36FD2-BBD7-48BA-BA37-D970CC6B9F09}" type="datetime3">
              <a:rPr lang="en-US" smtClean="0">
                <a:solidFill>
                  <a:srgbClr val="EEECE1">
                    <a:lumMod val="40000"/>
                    <a:lumOff val="60000"/>
                  </a:srgbClr>
                </a:solidFill>
              </a:rPr>
              <a:pPr/>
              <a:t>16 March 2018</a:t>
            </a:fld>
            <a:endParaRPr lang="en-US" smtClean="0">
              <a:solidFill>
                <a:srgbClr val="EEECE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720" y="0"/>
            <a:ext cx="9636885" cy="588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962" y="400853"/>
            <a:ext cx="212026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aon_logo_no_clear_space_red_CMYK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6020" y="6358994"/>
            <a:ext cx="151352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229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CAC-F306-449D-B1FD-E8ACAE83CEA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7BF2-21EA-4133-AE0B-18448BB2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1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" y="1220894"/>
            <a:ext cx="8641080" cy="242146"/>
          </a:xfrm>
        </p:spPr>
        <p:txBody>
          <a:bodyPr/>
          <a:lstStyle>
            <a:lvl1pPr>
              <a:buNone/>
              <a:defRPr sz="1900"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145BE-36EC-4EE9-A86B-CD5B6D98F1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1220894"/>
            <a:ext cx="4240530" cy="5281506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1220894"/>
            <a:ext cx="4240530" cy="5281506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519A7-2EA5-4FF3-825A-D9D8170E97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347B6-923A-4A89-9DAC-1D01C4423B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125"/>
            <a:ext cx="8641080" cy="555414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80060" y="1220894"/>
            <a:ext cx="4240530" cy="5281506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0610" y="1220894"/>
            <a:ext cx="4240530" cy="528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3FF9E-12D5-4822-B9F4-BC21EBE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0494B-7122-4C60-BDDE-D8A6722A3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725" y="2271713"/>
            <a:ext cx="815975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144963"/>
            <a:ext cx="6721475" cy="18700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02460-B924-4AF1-BCBB-48162535C5CC}" type="datetimeFigureOut">
              <a:rPr lang="en-AU"/>
              <a:pPr>
                <a:defRPr/>
              </a:pPr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481D1-868A-40D5-B225-B17EBFED79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EB4C1-F302-4CB4-821A-5A3B301B7278}" type="datetimeFigureOut">
              <a:rPr lang="en-AU"/>
              <a:pPr>
                <a:defRPr/>
              </a:pPr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EA7D1-31F4-4E09-93D5-8D5286730C4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325438"/>
            <a:ext cx="86423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220788"/>
            <a:ext cx="8642350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0763" y="6750050"/>
            <a:ext cx="3095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bg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fld id="{C0623C05-60E3-4A03-A74E-029549D2C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79425" y="976313"/>
            <a:ext cx="86423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96436" tIns="48221" rIns="96436" bIns="48221" anchor="ctr"/>
          <a:lstStyle/>
          <a:p>
            <a:pPr eaLnBrk="0" hangingPunct="0">
              <a:defRPr/>
            </a:pPr>
            <a:endParaRPr lang="en-US" dirty="0">
              <a:ea typeface="ＭＳ Ｐゴシック" pitchFamily="108" charset="-128"/>
              <a:cs typeface="+mn-cs"/>
            </a:endParaRPr>
          </a:p>
        </p:txBody>
      </p:sp>
      <p:pic>
        <p:nvPicPr>
          <p:cNvPr id="2" name="Picture 28" descr="aon_logo_no_clear_space_red_CMYK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58175" y="6705600"/>
            <a:ext cx="86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48" r:id="rId2"/>
    <p:sldLayoutId id="2147484047" r:id="rId3"/>
    <p:sldLayoutId id="2147484046" r:id="rId4"/>
    <p:sldLayoutId id="2147484045" r:id="rId5"/>
    <p:sldLayoutId id="2147484044" r:id="rId6"/>
    <p:sldLayoutId id="214748404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E11B22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E11B22"/>
          </a:solidFill>
          <a:latin typeface="Arial" charset="0"/>
          <a:ea typeface="ＭＳ Ｐゴシック" pitchFamily="10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E11B22"/>
          </a:solidFill>
          <a:latin typeface="Arial" charset="0"/>
          <a:ea typeface="ＭＳ Ｐゴシック" pitchFamily="10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E11B22"/>
          </a:solidFill>
          <a:latin typeface="Arial" charset="0"/>
          <a:ea typeface="ＭＳ Ｐゴシック" pitchFamily="10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E11B22"/>
          </a:solidFill>
          <a:latin typeface="Arial" charset="0"/>
          <a:ea typeface="ＭＳ Ｐゴシック" pitchFamily="108" charset="-128"/>
          <a:cs typeface="ＭＳ Ｐゴシック"/>
        </a:defRPr>
      </a:lvl5pPr>
      <a:lvl6pPr marL="482205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E11B22"/>
          </a:solidFill>
          <a:latin typeface="Arial" charset="0"/>
          <a:ea typeface="ＭＳ Ｐゴシック" pitchFamily="108" charset="-128"/>
        </a:defRPr>
      </a:lvl6pPr>
      <a:lvl7pPr marL="964405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E11B22"/>
          </a:solidFill>
          <a:latin typeface="Arial" charset="0"/>
          <a:ea typeface="ＭＳ Ｐゴシック" pitchFamily="108" charset="-128"/>
        </a:defRPr>
      </a:lvl7pPr>
      <a:lvl8pPr marL="1446613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E11B22"/>
          </a:solidFill>
          <a:latin typeface="Arial" charset="0"/>
          <a:ea typeface="ＭＳ Ｐゴシック" pitchFamily="108" charset="-128"/>
        </a:defRPr>
      </a:lvl8pPr>
      <a:lvl9pPr marL="1928815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E11B22"/>
          </a:solidFill>
          <a:latin typeface="Arial" charset="0"/>
          <a:ea typeface="ＭＳ Ｐゴシック" pitchFamily="108" charset="-128"/>
        </a:defRPr>
      </a:lvl9pPr>
    </p:titleStyle>
    <p:bodyStyle>
      <a:lvl1pPr marL="238125" indent="-238125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600075" indent="-238125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960438" indent="-238125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Char char="•"/>
        <a:defRPr sz="15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320800" indent="-23495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"/>
        <a:defRPr sz="15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685925" indent="-2413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5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169917" indent="-244451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652120" indent="-244451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3134327" indent="-244451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3616529" indent="-244451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6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2205" algn="l" defTabSz="96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405" algn="l" defTabSz="96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613" algn="l" defTabSz="96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5" algn="l" defTabSz="96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21" algn="l" defTabSz="96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215" algn="l" defTabSz="96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427" algn="l" defTabSz="96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632" algn="l" defTabSz="96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79425" y="293688"/>
            <a:ext cx="8642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9425" y="1706563"/>
            <a:ext cx="8642350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425" y="6780213"/>
            <a:ext cx="224155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D7A699-DEA6-4FC2-B408-58E87F93BDDC}" type="datetimeFigureOut">
              <a:rPr lang="en-AU"/>
              <a:pPr>
                <a:defRPr/>
              </a:pPr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775" y="6780213"/>
            <a:ext cx="304165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225" y="6780213"/>
            <a:ext cx="224155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284C78-B9F9-41C4-9F2C-530257C815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58" r:id="rId2"/>
    <p:sldLayoutId id="2147484057" r:id="rId3"/>
    <p:sldLayoutId id="2147484056" r:id="rId4"/>
    <p:sldLayoutId id="2147484055" r:id="rId5"/>
    <p:sldLayoutId id="2147484054" r:id="rId6"/>
    <p:sldLayoutId id="2147484053" r:id="rId7"/>
    <p:sldLayoutId id="2147484052" r:id="rId8"/>
    <p:sldLayoutId id="2147484051" r:id="rId9"/>
    <p:sldLayoutId id="2147484050" r:id="rId10"/>
    <p:sldLayoutId id="21474840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325438"/>
            <a:ext cx="86423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220788"/>
            <a:ext cx="8642350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0763" y="6750050"/>
            <a:ext cx="3095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bg2"/>
                </a:solidFill>
                <a:latin typeface="Arial" pitchFamily="34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fld id="{4261996A-685B-4E46-B164-1A55FD0A50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79425" y="974725"/>
            <a:ext cx="8642350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96619" tIns="48311" rIns="96619" bIns="48311" anchor="ctr"/>
          <a:lstStyle/>
          <a:p>
            <a:pPr eaLnBrk="0" hangingPunct="0">
              <a:defRPr/>
            </a:pPr>
            <a:endParaRPr lang="en-US" dirty="0">
              <a:latin typeface="Arial" pitchFamily="34" charset="0"/>
              <a:ea typeface="ＭＳ Ｐゴシック" pitchFamily="108" charset="-128"/>
              <a:cs typeface="ＭＳ Ｐゴシック"/>
            </a:endParaRPr>
          </a:p>
        </p:txBody>
      </p:sp>
      <p:pic>
        <p:nvPicPr>
          <p:cNvPr id="21510" name="Picture 28" descr="aon_logo_no_clear_space_red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8175" y="6705600"/>
            <a:ext cx="86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5867400" y="152400"/>
            <a:ext cx="3733800" cy="338138"/>
          </a:xfrm>
          <a:prstGeom prst="rect">
            <a:avLst/>
          </a:prstGeom>
          <a:noFill/>
        </p:spPr>
        <p:txBody>
          <a:bodyPr lIns="91029" tIns="45514" rIns="91029" bIns="45514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E11B22"/>
                </a:solidFill>
                <a:ea typeface="ＭＳ Ｐゴシック" charset="-128"/>
                <a:cs typeface="+mn-cs"/>
              </a:rPr>
              <a:t>Global ARS Technology Strategy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E11B22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E11B22"/>
          </a:solidFill>
          <a:latin typeface="Arial" charset="0"/>
          <a:ea typeface="ＭＳ Ｐゴシック" pitchFamily="10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E11B22"/>
          </a:solidFill>
          <a:latin typeface="Arial" charset="0"/>
          <a:ea typeface="ＭＳ Ｐゴシック" pitchFamily="10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E11B22"/>
          </a:solidFill>
          <a:latin typeface="Arial" charset="0"/>
          <a:ea typeface="ＭＳ Ｐゴシック" pitchFamily="10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E11B22"/>
          </a:solidFill>
          <a:latin typeface="Arial" charset="0"/>
          <a:ea typeface="ＭＳ Ｐゴシック" pitchFamily="108" charset="-128"/>
          <a:cs typeface="ＭＳ Ｐゴシック"/>
        </a:defRPr>
      </a:lvl5pPr>
      <a:lvl6pPr marL="483107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E11B22"/>
          </a:solidFill>
          <a:latin typeface="Arial" charset="0"/>
          <a:ea typeface="ＭＳ Ｐゴシック" pitchFamily="108" charset="-128"/>
        </a:defRPr>
      </a:lvl6pPr>
      <a:lvl7pPr marL="966214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E11B22"/>
          </a:solidFill>
          <a:latin typeface="Arial" charset="0"/>
          <a:ea typeface="ＭＳ Ｐゴシック" pitchFamily="108" charset="-128"/>
        </a:defRPr>
      </a:lvl7pPr>
      <a:lvl8pPr marL="1449322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E11B22"/>
          </a:solidFill>
          <a:latin typeface="Arial" charset="0"/>
          <a:ea typeface="ＭＳ Ｐゴシック" pitchFamily="108" charset="-128"/>
        </a:defRPr>
      </a:lvl8pPr>
      <a:lvl9pPr marL="1932428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E11B22"/>
          </a:solidFill>
          <a:latin typeface="Arial" charset="0"/>
          <a:ea typeface="ＭＳ Ｐゴシック" pitchFamily="108" charset="-128"/>
        </a:defRPr>
      </a:lvl9pPr>
    </p:titleStyle>
    <p:bodyStyle>
      <a:lvl1pPr marL="239713" indent="-2397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601663" indent="-2397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963613" indent="-2397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Char char="•"/>
        <a:defRPr sz="15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323975" indent="-236538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"/>
        <a:defRPr sz="15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689100" indent="-242888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5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173983" indent="-244908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657089" indent="-244908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3140196" indent="-244908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3623304" indent="-244908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107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214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322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2428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5537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8642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1750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4858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1219200"/>
          </a:xfrm>
          <a:prstGeom prst="rect">
            <a:avLst/>
          </a:prstGeom>
        </p:spPr>
        <p:txBody>
          <a:bodyPr vert="horz" lIns="96661" tIns="48331" rIns="96661" bIns="48331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706880"/>
            <a:ext cx="8641080" cy="4827694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6780107"/>
            <a:ext cx="22402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6612" fontAlgn="auto">
              <a:spcBef>
                <a:spcPts val="0"/>
              </a:spcBef>
              <a:spcAft>
                <a:spcPts val="0"/>
              </a:spcAft>
            </a:pPr>
            <a:fld id="{039749A9-1AE1-442D-BF2E-A18C650B5E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defTabSz="966612" fontAlgn="auto">
                <a:spcBef>
                  <a:spcPts val="0"/>
                </a:spcBef>
                <a:spcAft>
                  <a:spcPts val="0"/>
                </a:spcAft>
              </a:pPr>
              <a:t>2018/3/16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6780107"/>
            <a:ext cx="30403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6612" fontAlgn="auto">
              <a:spcBef>
                <a:spcPts val="0"/>
              </a:spcBef>
              <a:spcAft>
                <a:spcPts val="0"/>
              </a:spcAft>
            </a:pPr>
            <a:endParaRPr lang="en-ZA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6780107"/>
            <a:ext cx="22402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6612" fontAlgn="auto">
              <a:spcBef>
                <a:spcPts val="0"/>
              </a:spcBef>
              <a:spcAft>
                <a:spcPts val="0"/>
              </a:spcAft>
            </a:pPr>
            <a:fld id="{174B3457-C5D0-470F-BF6C-2F215686B3C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defTabSz="96661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2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9" r:id="rId5"/>
  </p:sldLayoutIdLst>
  <p:timing>
    <p:tnLst>
      <p:par>
        <p:cTn id="1" dur="indefinite" restart="never" nodeType="tmRoot"/>
      </p:par>
    </p:tnLst>
  </p:timing>
  <p:txStyles>
    <p:titleStyle>
      <a:lvl1pPr algn="ctr" defTabSz="966612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80" indent="-362480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72" indent="-302066" algn="l" defTabSz="966612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265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71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878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8184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7" Type="http://schemas.openxmlformats.org/officeDocument/2006/relationships/hyperlink" Target="https://www.angularminds.com/blog/article/comparison-difference-between-angular1-vs-angular2-vs-angular4.html" TargetMode="External"/><Relationship Id="rId2" Type="http://schemas.openxmlformats.org/officeDocument/2006/relationships/hyperlink" Target="https://github.com/angular/angular-c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guide/ngmodules" TargetMode="External"/><Relationship Id="rId5" Type="http://schemas.openxmlformats.org/officeDocument/2006/relationships/hyperlink" Target="https://github.com/angular/angular-cli/wiki/angular-cli" TargetMode="External"/><Relationship Id="rId4" Type="http://schemas.openxmlformats.org/officeDocument/2006/relationships/hyperlink" Target="https://angular.io/api?type=pip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4200/" TargetMode="External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68725" y="5334000"/>
            <a:ext cx="7008259" cy="644822"/>
          </a:xfrm>
          <a:prstGeom prst="rect">
            <a:avLst/>
          </a:prstGeom>
        </p:spPr>
        <p:txBody>
          <a:bodyPr vert="horz" lIns="102172" tIns="51085" rIns="102172" bIns="51085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13500" b="1" i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Angular </a:t>
            </a:r>
            <a:r>
              <a:rPr lang="en-US" altLang="zh-CN" sz="135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CLI </a:t>
            </a:r>
            <a:r>
              <a:rPr lang="en-US" altLang="zh-CN" sz="13500" b="1" i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Framework</a:t>
            </a:r>
          </a:p>
          <a:p>
            <a:pPr algn="l" fontAlgn="auto">
              <a:spcAft>
                <a:spcPts val="0"/>
              </a:spcAft>
            </a:pPr>
            <a:r>
              <a:rPr lang="en-US" altLang="zh-CN" sz="13500" b="1" i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	-Joe Li</a:t>
            </a:r>
          </a:p>
          <a:p>
            <a:pPr algn="l" fontAlgn="auto">
              <a:spcAft>
                <a:spcPts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	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53" y="6422708"/>
            <a:ext cx="1440180" cy="76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3" b="28652"/>
          <a:stretch/>
        </p:blipFill>
        <p:spPr bwMode="auto">
          <a:xfrm>
            <a:off x="0" y="809624"/>
            <a:ext cx="9598243" cy="414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2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ng generate </a:t>
            </a:r>
            <a:r>
              <a:rPr lang="zh-CN" altLang="en-US" sz="2400" dirty="0" smtClean="0">
                <a:ea typeface="宋体" panose="02010600030101010101" pitchFamily="2" charset="-122"/>
              </a:rPr>
              <a:t>命令实例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2. </a:t>
            </a:r>
            <a:r>
              <a:rPr lang="zh-CN" altLang="en-US" sz="1800" dirty="0" smtClean="0">
                <a:ea typeface="宋体" panose="02010600030101010101" pitchFamily="2" charset="-122"/>
              </a:rPr>
              <a:t>创建</a:t>
            </a:r>
            <a:r>
              <a:rPr lang="zh-CN" altLang="en-US" sz="1800" dirty="0">
                <a:ea typeface="宋体" panose="02010600030101010101" pitchFamily="2" charset="-122"/>
              </a:rPr>
              <a:t>一个选择器为 </a:t>
            </a:r>
            <a:r>
              <a:rPr lang="en-US" altLang="zh-CN" sz="1800" dirty="0" smtClean="0">
                <a:ea typeface="宋体" panose="02010600030101010101" pitchFamily="2" charset="-122"/>
              </a:rPr>
              <a:t>app-login </a:t>
            </a:r>
            <a:r>
              <a:rPr lang="zh-CN" altLang="en-US" sz="1800" dirty="0">
                <a:ea typeface="宋体" panose="02010600030101010101" pitchFamily="2" charset="-122"/>
              </a:rPr>
              <a:t>的组件</a:t>
            </a:r>
            <a:r>
              <a:rPr lang="zh-CN" altLang="en-US" sz="1800" dirty="0" smtClean="0">
                <a:ea typeface="宋体" panose="02010600030101010101" pitchFamily="2" charset="-122"/>
              </a:rPr>
              <a:t>，运行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722313" lvl="2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$ </a:t>
            </a:r>
            <a:r>
              <a:rPr lang="en-US" altLang="zh-CN" sz="1800" dirty="0">
                <a:ea typeface="宋体" panose="02010600030101010101" pitchFamily="2" charset="-122"/>
              </a:rPr>
              <a:t>ng generate component </a:t>
            </a:r>
            <a:r>
              <a:rPr lang="en-US" altLang="zh-CN" sz="1800" dirty="0" smtClean="0">
                <a:ea typeface="宋体" panose="02010600030101010101" pitchFamily="2" charset="-122"/>
              </a:rPr>
              <a:t>login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当运行上面的命令后</a:t>
            </a:r>
            <a:r>
              <a:rPr lang="zh-CN" altLang="en-US" sz="1800" dirty="0" smtClean="0"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ea typeface="宋体" panose="02010600030101010101" pitchFamily="2" charset="-122"/>
              </a:rPr>
              <a:t>cli</a:t>
            </a:r>
            <a:r>
              <a:rPr lang="zh-CN" altLang="en-US" sz="1800" dirty="0" smtClean="0">
                <a:ea typeface="宋体" panose="02010600030101010101" pitchFamily="2" charset="-122"/>
              </a:rPr>
              <a:t>会</a:t>
            </a:r>
            <a:r>
              <a:rPr lang="zh-CN" altLang="en-US" sz="1800" dirty="0">
                <a:ea typeface="宋体" panose="02010600030101010101" pitchFamily="2" charset="-122"/>
              </a:rPr>
              <a:t>做下面这些事情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创建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src</a:t>
            </a:r>
            <a:r>
              <a:rPr lang="en-US" altLang="zh-CN" sz="1800" dirty="0" smtClean="0">
                <a:ea typeface="宋体" panose="02010600030101010101" pitchFamily="2" charset="-122"/>
              </a:rPr>
              <a:t>/app/login </a:t>
            </a:r>
            <a:r>
              <a:rPr lang="zh-CN" altLang="en-US" sz="1800" dirty="0" smtClean="0">
                <a:ea typeface="宋体" panose="02010600030101010101" pitchFamily="2" charset="-122"/>
              </a:rPr>
              <a:t>目录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a typeface="宋体" panose="02010600030101010101" pitchFamily="2" charset="-122"/>
              </a:rPr>
              <a:t>login</a:t>
            </a:r>
            <a:r>
              <a:rPr lang="zh-CN" altLang="en-US" sz="1800" dirty="0" smtClean="0">
                <a:ea typeface="宋体" panose="02010600030101010101" pitchFamily="2" charset="-122"/>
              </a:rPr>
              <a:t>目录</a:t>
            </a:r>
            <a:r>
              <a:rPr lang="zh-CN" altLang="en-US" sz="1800" dirty="0" smtClean="0">
                <a:ea typeface="宋体" panose="02010600030101010101" pitchFamily="2" charset="-122"/>
              </a:rPr>
              <a:t>下生成以下四个文件：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ea typeface="宋体" panose="02010600030101010101" pitchFamily="2" charset="-122"/>
              </a:rPr>
              <a:t>CSS </a:t>
            </a:r>
            <a:r>
              <a:rPr lang="zh-CN" altLang="en-US" sz="1800" dirty="0">
                <a:ea typeface="宋体" panose="02010600030101010101" pitchFamily="2" charset="-122"/>
              </a:rPr>
              <a:t>样式文件，用于设置组件的样式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>
                <a:ea typeface="宋体" panose="02010600030101010101" pitchFamily="2" charset="-122"/>
              </a:rPr>
              <a:t>HTML </a:t>
            </a:r>
            <a:r>
              <a:rPr lang="zh-CN" altLang="en-US" sz="1800" dirty="0">
                <a:ea typeface="宋体" panose="02010600030101010101" pitchFamily="2" charset="-122"/>
              </a:rPr>
              <a:t>模板文件，用于设置组件的模板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>
                <a:ea typeface="宋体" panose="02010600030101010101" pitchFamily="2" charset="-122"/>
              </a:rPr>
              <a:t>TypeScript </a:t>
            </a:r>
            <a:r>
              <a:rPr lang="zh-CN" altLang="en-US" sz="1800" dirty="0">
                <a:ea typeface="宋体" panose="02010600030101010101" pitchFamily="2" charset="-122"/>
              </a:rPr>
              <a:t>文件，里面包含一个 </a:t>
            </a:r>
            <a:r>
              <a:rPr lang="en-US" altLang="zh-CN" sz="1800" dirty="0" err="1">
                <a:ea typeface="宋体" panose="02010600030101010101" pitchFamily="2" charset="-122"/>
              </a:rPr>
              <a:t>LoginComponent</a:t>
            </a:r>
            <a:r>
              <a:rPr lang="zh-CN" altLang="en-US" sz="1800" dirty="0" smtClean="0">
                <a:ea typeface="宋体" panose="02010600030101010101" pitchFamily="2" charset="-122"/>
              </a:rPr>
              <a:t>组件</a:t>
            </a:r>
            <a:r>
              <a:rPr lang="zh-CN" altLang="en-US" sz="1800" dirty="0">
                <a:ea typeface="宋体" panose="02010600030101010101" pitchFamily="2" charset="-122"/>
              </a:rPr>
              <a:t>类和组件的元信息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>
                <a:ea typeface="宋体" panose="02010600030101010101" pitchFamily="2" charset="-122"/>
              </a:rPr>
              <a:t>Spec </a:t>
            </a:r>
            <a:r>
              <a:rPr lang="zh-CN" altLang="en-US" sz="1800" dirty="0">
                <a:ea typeface="宋体" panose="02010600030101010101" pitchFamily="2" charset="-122"/>
              </a:rPr>
              <a:t>文件，包含组件相关的测试用例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err="1"/>
              <a:t>LoginComponent</a:t>
            </a:r>
            <a:r>
              <a:rPr lang="zh-CN" altLang="en-US" sz="1800" dirty="0" smtClean="0">
                <a:ea typeface="宋体" panose="02010600030101010101" pitchFamily="2" charset="-122"/>
              </a:rPr>
              <a:t>组件</a:t>
            </a:r>
            <a:r>
              <a:rPr lang="zh-CN" altLang="en-US" sz="1800" dirty="0">
                <a:ea typeface="宋体" panose="02010600030101010101" pitchFamily="2" charset="-122"/>
              </a:rPr>
              <a:t>会被自动地添加到最近模块 </a:t>
            </a:r>
            <a:r>
              <a:rPr lang="en-US" altLang="zh-CN" sz="1800" dirty="0">
                <a:ea typeface="宋体" panose="02010600030101010101" pitchFamily="2" charset="-122"/>
              </a:rPr>
              <a:t>@</a:t>
            </a:r>
            <a:r>
              <a:rPr lang="en-US" altLang="zh-CN" sz="1800" dirty="0" err="1">
                <a:ea typeface="宋体" panose="02010600030101010101" pitchFamily="2" charset="-122"/>
              </a:rPr>
              <a:t>NgModule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装饰器的 </a:t>
            </a:r>
            <a:r>
              <a:rPr lang="en-US" altLang="zh-CN" sz="1800" dirty="0">
                <a:ea typeface="宋体" panose="02010600030101010101" pitchFamily="2" charset="-122"/>
              </a:rPr>
              <a:t>declarations </a:t>
            </a:r>
            <a:r>
              <a:rPr lang="zh-CN" altLang="en-US" sz="1800" dirty="0">
                <a:ea typeface="宋体" panose="02010600030101010101" pitchFamily="2" charset="-122"/>
              </a:rPr>
              <a:t>属性中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数据绑定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的核心</a:t>
            </a:r>
            <a:r>
              <a:rPr lang="zh-CN" altLang="en-US" sz="1800" dirty="0">
                <a:ea typeface="宋体" panose="02010600030101010101" pitchFamily="2" charset="-122"/>
              </a:rPr>
              <a:t>部分之一就是数据绑定。它们是内嵌在</a:t>
            </a:r>
            <a:r>
              <a:rPr lang="en-US" altLang="zh-CN" sz="1800" dirty="0">
                <a:ea typeface="宋体" panose="02010600030101010101" pitchFamily="2" charset="-122"/>
              </a:rPr>
              <a:t>HTML</a:t>
            </a:r>
            <a:r>
              <a:rPr lang="zh-CN" altLang="en-US" sz="1800" dirty="0">
                <a:ea typeface="宋体" panose="02010600030101010101" pitchFamily="2" charset="-122"/>
              </a:rPr>
              <a:t>里面的表达式，用来在</a:t>
            </a:r>
            <a:r>
              <a:rPr lang="en-US" altLang="zh-CN" sz="1800" dirty="0">
                <a:ea typeface="宋体" panose="02010600030101010101" pitchFamily="2" charset="-122"/>
              </a:rPr>
              <a:t>HTML</a:t>
            </a:r>
            <a:r>
              <a:rPr lang="zh-CN" altLang="en-US" sz="1800" dirty="0">
                <a:ea typeface="宋体" panose="02010600030101010101" pitchFamily="2" charset="-122"/>
              </a:rPr>
              <a:t>文档里产生动态</a:t>
            </a:r>
            <a:r>
              <a:rPr lang="zh-CN" altLang="en-US" sz="1800" dirty="0" smtClean="0">
                <a:ea typeface="宋体" panose="02010600030101010101" pitchFamily="2" charset="-122"/>
              </a:rPr>
              <a:t>内容。</a:t>
            </a:r>
            <a:r>
              <a:rPr lang="en-US" altLang="zh-CN" sz="1800" dirty="0" smtClean="0">
                <a:ea typeface="宋体" panose="02010600030101010101" pitchFamily="2" charset="-122"/>
              </a:rPr>
              <a:t>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提供了</a:t>
            </a:r>
            <a:r>
              <a:rPr lang="en-US" altLang="zh-CN" sz="1800" dirty="0" smtClean="0">
                <a:ea typeface="宋体" panose="02010600030101010101" pitchFamily="2" charset="-122"/>
              </a:rPr>
              <a:t>4</a:t>
            </a:r>
            <a:r>
              <a:rPr lang="zh-CN" altLang="en-US" sz="1800" dirty="0" smtClean="0">
                <a:ea typeface="宋体" panose="02010600030101010101" pitchFamily="2" charset="-122"/>
              </a:rPr>
              <a:t>种绑定方式包括双向数据绑定。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ea typeface="宋体" panose="02010600030101010101" pitchFamily="2" charset="-122"/>
              </a:rPr>
              <a:t>方括号单向数据绑定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[</a:t>
            </a:r>
            <a:r>
              <a:rPr lang="zh-CN" altLang="en-US" sz="1800" dirty="0">
                <a:ea typeface="宋体" panose="02010600030101010101" pitchFamily="2" charset="-122"/>
              </a:rPr>
              <a:t>目标</a:t>
            </a:r>
            <a:r>
              <a:rPr lang="en-US" altLang="zh-CN" sz="1800" dirty="0" smtClean="0">
                <a:ea typeface="宋体" panose="02010600030101010101" pitchFamily="2" charset="-122"/>
              </a:rPr>
              <a:t>]=“</a:t>
            </a:r>
            <a:r>
              <a:rPr lang="zh-CN" altLang="en-US" sz="1800" dirty="0" smtClean="0">
                <a:ea typeface="宋体" panose="02010600030101010101" pitchFamily="2" charset="-122"/>
              </a:rPr>
              <a:t>表达式</a:t>
            </a:r>
            <a:r>
              <a:rPr lang="en-US" altLang="zh-CN" sz="1800" dirty="0" smtClean="0">
                <a:ea typeface="宋体" panose="02010600030101010101" pitchFamily="2" charset="-122"/>
              </a:rPr>
              <a:t>”,</a:t>
            </a:r>
            <a:r>
              <a:rPr lang="zh-CN" altLang="en-US" sz="1800" dirty="0">
                <a:ea typeface="宋体" panose="02010600030101010101" pitchFamily="2" charset="-122"/>
              </a:rPr>
              <a:t>数据流动方向为组件</a:t>
            </a:r>
            <a:r>
              <a:rPr lang="en-US" altLang="zh-CN" sz="1800" dirty="0">
                <a:ea typeface="宋体" panose="02010600030101010101" pitchFamily="2" charset="-122"/>
              </a:rPr>
              <a:t>-&gt;</a:t>
            </a:r>
            <a:r>
              <a:rPr lang="zh-CN" altLang="en-US" sz="1800" dirty="0" smtClean="0">
                <a:ea typeface="宋体" panose="02010600030101010101" pitchFamily="2" charset="-122"/>
              </a:rPr>
              <a:t>模板，通常用来绑定控件的值或者</a:t>
            </a:r>
            <a:r>
              <a:rPr lang="en-US" altLang="zh-CN" sz="1800" dirty="0" smtClean="0">
                <a:ea typeface="宋体" panose="02010600030101010101" pitchFamily="2" charset="-122"/>
              </a:rPr>
              <a:t>html attribute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字符串</a:t>
            </a:r>
            <a:r>
              <a:rPr lang="zh-CN" altLang="en-US" sz="1800" dirty="0">
                <a:ea typeface="宋体" panose="02010600030101010101" pitchFamily="2" charset="-122"/>
              </a:rPr>
              <a:t>插值绑定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{{</a:t>
            </a:r>
            <a:r>
              <a:rPr lang="zh-CN" altLang="en-US" sz="1800" dirty="0">
                <a:ea typeface="宋体" panose="02010600030101010101" pitchFamily="2" charset="-122"/>
              </a:rPr>
              <a:t>表达式</a:t>
            </a:r>
            <a:r>
              <a:rPr lang="en-US" altLang="zh-CN" sz="1800" dirty="0">
                <a:ea typeface="宋体" panose="02010600030101010101" pitchFamily="2" charset="-122"/>
              </a:rPr>
              <a:t>}},</a:t>
            </a:r>
            <a:r>
              <a:rPr lang="zh-CN" altLang="en-US" sz="1800" dirty="0">
                <a:ea typeface="宋体" panose="02010600030101010101" pitchFamily="2" charset="-122"/>
              </a:rPr>
              <a:t>数据流动方向为组件</a:t>
            </a:r>
            <a:r>
              <a:rPr lang="en-US" altLang="zh-CN" sz="1800" dirty="0">
                <a:ea typeface="宋体" panose="02010600030101010101" pitchFamily="2" charset="-122"/>
              </a:rPr>
              <a:t>-&gt;</a:t>
            </a:r>
            <a:r>
              <a:rPr lang="zh-CN" altLang="en-US" sz="1800" dirty="0">
                <a:ea typeface="宋体" panose="02010600030101010101" pitchFamily="2" charset="-122"/>
              </a:rPr>
              <a:t>模板</a:t>
            </a:r>
            <a:r>
              <a:rPr lang="zh-CN" altLang="en-US" sz="1800" dirty="0" smtClean="0"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ea typeface="宋体" panose="02010600030101010101" pitchFamily="2" charset="-122"/>
              </a:rPr>
              <a:t>通常用来</a:t>
            </a:r>
            <a:r>
              <a:rPr lang="zh-CN" altLang="en-US" sz="1800" dirty="0" smtClean="0">
                <a:ea typeface="宋体" panose="02010600030101010101" pitchFamily="2" charset="-122"/>
              </a:rPr>
              <a:t>显示</a:t>
            </a:r>
            <a:r>
              <a:rPr lang="zh-CN" altLang="en-US" sz="1800" dirty="0">
                <a:ea typeface="宋体" panose="02010600030101010101" pitchFamily="2" charset="-122"/>
              </a:rPr>
              <a:t>某个数据。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圆括号</a:t>
            </a:r>
            <a:r>
              <a:rPr lang="zh-CN" altLang="en-US" sz="1800" dirty="0">
                <a:ea typeface="宋体" panose="02010600030101010101" pitchFamily="2" charset="-122"/>
              </a:rPr>
              <a:t>单向数据绑定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ea typeface="宋体" panose="02010600030101010101" pitchFamily="2" charset="-122"/>
              </a:rPr>
              <a:t>目标</a:t>
            </a:r>
            <a:r>
              <a:rPr lang="en-US" altLang="zh-CN" sz="1800" dirty="0">
                <a:ea typeface="宋体" panose="02010600030101010101" pitchFamily="2" charset="-122"/>
              </a:rPr>
              <a:t>) ="</a:t>
            </a:r>
            <a:r>
              <a:rPr lang="zh-CN" altLang="en-US" sz="1800" dirty="0">
                <a:ea typeface="宋体" panose="02010600030101010101" pitchFamily="2" charset="-122"/>
              </a:rPr>
              <a:t>表达式</a:t>
            </a:r>
            <a:r>
              <a:rPr lang="en-US" altLang="zh-CN" sz="1800" dirty="0">
                <a:ea typeface="宋体" panose="02010600030101010101" pitchFamily="2" charset="-122"/>
              </a:rPr>
              <a:t>",</a:t>
            </a:r>
            <a:r>
              <a:rPr lang="zh-CN" altLang="en-US" sz="1800" dirty="0">
                <a:ea typeface="宋体" panose="02010600030101010101" pitchFamily="2" charset="-122"/>
              </a:rPr>
              <a:t>数据流动方向为模板</a:t>
            </a:r>
            <a:r>
              <a:rPr lang="en-US" altLang="zh-CN" sz="1800" dirty="0">
                <a:ea typeface="宋体" panose="02010600030101010101" pitchFamily="2" charset="-122"/>
              </a:rPr>
              <a:t>-&gt;</a:t>
            </a:r>
            <a:r>
              <a:rPr lang="zh-CN" altLang="en-US" sz="1800" dirty="0">
                <a:ea typeface="宋体" panose="02010600030101010101" pitchFamily="2" charset="-122"/>
              </a:rPr>
              <a:t>组件。通常用来处理事件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双向</a:t>
            </a:r>
            <a:r>
              <a:rPr lang="zh-CN" altLang="en-US" sz="1800" dirty="0">
                <a:ea typeface="宋体" panose="02010600030101010101" pitchFamily="2" charset="-122"/>
              </a:rPr>
              <a:t>绑定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[(</a:t>
            </a:r>
            <a:r>
              <a:rPr lang="zh-CN" altLang="en-US" sz="1800" dirty="0">
                <a:ea typeface="宋体" panose="02010600030101010101" pitchFamily="2" charset="-122"/>
              </a:rPr>
              <a:t>目标</a:t>
            </a:r>
            <a:r>
              <a:rPr lang="en-US" altLang="zh-CN" sz="1800" dirty="0">
                <a:ea typeface="宋体" panose="02010600030101010101" pitchFamily="2" charset="-122"/>
              </a:rPr>
              <a:t>)] </a:t>
            </a:r>
            <a:r>
              <a:rPr lang="en-US" altLang="zh-CN" sz="1800" dirty="0" smtClean="0">
                <a:ea typeface="宋体" panose="02010600030101010101" pitchFamily="2" charset="-122"/>
              </a:rPr>
              <a:t>=“</a:t>
            </a:r>
            <a:r>
              <a:rPr lang="zh-CN" altLang="en-US" sz="1800" dirty="0" smtClean="0">
                <a:ea typeface="宋体" panose="02010600030101010101" pitchFamily="2" charset="-122"/>
              </a:rPr>
              <a:t>表达式</a:t>
            </a:r>
            <a:r>
              <a:rPr lang="en-US" altLang="zh-CN" sz="1800" dirty="0" smtClean="0">
                <a:ea typeface="宋体" panose="02010600030101010101" pitchFamily="2" charset="-122"/>
              </a:rPr>
              <a:t>”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r>
              <a:rPr lang="zh-CN" altLang="en-US" sz="1800" dirty="0">
                <a:ea typeface="宋体" panose="02010600030101010101" pitchFamily="2" charset="-122"/>
              </a:rPr>
              <a:t>数据流动方向为模板</a:t>
            </a:r>
            <a:r>
              <a:rPr lang="en-US" altLang="zh-CN" sz="1800" dirty="0">
                <a:ea typeface="宋体" panose="02010600030101010101" pitchFamily="2" charset="-122"/>
              </a:rPr>
              <a:t>&lt;-&gt;</a:t>
            </a:r>
            <a:r>
              <a:rPr lang="zh-CN" altLang="en-US" sz="1800" dirty="0" smtClean="0">
                <a:ea typeface="宋体" panose="02010600030101010101" pitchFamily="2" charset="-122"/>
              </a:rPr>
              <a:t>组件。通常用来实现动态交互。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创建路由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我们想要创建一个单页面程序</a:t>
            </a:r>
            <a:r>
              <a:rPr lang="en-US" altLang="zh-CN" sz="1800" dirty="0" smtClean="0">
                <a:ea typeface="宋体" panose="02010600030101010101" pitchFamily="2" charset="-122"/>
              </a:rPr>
              <a:t>(Single Page Application)</a:t>
            </a:r>
            <a:r>
              <a:rPr lang="zh-CN" altLang="en-US" sz="1800" dirty="0" smtClean="0">
                <a:ea typeface="宋体" panose="02010600030101010101" pitchFamily="2" charset="-122"/>
              </a:rPr>
              <a:t>，就需要引入路由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可以使用</a:t>
            </a:r>
            <a:r>
              <a:rPr lang="en-US" altLang="zh-CN" sz="1800" dirty="0" smtClean="0">
                <a:ea typeface="宋体" panose="02010600030101010101" pitchFamily="2" charset="-122"/>
              </a:rPr>
              <a:t>angular-cli</a:t>
            </a:r>
            <a:r>
              <a:rPr lang="zh-CN" altLang="en-US" sz="1800" dirty="0">
                <a:ea typeface="宋体" panose="02010600030101010101" pitchFamily="2" charset="-122"/>
              </a:rPr>
              <a:t>创建一个带路由的</a:t>
            </a:r>
            <a:r>
              <a:rPr lang="zh-CN" altLang="en-US" sz="1800" dirty="0" smtClean="0">
                <a:ea typeface="宋体" panose="02010600030101010101" pitchFamily="2" charset="-122"/>
              </a:rPr>
              <a:t>项目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$ ng new </a:t>
            </a:r>
            <a:r>
              <a:rPr lang="zh-CN" altLang="en-US" sz="1800" dirty="0">
                <a:ea typeface="宋体" panose="02010600030101010101" pitchFamily="2" charset="-122"/>
              </a:rPr>
              <a:t>项目名称 </a:t>
            </a:r>
            <a:r>
              <a:rPr lang="en-US" altLang="zh-CN" sz="1800" dirty="0" smtClean="0">
                <a:ea typeface="宋体" panose="02010600030101010101" pitchFamily="2" charset="-122"/>
              </a:rPr>
              <a:t>--routing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可以</a:t>
            </a:r>
            <a:r>
              <a:rPr lang="zh-CN" altLang="en-US" sz="1800" dirty="0">
                <a:ea typeface="宋体" panose="02010600030101010101" pitchFamily="2" charset="-122"/>
              </a:rPr>
              <a:t>自己添加路由</a:t>
            </a:r>
            <a:r>
              <a:rPr lang="zh-CN" altLang="en-US" sz="1800" dirty="0" smtClean="0">
                <a:ea typeface="宋体" panose="02010600030101010101" pitchFamily="2" charset="-122"/>
              </a:rPr>
              <a:t>模块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 smtClean="0">
                <a:ea typeface="宋体" panose="02010600030101010101" pitchFamily="2" charset="-122"/>
              </a:rPr>
              <a:t>app</a:t>
            </a:r>
            <a:r>
              <a:rPr lang="zh-CN" altLang="en-US" sz="1800" dirty="0" smtClean="0">
                <a:ea typeface="宋体" panose="02010600030101010101" pitchFamily="2" charset="-122"/>
              </a:rPr>
              <a:t>文件夹下创建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app.routes.ts</a:t>
            </a:r>
            <a:r>
              <a:rPr lang="zh-CN" altLang="en-US" sz="1800" dirty="0" smtClean="0">
                <a:ea typeface="宋体" panose="02010600030101010101" pitchFamily="2" charset="-122"/>
              </a:rPr>
              <a:t>文件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 err="1">
                <a:ea typeface="宋体" panose="02010600030101010101" pitchFamily="2" charset="-122"/>
              </a:rPr>
              <a:t>app.routes.ts</a:t>
            </a:r>
            <a:r>
              <a:rPr lang="zh-CN" altLang="en-US" sz="1800" dirty="0" smtClean="0">
                <a:ea typeface="宋体" panose="02010600030101010101" pitchFamily="2" charset="-122"/>
              </a:rPr>
              <a:t>文件中配置路由数组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src</a:t>
            </a:r>
            <a:r>
              <a:rPr lang="en-US" altLang="zh-CN" sz="1800" dirty="0" smtClean="0">
                <a:ea typeface="宋体" panose="02010600030101010101" pitchFamily="2" charset="-122"/>
              </a:rPr>
              <a:t>/app/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app.module.ts</a:t>
            </a:r>
            <a:r>
              <a:rPr lang="zh-CN" altLang="en-US" sz="1800" dirty="0" smtClean="0">
                <a:ea typeface="宋体" panose="02010600030101010101" pitchFamily="2" charset="-122"/>
              </a:rPr>
              <a:t>文件中引用路由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在代码中使用路由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navigate</a:t>
            </a:r>
            <a:r>
              <a:rPr lang="zh-CN" altLang="en-US" sz="1800" dirty="0">
                <a:ea typeface="宋体" panose="02010600030101010101" pitchFamily="2" charset="-122"/>
              </a:rPr>
              <a:t>里面穿的一个数组</a:t>
            </a:r>
          </a:p>
          <a:p>
            <a:pPr lvl="1"/>
            <a:r>
              <a:rPr lang="en-US" altLang="zh-CN" sz="1800" dirty="0" err="1" smtClean="0">
                <a:ea typeface="宋体" panose="02010600030101010101" pitchFamily="2" charset="-122"/>
              </a:rPr>
              <a:t>navigateByUrl</a:t>
            </a:r>
            <a:r>
              <a:rPr lang="zh-CN" altLang="en-US" sz="1800" dirty="0">
                <a:ea typeface="宋体" panose="02010600030101010101" pitchFamily="2" charset="-122"/>
              </a:rPr>
              <a:t>里面传递一个</a:t>
            </a:r>
            <a:r>
              <a:rPr lang="zh-CN" altLang="en-US" sz="1800" dirty="0" smtClean="0">
                <a:ea typeface="宋体" panose="02010600030101010101" pitchFamily="2" charset="-122"/>
              </a:rPr>
              <a:t>字符串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更改主页代码，加入下面的路由标签，路由的</a:t>
            </a:r>
            <a:r>
              <a:rPr lang="en-US" altLang="zh-CN" sz="1800" dirty="0" smtClean="0">
                <a:ea typeface="宋体" panose="02010600030101010101" pitchFamily="2" charset="-122"/>
              </a:rPr>
              <a:t>content</a:t>
            </a:r>
            <a:r>
              <a:rPr lang="zh-CN" altLang="en-US" sz="1800" dirty="0" smtClean="0">
                <a:ea typeface="宋体" panose="02010600030101010101" pitchFamily="2" charset="-122"/>
              </a:rPr>
              <a:t>就会显示在标签位置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&lt;</a:t>
            </a:r>
            <a:r>
              <a:rPr lang="en-US" altLang="zh-CN" sz="1800" dirty="0">
                <a:ea typeface="宋体" panose="02010600030101010101" pitchFamily="2" charset="-122"/>
              </a:rPr>
              <a:t>router-outlet&gt;&lt;/router-outlet</a:t>
            </a:r>
            <a:r>
              <a:rPr lang="en-US" altLang="zh-CN" sz="1800" dirty="0" smtClean="0">
                <a:ea typeface="宋体" panose="02010600030101010101" pitchFamily="2" charset="-122"/>
              </a:rPr>
              <a:t>&gt;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添加权限管理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的权限管理</a:t>
            </a:r>
            <a:r>
              <a:rPr lang="en-US" altLang="zh-CN" sz="1800" dirty="0" smtClean="0">
                <a:ea typeface="宋体" panose="02010600030101010101" pitchFamily="2" charset="-122"/>
              </a:rPr>
              <a:t>Guard</a:t>
            </a:r>
            <a:r>
              <a:rPr lang="zh-CN" altLang="en-US" sz="1800" dirty="0" smtClean="0">
                <a:ea typeface="宋体" panose="02010600030101010101" pitchFamily="2" charset="-122"/>
              </a:rPr>
              <a:t>是</a:t>
            </a:r>
            <a:r>
              <a:rPr lang="zh-CN" altLang="en-US" sz="1800" dirty="0">
                <a:ea typeface="宋体" panose="02010600030101010101" pitchFamily="2" charset="-122"/>
              </a:rPr>
              <a:t>通过一系列接口，只要你实现了它的方法，配置了这些 </a:t>
            </a:r>
            <a:r>
              <a:rPr lang="en-US" altLang="zh-CN" sz="1800" dirty="0">
                <a:ea typeface="宋体" panose="02010600030101010101" pitchFamily="2" charset="-122"/>
              </a:rPr>
              <a:t>Guard 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ea typeface="宋体" panose="02010600030101010101" pitchFamily="2" charset="-122"/>
              </a:rPr>
              <a:t>Angular</a:t>
            </a:r>
            <a:r>
              <a:rPr lang="zh-CN" altLang="en-US" sz="1800" dirty="0">
                <a:ea typeface="宋体" panose="02010600030101010101" pitchFamily="2" charset="-122"/>
              </a:rPr>
              <a:t>路由框架就会根据这个方法返回的 </a:t>
            </a:r>
            <a:r>
              <a:rPr lang="en-US" altLang="zh-CN" sz="1800" dirty="0">
                <a:ea typeface="宋体" panose="02010600030101010101" pitchFamily="2" charset="-122"/>
              </a:rPr>
              <a:t>true </a:t>
            </a:r>
            <a:r>
              <a:rPr lang="zh-CN" altLang="en-US" sz="1800" dirty="0">
                <a:ea typeface="宋体" panose="02010600030101010101" pitchFamily="2" charset="-122"/>
              </a:rPr>
              <a:t>或 </a:t>
            </a:r>
            <a:r>
              <a:rPr lang="en-US" altLang="zh-CN" sz="1800" dirty="0">
                <a:ea typeface="宋体" panose="02010600030101010101" pitchFamily="2" charset="-122"/>
              </a:rPr>
              <a:t>false </a:t>
            </a:r>
            <a:r>
              <a:rPr lang="zh-CN" altLang="en-US" sz="1800" dirty="0">
                <a:ea typeface="宋体" panose="02010600030101010101" pitchFamily="2" charset="-122"/>
              </a:rPr>
              <a:t>来判断是否激活这个路由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en-US" altLang="zh-CN" sz="1800" dirty="0" err="1" smtClean="0">
                <a:ea typeface="宋体" panose="02010600030101010101" pitchFamily="2" charset="-122"/>
              </a:rPr>
              <a:t>CanActivate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</a:p>
          <a:p>
            <a:pPr marL="361950" lvl="1" indent="0"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这种</a:t>
            </a:r>
            <a:r>
              <a:rPr lang="zh-CN" altLang="en-US" sz="1800" dirty="0">
                <a:ea typeface="宋体" panose="02010600030101010101" pitchFamily="2" charset="-122"/>
              </a:rPr>
              <a:t>类型的 </a:t>
            </a:r>
            <a:r>
              <a:rPr lang="en-US" altLang="zh-CN" sz="1800" dirty="0">
                <a:ea typeface="宋体" panose="02010600030101010101" pitchFamily="2" charset="-122"/>
              </a:rPr>
              <a:t>Guard </a:t>
            </a:r>
            <a:r>
              <a:rPr lang="zh-CN" altLang="en-US" sz="1800" dirty="0">
                <a:ea typeface="宋体" panose="02010600030101010101" pitchFamily="2" charset="-122"/>
              </a:rPr>
              <a:t>用来控制是否允许进入当前的路径。</a:t>
            </a:r>
          </a:p>
          <a:p>
            <a:r>
              <a:rPr lang="en-US" altLang="zh-CN" sz="1800" dirty="0" err="1" smtClean="0">
                <a:ea typeface="宋体" panose="02010600030101010101" pitchFamily="2" charset="-122"/>
              </a:rPr>
              <a:t>CanActivateChild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这种类型的 </a:t>
            </a:r>
            <a:r>
              <a:rPr lang="en-US" altLang="zh-CN" sz="1800" dirty="0">
                <a:ea typeface="宋体" panose="02010600030101010101" pitchFamily="2" charset="-122"/>
              </a:rPr>
              <a:t>Guard </a:t>
            </a:r>
            <a:r>
              <a:rPr lang="zh-CN" altLang="en-US" sz="1800" dirty="0">
                <a:ea typeface="宋体" panose="02010600030101010101" pitchFamily="2" charset="-122"/>
              </a:rPr>
              <a:t>用来控制是否允许进入当前路径的所有子路径。</a:t>
            </a:r>
          </a:p>
          <a:p>
            <a:r>
              <a:rPr lang="en-US" altLang="zh-CN" sz="1800" dirty="0" err="1" smtClean="0">
                <a:ea typeface="宋体" panose="02010600030101010101" pitchFamily="2" charset="-122"/>
              </a:rPr>
              <a:t>CanDeactivate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用来控制是否能离开当前页面进入别的路径</a:t>
            </a:r>
          </a:p>
          <a:p>
            <a:r>
              <a:rPr lang="en-US" altLang="zh-CN" sz="1800" dirty="0" err="1" smtClean="0">
                <a:ea typeface="宋体" panose="02010600030101010101" pitchFamily="2" charset="-122"/>
              </a:rPr>
              <a:t>CanLoad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用于控制一个异步加载的子模块是否允许被加载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添加权限管理实例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我们</a:t>
            </a:r>
            <a:r>
              <a:rPr lang="zh-CN" altLang="en-US" sz="1800" dirty="0" smtClean="0">
                <a:ea typeface="宋体" panose="02010600030101010101" pitchFamily="2" charset="-122"/>
              </a:rPr>
              <a:t>这里通过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CanActivate</a:t>
            </a:r>
            <a:r>
              <a:rPr lang="zh-CN" altLang="en-US" sz="1800" dirty="0" smtClean="0">
                <a:ea typeface="宋体" panose="02010600030101010101" pitchFamily="2" charset="-122"/>
              </a:rPr>
              <a:t>配置一个简单的权限管理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a typeface="宋体" panose="02010600030101010101" pitchFamily="2" charset="-122"/>
              </a:rPr>
              <a:t>app</a:t>
            </a:r>
            <a:r>
              <a:rPr lang="zh-CN" altLang="en-US" sz="1800" dirty="0">
                <a:ea typeface="宋体" panose="02010600030101010101" pitchFamily="2" charset="-122"/>
              </a:rPr>
              <a:t>文件夹下</a:t>
            </a:r>
            <a:r>
              <a:rPr lang="zh-CN" altLang="en-US" sz="1800" dirty="0" smtClean="0">
                <a:ea typeface="宋体" panose="02010600030101010101" pitchFamily="2" charset="-122"/>
              </a:rPr>
              <a:t>创建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auth.guard.ts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auth.guard.ts</a:t>
            </a:r>
            <a:r>
              <a:rPr lang="zh-CN" altLang="en-US" sz="1800" dirty="0" smtClean="0">
                <a:ea typeface="宋体" panose="02010600030101010101" pitchFamily="2" charset="-122"/>
              </a:rPr>
              <a:t>中</a:t>
            </a:r>
            <a:r>
              <a:rPr lang="zh-CN" altLang="en-US" sz="1800" dirty="0">
                <a:ea typeface="宋体" panose="02010600030101010101" pitchFamily="2" charset="-122"/>
              </a:rPr>
              <a:t>实现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CanActivate</a:t>
            </a:r>
            <a:r>
              <a:rPr lang="zh-CN" altLang="en-US" sz="1800" dirty="0" smtClean="0">
                <a:ea typeface="宋体" panose="02010600030101010101" pitchFamily="2" charset="-122"/>
              </a:rPr>
              <a:t>方法，添加验证逻辑。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zh-CN" altLang="en-US" sz="1800" dirty="0">
                <a:ea typeface="宋体" panose="02010600030101010101" pitchFamily="2" charset="-122"/>
              </a:rPr>
              <a:t>在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src</a:t>
            </a:r>
            <a:r>
              <a:rPr lang="en-US" altLang="zh-CN" sz="1800" dirty="0" smtClean="0">
                <a:ea typeface="宋体" panose="02010600030101010101" pitchFamily="2" charset="-122"/>
              </a:rPr>
              <a:t>/app/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app.module.ts</a:t>
            </a:r>
            <a:r>
              <a:rPr lang="zh-CN" altLang="en-US" sz="1800" dirty="0" smtClean="0">
                <a:ea typeface="宋体" panose="02010600030101010101" pitchFamily="2" charset="-122"/>
              </a:rPr>
              <a:t>中</a:t>
            </a:r>
            <a:r>
              <a:rPr lang="zh-CN" altLang="en-US" sz="1800" dirty="0">
                <a:ea typeface="宋体" panose="02010600030101010101" pitchFamily="2" charset="-122"/>
              </a:rPr>
              <a:t>添加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AuthGuard</a:t>
            </a:r>
            <a:r>
              <a:rPr lang="zh-CN" altLang="en-US" sz="1800" dirty="0" smtClean="0">
                <a:ea typeface="宋体" panose="02010600030101010101" pitchFamily="2" charset="-122"/>
              </a:rPr>
              <a:t>到</a:t>
            </a:r>
            <a:r>
              <a:rPr lang="en-US" altLang="zh-CN" sz="1800" dirty="0"/>
              <a:t>providers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/app/</a:t>
            </a:r>
            <a:r>
              <a:rPr lang="en-US" altLang="zh-CN" sz="1800" dirty="0" err="1">
                <a:ea typeface="宋体" panose="02010600030101010101" pitchFamily="2" charset="-122"/>
              </a:rPr>
              <a:t>app.routes.ts</a:t>
            </a:r>
            <a:r>
              <a:rPr lang="zh-CN" altLang="en-US" sz="1800" dirty="0" smtClean="0">
                <a:ea typeface="宋体" panose="02010600030101010101" pitchFamily="2" charset="-122"/>
              </a:rPr>
              <a:t>中引用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AuthGuard</a:t>
            </a:r>
            <a:r>
              <a:rPr lang="zh-CN" altLang="en-US" sz="1800" dirty="0" smtClean="0">
                <a:ea typeface="宋体" panose="02010600030101010101" pitchFamily="2" charset="-122"/>
              </a:rPr>
              <a:t>，在路由数组中添加</a:t>
            </a:r>
            <a:r>
              <a:rPr lang="en-US" altLang="zh-CN" sz="1800" dirty="0" err="1">
                <a:ea typeface="宋体" panose="02010600030101010101" pitchFamily="2" charset="-122"/>
              </a:rPr>
              <a:t>AuthGuard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添加管道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管道</a:t>
            </a:r>
            <a:r>
              <a:rPr lang="en-US" altLang="zh-CN" sz="1800" dirty="0">
                <a:ea typeface="宋体" panose="02010600030101010101" pitchFamily="2" charset="-122"/>
              </a:rPr>
              <a:t>(Pipe)</a:t>
            </a:r>
            <a:r>
              <a:rPr lang="zh-CN" altLang="en-US" sz="1800" dirty="0">
                <a:ea typeface="宋体" panose="02010600030101010101" pitchFamily="2" charset="-122"/>
              </a:rPr>
              <a:t>可以根据开发者的意愿将数据格式</a:t>
            </a:r>
            <a:r>
              <a:rPr lang="zh-CN" altLang="en-US" sz="1800" dirty="0" smtClean="0">
                <a:ea typeface="宋体" panose="02010600030101010101" pitchFamily="2" charset="-122"/>
              </a:rPr>
              <a:t>化，处理数据。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管道</a:t>
            </a:r>
            <a:r>
              <a:rPr lang="zh-CN" altLang="en-US" sz="1800" dirty="0">
                <a:ea typeface="宋体" panose="02010600030101010101" pitchFamily="2" charset="-122"/>
              </a:rPr>
              <a:t>分纯管道</a:t>
            </a:r>
            <a:r>
              <a:rPr lang="en-US" altLang="zh-CN" sz="1800" dirty="0">
                <a:ea typeface="宋体" panose="02010600030101010101" pitchFamily="2" charset="-122"/>
              </a:rPr>
              <a:t>(Pure Pipe)</a:t>
            </a:r>
            <a:r>
              <a:rPr lang="zh-CN" altLang="en-US" sz="1800" dirty="0">
                <a:ea typeface="宋体" panose="02010600030101010101" pitchFamily="2" charset="-122"/>
              </a:rPr>
              <a:t>和非纯管道</a:t>
            </a:r>
            <a:r>
              <a:rPr lang="en-US" altLang="zh-CN" sz="1800" dirty="0">
                <a:ea typeface="宋体" panose="02010600030101010101" pitchFamily="2" charset="-122"/>
              </a:rPr>
              <a:t>(Impure Pipe)</a:t>
            </a:r>
            <a:r>
              <a:rPr lang="zh-CN" altLang="en-US" sz="1800" dirty="0">
                <a:ea typeface="宋体" panose="02010600030101010101" pitchFamily="2" charset="-122"/>
              </a:rPr>
              <a:t>。默认情况下，管道都是纯的，在自定义管道声明时把</a:t>
            </a:r>
            <a:r>
              <a:rPr lang="en-US" altLang="zh-CN" sz="1800" dirty="0">
                <a:ea typeface="宋体" panose="02010600030101010101" pitchFamily="2" charset="-122"/>
              </a:rPr>
              <a:t>pure</a:t>
            </a:r>
            <a:r>
              <a:rPr lang="zh-CN" altLang="en-US" sz="1800" dirty="0">
                <a:ea typeface="宋体" panose="02010600030101010101" pitchFamily="2" charset="-122"/>
              </a:rPr>
              <a:t>标志置为</a:t>
            </a:r>
            <a:r>
              <a:rPr lang="en-US" altLang="zh-CN" sz="1800" dirty="0">
                <a:ea typeface="宋体" panose="02010600030101010101" pitchFamily="2" charset="-122"/>
              </a:rPr>
              <a:t>false,</a:t>
            </a:r>
            <a:r>
              <a:rPr lang="zh-CN" altLang="en-US" sz="1800" dirty="0">
                <a:ea typeface="宋体" panose="02010600030101010101" pitchFamily="2" charset="-122"/>
              </a:rPr>
              <a:t>就是非纯管道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纯管道和非纯管道的区别</a:t>
            </a:r>
            <a:r>
              <a:rPr lang="en-US" altLang="zh-CN" sz="1800" dirty="0" smtClean="0">
                <a:ea typeface="宋体" panose="02010600030101010101" pitchFamily="2" charset="-122"/>
              </a:rPr>
              <a:t>: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纯管道</a:t>
            </a:r>
            <a:r>
              <a:rPr lang="en-US" altLang="zh-CN" sz="1800" dirty="0" smtClean="0">
                <a:ea typeface="宋体" panose="02010600030101010101" pitchFamily="2" charset="-122"/>
              </a:rPr>
              <a:t>: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Angular</a:t>
            </a:r>
            <a:r>
              <a:rPr lang="zh-CN" altLang="en-US" sz="1800" dirty="0">
                <a:ea typeface="宋体" panose="02010600030101010101" pitchFamily="2" charset="-122"/>
              </a:rPr>
              <a:t>只有检查到输入值发生纯变更时，才会执行纯管道。纯变更指的是，原始类型值</a:t>
            </a:r>
            <a:r>
              <a:rPr lang="en-US" altLang="zh-CN" sz="1800" dirty="0">
                <a:ea typeface="宋体" panose="02010600030101010101" pitchFamily="2" charset="-122"/>
              </a:rPr>
              <a:t>(String</a:t>
            </a:r>
            <a:r>
              <a:rPr lang="en-US" altLang="zh-CN" sz="1800" dirty="0" smtClean="0">
                <a:ea typeface="宋体" panose="02010600030101010101" pitchFamily="2" charset="-122"/>
              </a:rPr>
              <a:t>, Number, Boolean, Symbol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ea typeface="宋体" panose="02010600030101010101" pitchFamily="2" charset="-122"/>
              </a:rPr>
              <a:t>的改变，或者对象引用的改变</a:t>
            </a:r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ea typeface="宋体" panose="02010600030101010101" pitchFamily="2" charset="-122"/>
              </a:rPr>
              <a:t>对象值改变不是纯变更，不会执行</a:t>
            </a:r>
            <a:r>
              <a:rPr lang="en-US" altLang="zh-CN" sz="1800" dirty="0" smtClean="0">
                <a:ea typeface="宋体" panose="02010600030101010101" pitchFamily="2" charset="-122"/>
              </a:rPr>
              <a:t>).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非纯</a:t>
            </a:r>
            <a:r>
              <a:rPr lang="zh-CN" altLang="en-US" sz="1800" dirty="0" smtClean="0">
                <a:ea typeface="宋体" panose="02010600030101010101" pitchFamily="2" charset="-122"/>
              </a:rPr>
              <a:t>管道</a:t>
            </a:r>
            <a:r>
              <a:rPr lang="en-US" altLang="zh-CN" sz="1800" dirty="0">
                <a:ea typeface="宋体" panose="02010600030101010101" pitchFamily="2" charset="-122"/>
              </a:rPr>
              <a:t>: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Angular</a:t>
            </a:r>
            <a:r>
              <a:rPr lang="zh-CN" altLang="en-US" sz="1800" dirty="0">
                <a:ea typeface="宋体" panose="02010600030101010101" pitchFamily="2" charset="-122"/>
              </a:rPr>
              <a:t>会在每个组件的变更检测周期执行非纯管道。所以，如果使用非纯管道，我们就得注意性能</a:t>
            </a:r>
            <a:r>
              <a:rPr lang="zh-CN" altLang="en-US" sz="1800" dirty="0" smtClean="0">
                <a:ea typeface="宋体" panose="02010600030101010101" pitchFamily="2" charset="-122"/>
              </a:rPr>
              <a:t>问题</a:t>
            </a:r>
            <a:r>
              <a:rPr lang="zh-CN" altLang="en-US" sz="1800" dirty="0">
                <a:ea typeface="宋体" panose="02010600030101010101" pitchFamily="2" charset="-122"/>
              </a:rPr>
              <a:t>了。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内置管道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Angular </a:t>
            </a:r>
            <a:r>
              <a:rPr lang="zh-CN" altLang="en-US" sz="1800" dirty="0" smtClean="0">
                <a:ea typeface="宋体" panose="02010600030101010101" pitchFamily="2" charset="-122"/>
              </a:rPr>
              <a:t>提供了一些常用的管道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</a:t>
            </a: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	</a:t>
            </a:r>
            <a:r>
              <a:rPr lang="zh-CN" altLang="en-US" sz="1800" dirty="0">
                <a:ea typeface="宋体" panose="02010600030101010101" pitchFamily="2" charset="-122"/>
              </a:rPr>
              <a:t>	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3209"/>
              </p:ext>
            </p:extLst>
          </p:nvPr>
        </p:nvGraphicFramePr>
        <p:xfrm>
          <a:off x="457200" y="1676400"/>
          <a:ext cx="8686800" cy="3566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3600"/>
                <a:gridCol w="1676400"/>
                <a:gridCol w="4876800"/>
              </a:tblGrid>
              <a:tr h="3962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类型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功能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DatePipe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644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日期格式化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JsonPipe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非纯管道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lang="en-US" altLang="zh-CN" dirty="0" err="1" smtClean="0">
                          <a:latin typeface="+mn-lt"/>
                          <a:ea typeface="宋体" panose="02010600030101010101" pitchFamily="2" charset="-122"/>
                        </a:rPr>
                        <a:t>JSON.stringify</a:t>
                      </a:r>
                      <a:r>
                        <a:rPr lang="en-US" altLang="zh-CN" dirty="0" smtClean="0">
                          <a:latin typeface="+mn-lt"/>
                          <a:ea typeface="宋体" panose="02010600030101010101" pitchFamily="2" charset="-122"/>
                        </a:rPr>
                        <a:t>()</a:t>
                      </a:r>
                      <a:r>
                        <a:rPr lang="zh-CN" altLang="en-US" dirty="0" smtClean="0">
                          <a:latin typeface="+mn-lt"/>
                          <a:ea typeface="宋体" panose="02010600030101010101" pitchFamily="2" charset="-122"/>
                        </a:rPr>
                        <a:t>将对象转成</a:t>
                      </a:r>
                      <a:r>
                        <a:rPr lang="en-US" altLang="zh-CN" dirty="0" err="1" smtClean="0">
                          <a:latin typeface="+mn-lt"/>
                          <a:ea typeface="宋体" panose="02010600030101010101" pitchFamily="2" charset="-122"/>
                        </a:rPr>
                        <a:t>json</a:t>
                      </a:r>
                      <a:r>
                        <a:rPr lang="zh-CN" altLang="en-US" dirty="0" smtClean="0">
                          <a:latin typeface="+mn-lt"/>
                          <a:ea typeface="宋体" panose="02010600030101010101" pitchFamily="2" charset="-122"/>
                        </a:rPr>
                        <a:t>字符串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UpperCasePipe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宋体" panose="02010600030101010101" pitchFamily="2" charset="-122"/>
                        </a:rPr>
                        <a:t>将文本中的字母全部转在大写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LowerCasePipe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将文本中的字母全部转成小写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DecimalPipe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644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数值格式化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CurrencyPipe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644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货币格式化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PercentPipe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644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百分比格式化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SlicePipe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非纯管道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数组或字符串取切割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自定义管道实例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我们这里通过自定义管道实现过滤功能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a typeface="宋体" panose="02010600030101010101" pitchFamily="2" charset="-122"/>
              </a:rPr>
              <a:t>app</a:t>
            </a:r>
            <a:r>
              <a:rPr lang="zh-CN" altLang="en-US" sz="1800" dirty="0">
                <a:ea typeface="宋体" panose="02010600030101010101" pitchFamily="2" charset="-122"/>
              </a:rPr>
              <a:t>文件夹下</a:t>
            </a:r>
            <a:r>
              <a:rPr lang="zh-CN" altLang="en-US" sz="1800" dirty="0" smtClean="0">
                <a:ea typeface="宋体" panose="02010600030101010101" pitchFamily="2" charset="-122"/>
              </a:rPr>
              <a:t>创建</a:t>
            </a:r>
            <a:r>
              <a:rPr lang="en-US" altLang="zh-CN" sz="1800" dirty="0" smtClean="0">
                <a:ea typeface="宋体" panose="02010600030101010101" pitchFamily="2" charset="-122"/>
              </a:rPr>
              <a:t>user-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filter.pipe.ts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a typeface="宋体" panose="02010600030101010101" pitchFamily="2" charset="-122"/>
              </a:rPr>
              <a:t>user-</a:t>
            </a:r>
            <a:r>
              <a:rPr lang="en-US" altLang="zh-CN" sz="1800" dirty="0" err="1">
                <a:ea typeface="宋体" panose="02010600030101010101" pitchFamily="2" charset="-122"/>
              </a:rPr>
              <a:t>filter.pipe.ts</a:t>
            </a:r>
            <a:r>
              <a:rPr lang="zh-CN" altLang="en-US" sz="1800" dirty="0" smtClean="0">
                <a:ea typeface="宋体" panose="02010600030101010101" pitchFamily="2" charset="-122"/>
              </a:rPr>
              <a:t>中实现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PipeTransform</a:t>
            </a:r>
            <a:r>
              <a:rPr lang="zh-CN" altLang="en-US" sz="1800" dirty="0" smtClean="0">
                <a:ea typeface="宋体" panose="02010600030101010101" pitchFamily="2" charset="-122"/>
              </a:rPr>
              <a:t>方法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 smtClean="0">
                <a:ea typeface="宋体" panose="02010600030101010101" pitchFamily="2" charset="-122"/>
              </a:rPr>
              <a:t>添加数据处理，过滤逻辑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ea typeface="宋体" panose="02010600030101010101" pitchFamily="2" charset="-122"/>
              </a:rPr>
              <a:t>在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/app/</a:t>
            </a:r>
            <a:r>
              <a:rPr lang="en-US" altLang="zh-CN" sz="1800" dirty="0" err="1">
                <a:ea typeface="宋体" panose="02010600030101010101" pitchFamily="2" charset="-122"/>
              </a:rPr>
              <a:t>app.module.ts</a:t>
            </a:r>
            <a:r>
              <a:rPr lang="zh-CN" altLang="en-US" sz="1800" dirty="0">
                <a:ea typeface="宋体" panose="02010600030101010101" pitchFamily="2" charset="-122"/>
              </a:rPr>
              <a:t>中</a:t>
            </a:r>
            <a:r>
              <a:rPr lang="zh-CN" altLang="en-US" sz="1800" dirty="0" smtClean="0">
                <a:ea typeface="宋体" panose="02010600030101010101" pitchFamily="2" charset="-122"/>
              </a:rPr>
              <a:t>添加</a:t>
            </a:r>
            <a:r>
              <a:rPr lang="en-US" altLang="zh-CN" sz="1800" dirty="0" err="1">
                <a:ea typeface="宋体" panose="02010600030101010101" pitchFamily="2" charset="-122"/>
              </a:rPr>
              <a:t>UserFilterPipe</a:t>
            </a:r>
            <a:r>
              <a:rPr lang="zh-CN" altLang="en-US" sz="1800" dirty="0" smtClean="0">
                <a:ea typeface="宋体" panose="02010600030101010101" pitchFamily="2" charset="-122"/>
              </a:rPr>
              <a:t>到</a:t>
            </a:r>
            <a:r>
              <a:rPr lang="en-US" altLang="zh-CN" sz="1800" dirty="0" smtClean="0">
                <a:ea typeface="宋体" panose="02010600030101010101" pitchFamily="2" charset="-122"/>
              </a:rPr>
              <a:t>declarations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在需要过滤的对象中使用管道	</a:t>
            </a:r>
            <a:r>
              <a:rPr lang="en-US" altLang="zh-CN" sz="1800" dirty="0" smtClean="0">
                <a:ea typeface="宋体" panose="02010600030101010101" pitchFamily="2" charset="-122"/>
              </a:rPr>
              <a:t>	</a:t>
            </a:r>
            <a:r>
              <a:rPr lang="zh-CN" altLang="en-US" sz="1800" dirty="0" smtClean="0">
                <a:ea typeface="宋体" panose="02010600030101010101" pitchFamily="2" charset="-122"/>
              </a:rPr>
              <a:t>	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完成简单站点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ea typeface="宋体" panose="02010600030101010101" pitchFamily="2" charset="-122"/>
              </a:rPr>
              <a:t>安装其他相关插件，例如安装</a:t>
            </a:r>
            <a:r>
              <a:rPr lang="en-US" altLang="zh-CN" sz="1800" dirty="0" smtClean="0">
                <a:ea typeface="宋体" panose="02010600030101010101" pitchFamily="2" charset="-122"/>
              </a:rPr>
              <a:t>Bootstrap</a:t>
            </a: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	$ </a:t>
            </a:r>
            <a:r>
              <a:rPr lang="en-US" altLang="zh-CN" sz="1800" dirty="0">
                <a:ea typeface="宋体" panose="02010600030101010101" pitchFamily="2" charset="-122"/>
              </a:rPr>
              <a:t>npm install </a:t>
            </a:r>
            <a:r>
              <a:rPr lang="en-US" altLang="zh-CN" sz="1800" dirty="0" smtClean="0">
                <a:ea typeface="宋体" panose="02010600030101010101" pitchFamily="2" charset="-122"/>
              </a:rPr>
              <a:t>bootstrap</a:t>
            </a:r>
          </a:p>
          <a:p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 smtClean="0">
                <a:ea typeface="宋体" panose="02010600030101010101" pitchFamily="2" charset="-122"/>
              </a:rPr>
              <a:t>angular-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cli.json</a:t>
            </a:r>
            <a:r>
              <a:rPr lang="zh-CN" altLang="en-US" sz="1800" dirty="0" smtClean="0">
                <a:ea typeface="宋体" panose="02010600030101010101" pitchFamily="2" charset="-122"/>
              </a:rPr>
              <a:t>下配置全局引用，例如引用</a:t>
            </a:r>
            <a:r>
              <a:rPr lang="en-US" altLang="zh-CN" sz="1800" dirty="0" smtClean="0">
                <a:ea typeface="宋体" panose="02010600030101010101" pitchFamily="2" charset="-122"/>
              </a:rPr>
              <a:t>bootstrap</a:t>
            </a:r>
          </a:p>
          <a:p>
            <a:r>
              <a:rPr lang="zh-CN" altLang="en-US" sz="1800" dirty="0" smtClean="0">
                <a:ea typeface="宋体" panose="02010600030101010101" pitchFamily="2" charset="-122"/>
              </a:rPr>
              <a:t>主页通过</a:t>
            </a:r>
            <a:r>
              <a:rPr lang="en-US" altLang="zh-CN" sz="1800" dirty="0" smtClean="0">
                <a:ea typeface="宋体" panose="02010600030101010101" pitchFamily="2" charset="-122"/>
              </a:rPr>
              <a:t>selector</a:t>
            </a:r>
            <a:r>
              <a:rPr lang="zh-CN" altLang="en-US" sz="1800" dirty="0" smtClean="0">
                <a:ea typeface="宋体" panose="02010600030101010101" pitchFamily="2" charset="-122"/>
              </a:rPr>
              <a:t>引用</a:t>
            </a:r>
            <a:r>
              <a:rPr lang="en-US" altLang="zh-CN" sz="1800" dirty="0" smtClean="0">
                <a:ea typeface="宋体" panose="02010600030101010101" pitchFamily="2" charset="-122"/>
              </a:rPr>
              <a:t>header</a:t>
            </a:r>
          </a:p>
          <a:p>
            <a:r>
              <a:rPr lang="zh-CN" altLang="en-US" sz="1800" dirty="0" smtClean="0">
                <a:ea typeface="宋体" panose="02010600030101010101" pitchFamily="2" charset="-122"/>
              </a:rPr>
              <a:t>添加</a:t>
            </a:r>
            <a:r>
              <a:rPr lang="en-US" altLang="zh-CN" sz="1800" dirty="0" smtClean="0">
                <a:ea typeface="宋体" panose="02010600030101010101" pitchFamily="2" charset="-122"/>
              </a:rPr>
              <a:t>styles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 smtClean="0">
                <a:ea typeface="宋体" panose="02010600030101010101" pitchFamily="2" charset="-122"/>
              </a:rPr>
              <a:t>src</a:t>
            </a:r>
            <a:r>
              <a:rPr lang="en-US" altLang="zh-CN" sz="1800" dirty="0" smtClean="0">
                <a:ea typeface="宋体" panose="02010600030101010101" pitchFamily="2" charset="-122"/>
              </a:rPr>
              <a:t>/styles.css</a:t>
            </a:r>
            <a:r>
              <a:rPr lang="zh-CN" altLang="en-US" sz="1800" dirty="0" smtClean="0">
                <a:ea typeface="宋体" panose="02010600030101010101" pitchFamily="2" charset="-122"/>
              </a:rPr>
              <a:t>是全局样式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每个</a:t>
            </a:r>
            <a:r>
              <a:rPr lang="en-US" altLang="zh-CN" sz="1800" dirty="0" smtClean="0">
                <a:ea typeface="宋体" panose="02010600030101010101" pitchFamily="2" charset="-122"/>
              </a:rPr>
              <a:t>components</a:t>
            </a:r>
            <a:r>
              <a:rPr lang="zh-CN" altLang="en-US" sz="1800" dirty="0" smtClean="0">
                <a:ea typeface="宋体" panose="02010600030101010101" pitchFamily="2" charset="-122"/>
              </a:rPr>
              <a:t>下有各自的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css</a:t>
            </a:r>
            <a:r>
              <a:rPr lang="zh-CN" altLang="en-US" sz="1800" dirty="0" smtClean="0">
                <a:ea typeface="宋体" panose="02010600030101010101" pitchFamily="2" charset="-122"/>
              </a:rPr>
              <a:t>能覆盖全局样式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Debug</a:t>
            </a:r>
            <a:r>
              <a:rPr lang="zh-CN" altLang="en-US" sz="1800" dirty="0" smtClean="0">
                <a:ea typeface="宋体" panose="02010600030101010101" pitchFamily="2" charset="-122"/>
              </a:rPr>
              <a:t>方法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IDE</a:t>
            </a:r>
            <a:r>
              <a:rPr lang="zh-CN" altLang="en-US" sz="1800" dirty="0" smtClean="0">
                <a:ea typeface="宋体" panose="02010600030101010101" pitchFamily="2" charset="-122"/>
              </a:rPr>
              <a:t>支持的话，例如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webstrom</a:t>
            </a:r>
            <a:r>
              <a:rPr lang="zh-CN" altLang="en-US" sz="1800" dirty="0" smtClean="0">
                <a:ea typeface="宋体" panose="02010600030101010101" pitchFamily="2" charset="-122"/>
              </a:rPr>
              <a:t>，直接</a:t>
            </a:r>
            <a:r>
              <a:rPr lang="en-US" altLang="zh-CN" sz="1800" dirty="0" smtClean="0">
                <a:ea typeface="宋体" panose="02010600030101010101" pitchFamily="2" charset="-122"/>
              </a:rPr>
              <a:t>attach</a:t>
            </a:r>
            <a:r>
              <a:rPr lang="zh-CN" altLang="en-US" sz="1800" dirty="0" smtClean="0">
                <a:ea typeface="宋体" panose="02010600030101010101" pitchFamily="2" charset="-122"/>
              </a:rPr>
              <a:t>进行</a:t>
            </a:r>
            <a:r>
              <a:rPr lang="en-US" altLang="zh-CN" sz="1800" dirty="0" smtClean="0">
                <a:ea typeface="宋体" panose="02010600030101010101" pitchFamily="2" charset="-122"/>
              </a:rPr>
              <a:t>debug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IDE</a:t>
            </a:r>
            <a:r>
              <a:rPr lang="zh-CN" altLang="en-US" sz="1800" dirty="0" smtClean="0">
                <a:ea typeface="宋体" panose="02010600030101010101" pitchFamily="2" charset="-122"/>
              </a:rPr>
              <a:t>不支持的话，</a:t>
            </a:r>
            <a:r>
              <a:rPr lang="en-US" altLang="zh-CN" sz="1800" dirty="0" smtClean="0">
                <a:ea typeface="宋体" panose="02010600030101010101" pitchFamily="2" charset="-122"/>
              </a:rPr>
              <a:t>console.log()</a:t>
            </a: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对于</a:t>
            </a:r>
            <a:r>
              <a:rPr lang="en-US" altLang="zh-CN" sz="1800" dirty="0" smtClean="0">
                <a:ea typeface="宋体" panose="02010600030101010101" pitchFamily="2" charset="-122"/>
              </a:rPr>
              <a:t>JSON</a:t>
            </a:r>
            <a:r>
              <a:rPr lang="zh-CN" altLang="en-US" sz="1800" dirty="0" smtClean="0">
                <a:ea typeface="宋体" panose="02010600030101010101" pitchFamily="2" charset="-122"/>
              </a:rPr>
              <a:t>对象，用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JSON.stringify</a:t>
            </a:r>
            <a:r>
              <a:rPr lang="en-US" altLang="zh-CN" sz="1800" dirty="0" smtClean="0">
                <a:ea typeface="宋体" panose="02010600030101010101" pitchFamily="2" charset="-122"/>
              </a:rPr>
              <a:t>()</a:t>
            </a:r>
            <a:r>
              <a:rPr lang="zh-CN" altLang="en-US" sz="1800" dirty="0" smtClean="0">
                <a:ea typeface="宋体" panose="02010600030101010101" pitchFamily="2" charset="-122"/>
              </a:rPr>
              <a:t>显示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 smtClean="0">
                <a:ea typeface="宋体" panose="02010600030101010101" pitchFamily="2" charset="-122"/>
              </a:rPr>
              <a:t>加一个方法返回到页面，不然可能会报错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创建单元测试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Angular CLI </a:t>
            </a:r>
            <a:r>
              <a:rPr lang="zh-CN" altLang="en-US" sz="1800" dirty="0">
                <a:ea typeface="宋体" panose="02010600030101010101" pitchFamily="2" charset="-122"/>
              </a:rPr>
              <a:t>在新建项目的时候，自动为我们集成了 </a:t>
            </a:r>
            <a:r>
              <a:rPr lang="en-US" altLang="zh-CN" sz="1800" dirty="0">
                <a:ea typeface="宋体" panose="02010600030101010101" pitchFamily="2" charset="-122"/>
              </a:rPr>
              <a:t>Karma test runner </a:t>
            </a:r>
            <a:r>
              <a:rPr lang="zh-CN" altLang="en-US" sz="1800" dirty="0">
                <a:ea typeface="宋体" panose="02010600030101010101" pitchFamily="2" charset="-122"/>
              </a:rPr>
              <a:t>测试框架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若要运行单元测试，则可以运行：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$ </a:t>
            </a:r>
            <a:r>
              <a:rPr lang="en-US" altLang="zh-CN" sz="1800" dirty="0">
                <a:ea typeface="宋体" panose="02010600030101010101" pitchFamily="2" charset="-122"/>
              </a:rPr>
              <a:t>ng </a:t>
            </a:r>
            <a:r>
              <a:rPr lang="en-US" altLang="zh-CN" sz="1800" dirty="0" smtClean="0">
                <a:ea typeface="宋体" panose="02010600030101010101" pitchFamily="2" charset="-122"/>
              </a:rPr>
              <a:t>test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运行上述命令后</a:t>
            </a:r>
            <a:r>
              <a:rPr lang="zh-CN" altLang="en-US" sz="1800" dirty="0" smtClean="0"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ea typeface="宋体" panose="02010600030101010101" pitchFamily="2" charset="-122"/>
              </a:rPr>
              <a:t>cli</a:t>
            </a:r>
            <a:r>
              <a:rPr lang="zh-CN" altLang="en-US" sz="1800" dirty="0">
                <a:ea typeface="宋体" panose="02010600030101010101" pitchFamily="2" charset="-122"/>
              </a:rPr>
              <a:t>会做下面这些事情：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Angular </a:t>
            </a:r>
            <a:r>
              <a:rPr lang="en-US" altLang="zh-CN" sz="1800" dirty="0">
                <a:ea typeface="宋体" panose="02010600030101010101" pitchFamily="2" charset="-122"/>
              </a:rPr>
              <a:t>CLI </a:t>
            </a:r>
            <a:r>
              <a:rPr lang="zh-CN" altLang="en-US" sz="1800" dirty="0">
                <a:ea typeface="宋体" panose="02010600030101010101" pitchFamily="2" charset="-122"/>
              </a:rPr>
              <a:t>从 </a:t>
            </a:r>
            <a:r>
              <a:rPr lang="en-US" altLang="zh-CN" sz="1800" dirty="0">
                <a:ea typeface="宋体" panose="02010600030101010101" pitchFamily="2" charset="-122"/>
              </a:rPr>
              <a:t>.angular-</a:t>
            </a:r>
            <a:r>
              <a:rPr lang="en-US" altLang="zh-CN" sz="1800" dirty="0" err="1">
                <a:ea typeface="宋体" panose="02010600030101010101" pitchFamily="2" charset="-122"/>
              </a:rPr>
              <a:t>cli.json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文件中加载配置</a:t>
            </a:r>
            <a:r>
              <a:rPr lang="zh-CN" altLang="en-US" sz="1800" dirty="0" smtClean="0">
                <a:ea typeface="宋体" panose="02010600030101010101" pitchFamily="2" charset="-122"/>
              </a:rPr>
              <a:t>信息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Angular </a:t>
            </a:r>
            <a:r>
              <a:rPr lang="en-US" altLang="zh-CN" sz="1800" dirty="0">
                <a:ea typeface="宋体" panose="02010600030101010101" pitchFamily="2" charset="-122"/>
              </a:rPr>
              <a:t>CLI </a:t>
            </a:r>
            <a:r>
              <a:rPr lang="zh-CN" altLang="en-US" sz="1800" dirty="0">
                <a:ea typeface="宋体" panose="02010600030101010101" pitchFamily="2" charset="-122"/>
              </a:rPr>
              <a:t>基于 </a:t>
            </a:r>
            <a:r>
              <a:rPr lang="en-US" altLang="zh-CN" sz="1800" dirty="0">
                <a:ea typeface="宋体" panose="02010600030101010101" pitchFamily="2" charset="-122"/>
              </a:rPr>
              <a:t>.angular-</a:t>
            </a:r>
            <a:r>
              <a:rPr lang="en-US" altLang="zh-CN" sz="1800" dirty="0" err="1">
                <a:ea typeface="宋体" panose="02010600030101010101" pitchFamily="2" charset="-122"/>
              </a:rPr>
              <a:t>cli.json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文件中的 </a:t>
            </a:r>
            <a:r>
              <a:rPr lang="en-US" altLang="zh-CN" sz="1800" dirty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相关的配置</a:t>
            </a:r>
            <a:r>
              <a:rPr lang="zh-CN" altLang="en-US" sz="1800" dirty="0" smtClean="0">
                <a:ea typeface="宋体" panose="02010600030101010101" pitchFamily="2" charset="-122"/>
              </a:rPr>
              <a:t>信息运行 </a:t>
            </a:r>
            <a:r>
              <a:rPr lang="en-US" altLang="zh-CN" sz="1800" dirty="0">
                <a:ea typeface="宋体" panose="02010600030101010101" pitchFamily="2" charset="-122"/>
              </a:rPr>
              <a:t>Karma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  <a:r>
              <a:rPr lang="en-US" altLang="zh-CN" sz="1800" dirty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的配置文件默认在根目录下，文件名为 </a:t>
            </a:r>
            <a:r>
              <a:rPr lang="en-US" altLang="zh-CN" sz="1800" dirty="0">
                <a:ea typeface="宋体" panose="02010600030101010101" pitchFamily="2" charset="-122"/>
              </a:rPr>
              <a:t>karma.conf.js 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打开配置中设定的浏览器，默认是 </a:t>
            </a:r>
            <a:r>
              <a:rPr lang="en-US" altLang="zh-CN" sz="1800" dirty="0">
                <a:ea typeface="宋体" panose="02010600030101010101" pitchFamily="2" charset="-122"/>
              </a:rPr>
              <a:t>Chrome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然后指示浏览器 </a:t>
            </a:r>
            <a:r>
              <a:rPr lang="en-US" altLang="zh-CN" sz="1800" dirty="0">
                <a:ea typeface="宋体" panose="02010600030101010101" pitchFamily="2" charset="-122"/>
              </a:rPr>
              <a:t>(Chrome) </a:t>
            </a:r>
            <a:r>
              <a:rPr lang="zh-CN" altLang="en-US" sz="1800" dirty="0">
                <a:ea typeface="宋体" panose="02010600030101010101" pitchFamily="2" charset="-122"/>
              </a:rPr>
              <a:t>使用 </a:t>
            </a:r>
            <a:r>
              <a:rPr lang="en-US" altLang="zh-CN" sz="1800" dirty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配置中指定的测试框架运行 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/</a:t>
            </a:r>
            <a:r>
              <a:rPr lang="en-US" altLang="zh-CN" sz="1800" dirty="0" err="1">
                <a:ea typeface="宋体" panose="02010600030101010101" pitchFamily="2" charset="-122"/>
              </a:rPr>
              <a:t>test.ts</a:t>
            </a:r>
            <a:r>
              <a:rPr lang="zh-CN" altLang="en-US" sz="1800" dirty="0">
                <a:ea typeface="宋体" panose="02010600030101010101" pitchFamily="2" charset="-122"/>
              </a:rPr>
              <a:t>。默认情况下，采用的是 </a:t>
            </a:r>
            <a:r>
              <a:rPr lang="en-US" altLang="zh-CN" sz="1800" dirty="0">
                <a:ea typeface="宋体" panose="02010600030101010101" pitchFamily="2" charset="-122"/>
              </a:rPr>
              <a:t>Jasmine </a:t>
            </a:r>
            <a:r>
              <a:rPr lang="zh-CN" altLang="en-US" sz="1800" dirty="0">
                <a:ea typeface="宋体" panose="02010600030101010101" pitchFamily="2" charset="-122"/>
              </a:rPr>
              <a:t>框架。创建应用程序时，会自动创建 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/</a:t>
            </a:r>
            <a:r>
              <a:rPr lang="en-US" altLang="zh-CN" sz="1800" dirty="0" err="1">
                <a:ea typeface="宋体" panose="02010600030101010101" pitchFamily="2" charset="-122"/>
              </a:rPr>
              <a:t>test.ts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文件。它预先配置为加载和配置测试</a:t>
            </a:r>
            <a:r>
              <a:rPr lang="en-US" altLang="zh-CN" sz="1800" dirty="0">
                <a:ea typeface="宋体" panose="02010600030101010101" pitchFamily="2" charset="-122"/>
              </a:rPr>
              <a:t>Angular </a:t>
            </a:r>
            <a:r>
              <a:rPr lang="zh-CN" altLang="en-US" sz="1800" dirty="0">
                <a:ea typeface="宋体" panose="02010600030101010101" pitchFamily="2" charset="-122"/>
              </a:rPr>
              <a:t>应用程序所需的代码，并运行 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目录中以 </a:t>
            </a:r>
            <a:r>
              <a:rPr lang="en-US" altLang="zh-CN" sz="1800" dirty="0">
                <a:ea typeface="宋体" panose="02010600030101010101" pitchFamily="2" charset="-122"/>
              </a:rPr>
              <a:t>.</a:t>
            </a:r>
            <a:r>
              <a:rPr lang="en-US" altLang="zh-CN" sz="1800" dirty="0" err="1">
                <a:ea typeface="宋体" panose="02010600030101010101" pitchFamily="2" charset="-122"/>
              </a:rPr>
              <a:t>spec.ts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结尾的所有文件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将测试结果报告给控制台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监听 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目录下的文件的变化，然后自动运行单元测试。</a:t>
            </a:r>
          </a:p>
          <a:p>
            <a:pPr marL="0" indent="0">
              <a:buNone/>
            </a:pP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Agenda</a:t>
            </a:r>
            <a:endParaRPr lang="zh-CN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ea typeface="宋体" panose="02010600030101010101" pitchFamily="2" charset="-122"/>
              </a:rPr>
              <a:t>Angular CLI </a:t>
            </a:r>
            <a:r>
              <a:rPr lang="zh-CN" altLang="en-US" sz="1800" dirty="0">
                <a:ea typeface="宋体" panose="02010600030101010101" pitchFamily="2" charset="-122"/>
              </a:rPr>
              <a:t>是什么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相关技术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准备</a:t>
            </a:r>
            <a:r>
              <a:rPr lang="zh-CN" altLang="en-US" sz="1800" dirty="0">
                <a:ea typeface="宋体" panose="02010600030101010101" pitchFamily="2" charset="-122"/>
              </a:rPr>
              <a:t>开发</a:t>
            </a:r>
            <a:r>
              <a:rPr lang="zh-CN" altLang="en-US" sz="1800" dirty="0" smtClean="0">
                <a:ea typeface="宋体" panose="02010600030101010101" pitchFamily="2" charset="-122"/>
              </a:rPr>
              <a:t>环境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创建新的</a:t>
            </a:r>
            <a:r>
              <a:rPr lang="en-US" altLang="zh-CN" sz="1800" dirty="0" smtClean="0">
                <a:ea typeface="宋体" panose="02010600030101010101" pitchFamily="2" charset="-122"/>
              </a:rPr>
              <a:t>Angular CLI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启动</a:t>
            </a:r>
            <a:r>
              <a:rPr lang="en-US" altLang="zh-CN" sz="1800" dirty="0">
                <a:ea typeface="宋体" panose="02010600030101010101" pitchFamily="2" charset="-122"/>
              </a:rPr>
              <a:t>Angular CLI </a:t>
            </a:r>
            <a:r>
              <a:rPr lang="en-US" altLang="zh-CN" sz="1800" dirty="0" smtClean="0">
                <a:ea typeface="宋体" panose="02010600030101010101" pitchFamily="2" charset="-122"/>
              </a:rPr>
              <a:t>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ea typeface="宋体" panose="02010600030101010101" pitchFamily="2" charset="-122"/>
              </a:rPr>
              <a:t>ng generate </a:t>
            </a:r>
            <a:r>
              <a:rPr lang="zh-CN" altLang="en-US" sz="1800" dirty="0" smtClean="0">
                <a:ea typeface="宋体" panose="02010600030101010101" pitchFamily="2" charset="-122"/>
              </a:rPr>
              <a:t>命令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数据绑定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路由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权限管理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管道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完成简单站点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创建单元测试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FAQ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>
                <a:ea typeface="宋体" panose="02010600030101010101" pitchFamily="2" charset="-122"/>
              </a:rPr>
              <a:t>Any Questions?</a:t>
            </a: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Useful links:</a:t>
            </a: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Angular CLI home page.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  <a:hlinkClick r:id="rId2"/>
              </a:rPr>
              <a:t>https</a:t>
            </a:r>
            <a:r>
              <a:rPr lang="en-US" altLang="zh-CN" sz="1800" dirty="0">
                <a:ea typeface="宋体" panose="02010600030101010101" pitchFamily="2" charset="-122"/>
                <a:hlinkClick r:id="rId2"/>
              </a:rPr>
              <a:t>://</a:t>
            </a:r>
            <a:r>
              <a:rPr lang="en-US" altLang="zh-CN" sz="1800" dirty="0" smtClean="0">
                <a:ea typeface="宋体" panose="02010600030101010101" pitchFamily="2" charset="-122"/>
                <a:hlinkClick r:id="rId2"/>
              </a:rPr>
              <a:t>github.com/angular/angular-cli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Typescript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  <a:hlinkClick r:id="rId3"/>
              </a:rPr>
              <a:t>https://</a:t>
            </a:r>
            <a:r>
              <a:rPr lang="en-US" altLang="zh-CN" sz="1800" dirty="0" smtClean="0">
                <a:ea typeface="宋体" panose="02010600030101010101" pitchFamily="2" charset="-122"/>
                <a:hlinkClick r:id="rId3"/>
              </a:rPr>
              <a:t>github.com/Microsoft/TypeScript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Built-in pipe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  <a:hlinkClick r:id="rId4"/>
              </a:rPr>
              <a:t>https://</a:t>
            </a:r>
            <a:r>
              <a:rPr lang="en-US" altLang="zh-CN" sz="1800" dirty="0" smtClean="0">
                <a:ea typeface="宋体" panose="02010600030101010101" pitchFamily="2" charset="-122"/>
                <a:hlinkClick r:id="rId4"/>
              </a:rPr>
              <a:t>angular.io/api?type=pipe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Angular cli component guide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angular-</a:t>
            </a:r>
            <a:r>
              <a:rPr lang="en-US" altLang="zh-CN" sz="1800" dirty="0" err="1">
                <a:ea typeface="宋体" panose="02010600030101010101" pitchFamily="2" charset="-122"/>
              </a:rPr>
              <a:t>cli.json</a:t>
            </a:r>
            <a:r>
              <a:rPr lang="en-US" altLang="zh-CN" sz="1800" dirty="0">
                <a:ea typeface="宋体" panose="02010600030101010101" pitchFamily="2" charset="-122"/>
              </a:rPr>
              <a:t>: </a:t>
            </a:r>
            <a:r>
              <a:rPr lang="en-US" altLang="zh-CN" sz="1800" dirty="0">
                <a:ea typeface="宋体" panose="02010600030101010101" pitchFamily="2" charset="-122"/>
                <a:hlinkClick r:id="rId5"/>
              </a:rPr>
              <a:t>https://</a:t>
            </a:r>
            <a:r>
              <a:rPr lang="en-US" altLang="zh-CN" sz="1800" dirty="0" smtClean="0">
                <a:ea typeface="宋体" panose="02010600030101010101" pitchFamily="2" charset="-122"/>
                <a:hlinkClick r:id="rId5"/>
              </a:rPr>
              <a:t>github.com/angular/angular-cli/wiki/angular-cli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 smtClean="0">
                <a:ea typeface="宋体" panose="02010600030101010101" pitchFamily="2" charset="-122"/>
              </a:rPr>
              <a:t>App.module.ts</a:t>
            </a:r>
            <a:r>
              <a:rPr lang="en-US" altLang="zh-CN" sz="1800" dirty="0">
                <a:ea typeface="宋体" panose="02010600030101010101" pitchFamily="2" charset="-122"/>
              </a:rPr>
              <a:t>: </a:t>
            </a:r>
            <a:r>
              <a:rPr lang="en-US" altLang="zh-CN" sz="1800" dirty="0">
                <a:ea typeface="宋体" panose="02010600030101010101" pitchFamily="2" charset="-122"/>
                <a:hlinkClick r:id="rId6"/>
              </a:rPr>
              <a:t>https://</a:t>
            </a:r>
            <a:r>
              <a:rPr lang="en-US" altLang="zh-CN" sz="1800" dirty="0" smtClean="0">
                <a:ea typeface="宋体" panose="02010600030101010101" pitchFamily="2" charset="-122"/>
                <a:hlinkClick r:id="rId6"/>
              </a:rPr>
              <a:t>angular.io/guide/ngmodules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Difference between Angular 1/2/4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  <a:hlinkClick r:id="rId7"/>
              </a:rPr>
              <a:t>https://</a:t>
            </a:r>
            <a:r>
              <a:rPr lang="en-US" altLang="zh-CN" sz="1800" dirty="0" smtClean="0">
                <a:ea typeface="宋体" panose="02010600030101010101" pitchFamily="2" charset="-122"/>
                <a:hlinkClick r:id="rId7"/>
              </a:rPr>
              <a:t>www.angularminds.com/blog/article/comparison-difference-between-angular1-vs-angular2-vs-angular4.html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80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Thank you !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Angular CLI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是什么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关于</a:t>
            </a:r>
            <a:r>
              <a:rPr lang="en-US" altLang="zh-CN" sz="1800" dirty="0">
                <a:ea typeface="宋体" panose="02010600030101010101" pitchFamily="2" charset="-122"/>
              </a:rPr>
              <a:t>Angular</a:t>
            </a:r>
            <a:r>
              <a:rPr lang="zh-CN" altLang="en-US" sz="1800" dirty="0">
                <a:ea typeface="宋体" panose="02010600030101010101" pitchFamily="2" charset="-122"/>
              </a:rPr>
              <a:t>版本，</a:t>
            </a:r>
            <a:r>
              <a:rPr lang="en-US" altLang="zh-CN" sz="1800" dirty="0">
                <a:ea typeface="宋体" panose="02010600030101010101" pitchFamily="2" charset="-122"/>
              </a:rPr>
              <a:t>Angular</a:t>
            </a:r>
            <a:r>
              <a:rPr lang="zh-CN" altLang="en-US" sz="1800" dirty="0">
                <a:ea typeface="宋体" panose="02010600030101010101" pitchFamily="2" charset="-122"/>
              </a:rPr>
              <a:t>官方已经统一命名</a:t>
            </a:r>
            <a:r>
              <a:rPr lang="en-US" altLang="zh-CN" sz="1800" dirty="0">
                <a:ea typeface="宋体" panose="02010600030101010101" pitchFamily="2" charset="-122"/>
              </a:rPr>
              <a:t>Angular 1.x</a:t>
            </a:r>
            <a:r>
              <a:rPr lang="zh-CN" altLang="en-US" sz="1800" dirty="0">
                <a:ea typeface="宋体" panose="02010600030101010101" pitchFamily="2" charset="-122"/>
              </a:rPr>
              <a:t>统称为</a:t>
            </a:r>
            <a:r>
              <a:rPr lang="en-US" altLang="zh-CN" sz="1800" dirty="0">
                <a:ea typeface="宋体" panose="02010600030101010101" pitchFamily="2" charset="-122"/>
              </a:rPr>
              <a:t>Angular JS</a:t>
            </a:r>
            <a:r>
              <a:rPr lang="zh-CN" altLang="en-US" sz="1800" dirty="0">
                <a:ea typeface="宋体" panose="02010600030101010101" pitchFamily="2" charset="-122"/>
              </a:rPr>
              <a:t>；</a:t>
            </a:r>
            <a:r>
              <a:rPr lang="en-US" altLang="zh-CN" sz="1800" dirty="0">
                <a:ea typeface="宋体" panose="02010600030101010101" pitchFamily="2" charset="-122"/>
              </a:rPr>
              <a:t>Angular 2.x</a:t>
            </a:r>
            <a:r>
              <a:rPr lang="zh-CN" altLang="en-US" sz="1800" dirty="0">
                <a:ea typeface="宋体" panose="02010600030101010101" pitchFamily="2" charset="-122"/>
              </a:rPr>
              <a:t>及以上统称</a:t>
            </a:r>
            <a:r>
              <a:rPr lang="en-US" altLang="zh-CN" sz="1800" dirty="0">
                <a:ea typeface="宋体" panose="02010600030101010101" pitchFamily="2" charset="-122"/>
              </a:rPr>
              <a:t>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800" dirty="0" smtClean="0">
                <a:ea typeface="宋体" panose="02010600030101010101" pitchFamily="2" charset="-122"/>
              </a:rPr>
              <a:t>CLI</a:t>
            </a:r>
            <a:r>
              <a:rPr lang="zh-CN" altLang="en-US" sz="1800" dirty="0"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ea typeface="宋体" panose="02010600030101010101" pitchFamily="2" charset="-122"/>
              </a:rPr>
              <a:t>Command Line Interface</a:t>
            </a:r>
            <a:r>
              <a:rPr lang="zh-CN" altLang="en-US" sz="1800" dirty="0">
                <a:ea typeface="宋体" panose="02010600030101010101" pitchFamily="2" charset="-122"/>
              </a:rPr>
              <a:t>的简写，是一种命令行接口，实现自动化开发流程，比如：</a:t>
            </a:r>
            <a:r>
              <a:rPr lang="en-US" altLang="zh-CN" sz="1800" dirty="0">
                <a:ea typeface="宋体" panose="02010600030101010101" pitchFamily="2" charset="-122"/>
              </a:rPr>
              <a:t>ionic cli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ea typeface="宋体" panose="02010600030101010101" pitchFamily="2" charset="-122"/>
              </a:rPr>
              <a:t>vue</a:t>
            </a:r>
            <a:r>
              <a:rPr lang="en-US" altLang="zh-CN" sz="1800" dirty="0">
                <a:ea typeface="宋体" panose="02010600030101010101" pitchFamily="2" charset="-122"/>
              </a:rPr>
              <a:t> cli</a:t>
            </a:r>
            <a:r>
              <a:rPr lang="zh-CN" altLang="en-US" sz="1800" dirty="0">
                <a:ea typeface="宋体" panose="02010600030101010101" pitchFamily="2" charset="-122"/>
              </a:rPr>
              <a:t>等；它可以创建项目、添加文件以及执行一大堆开发任务，比如测试、打包和发布。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>
                <a:ea typeface="宋体" panose="02010600030101010101" pitchFamily="2" charset="-122"/>
              </a:rPr>
              <a:t>Angular </a:t>
            </a:r>
            <a:r>
              <a:rPr lang="en-US" altLang="zh-CN" sz="1800" dirty="0">
                <a:ea typeface="宋体" panose="02010600030101010101" pitchFamily="2" charset="-122"/>
              </a:rPr>
              <a:t>CLI </a:t>
            </a:r>
            <a:r>
              <a:rPr lang="zh-CN" altLang="en-US" sz="1800" dirty="0">
                <a:ea typeface="宋体" panose="02010600030101010101" pitchFamily="2" charset="-122"/>
              </a:rPr>
              <a:t>是一</a:t>
            </a:r>
            <a:r>
              <a:rPr lang="zh-CN" altLang="en-US" sz="1800" dirty="0" smtClean="0">
                <a:ea typeface="宋体" panose="02010600030101010101" pitchFamily="2" charset="-122"/>
              </a:rPr>
              <a:t>个</a:t>
            </a:r>
            <a:r>
              <a:rPr lang="en-US" altLang="zh-CN" sz="1800" dirty="0" smtClean="0">
                <a:ea typeface="宋体" panose="02010600030101010101" pitchFamily="2" charset="-122"/>
              </a:rPr>
              <a:t>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的命令行</a:t>
            </a:r>
            <a:r>
              <a:rPr lang="zh-CN" altLang="en-US" sz="1800" dirty="0">
                <a:ea typeface="宋体" panose="02010600030101010101" pitchFamily="2" charset="-122"/>
              </a:rPr>
              <a:t>接口</a:t>
            </a:r>
            <a:r>
              <a:rPr lang="en-US" altLang="zh-CN" sz="1800" dirty="0">
                <a:ea typeface="宋体" panose="02010600030101010101" pitchFamily="2" charset="-122"/>
              </a:rPr>
              <a:t>(Command Line Interface)</a:t>
            </a:r>
            <a:r>
              <a:rPr lang="zh-CN" altLang="en-US" sz="1800" dirty="0">
                <a:ea typeface="宋体" panose="02010600030101010101" pitchFamily="2" charset="-122"/>
              </a:rPr>
              <a:t>，用于实现自动化开发工作流程。它可以：</a:t>
            </a: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创建一个新的 </a:t>
            </a:r>
            <a:r>
              <a:rPr lang="en-US" altLang="zh-CN" sz="1800" dirty="0">
                <a:ea typeface="宋体" panose="02010600030101010101" pitchFamily="2" charset="-122"/>
              </a:rPr>
              <a:t>Angular </a:t>
            </a:r>
            <a:r>
              <a:rPr lang="zh-CN" altLang="en-US" sz="1800" dirty="0">
                <a:ea typeface="宋体" panose="02010600030101010101" pitchFamily="2" charset="-122"/>
              </a:rPr>
              <a:t>应用程序</a:t>
            </a: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运行带有 </a:t>
            </a:r>
            <a:r>
              <a:rPr lang="en-US" altLang="zh-CN" sz="1800" dirty="0">
                <a:ea typeface="宋体" panose="02010600030101010101" pitchFamily="2" charset="-122"/>
              </a:rPr>
              <a:t>LiveReload </a:t>
            </a:r>
            <a:r>
              <a:rPr lang="zh-CN" altLang="en-US" sz="1800" dirty="0">
                <a:ea typeface="宋体" panose="02010600030101010101" pitchFamily="2" charset="-122"/>
              </a:rPr>
              <a:t>支持的开发服务器，以便在开发过程中预览应用程序</a:t>
            </a: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添加功能到现有的 </a:t>
            </a:r>
            <a:r>
              <a:rPr lang="en-US" altLang="zh-CN" sz="1800" dirty="0">
                <a:ea typeface="宋体" panose="02010600030101010101" pitchFamily="2" charset="-122"/>
              </a:rPr>
              <a:t>Angular </a:t>
            </a:r>
            <a:r>
              <a:rPr lang="zh-CN" altLang="en-US" sz="1800" dirty="0">
                <a:ea typeface="宋体" panose="02010600030101010101" pitchFamily="2" charset="-122"/>
              </a:rPr>
              <a:t>应用程序</a:t>
            </a: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运行应用程序的单元测试</a:t>
            </a: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运行应用程序的端到端 </a:t>
            </a:r>
            <a:r>
              <a:rPr lang="en-US" altLang="zh-CN" sz="1800" dirty="0">
                <a:ea typeface="宋体" panose="02010600030101010101" pitchFamily="2" charset="-122"/>
              </a:rPr>
              <a:t>(E2E) </a:t>
            </a:r>
            <a:r>
              <a:rPr lang="zh-CN" altLang="en-US" sz="1800" dirty="0">
                <a:ea typeface="宋体" panose="02010600030101010101" pitchFamily="2" charset="-122"/>
              </a:rPr>
              <a:t>测试</a:t>
            </a: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构建应用程序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相关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</a:rPr>
              <a:t>. </a:t>
            </a:r>
            <a:r>
              <a:rPr lang="en-US" altLang="zh-CN" sz="1800" dirty="0" smtClean="0">
                <a:ea typeface="宋体" panose="02010600030101010101" pitchFamily="2" charset="-122"/>
              </a:rPr>
              <a:t>ES6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ea typeface="宋体" panose="02010600030101010101" pitchFamily="2" charset="-122"/>
              </a:rPr>
              <a:t>ECMAScript</a:t>
            </a:r>
            <a:r>
              <a:rPr lang="en-US" altLang="zh-CN" sz="1800" dirty="0">
                <a:ea typeface="宋体" panose="02010600030101010101" pitchFamily="2" charset="-122"/>
              </a:rPr>
              <a:t> 6.0</a:t>
            </a:r>
            <a:r>
              <a:rPr lang="zh-CN" altLang="en-US" sz="1800" dirty="0">
                <a:ea typeface="宋体" panose="02010600030101010101" pitchFamily="2" charset="-122"/>
              </a:rPr>
              <a:t>（以下简称</a:t>
            </a:r>
            <a:r>
              <a:rPr lang="en-US" altLang="zh-CN" sz="1800" dirty="0">
                <a:ea typeface="宋体" panose="02010600030101010101" pitchFamily="2" charset="-122"/>
              </a:rPr>
              <a:t>ES6</a:t>
            </a:r>
            <a:r>
              <a:rPr lang="zh-CN" altLang="en-US" sz="1800" dirty="0">
                <a:ea typeface="宋体" panose="02010600030101010101" pitchFamily="2" charset="-122"/>
              </a:rPr>
              <a:t>）是</a:t>
            </a:r>
            <a:r>
              <a:rPr lang="en-US" altLang="zh-CN" sz="1800" dirty="0">
                <a:ea typeface="宋体" panose="02010600030101010101" pitchFamily="2" charset="-122"/>
              </a:rPr>
              <a:t>JavaScript</a:t>
            </a:r>
            <a:r>
              <a:rPr lang="zh-CN" altLang="en-US" sz="1800" dirty="0">
                <a:ea typeface="宋体" panose="02010600030101010101" pitchFamily="2" charset="-122"/>
              </a:rPr>
              <a:t>语言的下一代标准，在</a:t>
            </a:r>
            <a:r>
              <a:rPr lang="en-US" altLang="zh-CN" sz="1800" dirty="0">
                <a:ea typeface="宋体" panose="02010600030101010101" pitchFamily="2" charset="-122"/>
              </a:rPr>
              <a:t>2015</a:t>
            </a:r>
            <a:r>
              <a:rPr lang="zh-CN" altLang="en-US" sz="1800" dirty="0"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ea typeface="宋体" panose="02010600030101010101" pitchFamily="2" charset="-122"/>
              </a:rPr>
              <a:t>6</a:t>
            </a:r>
            <a:r>
              <a:rPr lang="zh-CN" altLang="en-US" sz="1800" dirty="0">
                <a:ea typeface="宋体" panose="02010600030101010101" pitchFamily="2" charset="-122"/>
              </a:rPr>
              <a:t>月正式发布。它的目标是使得</a:t>
            </a:r>
            <a:r>
              <a:rPr lang="en-US" altLang="zh-CN" sz="1800" dirty="0">
                <a:ea typeface="宋体" panose="02010600030101010101" pitchFamily="2" charset="-122"/>
              </a:rPr>
              <a:t>JavaScript</a:t>
            </a:r>
            <a:r>
              <a:rPr lang="zh-CN" altLang="en-US" sz="1800" dirty="0">
                <a:ea typeface="宋体" panose="02010600030101010101" pitchFamily="2" charset="-122"/>
              </a:rPr>
              <a:t>语言可以用来编写复杂的大型应用程序，成为企业级开发语言。 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2. Typescript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TypeScript </a:t>
            </a:r>
            <a:r>
              <a:rPr lang="zh-CN" altLang="en-US" sz="1800" dirty="0">
                <a:ea typeface="宋体" panose="02010600030101010101" pitchFamily="2" charset="-122"/>
              </a:rPr>
              <a:t>是 </a:t>
            </a:r>
            <a:r>
              <a:rPr lang="en-US" altLang="zh-CN" sz="1800" dirty="0">
                <a:ea typeface="宋体" panose="02010600030101010101" pitchFamily="2" charset="-122"/>
              </a:rPr>
              <a:t>JavaScript </a:t>
            </a:r>
            <a:r>
              <a:rPr lang="zh-CN" altLang="en-US" sz="1800" dirty="0">
                <a:ea typeface="宋体" panose="02010600030101010101" pitchFamily="2" charset="-122"/>
              </a:rPr>
              <a:t>的一个超集，主要提供了类型系统和对 </a:t>
            </a:r>
            <a:r>
              <a:rPr lang="en-US" altLang="zh-CN" sz="1800" dirty="0">
                <a:ea typeface="宋体" panose="02010600030101010101" pitchFamily="2" charset="-122"/>
              </a:rPr>
              <a:t>ES6 </a:t>
            </a:r>
            <a:r>
              <a:rPr lang="zh-CN" altLang="en-US" sz="1800" dirty="0">
                <a:ea typeface="宋体" panose="02010600030101010101" pitchFamily="2" charset="-122"/>
              </a:rPr>
              <a:t>的支持，它由 </a:t>
            </a:r>
            <a:r>
              <a:rPr lang="en-US" altLang="zh-CN" sz="1800" dirty="0">
                <a:ea typeface="宋体" panose="02010600030101010101" pitchFamily="2" charset="-122"/>
              </a:rPr>
              <a:t>Microsoft </a:t>
            </a:r>
            <a:r>
              <a:rPr lang="zh-CN" altLang="en-US" sz="1800" dirty="0">
                <a:ea typeface="宋体" panose="02010600030101010101" pitchFamily="2" charset="-122"/>
              </a:rPr>
              <a:t>开发，代码开源于 </a:t>
            </a:r>
            <a:r>
              <a:rPr lang="en-US" altLang="zh-CN" sz="1800" dirty="0" err="1">
                <a:ea typeface="宋体" panose="02010600030101010101" pitchFamily="2" charset="-122"/>
              </a:rPr>
              <a:t>GitHub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上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3. 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AngularJS2</a:t>
            </a:r>
            <a:r>
              <a:rPr lang="zh-CN" altLang="en-US" sz="1800" dirty="0">
                <a:ea typeface="宋体" panose="02010600030101010101" pitchFamily="2" charset="-122"/>
              </a:rPr>
              <a:t>是基于</a:t>
            </a:r>
            <a:r>
              <a:rPr lang="en-US" altLang="zh-CN" sz="1800" dirty="0">
                <a:ea typeface="宋体" panose="02010600030101010101" pitchFamily="2" charset="-122"/>
              </a:rPr>
              <a:t>typescript</a:t>
            </a:r>
            <a:r>
              <a:rPr lang="zh-CN" altLang="en-US" sz="1800" dirty="0">
                <a:ea typeface="宋体" panose="02010600030101010101" pitchFamily="2" charset="-122"/>
              </a:rPr>
              <a:t>来开发的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r>
              <a:rPr lang="en-US" altLang="zh-CN" sz="1800" dirty="0">
                <a:ea typeface="宋体" panose="02010600030101010101" pitchFamily="2" charset="-122"/>
              </a:rPr>
              <a:t>Angular 2</a:t>
            </a:r>
            <a:r>
              <a:rPr lang="zh-CN" altLang="en-US" sz="1800" dirty="0">
                <a:ea typeface="宋体" panose="02010600030101010101" pitchFamily="2" charset="-122"/>
              </a:rPr>
              <a:t>并不是一个</a:t>
            </a:r>
            <a:r>
              <a:rPr lang="en-US" altLang="zh-CN" sz="1800" dirty="0">
                <a:ea typeface="宋体" panose="02010600030101010101" pitchFamily="2" charset="-122"/>
              </a:rPr>
              <a:t>MVC</a:t>
            </a:r>
            <a:r>
              <a:rPr lang="zh-CN" altLang="en-US" sz="1800" dirty="0">
                <a:ea typeface="宋体" panose="02010600030101010101" pitchFamily="2" charset="-122"/>
              </a:rPr>
              <a:t>框架，而是基于组件（</a:t>
            </a:r>
            <a:r>
              <a:rPr lang="en-US" altLang="zh-CN" sz="1800" dirty="0">
                <a:ea typeface="宋体" panose="02010600030101010101" pitchFamily="2" charset="-122"/>
              </a:rPr>
              <a:t>component</a:t>
            </a:r>
            <a:r>
              <a:rPr lang="zh-CN" altLang="en-US" sz="1800" dirty="0">
                <a:ea typeface="宋体" panose="02010600030101010101" pitchFamily="2" charset="-122"/>
              </a:rPr>
              <a:t>）的框架。在</a:t>
            </a:r>
            <a:r>
              <a:rPr lang="en-US" altLang="zh-CN" sz="1800" dirty="0">
                <a:ea typeface="宋体" panose="02010600030101010101" pitchFamily="2" charset="-122"/>
              </a:rPr>
              <a:t>Angular 2</a:t>
            </a:r>
            <a:r>
              <a:rPr lang="zh-CN" altLang="en-US" sz="1800" dirty="0">
                <a:ea typeface="宋体" panose="02010600030101010101" pitchFamily="2" charset="-122"/>
              </a:rPr>
              <a:t>中，应用是松耦合组件所组成的树。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ea typeface="宋体" panose="02010600030101010101" pitchFamily="2" charset="-122"/>
              </a:rPr>
              <a:t>. </a:t>
            </a:r>
            <a:r>
              <a:rPr lang="en-US" altLang="zh-CN" sz="1800" dirty="0" smtClean="0">
                <a:ea typeface="宋体" panose="02010600030101010101" pitchFamily="2" charset="-122"/>
              </a:rPr>
              <a:t>ES6, Typescript</a:t>
            </a:r>
            <a:r>
              <a:rPr lang="zh-CN" altLang="en-US" sz="1800" dirty="0" smtClean="0">
                <a:ea typeface="宋体" panose="02010600030101010101" pitchFamily="2" charset="-122"/>
              </a:rPr>
              <a:t>和</a:t>
            </a:r>
            <a:r>
              <a:rPr lang="en-US" altLang="zh-CN" sz="1800" dirty="0" smtClean="0">
                <a:ea typeface="宋体" panose="02010600030101010101" pitchFamily="2" charset="-122"/>
              </a:rPr>
              <a:t>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的关系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ES6</a:t>
            </a:r>
            <a:r>
              <a:rPr lang="zh-CN" altLang="en-US" sz="1800" dirty="0" smtClean="0">
                <a:ea typeface="宋体" panose="02010600030101010101" pitchFamily="2" charset="-122"/>
              </a:rPr>
              <a:t>是</a:t>
            </a:r>
            <a:r>
              <a:rPr lang="en-US" altLang="zh-CN" sz="1800" dirty="0" smtClean="0">
                <a:ea typeface="宋体" panose="02010600030101010101" pitchFamily="2" charset="-122"/>
              </a:rPr>
              <a:t>JavaScript</a:t>
            </a:r>
            <a:r>
              <a:rPr lang="zh-CN" altLang="en-US" sz="1800" dirty="0" smtClean="0">
                <a:ea typeface="宋体" panose="02010600030101010101" pitchFamily="2" charset="-122"/>
              </a:rPr>
              <a:t>语言</a:t>
            </a:r>
            <a:r>
              <a:rPr lang="zh-CN" altLang="en-US" sz="1800" dirty="0">
                <a:ea typeface="宋体" panose="02010600030101010101" pitchFamily="2" charset="-122"/>
              </a:rPr>
              <a:t>的标准，</a:t>
            </a:r>
            <a:r>
              <a:rPr lang="en-US" altLang="zh-CN" sz="1800" dirty="0">
                <a:ea typeface="宋体" panose="02010600030101010101" pitchFamily="2" charset="-122"/>
              </a:rPr>
              <a:t>typescript</a:t>
            </a:r>
            <a:r>
              <a:rPr lang="zh-CN" altLang="en-US" sz="1800" dirty="0"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ea typeface="宋体" panose="02010600030101010101" pitchFamily="2" charset="-122"/>
              </a:rPr>
              <a:t>ES6</a:t>
            </a:r>
            <a:r>
              <a:rPr lang="zh-CN" altLang="en-US" sz="1800" dirty="0">
                <a:ea typeface="宋体" panose="02010600030101010101" pitchFamily="2" charset="-122"/>
              </a:rPr>
              <a:t>的超集，</a:t>
            </a:r>
            <a:r>
              <a:rPr lang="en-US" altLang="zh-CN" sz="1800" dirty="0">
                <a:ea typeface="宋体" panose="02010600030101010101" pitchFamily="2" charset="-122"/>
              </a:rPr>
              <a:t>Angular 2.0</a:t>
            </a:r>
            <a:r>
              <a:rPr lang="zh-CN" altLang="en-US" sz="1800" dirty="0">
                <a:ea typeface="宋体" panose="02010600030101010101" pitchFamily="2" charset="-122"/>
              </a:rPr>
              <a:t>是基于</a:t>
            </a:r>
            <a:r>
              <a:rPr lang="en-US" altLang="zh-CN" sz="1800" dirty="0">
                <a:ea typeface="宋体" panose="02010600030101010101" pitchFamily="2" charset="-122"/>
              </a:rPr>
              <a:t>typescript</a:t>
            </a:r>
            <a:r>
              <a:rPr lang="zh-CN" altLang="en-US" sz="1800" dirty="0">
                <a:ea typeface="宋体" panose="02010600030101010101" pitchFamily="2" charset="-122"/>
              </a:rPr>
              <a:t>来开发的</a:t>
            </a:r>
            <a:r>
              <a:rPr lang="en-US" altLang="zh-CN" sz="1800" dirty="0">
                <a:ea typeface="宋体" panose="02010600030101010101" pitchFamily="2" charset="-122"/>
              </a:rPr>
              <a:t>JS</a:t>
            </a:r>
            <a:r>
              <a:rPr lang="zh-CN" altLang="en-US" sz="1800" dirty="0">
                <a:ea typeface="宋体" panose="02010600030101010101" pitchFamily="2" charset="-122"/>
              </a:rPr>
              <a:t>框架。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准备开发环境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1. Node.js</a:t>
            </a:r>
            <a:r>
              <a:rPr lang="en-US" altLang="zh-CN" sz="1800" dirty="0"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ea typeface="宋体" panose="02010600030101010101" pitchFamily="2" charset="-122"/>
              </a:rPr>
              <a:t>确保系统中 </a:t>
            </a:r>
            <a:r>
              <a:rPr lang="en-US" altLang="zh-CN" sz="1800" dirty="0">
                <a:ea typeface="宋体" panose="02010600030101010101" pitchFamily="2" charset="-122"/>
              </a:rPr>
              <a:t>Node.js </a:t>
            </a:r>
            <a:r>
              <a:rPr lang="zh-CN" altLang="en-US" sz="1800" dirty="0">
                <a:ea typeface="宋体" panose="02010600030101010101" pitchFamily="2" charset="-122"/>
              </a:rPr>
              <a:t>的版本高于 </a:t>
            </a:r>
            <a:r>
              <a:rPr lang="en-US" altLang="zh-CN" sz="1800" dirty="0">
                <a:ea typeface="宋体" panose="02010600030101010101" pitchFamily="2" charset="-122"/>
              </a:rPr>
              <a:t>6.9.0 </a:t>
            </a:r>
            <a:r>
              <a:rPr lang="zh-CN" altLang="en-US" sz="1800" dirty="0">
                <a:ea typeface="宋体" panose="02010600030101010101" pitchFamily="2" charset="-122"/>
              </a:rPr>
              <a:t>且 </a:t>
            </a:r>
            <a:r>
              <a:rPr lang="en-US" altLang="zh-CN" sz="1800" dirty="0">
                <a:ea typeface="宋体" panose="02010600030101010101" pitchFamily="2" charset="-122"/>
              </a:rPr>
              <a:t>npm </a:t>
            </a:r>
            <a:r>
              <a:rPr lang="zh-CN" altLang="en-US" sz="1800" dirty="0">
                <a:ea typeface="宋体" panose="02010600030101010101" pitchFamily="2" charset="-122"/>
              </a:rPr>
              <a:t>的版本高于 </a:t>
            </a:r>
            <a:r>
              <a:rPr lang="en-US" altLang="zh-CN" sz="1800" dirty="0">
                <a:ea typeface="宋体" panose="02010600030101010101" pitchFamily="2" charset="-122"/>
              </a:rPr>
              <a:t>3.0.0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</a:t>
            </a:r>
            <a:r>
              <a:rPr lang="zh-CN" altLang="en-US" sz="1800" dirty="0">
                <a:ea typeface="宋体" panose="02010600030101010101" pitchFamily="2" charset="-122"/>
              </a:rPr>
              <a:t>可以通过运行以下命令，确认一下当前环境信息：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$ node - v # </a:t>
            </a:r>
            <a:r>
              <a:rPr lang="zh-CN" altLang="en-US" sz="1800" dirty="0">
                <a:ea typeface="宋体" panose="02010600030101010101" pitchFamily="2" charset="-122"/>
              </a:rPr>
              <a:t>显示当前</a:t>
            </a:r>
            <a:r>
              <a:rPr lang="en-US" altLang="zh-CN" sz="1800" dirty="0">
                <a:ea typeface="宋体" panose="02010600030101010101" pitchFamily="2" charset="-122"/>
              </a:rPr>
              <a:t>Node.js</a:t>
            </a:r>
            <a:r>
              <a:rPr lang="zh-CN" altLang="en-US" sz="1800" dirty="0">
                <a:ea typeface="宋体" panose="02010600030101010101" pitchFamily="2" charset="-122"/>
              </a:rPr>
              <a:t>的版本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$ npm -v # </a:t>
            </a:r>
            <a:r>
              <a:rPr lang="zh-CN" altLang="en-US" sz="1800" dirty="0">
                <a:ea typeface="宋体" panose="02010600030101010101" pitchFamily="2" charset="-122"/>
              </a:rPr>
              <a:t>显示当前</a:t>
            </a:r>
            <a:r>
              <a:rPr lang="en-US" altLang="zh-CN" sz="1800" dirty="0">
                <a:ea typeface="宋体" panose="02010600030101010101" pitchFamily="2" charset="-122"/>
              </a:rPr>
              <a:t>npm</a:t>
            </a:r>
            <a:r>
              <a:rPr lang="zh-CN" altLang="en-US" sz="1800" dirty="0">
                <a:ea typeface="宋体" panose="02010600030101010101" pitchFamily="2" charset="-122"/>
              </a:rPr>
              <a:t>的版本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2. </a:t>
            </a:r>
            <a:r>
              <a:rPr lang="zh-CN" altLang="en-US" sz="1800" dirty="0" smtClean="0">
                <a:ea typeface="宋体" panose="02010600030101010101" pitchFamily="2" charset="-122"/>
              </a:rPr>
              <a:t>安装 </a:t>
            </a:r>
            <a:r>
              <a:rPr lang="en-US" altLang="zh-CN" sz="1800" dirty="0">
                <a:ea typeface="宋体" panose="02010600030101010101" pitchFamily="2" charset="-122"/>
              </a:rPr>
              <a:t>TypeScript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$ npm install -g typescript # </a:t>
            </a:r>
            <a:r>
              <a:rPr lang="zh-CN" altLang="en-US" sz="1800" dirty="0">
                <a:ea typeface="宋体" panose="02010600030101010101" pitchFamily="2" charset="-122"/>
              </a:rPr>
              <a:t>安装最新的</a:t>
            </a:r>
            <a:r>
              <a:rPr lang="en-US" altLang="zh-CN" sz="1800" dirty="0">
                <a:ea typeface="宋体" panose="02010600030101010101" pitchFamily="2" charset="-122"/>
              </a:rPr>
              <a:t>TypeScript</a:t>
            </a:r>
            <a:r>
              <a:rPr lang="zh-CN" altLang="en-US" sz="1800" dirty="0">
                <a:ea typeface="宋体" panose="02010600030101010101" pitchFamily="2" charset="-122"/>
              </a:rPr>
              <a:t>稳定</a:t>
            </a:r>
            <a:r>
              <a:rPr lang="zh-CN" altLang="en-US" sz="1800" dirty="0" smtClean="0">
                <a:ea typeface="宋体" panose="02010600030101010101" pitchFamily="2" charset="-122"/>
              </a:rPr>
              <a:t>版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	$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tsc</a:t>
            </a:r>
            <a:r>
              <a:rPr lang="en-US" altLang="zh-CN" sz="1800" dirty="0" smtClean="0">
                <a:ea typeface="宋体" panose="02010600030101010101" pitchFamily="2" charset="-122"/>
              </a:rPr>
              <a:t> -v </a:t>
            </a:r>
            <a:r>
              <a:rPr lang="en-US" altLang="zh-CN" sz="1800" dirty="0"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ea typeface="宋体" panose="02010600030101010101" pitchFamily="2" charset="-122"/>
              </a:rPr>
              <a:t>显示</a:t>
            </a:r>
            <a:r>
              <a:rPr lang="zh-CN" altLang="en-US" sz="1800" dirty="0" smtClean="0">
                <a:ea typeface="宋体" panose="02010600030101010101" pitchFamily="2" charset="-122"/>
              </a:rPr>
              <a:t>当前</a:t>
            </a:r>
            <a:r>
              <a:rPr lang="en-US" altLang="zh-CN" sz="1800" dirty="0" smtClean="0">
                <a:ea typeface="宋体" panose="02010600030101010101" pitchFamily="2" charset="-122"/>
              </a:rPr>
              <a:t>TypeScript</a:t>
            </a:r>
            <a:r>
              <a:rPr lang="zh-CN" altLang="en-US" sz="1800" dirty="0" smtClean="0">
                <a:ea typeface="宋体" panose="02010600030101010101" pitchFamily="2" charset="-122"/>
              </a:rPr>
              <a:t>的版本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3. </a:t>
            </a:r>
            <a:r>
              <a:rPr lang="zh-CN" altLang="en-US" sz="1800" dirty="0" smtClean="0">
                <a:ea typeface="宋体" panose="02010600030101010101" pitchFamily="2" charset="-122"/>
              </a:rPr>
              <a:t>安装 </a:t>
            </a:r>
            <a:r>
              <a:rPr lang="en-US" altLang="zh-CN" sz="1800" dirty="0">
                <a:ea typeface="宋体" panose="02010600030101010101" pitchFamily="2" charset="-122"/>
              </a:rPr>
              <a:t>Angular CLI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$ npm install -g @angular/cli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</a:t>
            </a:r>
            <a:r>
              <a:rPr lang="zh-CN" altLang="en-US" sz="1800" dirty="0">
                <a:ea typeface="宋体" panose="02010600030101010101" pitchFamily="2" charset="-122"/>
              </a:rPr>
              <a:t>可以通过运行以下命令，确认安装的</a:t>
            </a:r>
            <a:r>
              <a:rPr lang="en-US" altLang="zh-CN" sz="1800" dirty="0">
                <a:ea typeface="宋体" panose="02010600030101010101" pitchFamily="2" charset="-122"/>
              </a:rPr>
              <a:t>Angular cli</a:t>
            </a:r>
            <a:r>
              <a:rPr lang="zh-CN" altLang="en-US" sz="1800" dirty="0">
                <a:ea typeface="宋体" panose="02010600030101010101" pitchFamily="2" charset="-122"/>
              </a:rPr>
              <a:t>信息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$ ng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创建新的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Angular CLI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Angular CLI </a:t>
            </a:r>
            <a:r>
              <a:rPr lang="zh-CN" altLang="en-US" sz="1800" dirty="0">
                <a:ea typeface="宋体" panose="02010600030101010101" pitchFamily="2" charset="-122"/>
              </a:rPr>
              <a:t>为我们提供了两种方式，用于创建新的应用程序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ng </a:t>
            </a:r>
            <a:r>
              <a:rPr lang="en-US" altLang="zh-CN" sz="1800" dirty="0" err="1">
                <a:ea typeface="宋体" panose="02010600030101010101" pitchFamily="2" charset="-122"/>
              </a:rPr>
              <a:t>init</a:t>
            </a:r>
            <a:r>
              <a:rPr lang="en-US" altLang="zh-CN" sz="1800" dirty="0">
                <a:ea typeface="宋体" panose="02010600030101010101" pitchFamily="2" charset="-122"/>
              </a:rPr>
              <a:t> - </a:t>
            </a:r>
            <a:r>
              <a:rPr lang="zh-CN" altLang="en-US" sz="1800" dirty="0">
                <a:ea typeface="宋体" panose="02010600030101010101" pitchFamily="2" charset="-122"/>
              </a:rPr>
              <a:t>在当前目录创建新的应用程序</a:t>
            </a:r>
          </a:p>
          <a:p>
            <a:pPr marL="361950" lvl="1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ng new - </a:t>
            </a:r>
            <a:r>
              <a:rPr lang="zh-CN" altLang="en-US" sz="1800" dirty="0">
                <a:ea typeface="宋体" panose="02010600030101010101" pitchFamily="2" charset="-122"/>
              </a:rPr>
              <a:t>创建新的目录，然后在新建的目录中运行 </a:t>
            </a:r>
            <a:r>
              <a:rPr lang="en-US" altLang="zh-CN" sz="1800" dirty="0">
                <a:ea typeface="宋体" panose="02010600030101010101" pitchFamily="2" charset="-122"/>
              </a:rPr>
              <a:t>ng </a:t>
            </a:r>
            <a:r>
              <a:rPr lang="en-US" altLang="zh-CN" sz="1800" dirty="0" err="1">
                <a:ea typeface="宋体" panose="02010600030101010101" pitchFamily="2" charset="-122"/>
              </a:rPr>
              <a:t>init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命令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因此 </a:t>
            </a:r>
            <a:r>
              <a:rPr lang="en-US" altLang="zh-CN" sz="1800" dirty="0">
                <a:ea typeface="宋体" panose="02010600030101010101" pitchFamily="2" charset="-122"/>
              </a:rPr>
              <a:t>ng </a:t>
            </a:r>
            <a:r>
              <a:rPr lang="en-US" altLang="zh-CN" sz="1800" dirty="0" smtClean="0">
                <a:ea typeface="宋体" panose="02010600030101010101" pitchFamily="2" charset="-122"/>
              </a:rPr>
              <a:t>new </a:t>
            </a:r>
            <a:r>
              <a:rPr lang="zh-CN" altLang="en-US" sz="1800" dirty="0">
                <a:ea typeface="宋体" panose="02010600030101010101" pitchFamily="2" charset="-122"/>
              </a:rPr>
              <a:t>与 </a:t>
            </a:r>
            <a:r>
              <a:rPr lang="en-US" altLang="zh-CN" sz="1800" dirty="0">
                <a:ea typeface="宋体" panose="02010600030101010101" pitchFamily="2" charset="-122"/>
              </a:rPr>
              <a:t>ng </a:t>
            </a:r>
            <a:r>
              <a:rPr lang="en-US" altLang="zh-CN" sz="1800" dirty="0" err="1">
                <a:ea typeface="宋体" panose="02010600030101010101" pitchFamily="2" charset="-122"/>
              </a:rPr>
              <a:t>init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的功能是相似的，只是 </a:t>
            </a:r>
            <a:r>
              <a:rPr lang="en-US" altLang="zh-CN" sz="1800" dirty="0">
                <a:ea typeface="宋体" panose="02010600030101010101" pitchFamily="2" charset="-122"/>
              </a:rPr>
              <a:t>ng new </a:t>
            </a:r>
            <a:r>
              <a:rPr lang="zh-CN" altLang="en-US" sz="1800" dirty="0">
                <a:ea typeface="宋体" panose="02010600030101010101" pitchFamily="2" charset="-122"/>
              </a:rPr>
              <a:t>会为我们创建新的目录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$ </a:t>
            </a:r>
            <a:r>
              <a:rPr lang="en-US" altLang="zh-CN" sz="1800" dirty="0">
                <a:ea typeface="宋体" panose="02010600030101010101" pitchFamily="2" charset="-122"/>
              </a:rPr>
              <a:t>ng new my-app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当运行上面的命令后</a:t>
            </a:r>
            <a:r>
              <a:rPr lang="zh-CN" altLang="en-US" sz="1800" dirty="0" smtClean="0"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ea typeface="宋体" panose="02010600030101010101" pitchFamily="2" charset="-122"/>
              </a:rPr>
              <a:t>cli</a:t>
            </a:r>
            <a:r>
              <a:rPr lang="zh-CN" altLang="en-US" sz="1800" dirty="0" smtClean="0">
                <a:ea typeface="宋体" panose="02010600030101010101" pitchFamily="2" charset="-122"/>
              </a:rPr>
              <a:t>会做下面这些事情：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创建</a:t>
            </a:r>
            <a:r>
              <a:rPr lang="zh-CN" altLang="en-US" sz="1800" dirty="0" smtClean="0">
                <a:ea typeface="宋体" panose="02010600030101010101" pitchFamily="2" charset="-122"/>
              </a:rPr>
              <a:t>新</a:t>
            </a:r>
            <a:r>
              <a:rPr lang="zh-CN" altLang="en-US" sz="1800" dirty="0">
                <a:ea typeface="宋体" panose="02010600030101010101" pitchFamily="2" charset="-122"/>
              </a:rPr>
              <a:t>的 </a:t>
            </a:r>
            <a:r>
              <a:rPr lang="en-US" altLang="zh-CN" sz="1800" dirty="0">
                <a:ea typeface="宋体" panose="02010600030101010101" pitchFamily="2" charset="-122"/>
              </a:rPr>
              <a:t>my-app </a:t>
            </a:r>
            <a:r>
              <a:rPr lang="zh-CN" altLang="en-US" sz="1800" dirty="0" smtClean="0">
                <a:ea typeface="宋体" panose="02010600030101010101" pitchFamily="2" charset="-122"/>
              </a:rPr>
              <a:t>目录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创建</a:t>
            </a:r>
            <a:r>
              <a:rPr lang="zh-CN" altLang="en-US" sz="1800" dirty="0" smtClean="0">
                <a:ea typeface="宋体" panose="02010600030101010101" pitchFamily="2" charset="-122"/>
              </a:rPr>
              <a:t>应用程序相关的源文件和目录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自动安装</a:t>
            </a:r>
            <a:r>
              <a:rPr lang="zh-CN" altLang="en-US" sz="1800" dirty="0" smtClean="0">
                <a:ea typeface="宋体" panose="02010600030101010101" pitchFamily="2" charset="-122"/>
              </a:rPr>
              <a:t>应用程序</a:t>
            </a:r>
            <a:r>
              <a:rPr lang="zh-CN" altLang="en-US" sz="1800" dirty="0">
                <a:ea typeface="宋体" panose="02010600030101010101" pitchFamily="2" charset="-122"/>
              </a:rPr>
              <a:t>的所有依赖 </a:t>
            </a:r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ea typeface="宋体" panose="02010600030101010101" pitchFamily="2" charset="-122"/>
              </a:rPr>
              <a:t>package.json</a:t>
            </a:r>
            <a:r>
              <a:rPr lang="zh-CN" altLang="en-US" sz="1800" dirty="0">
                <a:ea typeface="宋体" panose="02010600030101010101" pitchFamily="2" charset="-122"/>
              </a:rPr>
              <a:t>中配置的依赖项</a:t>
            </a:r>
            <a:r>
              <a:rPr lang="en-US" altLang="zh-CN" sz="1800" dirty="0">
                <a:ea typeface="宋体" panose="02010600030101010101" pitchFamily="2" charset="-122"/>
              </a:rPr>
              <a:t>) 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自动配置项目中的 </a:t>
            </a:r>
            <a:r>
              <a:rPr lang="en-US" altLang="zh-CN" sz="1800" dirty="0">
                <a:ea typeface="宋体" panose="02010600030101010101" pitchFamily="2" charset="-122"/>
              </a:rPr>
              <a:t>TypeScript </a:t>
            </a:r>
            <a:r>
              <a:rPr lang="zh-CN" altLang="en-US" sz="1800" dirty="0">
                <a:ea typeface="宋体" panose="02010600030101010101" pitchFamily="2" charset="-122"/>
              </a:rPr>
              <a:t>开发环境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自动配置 </a:t>
            </a:r>
            <a:r>
              <a:rPr lang="en-US" altLang="zh-CN" sz="1800" dirty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单元测试环境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自动配置 </a:t>
            </a:r>
            <a:r>
              <a:rPr lang="en-US" altLang="zh-CN" sz="1800" dirty="0">
                <a:ea typeface="宋体" panose="02010600030101010101" pitchFamily="2" charset="-122"/>
              </a:rPr>
              <a:t>Protractor (end-to-end) </a:t>
            </a:r>
            <a:r>
              <a:rPr lang="zh-CN" altLang="en-US" sz="1800" dirty="0">
                <a:ea typeface="宋体" panose="02010600030101010101" pitchFamily="2" charset="-122"/>
              </a:rPr>
              <a:t>测试环境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创建 </a:t>
            </a:r>
            <a:r>
              <a:rPr lang="en-US" altLang="zh-CN" sz="1800" dirty="0">
                <a:ea typeface="宋体" panose="02010600030101010101" pitchFamily="2" charset="-122"/>
              </a:rPr>
              <a:t>environment </a:t>
            </a:r>
            <a:r>
              <a:rPr lang="zh-CN" altLang="en-US" sz="1800" dirty="0">
                <a:ea typeface="宋体" panose="02010600030101010101" pitchFamily="2" charset="-122"/>
              </a:rPr>
              <a:t>相关的文件并</a:t>
            </a:r>
            <a:r>
              <a:rPr lang="zh-CN" altLang="en-US" sz="1800" dirty="0" smtClean="0">
                <a:ea typeface="宋体" panose="02010600030101010101" pitchFamily="2" charset="-122"/>
              </a:rPr>
              <a:t>初始化为</a:t>
            </a:r>
            <a:r>
              <a:rPr lang="zh-CN" altLang="en-US" sz="1800" dirty="0">
                <a:ea typeface="宋体" panose="02010600030101010101" pitchFamily="2" charset="-122"/>
              </a:rPr>
              <a:t>默认的</a:t>
            </a:r>
            <a:r>
              <a:rPr lang="zh-CN" altLang="en-US" sz="1800" dirty="0" smtClean="0">
                <a:ea typeface="宋体" panose="02010600030101010101" pitchFamily="2" charset="-122"/>
              </a:rPr>
              <a:t>设置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可以运行 </a:t>
            </a:r>
            <a:r>
              <a:rPr lang="en-US" altLang="zh-CN" sz="1800" dirty="0" smtClean="0">
                <a:ea typeface="宋体" panose="02010600030101010101" pitchFamily="2" charset="-122"/>
              </a:rPr>
              <a:t>ng new --help</a:t>
            </a:r>
            <a:r>
              <a:rPr lang="zh-CN" altLang="en-US" sz="1800" dirty="0">
                <a:ea typeface="宋体" panose="02010600030101010101" pitchFamily="2" charset="-122"/>
              </a:rPr>
              <a:t>查看更多的可用选项。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启动</a:t>
            </a:r>
            <a:r>
              <a:rPr lang="en-US" altLang="zh-CN" sz="2400" dirty="0">
                <a:ea typeface="宋体" panose="02010600030101010101" pitchFamily="2" charset="-122"/>
              </a:rPr>
              <a:t>Angular CLI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首先进入使用 </a:t>
            </a:r>
            <a:r>
              <a:rPr lang="en-US" altLang="zh-CN" sz="1800" dirty="0">
                <a:ea typeface="宋体" panose="02010600030101010101" pitchFamily="2" charset="-122"/>
              </a:rPr>
              <a:t>Angular CLI </a:t>
            </a:r>
            <a:r>
              <a:rPr lang="zh-CN" altLang="en-US" sz="1800" dirty="0">
                <a:ea typeface="宋体" panose="02010600030101010101" pitchFamily="2" charset="-122"/>
              </a:rPr>
              <a:t>创建的应用程序</a:t>
            </a:r>
            <a:r>
              <a:rPr lang="zh-CN" altLang="en-US" sz="1800" dirty="0" smtClean="0">
                <a:ea typeface="宋体" panose="02010600030101010101" pitchFamily="2" charset="-122"/>
              </a:rPr>
              <a:t>目录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 smtClean="0">
                <a:ea typeface="宋体" panose="02010600030101010101" pitchFamily="2" charset="-122"/>
              </a:rPr>
              <a:t>然后</a:t>
            </a:r>
            <a:r>
              <a:rPr lang="zh-CN" altLang="en-US" sz="1800" dirty="0">
                <a:ea typeface="宋体" panose="02010600030101010101" pitchFamily="2" charset="-122"/>
              </a:rPr>
              <a:t>运行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	$ </a:t>
            </a:r>
            <a:r>
              <a:rPr lang="en-US" altLang="zh-CN" sz="1800" dirty="0">
                <a:ea typeface="宋体" panose="02010600030101010101" pitchFamily="2" charset="-122"/>
              </a:rPr>
              <a:t>ng serve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当运行上面的命令后</a:t>
            </a:r>
            <a:r>
              <a:rPr lang="zh-CN" altLang="en-US" sz="1800" dirty="0" smtClean="0"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ea typeface="宋体" panose="02010600030101010101" pitchFamily="2" charset="-122"/>
              </a:rPr>
              <a:t>cli</a:t>
            </a:r>
            <a:r>
              <a:rPr lang="zh-CN" altLang="en-US" sz="1800" dirty="0">
                <a:ea typeface="宋体" panose="02010600030101010101" pitchFamily="2" charset="-122"/>
              </a:rPr>
              <a:t>会做下面这些事情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从 </a:t>
            </a:r>
            <a:r>
              <a:rPr lang="en-US" altLang="zh-CN" sz="1800" dirty="0">
                <a:ea typeface="宋体" panose="02010600030101010101" pitchFamily="2" charset="-122"/>
              </a:rPr>
              <a:t>.angular-</a:t>
            </a:r>
            <a:r>
              <a:rPr lang="en-US" altLang="zh-CN" sz="1800" dirty="0" err="1">
                <a:ea typeface="宋体" panose="02010600030101010101" pitchFamily="2" charset="-122"/>
              </a:rPr>
              <a:t>cli.json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文件中加载配置信息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运行 </a:t>
            </a:r>
            <a:r>
              <a:rPr lang="en-US" altLang="zh-CN" sz="1800" dirty="0" err="1">
                <a:ea typeface="宋体" panose="02010600030101010101" pitchFamily="2" charset="-122"/>
              </a:rPr>
              <a:t>Webpack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打包相关 </a:t>
            </a:r>
            <a:r>
              <a:rPr lang="en-US" altLang="zh-CN" sz="1800" dirty="0">
                <a:ea typeface="宋体" panose="02010600030101010101" pitchFamily="2" charset="-122"/>
              </a:rPr>
              <a:t>JavaScript </a:t>
            </a:r>
            <a:r>
              <a:rPr lang="zh-CN" altLang="en-US" sz="1800" dirty="0">
                <a:ea typeface="宋体" panose="02010600030101010101" pitchFamily="2" charset="-122"/>
              </a:rPr>
              <a:t>和 </a:t>
            </a:r>
            <a:r>
              <a:rPr lang="en-US" altLang="zh-CN" sz="1800" dirty="0">
                <a:ea typeface="宋体" panose="02010600030101010101" pitchFamily="2" charset="-122"/>
              </a:rPr>
              <a:t>CSS </a:t>
            </a:r>
            <a:r>
              <a:rPr lang="zh-CN" altLang="en-US" sz="1800" dirty="0">
                <a:ea typeface="宋体" panose="02010600030101010101" pitchFamily="2" charset="-122"/>
              </a:rPr>
              <a:t>文件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启动 </a:t>
            </a:r>
            <a:r>
              <a:rPr lang="en-US" altLang="zh-CN" sz="1800" dirty="0" err="1">
                <a:ea typeface="宋体" panose="02010600030101010101" pitchFamily="2" charset="-122"/>
              </a:rPr>
              <a:t>webpack</a:t>
            </a:r>
            <a:r>
              <a:rPr lang="en-US" altLang="zh-CN" sz="1800" dirty="0">
                <a:ea typeface="宋体" panose="02010600030101010101" pitchFamily="2" charset="-122"/>
              </a:rPr>
              <a:t> dev server </a:t>
            </a:r>
            <a:r>
              <a:rPr lang="zh-CN" altLang="en-US" sz="1800" dirty="0">
                <a:ea typeface="宋体" panose="02010600030101010101" pitchFamily="2" charset="-122"/>
              </a:rPr>
              <a:t>本地开发服务器，默认的地址是 </a:t>
            </a:r>
            <a:r>
              <a:rPr lang="en-US" altLang="zh-CN" sz="1800" dirty="0">
                <a:ea typeface="宋体" panose="02010600030101010101" pitchFamily="2" charset="-122"/>
              </a:rPr>
              <a:t>localhost:4200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若要停止应用程序</a:t>
            </a:r>
            <a:r>
              <a:rPr lang="zh-CN" altLang="en-US" sz="1800" dirty="0" smtClean="0">
                <a:ea typeface="宋体" panose="02010600030101010101" pitchFamily="2" charset="-122"/>
              </a:rPr>
              <a:t>，可以</a:t>
            </a:r>
            <a:r>
              <a:rPr lang="zh-CN" altLang="en-US" sz="1800" dirty="0">
                <a:ea typeface="宋体" panose="02010600030101010101" pitchFamily="2" charset="-122"/>
              </a:rPr>
              <a:t>使用 </a:t>
            </a:r>
            <a:r>
              <a:rPr lang="en-US" altLang="zh-CN" sz="1800" dirty="0" err="1">
                <a:ea typeface="宋体" panose="02010600030101010101" pitchFamily="2" charset="-122"/>
              </a:rPr>
              <a:t>ctrl+c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快捷键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可以去</a:t>
            </a:r>
            <a:r>
              <a:rPr lang="en-US" altLang="zh-CN" sz="1800" dirty="0" smtClean="0">
                <a:ea typeface="宋体" panose="02010600030101010101" pitchFamily="2" charset="-122"/>
                <a:hlinkClick r:id="rId2"/>
              </a:rPr>
              <a:t>http://</a:t>
            </a:r>
            <a:r>
              <a:rPr lang="en-US" altLang="zh-CN" sz="1800" dirty="0">
                <a:ea typeface="宋体" panose="02010600030101010101" pitchFamily="2" charset="-122"/>
                <a:hlinkClick r:id="rId2"/>
              </a:rPr>
              <a:t>localhost:4200</a:t>
            </a:r>
            <a:r>
              <a:rPr lang="zh-CN" altLang="en-US" sz="1800" dirty="0">
                <a:ea typeface="宋体" panose="02010600030101010101" pitchFamily="2" charset="-122"/>
              </a:rPr>
              <a:t>确认</a:t>
            </a:r>
            <a:r>
              <a:rPr lang="zh-CN" altLang="en-US" sz="1800" dirty="0" smtClean="0">
                <a:ea typeface="宋体" panose="02010600030101010101" pitchFamily="2" charset="-122"/>
              </a:rPr>
              <a:t>站点是否正常运行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如果</a:t>
            </a:r>
            <a:r>
              <a:rPr lang="zh-CN" altLang="en-US" sz="1800" dirty="0" smtClean="0">
                <a:ea typeface="宋体" panose="02010600030101010101" pitchFamily="2" charset="-122"/>
              </a:rPr>
              <a:t>希望改变端口，</a:t>
            </a:r>
            <a:r>
              <a:rPr lang="zh-CN" altLang="en-US" sz="1800" dirty="0">
                <a:ea typeface="宋体" panose="02010600030101010101" pitchFamily="2" charset="-122"/>
              </a:rPr>
              <a:t>运行：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$ ng </a:t>
            </a:r>
            <a:r>
              <a:rPr lang="en-US" altLang="zh-CN" sz="1800" dirty="0" smtClean="0">
                <a:ea typeface="宋体" panose="02010600030101010101" pitchFamily="2" charset="-122"/>
              </a:rPr>
              <a:t>serve --port 8000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如果希望启动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ssl</a:t>
            </a:r>
            <a:r>
              <a:rPr lang="zh-CN" altLang="en-US" sz="1800" dirty="0" smtClean="0">
                <a:ea typeface="宋体" panose="02010600030101010101" pitchFamily="2" charset="-122"/>
              </a:rPr>
              <a:t>环境，运行：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$ ng </a:t>
            </a:r>
            <a:r>
              <a:rPr lang="en-US" altLang="zh-CN" sz="1800" dirty="0" smtClean="0">
                <a:ea typeface="宋体" panose="02010600030101010101" pitchFamily="2" charset="-122"/>
              </a:rPr>
              <a:t>serve –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ssl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可以</a:t>
            </a:r>
            <a:r>
              <a:rPr lang="zh-CN" altLang="en-US" sz="1800" dirty="0" smtClean="0">
                <a:ea typeface="宋体" panose="02010600030101010101" pitchFamily="2" charset="-122"/>
              </a:rPr>
              <a:t>去</a:t>
            </a:r>
            <a:r>
              <a:rPr lang="en-US" altLang="zh-CN" sz="1800" dirty="0" smtClean="0">
                <a:ea typeface="宋体" panose="02010600030101010101" pitchFamily="2" charset="-122"/>
                <a:hlinkClick r:id="rId3"/>
              </a:rPr>
              <a:t>https://localhost:4200</a:t>
            </a:r>
            <a:r>
              <a:rPr lang="zh-CN" altLang="en-US" sz="1800" dirty="0" smtClean="0">
                <a:ea typeface="宋体" panose="02010600030101010101" pitchFamily="2" charset="-122"/>
              </a:rPr>
              <a:t>确认站点</a:t>
            </a:r>
            <a:r>
              <a:rPr lang="zh-CN" altLang="en-US" sz="1800" dirty="0">
                <a:ea typeface="宋体" panose="02010600030101010101" pitchFamily="2" charset="-122"/>
              </a:rPr>
              <a:t>是否正常运行。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ng generate </a:t>
            </a:r>
            <a:r>
              <a:rPr lang="zh-CN" altLang="en-US" sz="2400" dirty="0">
                <a:ea typeface="宋体" panose="02010600030101010101" pitchFamily="2" charset="-122"/>
              </a:rPr>
              <a:t>命令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ea typeface="宋体" panose="02010600030101010101" pitchFamily="2" charset="-122"/>
              </a:rPr>
              <a:t>使用 </a:t>
            </a:r>
            <a:r>
              <a:rPr lang="en-US" altLang="zh-CN" sz="1600" dirty="0">
                <a:ea typeface="宋体" panose="02010600030101010101" pitchFamily="2" charset="-122"/>
              </a:rPr>
              <a:t>ng generate </a:t>
            </a:r>
            <a:r>
              <a:rPr lang="zh-CN" altLang="en-US" sz="1600" dirty="0" smtClean="0">
                <a:ea typeface="宋体" panose="02010600030101010101" pitchFamily="2" charset="-122"/>
              </a:rPr>
              <a:t>命令为</a:t>
            </a:r>
            <a:r>
              <a:rPr lang="zh-CN" altLang="en-US" sz="1600" dirty="0">
                <a:ea typeface="宋体" panose="02010600030101010101" pitchFamily="2" charset="-122"/>
              </a:rPr>
              <a:t>已有的 </a:t>
            </a:r>
            <a:r>
              <a:rPr lang="en-US" altLang="zh-CN" sz="1600" dirty="0">
                <a:ea typeface="宋体" panose="02010600030101010101" pitchFamily="2" charset="-122"/>
              </a:rPr>
              <a:t>Angular </a:t>
            </a:r>
            <a:r>
              <a:rPr lang="zh-CN" altLang="en-US" sz="1600" dirty="0">
                <a:ea typeface="宋体" panose="02010600030101010101" pitchFamily="2" charset="-122"/>
              </a:rPr>
              <a:t>应用程序添加新的功能</a:t>
            </a:r>
            <a:r>
              <a:rPr lang="zh-CN" altLang="en-US" sz="1600" dirty="0" smtClean="0">
                <a:ea typeface="宋体" panose="02010600030101010101" pitchFamily="2" charset="-122"/>
              </a:rPr>
              <a:t>。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class my-new-class: </a:t>
            </a:r>
            <a:r>
              <a:rPr lang="zh-CN" altLang="en-US" sz="1600" dirty="0">
                <a:ea typeface="宋体" panose="02010600030101010101" pitchFamily="2" charset="-122"/>
              </a:rPr>
              <a:t>新建 </a:t>
            </a:r>
            <a:r>
              <a:rPr lang="en-US" altLang="zh-CN" sz="1600" dirty="0">
                <a:ea typeface="宋体" panose="02010600030101010101" pitchFamily="2" charset="-122"/>
              </a:rPr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component my-new-component: </a:t>
            </a:r>
            <a:r>
              <a:rPr lang="zh-CN" altLang="en-US" sz="1600" dirty="0">
                <a:ea typeface="宋体" panose="02010600030101010101" pitchFamily="2" charset="-122"/>
              </a:rPr>
              <a:t>新建组件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directive my-new-directive: </a:t>
            </a:r>
            <a:r>
              <a:rPr lang="zh-CN" altLang="en-US" sz="1600" dirty="0">
                <a:ea typeface="宋体" panose="02010600030101010101" pitchFamily="2" charset="-122"/>
              </a:rPr>
              <a:t>新建指令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enum my-new-enum: </a:t>
            </a:r>
            <a:r>
              <a:rPr lang="zh-CN" altLang="en-US" sz="1600" dirty="0">
                <a:ea typeface="宋体" panose="02010600030101010101" pitchFamily="2" charset="-122"/>
              </a:rPr>
              <a:t>新建枚举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module my-new-module: </a:t>
            </a:r>
            <a:r>
              <a:rPr lang="zh-CN" altLang="en-US" sz="1600" dirty="0">
                <a:ea typeface="宋体" panose="02010600030101010101" pitchFamily="2" charset="-122"/>
              </a:rPr>
              <a:t>新建模块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pipe my-new-pipe: </a:t>
            </a:r>
            <a:r>
              <a:rPr lang="zh-CN" altLang="en-US" sz="1600" dirty="0">
                <a:ea typeface="宋体" panose="02010600030101010101" pitchFamily="2" charset="-122"/>
              </a:rPr>
              <a:t>新建管道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</a:t>
            </a:r>
            <a:r>
              <a:rPr lang="en-US" altLang="zh-CN" sz="1600" dirty="0" smtClean="0">
                <a:ea typeface="宋体" panose="02010600030101010101" pitchFamily="2" charset="-122"/>
              </a:rPr>
              <a:t>service </a:t>
            </a:r>
            <a:r>
              <a:rPr lang="en-US" altLang="zh-CN" sz="1600" dirty="0">
                <a:ea typeface="宋体" panose="02010600030101010101" pitchFamily="2" charset="-122"/>
              </a:rPr>
              <a:t>my-new-service: </a:t>
            </a:r>
            <a:r>
              <a:rPr lang="zh-CN" altLang="en-US" sz="1600" dirty="0">
                <a:ea typeface="宋体" panose="02010600030101010101" pitchFamily="2" charset="-122"/>
              </a:rPr>
              <a:t>新建</a:t>
            </a:r>
            <a:r>
              <a:rPr lang="zh-CN" altLang="en-US" sz="1600" dirty="0" smtClean="0">
                <a:ea typeface="宋体" panose="02010600030101010101" pitchFamily="2" charset="-122"/>
              </a:rPr>
              <a:t>服务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ea typeface="宋体" panose="02010600030101010101" pitchFamily="2" charset="-122"/>
              </a:rPr>
              <a:t>快捷</a:t>
            </a:r>
            <a:r>
              <a:rPr lang="zh-CN" altLang="en-US" sz="1600" dirty="0" smtClean="0">
                <a:ea typeface="宋体" panose="02010600030101010101" pitchFamily="2" charset="-122"/>
              </a:rPr>
              <a:t>命令</a:t>
            </a:r>
            <a:r>
              <a:rPr lang="zh-CN" altLang="en-US" sz="1600" dirty="0">
                <a:ea typeface="宋体" panose="02010600030101010101" pitchFamily="2" charset="-122"/>
              </a:rPr>
              <a:t>缩写</a:t>
            </a:r>
            <a:r>
              <a:rPr lang="zh-CN" altLang="en-US" sz="1600" dirty="0" smtClean="0">
                <a:ea typeface="宋体" panose="02010600030101010101" pitchFamily="2" charset="-122"/>
              </a:rPr>
              <a:t>：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cl my-new-class: </a:t>
            </a:r>
            <a:r>
              <a:rPr lang="zh-CN" altLang="en-US" sz="1600" dirty="0">
                <a:ea typeface="宋体" panose="02010600030101010101" pitchFamily="2" charset="-122"/>
              </a:rPr>
              <a:t>新建 </a:t>
            </a:r>
            <a:r>
              <a:rPr lang="en-US" altLang="zh-CN" sz="1600" dirty="0">
                <a:ea typeface="宋体" panose="02010600030101010101" pitchFamily="2" charset="-122"/>
              </a:rPr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c my-new-component: </a:t>
            </a:r>
            <a:r>
              <a:rPr lang="zh-CN" altLang="en-US" sz="1600" dirty="0">
                <a:ea typeface="宋体" panose="02010600030101010101" pitchFamily="2" charset="-122"/>
              </a:rPr>
              <a:t>新建组件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d my-new-directive: </a:t>
            </a:r>
            <a:r>
              <a:rPr lang="zh-CN" altLang="en-US" sz="1600" dirty="0">
                <a:ea typeface="宋体" panose="02010600030101010101" pitchFamily="2" charset="-122"/>
              </a:rPr>
              <a:t>新建指令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e my-new-enum: </a:t>
            </a:r>
            <a:r>
              <a:rPr lang="zh-CN" altLang="en-US" sz="1600" dirty="0">
                <a:ea typeface="宋体" panose="02010600030101010101" pitchFamily="2" charset="-122"/>
              </a:rPr>
              <a:t>新建枚举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m my-new-module: </a:t>
            </a:r>
            <a:r>
              <a:rPr lang="zh-CN" altLang="en-US" sz="1600" dirty="0">
                <a:ea typeface="宋体" panose="02010600030101010101" pitchFamily="2" charset="-122"/>
              </a:rPr>
              <a:t>新建模块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p my-new-pipe: </a:t>
            </a:r>
            <a:r>
              <a:rPr lang="zh-CN" altLang="en-US" sz="1600" dirty="0">
                <a:ea typeface="宋体" panose="02010600030101010101" pitchFamily="2" charset="-122"/>
              </a:rPr>
              <a:t>新建管道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s my-new-service: </a:t>
            </a:r>
            <a:r>
              <a:rPr lang="zh-CN" altLang="en-US" sz="1600" dirty="0">
                <a:ea typeface="宋体" panose="02010600030101010101" pitchFamily="2" charset="-122"/>
              </a:rPr>
              <a:t>新建服务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ng generate </a:t>
            </a:r>
            <a:r>
              <a:rPr lang="zh-CN" altLang="en-US" sz="2400" dirty="0" smtClean="0">
                <a:ea typeface="宋体" panose="02010600030101010101" pitchFamily="2" charset="-122"/>
              </a:rPr>
              <a:t>命令实例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1. </a:t>
            </a:r>
            <a:r>
              <a:rPr lang="zh-CN" altLang="en-US" sz="1800" dirty="0" smtClean="0">
                <a:ea typeface="宋体" panose="02010600030101010101" pitchFamily="2" charset="-122"/>
              </a:rPr>
              <a:t>添加</a:t>
            </a:r>
            <a:r>
              <a:rPr lang="en-US" altLang="zh-CN" sz="1800" dirty="0" smtClean="0">
                <a:ea typeface="宋体" panose="02010600030101010101" pitchFamily="2" charset="-122"/>
              </a:rPr>
              <a:t>user detail</a:t>
            </a:r>
            <a:r>
              <a:rPr lang="zh-CN" altLang="en-US" sz="1800" dirty="0" smtClean="0">
                <a:ea typeface="宋体" panose="02010600030101010101" pitchFamily="2" charset="-122"/>
              </a:rPr>
              <a:t>类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722313" lvl="2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$ </a:t>
            </a:r>
            <a:r>
              <a:rPr lang="en-US" altLang="zh-CN" sz="1800" dirty="0">
                <a:ea typeface="宋体" panose="02010600030101010101" pitchFamily="2" charset="-122"/>
              </a:rPr>
              <a:t>ng generate class </a:t>
            </a:r>
            <a:r>
              <a:rPr lang="en-US" altLang="zh-CN" sz="1800" dirty="0" smtClean="0">
                <a:ea typeface="宋体" panose="02010600030101010101" pitchFamily="2" charset="-122"/>
              </a:rPr>
              <a:t>user-detail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Angular CLI </a:t>
            </a:r>
            <a:r>
              <a:rPr lang="zh-CN" altLang="en-US" sz="1800" dirty="0" smtClean="0">
                <a:ea typeface="宋体" panose="02010600030101010101" pitchFamily="2" charset="-122"/>
              </a:rPr>
              <a:t>会自动调整文件名和类名的字母大小写</a:t>
            </a:r>
            <a:r>
              <a:rPr lang="en-US" altLang="zh-CN" sz="1800" dirty="0" smtClean="0">
                <a:ea typeface="宋体" panose="02010600030101010101" pitchFamily="2" charset="-122"/>
              </a:rPr>
              <a:t>,</a:t>
            </a:r>
            <a:r>
              <a:rPr lang="zh-CN" altLang="en-US" sz="1800" dirty="0" smtClean="0">
                <a:ea typeface="宋体" panose="02010600030101010101" pitchFamily="2" charset="-122"/>
              </a:rPr>
              <a:t>因此以下命令具有相同的效果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722313" lvl="2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$ </a:t>
            </a:r>
            <a:r>
              <a:rPr lang="en-US" altLang="zh-CN" sz="1800" dirty="0">
                <a:ea typeface="宋体" panose="02010600030101010101" pitchFamily="2" charset="-122"/>
              </a:rPr>
              <a:t>ng generate class user-detail</a:t>
            </a:r>
          </a:p>
          <a:p>
            <a:pPr marL="722313" lvl="2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$ ng generate class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userDetail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722313" lvl="2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$ ng generate class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UserDetail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当运行上面的命令后</a:t>
            </a:r>
            <a:r>
              <a:rPr lang="zh-CN" altLang="en-US" sz="1800" dirty="0" smtClean="0"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ea typeface="宋体" panose="02010600030101010101" pitchFamily="2" charset="-122"/>
              </a:rPr>
              <a:t>cli</a:t>
            </a:r>
            <a:r>
              <a:rPr lang="zh-CN" altLang="en-US" sz="1800" dirty="0" smtClean="0">
                <a:ea typeface="宋体" panose="02010600030101010101" pitchFamily="2" charset="-122"/>
              </a:rPr>
              <a:t>会在 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/app </a:t>
            </a:r>
            <a:r>
              <a:rPr lang="zh-CN" altLang="en-US" sz="1800" dirty="0">
                <a:ea typeface="宋体" panose="02010600030101010101" pitchFamily="2" charset="-122"/>
              </a:rPr>
              <a:t>目录下将创建一个 </a:t>
            </a:r>
            <a:r>
              <a:rPr lang="en-US" altLang="zh-CN" sz="1800" dirty="0" smtClean="0">
                <a:ea typeface="宋体" panose="02010600030101010101" pitchFamily="2" charset="-122"/>
              </a:rPr>
              <a:t>user-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detail.ts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文件</a:t>
            </a:r>
            <a:r>
              <a:rPr lang="zh-CN" altLang="en-US" sz="1800" dirty="0" smtClean="0">
                <a:ea typeface="宋体" panose="02010600030101010101" pitchFamily="2" charset="-122"/>
              </a:rPr>
              <a:t>，导出</a:t>
            </a:r>
            <a:r>
              <a:rPr lang="zh-CN" altLang="en-US" sz="1800" dirty="0">
                <a:ea typeface="宋体" panose="02010600030101010101" pitchFamily="2" charset="-122"/>
              </a:rPr>
              <a:t>一个名为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UserDetail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的</a:t>
            </a:r>
            <a:r>
              <a:rPr lang="zh-CN" altLang="en-US" sz="1800" dirty="0" smtClean="0">
                <a:ea typeface="宋体" panose="02010600030101010101" pitchFamily="2" charset="-122"/>
              </a:rPr>
              <a:t>类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aon_powerpoint_07_template_061010">
  <a:themeElements>
    <a:clrScheme name="Custom 1">
      <a:dk1>
        <a:srgbClr val="000000"/>
      </a:dk1>
      <a:lt1>
        <a:srgbClr val="FFFFFF"/>
      </a:lt1>
      <a:dk2>
        <a:srgbClr val="E11B22"/>
      </a:dk2>
      <a:lt2>
        <a:srgbClr val="4D4F53"/>
      </a:lt2>
      <a:accent1>
        <a:srgbClr val="D3CD8B"/>
      </a:accent1>
      <a:accent2>
        <a:srgbClr val="7AB800"/>
      </a:accent2>
      <a:accent3>
        <a:srgbClr val="00338D"/>
      </a:accent3>
      <a:accent4>
        <a:srgbClr val="0083A9"/>
      </a:accent4>
      <a:accent5>
        <a:srgbClr val="4D4F53"/>
      </a:accent5>
      <a:accent6>
        <a:srgbClr val="6EA600"/>
      </a:accent6>
      <a:hlink>
        <a:srgbClr val="00338D"/>
      </a:hlink>
      <a:folHlink>
        <a:srgbClr val="0083A9"/>
      </a:folHlink>
    </a:clrScheme>
    <a:fontScheme name="Aon_PowerPoint_Template_NoImage-3-0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8" charset="-128"/>
          </a:defRPr>
        </a:defPPr>
      </a:lstStyle>
    </a:lnDef>
  </a:objectDefaults>
  <a:extraClrSchemeLst>
    <a:extraClrScheme>
      <a:clrScheme name="Aon_PowerPoint_Template_NoImage-3-0 1">
        <a:dk1>
          <a:srgbClr val="000000"/>
        </a:dk1>
        <a:lt1>
          <a:srgbClr val="FFFFFF"/>
        </a:lt1>
        <a:dk2>
          <a:srgbClr val="5EB6E4"/>
        </a:dk2>
        <a:lt2>
          <a:srgbClr val="4D4F53"/>
        </a:lt2>
        <a:accent1>
          <a:srgbClr val="C9CAC8"/>
        </a:accent1>
        <a:accent2>
          <a:srgbClr val="7AB800"/>
        </a:accent2>
        <a:accent3>
          <a:srgbClr val="FFFFFF"/>
        </a:accent3>
        <a:accent4>
          <a:srgbClr val="000000"/>
        </a:accent4>
        <a:accent5>
          <a:srgbClr val="E1E1E0"/>
        </a:accent5>
        <a:accent6>
          <a:srgbClr val="6EA600"/>
        </a:accent6>
        <a:hlink>
          <a:srgbClr val="F0AB00"/>
        </a:hlink>
        <a:folHlink>
          <a:srgbClr val="D3CD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on_Tech_Strategy_1B">
  <a:themeElements>
    <a:clrScheme name="Custom 1">
      <a:dk1>
        <a:srgbClr val="000000"/>
      </a:dk1>
      <a:lt1>
        <a:srgbClr val="FFFFFF"/>
      </a:lt1>
      <a:dk2>
        <a:srgbClr val="E11B22"/>
      </a:dk2>
      <a:lt2>
        <a:srgbClr val="4D4F53"/>
      </a:lt2>
      <a:accent1>
        <a:srgbClr val="D3CD8B"/>
      </a:accent1>
      <a:accent2>
        <a:srgbClr val="7AB800"/>
      </a:accent2>
      <a:accent3>
        <a:srgbClr val="00338D"/>
      </a:accent3>
      <a:accent4>
        <a:srgbClr val="0083A9"/>
      </a:accent4>
      <a:accent5>
        <a:srgbClr val="4D4F53"/>
      </a:accent5>
      <a:accent6>
        <a:srgbClr val="6EA600"/>
      </a:accent6>
      <a:hlink>
        <a:srgbClr val="00338D"/>
      </a:hlink>
      <a:folHlink>
        <a:srgbClr val="0083A9"/>
      </a:folHlink>
    </a:clrScheme>
    <a:fontScheme name="Aon_PowerPoint_Template_NoImage-3-0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8" charset="-128"/>
          </a:defRPr>
        </a:defPPr>
      </a:lstStyle>
    </a:lnDef>
  </a:objectDefaults>
  <a:extraClrSchemeLst>
    <a:extraClrScheme>
      <a:clrScheme name="Aon_PowerPoint_Template_NoImage-3-0 1">
        <a:dk1>
          <a:srgbClr val="000000"/>
        </a:dk1>
        <a:lt1>
          <a:srgbClr val="FFFFFF"/>
        </a:lt1>
        <a:dk2>
          <a:srgbClr val="5EB6E4"/>
        </a:dk2>
        <a:lt2>
          <a:srgbClr val="4D4F53"/>
        </a:lt2>
        <a:accent1>
          <a:srgbClr val="C9CAC8"/>
        </a:accent1>
        <a:accent2>
          <a:srgbClr val="7AB800"/>
        </a:accent2>
        <a:accent3>
          <a:srgbClr val="FFFFFF"/>
        </a:accent3>
        <a:accent4>
          <a:srgbClr val="000000"/>
        </a:accent4>
        <a:accent5>
          <a:srgbClr val="E1E1E0"/>
        </a:accent5>
        <a:accent6>
          <a:srgbClr val="6EA600"/>
        </a:accent6>
        <a:hlink>
          <a:srgbClr val="F0AB00"/>
        </a:hlink>
        <a:folHlink>
          <a:srgbClr val="D3CD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rpose xmlns="0e895a73-4109-4834-b5b0-ac537195fb8f">AH CNS 2014 IT Plan</Purpos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296C5F1985984BBADBADA39C779945" ma:contentTypeVersion="1" ma:contentTypeDescription="Create a new document." ma:contentTypeScope="" ma:versionID="7473d87eb63338b66b76297374f8c4b0">
  <xsd:schema xmlns:xsd="http://www.w3.org/2001/XMLSchema" xmlns:xs="http://www.w3.org/2001/XMLSchema" xmlns:p="http://schemas.microsoft.com/office/2006/metadata/properties" xmlns:ns2="0e895a73-4109-4834-b5b0-ac537195fb8f" targetNamespace="http://schemas.microsoft.com/office/2006/metadata/properties" ma:root="true" ma:fieldsID="62cc0e9633134a60cbb82f47cfbc0343" ns2:_="">
    <xsd:import namespace="0e895a73-4109-4834-b5b0-ac537195fb8f"/>
    <xsd:element name="properties">
      <xsd:complexType>
        <xsd:sequence>
          <xsd:element name="documentManagement">
            <xsd:complexType>
              <xsd:all>
                <xsd:element ref="ns2:Purpos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95a73-4109-4834-b5b0-ac537195fb8f" elementFormDefault="qualified">
    <xsd:import namespace="http://schemas.microsoft.com/office/2006/documentManagement/types"/>
    <xsd:import namespace="http://schemas.microsoft.com/office/infopath/2007/PartnerControls"/>
    <xsd:element name="Purpose" ma:index="8" nillable="true" ma:displayName="Purpose" ma:internalName="Purpo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8C3E17-CAE4-4F73-9549-F450F47BD184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0e895a73-4109-4834-b5b0-ac537195fb8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F583AE-984B-48DF-A4D8-CA45F2781B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A0A4B7-30E8-4428-A39A-73C04D087F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895a73-4109-4834-b5b0-ac537195fb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558727</TotalTime>
  <Words>1796</Words>
  <Application>Microsoft Office PowerPoint</Application>
  <PresentationFormat>Custom</PresentationFormat>
  <Paragraphs>267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7_aon_powerpoint_07_template_061010</vt:lpstr>
      <vt:lpstr>Custom Design</vt:lpstr>
      <vt:lpstr>Aon_Tech_Strategy_1B</vt:lpstr>
      <vt:lpstr>Office Theme</vt:lpstr>
      <vt:lpstr>PowerPoint Presentation</vt:lpstr>
      <vt:lpstr>Agenda</vt:lpstr>
      <vt:lpstr>Angular CLI 是什么</vt:lpstr>
      <vt:lpstr>相关技术</vt:lpstr>
      <vt:lpstr>准备开发环境</vt:lpstr>
      <vt:lpstr>创建新的Angular CLI project</vt:lpstr>
      <vt:lpstr>启动Angular CLI project</vt:lpstr>
      <vt:lpstr>ng generate 命令</vt:lpstr>
      <vt:lpstr>ng generate 命令实例</vt:lpstr>
      <vt:lpstr>ng generate 命令实例</vt:lpstr>
      <vt:lpstr>数据绑定</vt:lpstr>
      <vt:lpstr>创建路由</vt:lpstr>
      <vt:lpstr>添加权限管理</vt:lpstr>
      <vt:lpstr>添加权限管理实例</vt:lpstr>
      <vt:lpstr>添加管道</vt:lpstr>
      <vt:lpstr>内置管道</vt:lpstr>
      <vt:lpstr>自定义管道实例</vt:lpstr>
      <vt:lpstr>完成简单站点</vt:lpstr>
      <vt:lpstr>创建单元测试</vt:lpstr>
      <vt:lpstr>FAQ</vt:lpstr>
      <vt:lpstr>PowerPoint Presentation</vt:lpstr>
    </vt:vector>
  </TitlesOfParts>
  <Company>AON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 Technology Strategy Framework</dc:title>
  <dc:subject>Framework and Templates</dc:subject>
  <dc:creator>Trexin</dc:creator>
  <cp:lastModifiedBy>Joe Li</cp:lastModifiedBy>
  <cp:revision>2251</cp:revision>
  <cp:lastPrinted>2014-01-16T09:02:19Z</cp:lastPrinted>
  <dcterms:created xsi:type="dcterms:W3CDTF">2010-07-14T21:14:58Z</dcterms:created>
  <dcterms:modified xsi:type="dcterms:W3CDTF">2018-03-16T07:05:43Z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0x01010074296C5F1985984BBADBADA39C779945</vt:lpwstr>
  </property>
</Properties>
</file>