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4"/>
  </p:sldMasterIdLst>
  <p:notesMasterIdLst>
    <p:notesMasterId r:id="rId10"/>
  </p:notesMasterIdLst>
  <p:sldIdLst>
    <p:sldId id="261" r:id="rId5"/>
    <p:sldId id="258" r:id="rId6"/>
    <p:sldId id="259" r:id="rId7"/>
    <p:sldId id="260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3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62CA-9421-4E9E-AF14-1FB663DBCBA3}" type="datetimeFigureOut">
              <a:rPr lang="en-US" smtClean="0"/>
              <a:t>31-Jul-20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F444-FFD5-4F3B-8856-3CCA6BB0D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54" y="-99252"/>
            <a:ext cx="5310368" cy="145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Idea Proposal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Team Name: 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83836" y="384048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20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D1C906E-6D84-49A8-B96E-A829D4DE28E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6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F35F-57C6-4CCC-946E-E3F149F459B5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0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A826-E8C4-43EE-9CA0-19284DBB06F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C3C-9DA2-49B0-A370-6A08BB2BA912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6E7-52F0-4FD4-A651-6872318855D6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7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419-CA47-4A84-A1AF-50450393324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5B46-45BE-47D1-B455-059858C7EEE5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0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F72014-D489-44E1-9C35-BA35CC34A960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98153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BCA7-97D6-4F27-BB90-286439FB49DC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322747-FE2C-4D6E-A4B9-1D4767B09D0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3842-FA30-446D-821F-2FE4A83A888F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91AF23A-C633-45E3-BD12-E6C24544BAB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5336F-B353-4DDF-970C-24BBF429F383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013F4A-9F35-4873-9C10-CE42B9AF591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579A070-8669-4357-A67C-F18E1673A99B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8596A8-9DE3-4553-AF5B-479F43AB0C93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7" y="-95633"/>
            <a:ext cx="5405253" cy="1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F308-B0B5-406E-82CC-28C5701319F4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5DC297-0159-4305-B60C-C47C29B6F7FC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55BA-D784-419B-AD77-F70BE9FEBF9F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7D2A-8A5E-4CE5-980F-2EB8A6BB085E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D99BCAD-1FC8-4847-8333-777A287AD8B7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A519618-0845-482B-BB66-C23092751FD9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015D4E5-D62A-4A07-A1F1-C7F7B6119226}" type="datetime1">
              <a:rPr lang="en-US" smtClean="0"/>
              <a:t>31-Jul-20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C312C0C-91B5-4221-B6FC-D7EE536A5597}" type="datetime1">
              <a:rPr lang="en-US" smtClean="0"/>
              <a:t>31-Jul-20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2020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02262" y="4747400"/>
            <a:ext cx="36357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7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FC3EF-F740-4E8E-AA54-685BC1D97A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3974" r:id="rId22"/>
    <p:sldLayoutId id="2147483975" r:id="rId23"/>
    <p:sldLayoutId id="2147483976" r:id="rId24"/>
    <p:sldLayoutId id="2147483977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hyperlink" Target="https://github.com/joymaitra/CFC2020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217938"/>
            <a:ext cx="7664245" cy="526298"/>
          </a:xfrm>
        </p:spPr>
        <p:txBody>
          <a:bodyPr/>
          <a:lstStyle/>
          <a:p>
            <a:r>
              <a:rPr lang="en-US" dirty="0" smtClean="0"/>
              <a:t>Idea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Name: CHCGPT-ROCKERS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191629"/>
            <a:ext cx="8385048" cy="397764"/>
          </a:xfrm>
        </p:spPr>
        <p:txBody>
          <a:bodyPr/>
          <a:lstStyle/>
          <a:p>
            <a:r>
              <a:rPr lang="en-US" dirty="0" smtClean="0"/>
              <a:t>Idea Description(Short)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0257" y="802471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Idea Id: 3182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Climate change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Team Name: CHCGPT-ROCKERS</a:t>
            </a:r>
          </a:p>
        </p:txBody>
      </p:sp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2792393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Challenge/ Scenario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2792393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Consumption of electrical energy is ever increasing, but needs to be reduced urgently.</a:t>
            </a:r>
          </a:p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It will help our personal budget, National economy and reduce the carbon footprint, thus improving the environment.</a:t>
            </a:r>
          </a:p>
          <a:p>
            <a:r>
              <a:rPr lang="en-US" sz="1050" i="1" kern="0" dirty="0" smtClean="0">
                <a:solidFill>
                  <a:sysClr val="windowText" lastClr="000000"/>
                </a:solidFill>
              </a:rPr>
              <a:t>Although several efforts are already made to reduce the consumption, numbers are not telling a </a:t>
            </a:r>
            <a:r>
              <a:rPr lang="en-US" sz="1050" i="1" kern="0" smtClean="0">
                <a:solidFill>
                  <a:sysClr val="windowText" lastClr="000000"/>
                </a:solidFill>
              </a:rPr>
              <a:t>satisfactory story,</a:t>
            </a:r>
            <a:endParaRPr lang="en-US" sz="1050" i="1" kern="0" dirty="0" smtClean="0">
              <a:solidFill>
                <a:sysClr val="windowText" lastClr="000000"/>
              </a:solidFill>
            </a:endParaRPr>
          </a:p>
          <a:p>
            <a:endParaRPr lang="en-US" sz="105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3479432" y="1797328"/>
            <a:ext cx="535976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>
                <a:solidFill>
                  <a:schemeClr val="bg1"/>
                </a:solidFill>
                <a:cs typeface="Arial" pitchFamily="34" charset="0"/>
              </a:rPr>
              <a:t>Solution </a:t>
            </a: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Approach 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3479432" y="2337094"/>
            <a:ext cx="5428594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b="1" i="1" kern="0" dirty="0" smtClean="0">
                <a:solidFill>
                  <a:sysClr val="windowText" lastClr="000000"/>
                </a:solidFill>
              </a:rPr>
              <a:t>Functional description: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Create real-time dashboard on the expense and consumption of energy by the consumers making use of </a:t>
            </a:r>
            <a:r>
              <a:rPr lang="en-US" sz="1100" i="1" kern="0" dirty="0" err="1" smtClean="0">
                <a:solidFill>
                  <a:sysClr val="windowText" lastClr="000000"/>
                </a:solidFill>
              </a:rPr>
              <a:t>IoT</a:t>
            </a:r>
            <a:r>
              <a:rPr lang="en-US" sz="1100" i="1" kern="0" dirty="0" smtClean="0">
                <a:solidFill>
                  <a:sysClr val="windowText" lastClr="000000"/>
                </a:solidFill>
              </a:rPr>
              <a:t>. Just like the data utilization apps in our mobiles.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This will keep them informed and alert on their consumption, which will eventually lead to wise decision in consumption and reduce the utility.</a:t>
            </a:r>
          </a:p>
          <a:p>
            <a:r>
              <a:rPr lang="en-US" sz="1100" b="1" i="1" kern="0" dirty="0" smtClean="0">
                <a:solidFill>
                  <a:sysClr val="windowText" lastClr="000000"/>
                </a:solidFill>
              </a:rPr>
              <a:t>Technical Description: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Place an relay board attached to raspberry pi behind every switchboard in our houses.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The operation message communicated to operate the appliances will be logged to the cloud database using Node Red and DB2. Using Cloud </a:t>
            </a:r>
            <a:r>
              <a:rPr lang="en-US" sz="1100" i="1" kern="0" dirty="0" err="1" smtClean="0">
                <a:solidFill>
                  <a:sysClr val="windowText" lastClr="000000"/>
                </a:solidFill>
              </a:rPr>
              <a:t>cognos</a:t>
            </a:r>
            <a:r>
              <a:rPr lang="en-US" sz="1100" i="1" kern="0" dirty="0" smtClean="0">
                <a:solidFill>
                  <a:sysClr val="windowText" lastClr="000000"/>
                </a:solidFill>
              </a:rPr>
              <a:t> Dashboards presenting the metrics can be made available to the consumers.</a:t>
            </a: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  <a:p>
            <a:endParaRPr lang="en-US" sz="1100" i="1" kern="0" dirty="0" smtClean="0">
              <a:solidFill>
                <a:sysClr val="windowText" lastClr="000000"/>
              </a:solidFill>
            </a:endParaRPr>
          </a:p>
          <a:p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78" y="4747400"/>
            <a:ext cx="1020710" cy="370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97764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871410"/>
            <a:ext cx="736210" cy="694778"/>
          </a:xfrm>
          <a:prstGeom prst="rect">
            <a:avLst/>
          </a:prstGeom>
        </p:spPr>
      </p:pic>
      <p:sp>
        <p:nvSpPr>
          <p:cNvPr id="7" name="Oval 16"/>
          <p:cNvSpPr>
            <a:spLocks/>
          </p:cNvSpPr>
          <p:nvPr/>
        </p:nvSpPr>
        <p:spPr bwMode="auto">
          <a:xfrm>
            <a:off x="353930" y="1797328"/>
            <a:ext cx="3991928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endParaRPr lang="en-US" sz="1200" b="1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Impact / Benefit of the idea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Oval 16"/>
          <p:cNvSpPr>
            <a:spLocks/>
          </p:cNvSpPr>
          <p:nvPr/>
        </p:nvSpPr>
        <p:spPr bwMode="auto">
          <a:xfrm>
            <a:off x="353930" y="2337094"/>
            <a:ext cx="4080418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Has multiple benefits.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Home automation can be made cheaply available for the consumers.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Surveys conducted by electricity service providers is susceptible to human error or sampling error. These can be avoided</a:t>
            </a:r>
          </a:p>
          <a:p>
            <a:pPr marL="228600" indent="-228600">
              <a:buAutoNum type="arabicPeriod"/>
            </a:pPr>
            <a:r>
              <a:rPr lang="en-US" sz="1100" i="1" kern="0" dirty="0" smtClean="0">
                <a:solidFill>
                  <a:sysClr val="windowText" lastClr="000000"/>
                </a:solidFill>
              </a:rPr>
              <a:t>Environment quality improvement.</a:t>
            </a:r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16"/>
          <p:cNvSpPr>
            <a:spLocks/>
          </p:cNvSpPr>
          <p:nvPr/>
        </p:nvSpPr>
        <p:spPr bwMode="auto">
          <a:xfrm>
            <a:off x="5466735" y="1742715"/>
            <a:ext cx="3175819" cy="465362"/>
          </a:xfrm>
          <a:prstGeom prst="roundRect">
            <a:avLst>
              <a:gd name="adj" fmla="val 7409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200" b="1" kern="0" dirty="0" smtClean="0">
                <a:solidFill>
                  <a:schemeClr val="bg1"/>
                </a:solidFill>
                <a:cs typeface="Arial" pitchFamily="34" charset="0"/>
              </a:rPr>
              <a:t>Target  Customers/ Industry</a:t>
            </a:r>
            <a:endParaRPr lang="en-US" sz="1200" b="1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5327805" y="2337094"/>
            <a:ext cx="3441291" cy="2205409"/>
          </a:xfrm>
          <a:prstGeom prst="roundRect">
            <a:avLst>
              <a:gd name="adj" fmla="val 740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1. Home / office automation Industry.</a:t>
            </a:r>
          </a:p>
          <a:p>
            <a:r>
              <a:rPr lang="en-US" sz="1100" i="1" kern="0" dirty="0" smtClean="0">
                <a:solidFill>
                  <a:sysClr val="windowText" lastClr="000000"/>
                </a:solidFill>
              </a:rPr>
              <a:t>2. Electricity providers.</a:t>
            </a:r>
            <a:endParaRPr lang="en-US" sz="1100" i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80" y="140629"/>
            <a:ext cx="2036240" cy="43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25" y="4747400"/>
            <a:ext cx="1020710" cy="3702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0257" y="845500"/>
            <a:ext cx="782690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Idea Id: 3182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Theme: Climate change    </a:t>
            </a:r>
          </a:p>
          <a:p>
            <a:pPr marL="74064" defTabSz="1216780" eaLnBrk="0" hangingPunct="0">
              <a:spcBef>
                <a:spcPts val="133"/>
              </a:spcBef>
              <a:spcAft>
                <a:spcPts val="133"/>
              </a:spcAft>
              <a:tabLst>
                <a:tab pos="241240" algn="l"/>
              </a:tabLst>
            </a:pPr>
            <a:r>
              <a:rPr lang="en-US" sz="1400" b="1" i="1" kern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cs typeface="Arial" pitchFamily="34" charset="0"/>
              </a:rPr>
              <a:t>Team Name: CHCGPT-ROCKERS</a:t>
            </a:r>
          </a:p>
        </p:txBody>
      </p:sp>
    </p:spTree>
    <p:extLst>
      <p:ext uri="{BB962C8B-B14F-4D97-AF65-F5344CB8AC3E}">
        <p14:creationId xmlns:p14="http://schemas.microsoft.com/office/powerpoint/2010/main" val="14358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4800595" y="1592764"/>
            <a:ext cx="715550" cy="42343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040642"/>
            <a:ext cx="8385048" cy="3319272"/>
          </a:xfrm>
        </p:spPr>
        <p:txBody>
          <a:bodyPr/>
          <a:lstStyle/>
          <a:p>
            <a:r>
              <a:rPr lang="en-US" dirty="0" smtClean="0"/>
              <a:t>Architecture Diagram if any can be attached here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embed the links for the submission done on IBM Cloud </a:t>
            </a:r>
            <a:r>
              <a:rPr lang="en-US" dirty="0" smtClean="0"/>
              <a:t>here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link :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github.com/joymaitra/CFC2020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Youtube</a:t>
            </a:r>
            <a:r>
              <a:rPr lang="en-US" dirty="0" smtClean="0"/>
              <a:t> link </a:t>
            </a:r>
            <a:r>
              <a:rPr lang="en-US"/>
              <a:t>:   https://youtu.be/JwvFwoa1WFM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/>
              <a:t>Idea Description(Short)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82" y="4747400"/>
            <a:ext cx="1020710" cy="37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2" y="1646491"/>
            <a:ext cx="379875" cy="379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9" y="1446762"/>
            <a:ext cx="270044" cy="2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2" y="1792016"/>
            <a:ext cx="202759" cy="20275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85051" y="1856823"/>
            <a:ext cx="619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58638" y="1618802"/>
            <a:ext cx="160593" cy="17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42855" y="1975650"/>
            <a:ext cx="576376" cy="19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96" y="2221917"/>
            <a:ext cx="245720" cy="245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46" y="1900168"/>
            <a:ext cx="240635" cy="240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7" y="2221917"/>
            <a:ext cx="263294" cy="2632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01" y="2221917"/>
            <a:ext cx="191180" cy="17490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26" idx="3"/>
          </p:cNvCxnSpPr>
          <p:nvPr/>
        </p:nvCxnSpPr>
        <p:spPr>
          <a:xfrm flipV="1">
            <a:off x="2245710" y="1975649"/>
            <a:ext cx="594271" cy="10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708" y="2115179"/>
            <a:ext cx="253027" cy="25302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047334" y="1787255"/>
            <a:ext cx="1924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70" y="1631180"/>
            <a:ext cx="317971" cy="34446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377290" y="1787256"/>
            <a:ext cx="38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67" y="1550710"/>
            <a:ext cx="170218" cy="166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00" y="1674042"/>
            <a:ext cx="443388" cy="3016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55" y="1592764"/>
            <a:ext cx="388983" cy="3889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64" y="2013557"/>
            <a:ext cx="127246" cy="1272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526287"/>
            <a:ext cx="148034" cy="1480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749531"/>
            <a:ext cx="148034" cy="1480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72" y="1987413"/>
            <a:ext cx="186670" cy="18667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623053" y="1609110"/>
            <a:ext cx="300038" cy="17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33873" y="1854893"/>
            <a:ext cx="28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3873" y="1948964"/>
            <a:ext cx="289218" cy="12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32060" y="1794686"/>
            <a:ext cx="83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End consumers</a:t>
            </a:r>
            <a:endParaRPr lang="en-US" sz="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2" y="1999138"/>
            <a:ext cx="301696" cy="301696"/>
          </a:xfrm>
          <a:prstGeom prst="rect">
            <a:avLst/>
          </a:prstGeom>
        </p:spPr>
      </p:pic>
      <p:cxnSp>
        <p:nvCxnSpPr>
          <p:cNvPr id="35" name="Elbow Connector 34"/>
          <p:cNvCxnSpPr/>
          <p:nvPr/>
        </p:nvCxnSpPr>
        <p:spPr>
          <a:xfrm>
            <a:off x="5146803" y="2070816"/>
            <a:ext cx="891541" cy="290271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28" y="1539705"/>
            <a:ext cx="301696" cy="30169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38344" y="2252611"/>
            <a:ext cx="1544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Energy producers for estimation </a:t>
            </a:r>
            <a:endParaRPr lang="en-US" sz="8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79306" y="1770994"/>
            <a:ext cx="28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26551" y="2070076"/>
            <a:ext cx="265611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29062" y="1972286"/>
            <a:ext cx="7010" cy="9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993239" y="2080985"/>
            <a:ext cx="235528" cy="13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228767" y="2080985"/>
            <a:ext cx="120903" cy="1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228767" y="2080985"/>
            <a:ext cx="496830" cy="14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65833" y="1436092"/>
            <a:ext cx="7183044" cy="109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8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EFC3EF-F740-4E8E-AA54-685BC1D97A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48" y="253078"/>
            <a:ext cx="8385048" cy="795528"/>
          </a:xfrm>
        </p:spPr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154473"/>
            <a:ext cx="2035278" cy="43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82" y="4747400"/>
            <a:ext cx="1020710" cy="370258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1196502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1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3051242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2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67319" y="2548647"/>
            <a:ext cx="4747098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63430" y="1938838"/>
            <a:ext cx="0" cy="11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954776" y="2978645"/>
            <a:ext cx="1420238" cy="9416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Create AI based consumption plan for better utilization of the energy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19720" y="3236068"/>
            <a:ext cx="1420238" cy="389106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Implement in homes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513306" y="2023353"/>
            <a:ext cx="0" cy="8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901117" y="1459149"/>
            <a:ext cx="924128" cy="4182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Phase 3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804651" y="2978645"/>
            <a:ext cx="1420238" cy="9416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</a:rPr>
              <a:t>Implement in offices and industries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63181" y="2023353"/>
            <a:ext cx="0" cy="8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14417" y="2548647"/>
            <a:ext cx="1964987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47348"/>
      </p:ext>
    </p:extLst>
  </p:cSld>
  <p:clrMapOvr>
    <a:masterClrMapping/>
  </p:clrMapOvr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iticality xmlns="3a98b63c-e4b6-4949-b066-c7278696d2a3">C3</Criticality>
    <TaxCatchAll xmlns="3a98b63c-e4b6-4949-b066-c7278696d2a3">
      <Value>41</Value>
      <Value>14</Value>
    </TaxCatchAll>
    <oddac9f5954d4f2b8cc22882a67a0a55 xmlns="3a98b63c-e4b6-4949-b066-c7278696d2a3">
      <Terms xmlns="http://schemas.microsoft.com/office/infopath/2007/PartnerControls"/>
    </oddac9f5954d4f2b8cc22882a67a0a55>
    <IsCertified xmlns="3a98b63c-e4b6-4949-b066-c7278696d2a3">No</IsCertified>
    <Approved_x0020_Date xmlns="3a98b63c-e4b6-4949-b066-c7278696d2a3">2020-01-02T09:02:21+00:00</Approved_x0020_Date>
    <If_x0020_this_x0020_document_x0020_is_x0020_leaked_x002f_lost_x002c__x0020_could_x0020_there_x0020_be_x0020_loss_x0020_of_x0020_Cognizant_x0020_Trade_x0020_Secret_x0020__x002f__x0020_Patent_x0020_Protection_x003f_ xmlns="3a98b63c-e4b6-4949-b066-c7278696d2a3">Little or No Chance</If_x0020_this_x0020_document_x0020_is_x0020_leaked_x002f_lost_x002c__x0020_could_x0020_there_x0020_be_x0020_loss_x0020_of_x0020_Cognizant_x0020_Trade_x0020_Secret_x0020__x002f__x0020_Patent_x0020_Protection_x003f_>
    <Terms_x0020__x0026__x0020_Conditions xmlns="3a98b63c-e4b6-4949-b066-c7278696d2a3">
      <Value>I hereby confirm that this document does not contain any Cognizant/Customer confidential content and has been shared only with the appropriate audience.</Value>
    </Terms_x0020__x0026__x0020_Conditions>
    <Approved_x0020_By xmlns="3a98b63c-e4b6-4949-b066-c7278696d2a3">
      <UserInfo>
        <DisplayName>Mohan, Vijay (Cognizant)</DisplayName>
        <AccountId>276</AccountId>
        <AccountType/>
      </UserInfo>
    </Approved_x0020_By>
    <Approvers xmlns="3a98b63c-e4b6-4949-b066-c7278696d2a3">DE_Approvers</Approvers>
    <Rejected_x0020_Date xmlns="3a98b63c-e4b6-4949-b066-c7278696d2a3" xsi:nil="true"/>
    <ArchivalDate xmlns="8eee6e3a-f15c-45a4-a98e-64b2de71ed30" xsi:nil="true"/>
    <Leadership xmlns="3a98b63c-e4b6-4949-b066-c7278696d2a3">DE_Leadership</Leadership>
    <Last_x0020_Updated_x0020_By xmlns="3a98b63c-e4b6-4949-b066-c7278696d2a3">
      <UserInfo>
        <DisplayName>Mohan, Vijay (Cognizant)</DisplayName>
        <AccountId>276</AccountId>
        <AccountType/>
      </UserInfo>
    </Last_x0020_Updated_x0020_By>
    <Description_x0020_Of_x0020_The_x0020_Asset xmlns="3a98b63c-e4b6-4949-b066-c7278696d2a3">DE 2020 Presentation template.</Description_x0020_Of_x0020_The_x0020_Asset>
    <Average_x0020_Criticality_x0020_Score xmlns="3a98b63c-e4b6-4949-b066-c7278696d2a3">0</Average_x0020_Criticality_x0020_Score>
    <Contributors xmlns="3a98b63c-e4b6-4949-b066-c7278696d2a3">DE_Contributors</Contributors>
    <Developers xmlns="3a98b63c-e4b6-4949-b066-c7278696d2a3">DE_Developers</Developers>
    <Will_x0020_our_x0020_competitors_x0020_be_x0020_interested_x0020_in_x0020_acquiring_x0020_the_x0020_information_x0020_shared_x0020_in_x0020_this_x0020_document_x003f_ xmlns="3a98b63c-e4b6-4949-b066-c7278696d2a3">Little or No Chance</Will_x0020_our_x0020_competitors_x0020_be_x0020_interested_x0020_in_x0020_acquiring_x0020_the_x0020_information_x0020_shared_x0020_in_x0020_this_x0020_document_x003f_>
    <ELC_x0020_Phase xmlns="3a98b63c-e4b6-4949-b066-c7278696d2a3">Pursuit</ELC_x0020_Phase>
    <Restriction xmlns="3a98b63c-e4b6-4949-b066-c7278696d2a3">Shared with Enterprise</Restriction>
    <Users xmlns="3a98b63c-e4b6-4949-b066-c7278696d2a3">DE_Users</Users>
    <Source_x0020_Name xmlns="3a98b63c-e4b6-4949-b066-c7278696d2a3">DE</Source_x0020_Name>
    <If_x0020_this_x0020_document_x0020_is_x0020_leaked_x002f_lost_x002c__x0020_could_x0020_there_x0020_be_x0020_loss_x0020_of_x0020_sales_x0020_or_x0020_customer_x0020_confidence_x003f_ xmlns="3a98b63c-e4b6-4949-b066-c7278696d2a3">Little or No Chance</If_x0020_this_x0020_document_x0020_is_x0020_leaked_x002f_lost_x002c__x0020_could_x0020_there_x0020_be_x0020_loss_x0020_of_x0020_sales_x0020_or_x0020_customer_x0020_confidence_x003f_>
    <a5dea8e4894849ecb670363feb574b5c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 Excellence</TermName>
          <TermId xmlns="http://schemas.microsoft.com/office/infopath/2007/PartnerControls">415f9a5a-8ea2-40e5-be30-6a9427a66a59</TermId>
        </TermInfo>
      </Terms>
    </a5dea8e4894849ecb670363feb574b5c>
    <Asset_x0020_Owner xmlns="3a98b63c-e4b6-4949-b066-c7278696d2a3">
      <UserInfo>
        <DisplayName>i:0#.w|cts\189541</DisplayName>
        <AccountId>276</AccountId>
        <AccountType/>
      </UserInfo>
    </Asset_x0020_Owner>
    <Champions xmlns="3a98b63c-e4b6-4949-b066-c7278696d2a3">DE_Champions</Champions>
    <jf6c112928f14c30a6627f64d536a738 xmlns="3a98b63c-e4b6-4949-b066-c7278696d2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</TermName>
          <TermId xmlns="http://schemas.microsoft.com/office/infopath/2007/PartnerControls">fe4b05a8-bea3-4973-a9cb-254853996c0a</TermId>
        </TermInfo>
      </Terms>
    </jf6c112928f14c30a6627f64d536a738>
    <Confidentiality xmlns="3a98b63c-e4b6-4949-b066-c7278696d2a3">Available for Distribution</Confidentiality>
    <LessonsLearntlinkUrl xmlns="3a98b63c-e4b6-4949-b066-c7278696d2a3" xsi:nil="true"/>
    <o17a2cac02b44a59945c74e986caaa1d xmlns="3a98b63c-e4b6-4949-b066-c7278696d2a3">
      <Terms xmlns="http://schemas.microsoft.com/office/infopath/2007/PartnerControls"/>
    </o17a2cac02b44a59945c74e986caaa1d>
    <_x0075_g01 xmlns="8eee6e3a-f15c-45a4-a98e-64b2de71ed30" xsi:nil="true"/>
    <jb3c803b1b7d46f6b151d79f964b244d xmlns="3a98b63c-e4b6-4949-b066-c7278696d2a3">
      <Terms xmlns="http://schemas.microsoft.com/office/infopath/2007/PartnerControls"/>
    </jb3c803b1b7d46f6b151d79f964b244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87B40EF3A2ACC24FBC29E6689819F2550030FF8B6612B8F046B969926EF2E043B0" ma:contentTypeVersion="20" ma:contentTypeDescription="" ma:contentTypeScope="" ma:versionID="a2180d79b53e519452bb2e3507bcbbac">
  <xsd:schema xmlns:xsd="http://www.w3.org/2001/XMLSchema" xmlns:xs="http://www.w3.org/2001/XMLSchema" xmlns:p="http://schemas.microsoft.com/office/2006/metadata/properties" xmlns:ns1="http://schemas.microsoft.com/sharepoint/v3" xmlns:ns2="3a98b63c-e4b6-4949-b066-c7278696d2a3" xmlns:ns3="8eee6e3a-f15c-45a4-a98e-64b2de71ed30" targetNamespace="http://schemas.microsoft.com/office/2006/metadata/properties" ma:root="true" ma:fieldsID="b2f29b1614f885afe7a07bc88044f138" ns1:_="" ns2:_="" ns3:_="">
    <xsd:import namespace="http://schemas.microsoft.com/sharepoint/v3"/>
    <xsd:import namespace="3a98b63c-e4b6-4949-b066-c7278696d2a3"/>
    <xsd:import namespace="8eee6e3a-f15c-45a4-a98e-64b2de71ed30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The_x0020_Asset" minOccurs="0"/>
                <xsd:element ref="ns2:Confidentiality"/>
                <xsd:element ref="ns2:Restriction"/>
                <xsd:element ref="ns2:ELC_x0020_Phas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pprovers" minOccurs="0"/>
                <xsd:element ref="ns2:Average_x0020_Criticality_x0020_Score" minOccurs="0"/>
                <xsd:element ref="ns2:Champions" minOccurs="0"/>
                <xsd:element ref="ns2:Contributors" minOccurs="0"/>
                <xsd:element ref="ns2:Criticality" minOccurs="0"/>
                <xsd:element ref="ns2:Developers" minOccurs="0"/>
                <xsd:element ref="ns2:Leadership" minOccurs="0"/>
                <xsd:element ref="ns2:Users" minOccurs="0"/>
                <xsd:element ref="ns2:Source_x0020_Name" minOccurs="0"/>
                <xsd:element ref="ns2:Last_x0020_Updated_x0020_By" minOccurs="0"/>
                <xsd:element ref="ns2:Rejected_x0020_Date" minOccurs="0"/>
                <xsd:element ref="ns2:jf6c112928f14c30a6627f64d536a738" minOccurs="0"/>
                <xsd:element ref="ns2:TaxCatchAll" minOccurs="0"/>
                <xsd:element ref="ns2:TaxCatchAllLabel" minOccurs="0"/>
                <xsd:element ref="ns2:a5dea8e4894849ecb670363feb574b5c" minOccurs="0"/>
                <xsd:element ref="ns2:oddac9f5954d4f2b8cc22882a67a0a55" minOccurs="0"/>
                <xsd:element ref="ns2:jb3c803b1b7d46f6b151d79f964b244d" minOccurs="0"/>
                <xsd:element ref="ns2:o17a2cac02b44a59945c74e986caaa1d" minOccurs="0"/>
                <xsd:element ref="ns3:ArchivalDate" minOccurs="0"/>
                <xsd:element ref="ns1:_dlc_Exempt" minOccurs="0"/>
                <xsd:element ref="ns1:_dlc_ExpireDateSaved" minOccurs="0"/>
                <xsd:element ref="ns1:_dlc_ExpireDate" minOccurs="0"/>
                <xsd:element ref="ns3:_x0075_g01" minOccurs="0"/>
                <xsd:element ref="ns2:LessonsLearntlink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48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9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50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8b63c-e4b6-4949-b066-c7278696d2a3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The_x0020_Asset" ma:index="3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Shared with Enterprise" ma:description="DE Restricted – for documents that are specific to DE Team and can be viewed only by the DE Team.&#10;Shared with Enterprise -for documents that can be viewed by all Cognizant associates." ma:format="Dropdown" ma:internalName="Restriction">
      <xsd:simpleType>
        <xsd:restriction base="dms:Choice">
          <xsd:enumeration value="DE Restricted"/>
          <xsd:enumeration value="Shared with Enterprise"/>
        </xsd:restriction>
      </xsd:simpleType>
    </xsd:element>
    <xsd:element name="ELC_x0020_Phase" ma:index="6" ma:displayName="ELC Phase" ma:default="Pursuit" ma:format="Dropdown" ma:internalName="ELC_x0020_Phase">
      <xsd:simpleType>
        <xsd:restriction base="dms:Choice">
          <xsd:enumeration value="Pursuit"/>
          <xsd:enumeration value="Delivery"/>
        </xsd:restriction>
      </xsd:simpleType>
    </xsd:element>
    <xsd:element name="IsCertified" ma:index="12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3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4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5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6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7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8" nillable="true" ma:displayName="Approved Date" ma:format="DateTime" ma:internalName="Approved_x0020_Date">
      <xsd:simpleType>
        <xsd:restriction base="dms:DateTime"/>
      </xsd:simpleType>
    </xsd:element>
    <xsd:element name="Approvers" ma:index="19" nillable="true" ma:displayName="Approvers" ma:internalName="Approvers">
      <xsd:simpleType>
        <xsd:restriction base="dms:Text">
          <xsd:maxLength value="255"/>
        </xsd:restriction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hampions" ma:index="21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22" nillable="true" ma:displayName="Contributors" ma:internalName="Contributors">
      <xsd:simpleType>
        <xsd:restriction base="dms:Text">
          <xsd:maxLength value="255"/>
        </xsd:restriction>
      </xsd:simpleType>
    </xsd:element>
    <xsd:element name="Criticality" ma:index="23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Developers" ma:index="24" nillable="true" ma:displayName="Developers" ma:internalName="Developers">
      <xsd:simpleType>
        <xsd:restriction base="dms:Text">
          <xsd:maxLength value="255"/>
        </xsd:restriction>
      </xsd:simpleType>
    </xsd:element>
    <xsd:element name="Leadership" ma:index="25" nillable="true" ma:displayName="Leadership" ma:internalName="Leadership">
      <xsd:simpleType>
        <xsd:restriction base="dms:Text">
          <xsd:maxLength value="255"/>
        </xsd:restriction>
      </xsd:simpleType>
    </xsd:element>
    <xsd:element name="Users" ma:index="26" nillable="true" ma:displayName="Users" ma:internalName="Users">
      <xsd:simpleType>
        <xsd:restriction base="dms:Text">
          <xsd:maxLength value="255"/>
        </xsd:restriction>
      </xsd:simpleType>
    </xsd:element>
    <xsd:element name="Source_x0020_Name" ma:index="27" nillable="true" ma:displayName="Source Name" ma:internalName="Source_x0020_Name">
      <xsd:simpleType>
        <xsd:restriction base="dms:Text">
          <xsd:maxLength value="255"/>
        </xsd:restriction>
      </xsd:simpleType>
    </xsd:element>
    <xsd:element name="Last_x0020_Updated_x0020_By" ma:index="33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" ma:index="34" nillable="true" ma:displayName="Rejected Date" ma:format="DateTime" ma:internalName="Rejected_x0020_Date">
      <xsd:simpleType>
        <xsd:restriction base="dms:DateTime"/>
      </xsd:simpleType>
    </xsd:element>
    <xsd:element name="jf6c112928f14c30a6627f64d536a738" ma:index="36" ma:taxonomy="true" ma:internalName="jf6c112928f14c30a6627f64d536a738" ma:taxonomyFieldName="Tower" ma:displayName="Tower" ma:readOnly="false" ma:default="" ma:fieldId="{3f6c1129-28f1-4c30-a662-7f64d536a738}" ma:taxonomyMulti="true" ma:sspId="da2a8d6e-eaef-4067-bfde-2a78757b0a8e" ma:termSetId="ae5e7742-2b6c-40af-86cc-f92ac5e469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7" nillable="true" ma:displayName="Taxonomy Catch All Column" ma:hidden="true" ma:list="{3a54751c-40fd-4efe-aae9-51a0e0082dac}" ma:internalName="TaxCatchAll" ma:showField="CatchAllData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8" nillable="true" ma:displayName="Taxonomy Catch All Column1" ma:hidden="true" ma:list="{3a54751c-40fd-4efe-aae9-51a0e0082dac}" ma:internalName="TaxCatchAllLabel" ma:readOnly="true" ma:showField="CatchAllDataLabel" ma:web="3a98b63c-e4b6-4949-b066-c7278696d2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dea8e4894849ecb670363feb574b5c" ma:index="40" ma:taxonomy="true" ma:internalName="a5dea8e4894849ecb670363feb574b5c" ma:taxonomyFieldName="Initiative_x002F_Charter" ma:displayName="Initiative/Charter" ma:readOnly="false" ma:default="" ma:fieldId="{a5dea8e4-8948-49ec-b670-363feb574b5c}" ma:taxonomyMulti="true" ma:sspId="da2a8d6e-eaef-4067-bfde-2a78757b0a8e" ma:termSetId="656f4df8-f00f-4873-a99e-062d84052a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dac9f5954d4f2b8cc22882a67a0a55" ma:index="42" nillable="true" ma:taxonomy="true" ma:internalName="oddac9f5954d4f2b8cc22882a67a0a55" ma:taxonomyFieldName="Track" ma:displayName="Track" ma:default="" ma:fieldId="{8ddac9f5-954d-4f2b-8cc2-2882a67a0a55}" ma:taxonomyMulti="true" ma:sspId="da2a8d6e-eaef-4067-bfde-2a78757b0a8e" ma:termSetId="270ae99c-98b3-420a-8762-b043229c3b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b3c803b1b7d46f6b151d79f964b244d" ma:index="44" nillable="true" ma:taxonomy="true" ma:internalName="jb3c803b1b7d46f6b151d79f964b244d" ma:taxonomyFieldName="BU_x0020_or_x0020_Practice" ma:displayName="BU or Practice" ma:default="" ma:fieldId="{3b3c803b-1b7d-46f6-b151-d79f964b244d}" ma:taxonomyMulti="true" ma:sspId="da2a8d6e-eaef-4067-bfde-2a78757b0a8e" ma:termSetId="6620a2eb-6647-4854-9b86-6ff7be128d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17a2cac02b44a59945c74e986caaa1d" ma:index="46" nillable="true" ma:taxonomy="true" ma:internalName="o17a2cac02b44a59945c74e986caaa1d" ma:taxonomyFieldName="Template_x0020_Type" ma:displayName="Template Type" ma:default="" ma:fieldId="{817a2cac-02b4-4a59-945c-74e986caaa1d}" ma:taxonomyMulti="true" ma:sspId="da2a8d6e-eaef-4067-bfde-2a78757b0a8e" ma:termSetId="3d9c851c-2c54-4358-8a86-e795e7497a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ssonsLearntlinkUrl" ma:index="53" nillable="true" ma:displayName="LessonsLearntlinkUrl" ma:internalName="LessonsLearntlinkUr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e6e3a-f15c-45a4-a98e-64b2de71ed30" elementFormDefault="qualified">
    <xsd:import namespace="http://schemas.microsoft.com/office/2006/documentManagement/types"/>
    <xsd:import namespace="http://schemas.microsoft.com/office/infopath/2007/PartnerControls"/>
    <xsd:element name="ArchivalDate" ma:index="47" nillable="true" ma:displayName="ArchivalDate" ma:format="DateOnly" ma:hidden="true" ma:internalName="ArchivalDate" ma:readOnly="false">
      <xsd:simpleType>
        <xsd:restriction base="dms:DateTime"/>
      </xsd:simpleType>
    </xsd:element>
    <xsd:element name="_x0075_g01" ma:index="52" nillable="true" ma:displayName="Text" ma:internalName="_x0075_g01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A4A43-4DEB-41B1-8214-1B44DCEFF617}">
  <ds:schemaRefs>
    <ds:schemaRef ds:uri="8eee6e3a-f15c-45a4-a98e-64b2de71ed30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3a98b63c-e4b6-4949-b066-c7278696d2a3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33C16D-F868-43FF-9A83-5B254BF35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8D265-C2FD-419C-AE0E-12077F9E5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98b63c-e4b6-4949-b066-c7278696d2a3"/>
    <ds:schemaRef ds:uri="8eee6e3a-f15c-45a4-a98e-64b2de71e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2439</TotalTime>
  <Words>340</Words>
  <Application>Microsoft Office PowerPoint</Application>
  <PresentationFormat>On-screen Show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Courier New</vt:lpstr>
      <vt:lpstr>2018 White Graphic</vt:lpstr>
      <vt:lpstr>Idea Proposal</vt:lpstr>
      <vt:lpstr>Idea Description(Short)</vt:lpstr>
      <vt:lpstr>Idea Description(Short)</vt:lpstr>
      <vt:lpstr>Idea Description(Short)</vt:lpstr>
      <vt:lpstr>Road Map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2020 - Presentation Template - White</dc:title>
  <dc:creator>Mohan, Vijay (Cognizant)</dc:creator>
  <cp:lastModifiedBy>Maitra, Joy (Cognizant)</cp:lastModifiedBy>
  <cp:revision>77</cp:revision>
  <dcterms:created xsi:type="dcterms:W3CDTF">2018-12-11T06:40:21Z</dcterms:created>
  <dcterms:modified xsi:type="dcterms:W3CDTF">2020-07-31T16:12:16Z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0x01010087B40EF3A2ACC24FBC29E6689819F2550030FF8B6612B8F046B969926EF2E043B0</vt:lpwstr>
  </property>
  <property fmtid="{D5CDD505-2E9C-101B-9397-08002B2CF9AE}" pid="3" name="_dlc_policyId">
    <vt:lpwstr>/org/DE/Repository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Initiative/Charter">
    <vt:lpwstr>41;#Delivery Excellence|415f9a5a-8ea2-40e5-be30-6a9427a66a59</vt:lpwstr>
  </property>
  <property fmtid="{D5CDD505-2E9C-101B-9397-08002B2CF9AE}" pid="6" name="Tower">
    <vt:lpwstr>14;#DE|fe4b05a8-bea3-4973-a9cb-254853996c0a</vt:lpwstr>
  </property>
  <property fmtid="{D5CDD505-2E9C-101B-9397-08002B2CF9AE}" pid="7" name="Service Line / Area">
    <vt:lpwstr/>
  </property>
  <property fmtid="{D5CDD505-2E9C-101B-9397-08002B2CF9AE}" pid="8" name="Track">
    <vt:lpwstr/>
  </property>
  <property fmtid="{D5CDD505-2E9C-101B-9397-08002B2CF9AE}" pid="9" name="Template Type">
    <vt:lpwstr/>
  </property>
  <property fmtid="{D5CDD505-2E9C-101B-9397-08002B2CF9AE}" pid="10" name="BU or Practice">
    <vt:lpwstr/>
  </property>
  <property fmtid="{D5CDD505-2E9C-101B-9397-08002B2CF9AE}" pid="11" name="WorkflowChangePath">
    <vt:lpwstr>3b643a02-9de9-4de3-8a28-9e3996ed85b1,4;3b643a02-9de9-4de3-8a28-9e3996ed85b1,4;3b643a02-9de9-4de3-8a28-9e3996ed85b1,4;3b643a02-9de9-4de3-8a28-9e3996ed85b1,5;3b643a02-9de9-4de3-8a28-9e3996ed85b1,5;3b643a02-9de9-4de3-8a28-9e3996ed85b1,6;</vt:lpwstr>
  </property>
  <property fmtid="{D5CDD505-2E9C-101B-9397-08002B2CF9AE}" pid="12" name="n44e5a2e38f14557bc4d3eaf59f3a6f9">
    <vt:lpwstr/>
  </property>
</Properties>
</file>