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84" r:id="rId7"/>
    <p:sldId id="317" r:id="rId8"/>
    <p:sldId id="277" r:id="rId9"/>
    <p:sldId id="392" r:id="rId10"/>
    <p:sldId id="278" r:id="rId11"/>
    <p:sldId id="279" r:id="rId12"/>
    <p:sldId id="268" r:id="rId13"/>
    <p:sldId id="272"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3725" autoAdjust="0"/>
  </p:normalViewPr>
  <p:slideViewPr>
    <p:cSldViewPr snapToGrid="0">
      <p:cViewPr varScale="1">
        <p:scale>
          <a:sx n="85" d="100"/>
          <a:sy n="85" d="100"/>
        </p:scale>
        <p:origin x="96" y="19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1 week</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Setup Azure account with security and selected services</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1 week</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Team identification, onboarding and Business Unit-wise document prioritization</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2 week</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Upload scanned document to blob storage and loading the structured output data to Azure table and </a:t>
          </a:r>
          <a:r>
            <a:rPr lang="en-US" sz="1800" dirty="0" err="1">
              <a:latin typeface="+mn-lt"/>
            </a:rPr>
            <a:t>PowerBI</a:t>
          </a:r>
          <a:r>
            <a:rPr lang="en-US" sz="1800" dirty="0">
              <a:latin typeface="+mn-lt"/>
            </a:rPr>
            <a:t>.</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1 week</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Data Validation by BUs using the visualization tool</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custLinFactNeighborX="24240">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custLinFactNeighborX="12014" custLinFactNeighborY="0">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1 week</a:t>
          </a:r>
        </a:p>
      </dsp:txBody>
      <dsp:txXfrm rot="5400000">
        <a:off x="814375" y="1810365"/>
        <a:ext cx="2355667" cy="359130"/>
      </dsp:txXfrm>
    </dsp:sp>
    <dsp:sp modelId="{45A02F84-C6CB-43F5-AEE4-3EA66C2BD25F}">
      <dsp:nvSpPr>
        <dsp:cNvPr id="0" name=""/>
        <dsp:cNvSpPr/>
      </dsp:nvSpPr>
      <dsp:spPr>
        <a:xfrm>
          <a:off x="962787"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Setup Azure account with security and selected services</a:t>
          </a:r>
        </a:p>
      </dsp:txBody>
      <dsp:txXfrm>
        <a:off x="962787"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1 week</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Team identification, onboarding and Business Unit-wise document prioritization</a:t>
          </a: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2 week</a:t>
          </a:r>
        </a:p>
      </dsp:txBody>
      <dsp:txXfrm>
        <a:off x="5545137" y="1790937"/>
        <a:ext cx="2375095" cy="397986"/>
      </dsp:txXfrm>
    </dsp:sp>
    <dsp:sp modelId="{80CDBBF8-C6B4-4166-87C1-DC9120CC7586}">
      <dsp:nvSpPr>
        <dsp:cNvPr id="0" name=""/>
        <dsp:cNvSpPr/>
      </dsp:nvSpPr>
      <dsp:spPr>
        <a:xfrm>
          <a:off x="5229012"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Upload scanned document to blob storage and loading the structured output data to Azure table and </a:t>
          </a:r>
          <a:r>
            <a:rPr lang="en-US" sz="1800" kern="1200" dirty="0" err="1">
              <a:latin typeface="+mn-lt"/>
            </a:rPr>
            <a:t>PowerBI</a:t>
          </a:r>
          <a:r>
            <a:rPr lang="en-US" sz="1800" kern="1200" dirty="0">
              <a:latin typeface="+mn-lt"/>
            </a:rPr>
            <a:t>.</a:t>
          </a:r>
        </a:p>
      </dsp:txBody>
      <dsp:txXfrm>
        <a:off x="5229012"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1 week</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Data Validation by BUs using the visualization tool</a:t>
          </a:r>
          <a:endParaRPr lang="en-US" sz="1800" kern="1200" dirty="0">
            <a:latin typeface="+mn-lt"/>
          </a:endParaRP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89032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Image Document Optimizer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Joy Maitra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C7CB2760-518D-1D0B-EE1D-F7F3FEE3871D}"/>
              </a:ext>
            </a:extLst>
          </p:cNvPr>
          <p:cNvCxnSpPr/>
          <p:nvPr/>
        </p:nvCxnSpPr>
        <p:spPr>
          <a:xfrm>
            <a:off x="6096000" y="2112963"/>
            <a:ext cx="0" cy="1781704"/>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941504452"/>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cxnSp>
        <p:nvCxnSpPr>
          <p:cNvPr id="8" name="Connector: Elbow 7">
            <a:extLst>
              <a:ext uri="{FF2B5EF4-FFF2-40B4-BE49-F238E27FC236}">
                <a16:creationId xmlns:a16="http://schemas.microsoft.com/office/drawing/2014/main" id="{D9ED6401-1DB6-A5F1-E91B-C49288BD1EA6}"/>
              </a:ext>
            </a:extLst>
          </p:cNvPr>
          <p:cNvCxnSpPr>
            <a:cxnSpLocks/>
          </p:cNvCxnSpPr>
          <p:nvPr/>
        </p:nvCxnSpPr>
        <p:spPr>
          <a:xfrm rot="10800000">
            <a:off x="6096000" y="2112964"/>
            <a:ext cx="4699000" cy="1989930"/>
          </a:xfrm>
          <a:prstGeom prst="bentConnector3">
            <a:avLst>
              <a:gd name="adj1" fmla="val -13904"/>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D36053F-F08D-2FCB-F161-307029911C9A}"/>
              </a:ext>
            </a:extLst>
          </p:cNvPr>
          <p:cNvSpPr txBox="1"/>
          <p:nvPr/>
        </p:nvSpPr>
        <p:spPr>
          <a:xfrm>
            <a:off x="6784622" y="1072443"/>
            <a:ext cx="4402667" cy="923330"/>
          </a:xfrm>
          <a:prstGeom prst="rect">
            <a:avLst/>
          </a:prstGeom>
          <a:noFill/>
        </p:spPr>
        <p:txBody>
          <a:bodyPr wrap="square" rtlCol="0">
            <a:spAutoFit/>
          </a:bodyPr>
          <a:lstStyle/>
          <a:p>
            <a:pPr algn="ctr"/>
            <a:r>
              <a:rPr lang="en-US" dirty="0"/>
              <a:t>Repeat the activities of the last 2 phases till all the Documents are processed and validated.</a:t>
            </a:r>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691468" y="3962400"/>
            <a:ext cx="7792355" cy="2109788"/>
          </a:xfrm>
        </p:spPr>
        <p:txBody>
          <a:bodyPr>
            <a:normAutofit fontScale="92500" lnSpcReduction="10000"/>
          </a:bodyPr>
          <a:lstStyle/>
          <a:p>
            <a:r>
              <a:rPr lang="en-US" dirty="0"/>
              <a:t>I am a Senior solution Architect with experience in the deployment of similar solutions in multiple enterprises. The solution provided above is the Holistic overview of how to address the problem statement, not only from core aspects but also on the security of the data. HIPAA and other compliance and are of utmost importance when it comes to personal data of the customer. The approach also need to have data governance in </a:t>
            </a:r>
            <a:r>
              <a:rPr lang="en-US"/>
              <a:t>place to </a:t>
            </a:r>
            <a:r>
              <a:rPr lang="en-US" dirty="0"/>
              <a:t>limit the data consumers to have limited and encrypted/masked data access.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rPr>
              <a:t>Tuesday, February 2, 20XX</a:t>
            </a:r>
            <a:endParaRPr kumimoji="0" lang="en-US" sz="1000" b="0" i="0" u="none" strike="noStrike" kern="1200" cap="none" spc="0" normalizeH="0" baseline="0" noProof="0" dirty="0">
              <a:ln>
                <a:noFill/>
              </a:ln>
              <a:solidFill>
                <a:prstClr val="white">
                  <a:lumMod val="65000"/>
                  <a:alpha val="80000"/>
                </a:prstClr>
              </a:solidFill>
              <a:effectLst/>
              <a:uLnTx/>
              <a:uFillTx/>
              <a:latin typeface="Gill Sans MT"/>
              <a:ea typeface="+mn-ea"/>
              <a:cs typeface="+mn-cs"/>
            </a:endParaRP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rPr>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8" name="Subtitle 15">
            <a:extLst>
              <a:ext uri="{FF2B5EF4-FFF2-40B4-BE49-F238E27FC236}">
                <a16:creationId xmlns:a16="http://schemas.microsoft.com/office/drawing/2014/main" id="{8527D500-698E-DACC-2713-C75CA92CF969}"/>
              </a:ext>
            </a:extLst>
          </p:cNvPr>
          <p:cNvSpPr txBox="1">
            <a:spLocks/>
          </p:cNvSpPr>
          <p:nvPr/>
        </p:nvSpPr>
        <p:spPr>
          <a:xfrm>
            <a:off x="550864" y="5113866"/>
            <a:ext cx="3140604" cy="978959"/>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dirty="0"/>
              <a:t>Why consider my solution</a:t>
            </a:r>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Joy Maitra</a:t>
            </a:r>
          </a:p>
          <a:p>
            <a:r>
              <a:rPr lang="en-US" dirty="0"/>
              <a:t>Joy_maitra@yahoo.co.in</a:t>
            </a:r>
          </a:p>
          <a:p>
            <a:r>
              <a:rPr lang="en-US" dirty="0" err="1"/>
              <a:t>Linkedin</a:t>
            </a:r>
            <a:r>
              <a:rPr lang="en-US" dirty="0"/>
              <a:t> : /joy-</a:t>
            </a:r>
            <a:r>
              <a:rPr lang="en-US" dirty="0" err="1"/>
              <a:t>maitra</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Objective</a:t>
            </a:r>
          </a:p>
          <a:p>
            <a:r>
              <a:rPr lang="en-US" dirty="0"/>
              <a:t>Approach</a:t>
            </a:r>
          </a:p>
          <a:p>
            <a:r>
              <a:rPr lang="en-US" dirty="0"/>
              <a:t>Architecture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b="0" i="0" dirty="0">
                <a:solidFill>
                  <a:schemeClr val="tx1">
                    <a:lumMod val="65000"/>
                  </a:schemeClr>
                </a:solidFill>
                <a:effectLst/>
                <a:latin typeface="lato" panose="020F0502020204030203" pitchFamily="34" charset="0"/>
              </a:rPr>
              <a:t>A Huge volume of documents need to be maintained, re-used, preserved for operational activities during the Loan &amp; Deposit Account lifecycle. Optimization is required for these documents to help efficiently store / retrieve the documents.</a:t>
            </a:r>
            <a:r>
              <a:rPr lang="en-US" dirty="0">
                <a:solidFill>
                  <a:schemeClr val="tx1">
                    <a:lumMod val="65000"/>
                  </a:schemeClr>
                </a:solidFill>
              </a:rPr>
              <a:t>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Objective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0" name="TextBox 9">
            <a:extLst>
              <a:ext uri="{FF2B5EF4-FFF2-40B4-BE49-F238E27FC236}">
                <a16:creationId xmlns:a16="http://schemas.microsoft.com/office/drawing/2014/main" id="{81DDEB29-8F80-1E78-72E2-EB6F0411ABDD}"/>
              </a:ext>
            </a:extLst>
          </p:cNvPr>
          <p:cNvSpPr txBox="1"/>
          <p:nvPr/>
        </p:nvSpPr>
        <p:spPr>
          <a:xfrm>
            <a:off x="2630310" y="474133"/>
            <a:ext cx="9234311" cy="5632311"/>
          </a:xfrm>
          <a:prstGeom prst="rect">
            <a:avLst/>
          </a:prstGeom>
          <a:noFill/>
        </p:spPr>
        <p:txBody>
          <a:bodyPr wrap="square" rtlCol="0">
            <a:spAutoFit/>
          </a:bodyPr>
          <a:lstStyle/>
          <a:p>
            <a:pPr algn="l"/>
            <a:r>
              <a:rPr lang="en-US" b="0" i="0" dirty="0">
                <a:solidFill>
                  <a:schemeClr val="tx1">
                    <a:lumMod val="65000"/>
                  </a:schemeClr>
                </a:solidFill>
                <a:effectLst/>
                <a:latin typeface="lato" panose="020F0502020204030203" pitchFamily="34" charset="0"/>
              </a:rPr>
              <a:t>Documents are used during the process of daily operations and are stored as image files or in PDF.</a:t>
            </a:r>
          </a:p>
          <a:p>
            <a:pPr algn="l"/>
            <a:br>
              <a:rPr lang="en-US" b="0" i="0" dirty="0">
                <a:solidFill>
                  <a:schemeClr val="tx1">
                    <a:lumMod val="65000"/>
                  </a:schemeClr>
                </a:solidFill>
                <a:effectLst/>
                <a:latin typeface="lato" panose="020F0502020204030203" pitchFamily="34" charset="0"/>
              </a:rPr>
            </a:br>
            <a:endParaRPr lang="en-US" b="0" i="0" dirty="0">
              <a:solidFill>
                <a:schemeClr val="tx1">
                  <a:lumMod val="65000"/>
                </a:schemeClr>
              </a:solidFill>
              <a:effectLst/>
              <a:latin typeface="lato" panose="020F0502020204030203" pitchFamily="34" charset="0"/>
            </a:endParaRPr>
          </a:p>
          <a:p>
            <a:pPr algn="l"/>
            <a:r>
              <a:rPr lang="en-US" b="0" i="0" dirty="0">
                <a:solidFill>
                  <a:schemeClr val="tx1">
                    <a:lumMod val="65000"/>
                  </a:schemeClr>
                </a:solidFill>
                <a:effectLst/>
                <a:latin typeface="lato" panose="020F0502020204030203" pitchFamily="34" charset="0"/>
              </a:rPr>
              <a:t>The documents can be of varied types such as:</a:t>
            </a:r>
          </a:p>
          <a:p>
            <a:pPr algn="l">
              <a:buFont typeface="+mj-lt"/>
              <a:buAutoNum type="arabicPeriod"/>
            </a:pPr>
            <a:r>
              <a:rPr lang="en-US" b="0" i="0" dirty="0">
                <a:solidFill>
                  <a:schemeClr val="tx1">
                    <a:lumMod val="65000"/>
                  </a:schemeClr>
                </a:solidFill>
                <a:effectLst/>
                <a:latin typeface="lato" panose="020F0502020204030203" pitchFamily="34" charset="0"/>
              </a:rPr>
              <a:t>Application forms</a:t>
            </a:r>
          </a:p>
          <a:p>
            <a:pPr algn="l">
              <a:buFont typeface="+mj-lt"/>
              <a:buAutoNum type="arabicPeriod"/>
            </a:pPr>
            <a:r>
              <a:rPr lang="en-US" b="0" i="0" dirty="0">
                <a:solidFill>
                  <a:schemeClr val="tx1">
                    <a:lumMod val="65000"/>
                  </a:schemeClr>
                </a:solidFill>
                <a:effectLst/>
                <a:latin typeface="lato" panose="020F0502020204030203" pitchFamily="34" charset="0"/>
              </a:rPr>
              <a:t>Customer Request forms</a:t>
            </a:r>
          </a:p>
          <a:p>
            <a:pPr algn="l">
              <a:buFont typeface="+mj-lt"/>
              <a:buAutoNum type="arabicPeriod"/>
            </a:pPr>
            <a:r>
              <a:rPr lang="en-US" b="0" i="0" dirty="0">
                <a:solidFill>
                  <a:schemeClr val="tx1">
                    <a:lumMod val="65000"/>
                  </a:schemeClr>
                </a:solidFill>
                <a:effectLst/>
                <a:latin typeface="lato" panose="020F0502020204030203" pitchFamily="34" charset="0"/>
              </a:rPr>
              <a:t>Account Opening Forms</a:t>
            </a:r>
          </a:p>
          <a:p>
            <a:pPr algn="l">
              <a:buFont typeface="+mj-lt"/>
              <a:buAutoNum type="arabicPeriod"/>
            </a:pPr>
            <a:r>
              <a:rPr lang="en-US" b="0" i="0" dirty="0">
                <a:solidFill>
                  <a:schemeClr val="tx1">
                    <a:lumMod val="65000"/>
                  </a:schemeClr>
                </a:solidFill>
                <a:effectLst/>
                <a:latin typeface="lato" panose="020F0502020204030203" pitchFamily="34" charset="0"/>
              </a:rPr>
              <a:t>KYC Documents</a:t>
            </a:r>
          </a:p>
          <a:p>
            <a:pPr algn="l">
              <a:buFont typeface="+mj-lt"/>
              <a:buAutoNum type="arabicPeriod"/>
            </a:pPr>
            <a:r>
              <a:rPr lang="en-US" b="0" i="0" dirty="0">
                <a:solidFill>
                  <a:schemeClr val="tx1">
                    <a:lumMod val="65000"/>
                  </a:schemeClr>
                </a:solidFill>
                <a:effectLst/>
                <a:latin typeface="lato" panose="020F0502020204030203" pitchFamily="34" charset="0"/>
              </a:rPr>
              <a:t>Agreements</a:t>
            </a:r>
          </a:p>
          <a:p>
            <a:pPr algn="l">
              <a:buFont typeface="+mj-lt"/>
              <a:buAutoNum type="arabicPeriod"/>
            </a:pPr>
            <a:r>
              <a:rPr lang="en-US" b="0" i="0" dirty="0">
                <a:solidFill>
                  <a:schemeClr val="tx1">
                    <a:lumMod val="65000"/>
                  </a:schemeClr>
                </a:solidFill>
                <a:effectLst/>
                <a:latin typeface="lato" panose="020F0502020204030203" pitchFamily="34" charset="0"/>
              </a:rPr>
              <a:t>Reports</a:t>
            </a:r>
          </a:p>
          <a:p>
            <a:pPr algn="l">
              <a:buFont typeface="+mj-lt"/>
              <a:buAutoNum type="arabicPeriod"/>
            </a:pPr>
            <a:r>
              <a:rPr lang="en-US" b="0" i="0" dirty="0">
                <a:solidFill>
                  <a:schemeClr val="tx1">
                    <a:lumMod val="65000"/>
                  </a:schemeClr>
                </a:solidFill>
                <a:effectLst/>
                <a:latin typeface="lato" panose="020F0502020204030203" pitchFamily="34" charset="0"/>
              </a:rPr>
              <a:t>Certificates</a:t>
            </a:r>
          </a:p>
          <a:p>
            <a:pPr algn="l">
              <a:buFont typeface="+mj-lt"/>
              <a:buAutoNum type="arabicPeriod"/>
            </a:pPr>
            <a:r>
              <a:rPr lang="en-US" b="0" i="0" dirty="0">
                <a:solidFill>
                  <a:schemeClr val="tx1">
                    <a:lumMod val="65000"/>
                  </a:schemeClr>
                </a:solidFill>
                <a:effectLst/>
                <a:latin typeface="lato" panose="020F0502020204030203" pitchFamily="34" charset="0"/>
              </a:rPr>
              <a:t>Confidential Reports</a:t>
            </a:r>
          </a:p>
          <a:p>
            <a:pPr algn="l">
              <a:buFont typeface="+mj-lt"/>
              <a:buAutoNum type="arabicPeriod"/>
            </a:pPr>
            <a:r>
              <a:rPr lang="en-US" b="0" i="0" dirty="0">
                <a:solidFill>
                  <a:schemeClr val="tx1">
                    <a:lumMod val="65000"/>
                  </a:schemeClr>
                </a:solidFill>
                <a:effectLst/>
                <a:latin typeface="lato" panose="020F0502020204030203" pitchFamily="34" charset="0"/>
              </a:rPr>
              <a:t>Account Statements</a:t>
            </a:r>
          </a:p>
          <a:p>
            <a:pPr algn="l">
              <a:buFont typeface="+mj-lt"/>
              <a:buAutoNum type="arabicPeriod"/>
            </a:pPr>
            <a:r>
              <a:rPr lang="en-US" b="0" i="0" dirty="0">
                <a:solidFill>
                  <a:schemeClr val="tx1">
                    <a:lumMod val="65000"/>
                  </a:schemeClr>
                </a:solidFill>
                <a:effectLst/>
                <a:latin typeface="lato" panose="020F0502020204030203" pitchFamily="34" charset="0"/>
              </a:rPr>
              <a:t>Varied document formats including OVDs</a:t>
            </a:r>
          </a:p>
          <a:p>
            <a:pPr algn="l"/>
            <a:br>
              <a:rPr lang="en-US" b="0" i="0" dirty="0">
                <a:solidFill>
                  <a:schemeClr val="tx1">
                    <a:lumMod val="65000"/>
                  </a:schemeClr>
                </a:solidFill>
                <a:effectLst/>
                <a:latin typeface="lato" panose="020F0502020204030203" pitchFamily="34" charset="0"/>
              </a:rPr>
            </a:br>
            <a:endParaRPr lang="en-US" b="0" i="0" dirty="0">
              <a:solidFill>
                <a:schemeClr val="tx1">
                  <a:lumMod val="65000"/>
                </a:schemeClr>
              </a:solidFill>
              <a:effectLst/>
              <a:latin typeface="lato" panose="020F0502020204030203" pitchFamily="34" charset="0"/>
            </a:endParaRPr>
          </a:p>
          <a:p>
            <a:pPr algn="l"/>
            <a:r>
              <a:rPr lang="en-US" b="0" i="0" dirty="0">
                <a:solidFill>
                  <a:schemeClr val="tx1">
                    <a:lumMod val="65000"/>
                  </a:schemeClr>
                </a:solidFill>
                <a:effectLst/>
                <a:latin typeface="lato" panose="020F0502020204030203" pitchFamily="34" charset="0"/>
              </a:rPr>
              <a:t>A Huge volume of documents need to be maintained, re-used, preserved for operational activities during the Loan &amp; Deposit Account lifecycle. Optimization is required for these documents to help efficiently store / retrieve the documents.</a:t>
            </a:r>
          </a:p>
        </p:txBody>
      </p:sp>
      <p:sp>
        <p:nvSpPr>
          <p:cNvPr id="12" name="Title 1">
            <a:extLst>
              <a:ext uri="{FF2B5EF4-FFF2-40B4-BE49-F238E27FC236}">
                <a16:creationId xmlns:a16="http://schemas.microsoft.com/office/drawing/2014/main" id="{D3D847E4-814A-7E1A-D51C-0A50480BA39B}"/>
              </a:ext>
            </a:extLst>
          </p:cNvPr>
          <p:cNvSpPr>
            <a:spLocks noGrp="1"/>
          </p:cNvSpPr>
          <p:nvPr>
            <p:ph type="title"/>
          </p:nvPr>
        </p:nvSpPr>
        <p:spPr>
          <a:xfrm rot="16200000">
            <a:off x="-1024752" y="2552508"/>
            <a:ext cx="5369851" cy="658635"/>
          </a:xfrm>
        </p:spPr>
        <p:txBody>
          <a:bodyPr/>
          <a:lstStyle/>
          <a:p>
            <a:r>
              <a:rPr lang="en-US" dirty="0"/>
              <a:t>Problem Statement</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Approach</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71091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6" name="TextBox 5">
            <a:extLst>
              <a:ext uri="{FF2B5EF4-FFF2-40B4-BE49-F238E27FC236}">
                <a16:creationId xmlns:a16="http://schemas.microsoft.com/office/drawing/2014/main" id="{C7D573AA-7022-1BB4-C6B2-BEBEA785BF91}"/>
              </a:ext>
            </a:extLst>
          </p:cNvPr>
          <p:cNvSpPr txBox="1"/>
          <p:nvPr/>
        </p:nvSpPr>
        <p:spPr>
          <a:xfrm>
            <a:off x="1557864" y="1100667"/>
            <a:ext cx="3386667" cy="4801314"/>
          </a:xfrm>
          <a:prstGeom prst="rect">
            <a:avLst/>
          </a:prstGeom>
          <a:noFill/>
        </p:spPr>
        <p:txBody>
          <a:bodyPr wrap="square" rtlCol="0">
            <a:spAutoFit/>
          </a:bodyPr>
          <a:lstStyle/>
          <a:p>
            <a:pPr algn="l"/>
            <a:r>
              <a:rPr lang="en-US" b="0" i="0" dirty="0">
                <a:effectLst/>
                <a:latin typeface="Segoe UI" panose="020B0502040204020203" pitchFamily="34" charset="0"/>
              </a:rPr>
              <a:t>You can use Form Recognizer as part of an automated data processing pipeline built with Azure Functions. This guide shows you how to use an Azure function to process documents that are uploaded to an Azure blob storage container. This workflow extracts table data from stored documents using the Form Recognizer Layout service and saves the table data in a .csv file in Azure. You can then display the data using Microsoft Power BI (not covered here).</a:t>
            </a:r>
            <a:br>
              <a:rPr lang="en-US" b="0" i="0" dirty="0">
                <a:solidFill>
                  <a:srgbClr val="171717"/>
                </a:solidFill>
                <a:effectLst/>
                <a:latin typeface="Segoe UI" panose="020B0502040204020203" pitchFamily="34" charset="0"/>
              </a:rPr>
            </a:br>
            <a:endParaRPr lang="en-US" dirty="0"/>
          </a:p>
        </p:txBody>
      </p:sp>
      <p:sp>
        <p:nvSpPr>
          <p:cNvPr id="11" name="Title 1">
            <a:extLst>
              <a:ext uri="{FF2B5EF4-FFF2-40B4-BE49-F238E27FC236}">
                <a16:creationId xmlns:a16="http://schemas.microsoft.com/office/drawing/2014/main" id="{F104C840-D16F-0A26-D050-F8BDF2D592F0}"/>
              </a:ext>
            </a:extLst>
          </p:cNvPr>
          <p:cNvSpPr>
            <a:spLocks noGrp="1"/>
          </p:cNvSpPr>
          <p:nvPr>
            <p:ph type="title"/>
          </p:nvPr>
        </p:nvSpPr>
        <p:spPr>
          <a:xfrm rot="16200000">
            <a:off x="-2967830" y="3099682"/>
            <a:ext cx="6858003" cy="658635"/>
          </a:xfrm>
        </p:spPr>
        <p:txBody>
          <a:bodyPr/>
          <a:lstStyle/>
          <a:p>
            <a:r>
              <a:rPr lang="en-US" dirty="0"/>
              <a:t>Consideration for solution</a:t>
            </a:r>
          </a:p>
        </p:txBody>
      </p:sp>
      <p:sp>
        <p:nvSpPr>
          <p:cNvPr id="12" name="Title 1">
            <a:extLst>
              <a:ext uri="{FF2B5EF4-FFF2-40B4-BE49-F238E27FC236}">
                <a16:creationId xmlns:a16="http://schemas.microsoft.com/office/drawing/2014/main" id="{565A10FE-0808-AA00-C0C1-6B6457DD3E66}"/>
              </a:ext>
            </a:extLst>
          </p:cNvPr>
          <p:cNvSpPr txBox="1">
            <a:spLocks/>
          </p:cNvSpPr>
          <p:nvPr/>
        </p:nvSpPr>
        <p:spPr>
          <a:xfrm>
            <a:off x="1157814" y="442032"/>
            <a:ext cx="1884591" cy="65863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solidFill>
                  <a:schemeClr val="accent4">
                    <a:lumMod val="60000"/>
                    <a:lumOff val="40000"/>
                  </a:schemeClr>
                </a:solidFill>
              </a:rPr>
              <a:t>Core</a:t>
            </a:r>
          </a:p>
        </p:txBody>
      </p:sp>
      <p:sp>
        <p:nvSpPr>
          <p:cNvPr id="17" name="Title 1">
            <a:extLst>
              <a:ext uri="{FF2B5EF4-FFF2-40B4-BE49-F238E27FC236}">
                <a16:creationId xmlns:a16="http://schemas.microsoft.com/office/drawing/2014/main" id="{E241E311-5E3C-A482-6403-E94EA27B63FA}"/>
              </a:ext>
            </a:extLst>
          </p:cNvPr>
          <p:cNvSpPr txBox="1">
            <a:spLocks/>
          </p:cNvSpPr>
          <p:nvPr/>
        </p:nvSpPr>
        <p:spPr>
          <a:xfrm>
            <a:off x="4944531" y="442031"/>
            <a:ext cx="2348091" cy="65863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solidFill>
                  <a:schemeClr val="accent4">
                    <a:lumMod val="60000"/>
                    <a:lumOff val="40000"/>
                  </a:schemeClr>
                </a:solidFill>
              </a:rPr>
              <a:t>Security</a:t>
            </a:r>
          </a:p>
        </p:txBody>
      </p:sp>
      <p:sp>
        <p:nvSpPr>
          <p:cNvPr id="18" name="TextBox 17">
            <a:extLst>
              <a:ext uri="{FF2B5EF4-FFF2-40B4-BE49-F238E27FC236}">
                <a16:creationId xmlns:a16="http://schemas.microsoft.com/office/drawing/2014/main" id="{37BD324A-2A6D-16BF-A8B6-D49BC6376F5B}"/>
              </a:ext>
            </a:extLst>
          </p:cNvPr>
          <p:cNvSpPr txBox="1"/>
          <p:nvPr/>
        </p:nvSpPr>
        <p:spPr>
          <a:xfrm>
            <a:off x="5344581" y="1086346"/>
            <a:ext cx="3386667" cy="5078313"/>
          </a:xfrm>
          <a:prstGeom prst="rect">
            <a:avLst/>
          </a:prstGeom>
          <a:noFill/>
        </p:spPr>
        <p:txBody>
          <a:bodyPr wrap="square" rtlCol="0">
            <a:spAutoFit/>
          </a:bodyPr>
          <a:lstStyle/>
          <a:p>
            <a:pPr algn="l"/>
            <a:r>
              <a:rPr lang="en-US" b="0" i="0" dirty="0">
                <a:effectLst/>
                <a:latin typeface="Segoe UI" panose="020B0502040204020203" pitchFamily="34" charset="0"/>
              </a:rPr>
              <a:t>Data in Azure Storage is encrypted and decrypted transparently using 256-bit AES encryption, one of the strongest block ciphers available, and is FIPS 140-2 compliant. Azure Storage encryption is similar to BitLocker encryption on Windows.</a:t>
            </a:r>
          </a:p>
          <a:p>
            <a:pPr algn="l"/>
            <a:r>
              <a:rPr lang="en-US" dirty="0">
                <a:latin typeface="Segoe UI" panose="020B0502040204020203" pitchFamily="34" charset="0"/>
              </a:rPr>
              <a:t>Azure Storage encryption is enabled for all storage accounts, including both Resource Manager and classic storage accounts. Azure Storage encryption cannot be disabled.</a:t>
            </a:r>
            <a:br>
              <a:rPr lang="en-US" b="0" i="0" dirty="0">
                <a:solidFill>
                  <a:srgbClr val="171717"/>
                </a:solidFill>
                <a:effectLst/>
                <a:latin typeface="Segoe UI" panose="020B0502040204020203" pitchFamily="34" charset="0"/>
              </a:rPr>
            </a:br>
            <a:endParaRPr lang="en-US" dirty="0"/>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4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2" name="Group 4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6"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1" name="Rectangle 5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5" name="Group 5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6" name="Freeform: Shape 5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dirty="0"/>
              <a:t>Architecture</a:t>
            </a:r>
            <a:endParaRPr lang="en-US"/>
          </a:p>
        </p:txBody>
      </p:sp>
      <p:grpSp>
        <p:nvGrpSpPr>
          <p:cNvPr id="59" name="Group 5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6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4" name="Picture 33" descr="Timeline&#10;&#10;Description automatically generated">
            <a:extLst>
              <a:ext uri="{FF2B5EF4-FFF2-40B4-BE49-F238E27FC236}">
                <a16:creationId xmlns:a16="http://schemas.microsoft.com/office/drawing/2014/main" id="{8D8697EA-F793-1864-09F8-F06CA626DB5C}"/>
              </a:ext>
            </a:extLst>
          </p:cNvPr>
          <p:cNvPicPr>
            <a:picLocks noChangeAspect="1"/>
          </p:cNvPicPr>
          <p:nvPr/>
        </p:nvPicPr>
        <p:blipFill>
          <a:blip r:embed="rId3"/>
          <a:stretch>
            <a:fillRect/>
          </a:stretch>
        </p:blipFill>
        <p:spPr>
          <a:xfrm>
            <a:off x="4295776" y="1942358"/>
            <a:ext cx="7345363" cy="2974871"/>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2F576C1EC1384DAEB56C987DF40885" ma:contentTypeVersion="10" ma:contentTypeDescription="Create a new document." ma:contentTypeScope="" ma:versionID="6fa09023a5713ac05163782eefd60bc7">
  <xsd:schema xmlns:xsd="http://www.w3.org/2001/XMLSchema" xmlns:xs="http://www.w3.org/2001/XMLSchema" xmlns:p="http://schemas.microsoft.com/office/2006/metadata/properties" xmlns:ns3="0267f90c-5458-44b9-8213-df9f3908b120" xmlns:ns4="b3dcf84b-e756-49a5-81a9-e67c55045e1c" targetNamespace="http://schemas.microsoft.com/office/2006/metadata/properties" ma:root="true" ma:fieldsID="5d0bf87a19b0e42d5a1a938b2e5278b4" ns3:_="" ns4:_="">
    <xsd:import namespace="0267f90c-5458-44b9-8213-df9f3908b120"/>
    <xsd:import namespace="b3dcf84b-e756-49a5-81a9-e67c55045e1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67f90c-5458-44b9-8213-df9f3908b1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dcf84b-e756-49a5-81a9-e67c55045e1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1376A0-B20D-4B22-A253-25679A1578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67f90c-5458-44b9-8213-df9f3908b120"/>
    <ds:schemaRef ds:uri="b3dcf84b-e756-49a5-81a9-e67c55045e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purl.org/dc/dcmitype/"/>
    <ds:schemaRef ds:uri="http://purl.org/dc/terms/"/>
    <ds:schemaRef ds:uri="http://schemas.microsoft.com/office/2006/metadata/properties"/>
    <ds:schemaRef ds:uri="http://schemas.microsoft.com/office/2006/documentManagement/types"/>
    <ds:schemaRef ds:uri="http://schemas.openxmlformats.org/package/2006/metadata/core-properties"/>
    <ds:schemaRef ds:uri="b3dcf84b-e756-49a5-81a9-e67c55045e1c"/>
    <ds:schemaRef ds:uri="http://schemas.microsoft.com/office/infopath/2007/PartnerControls"/>
    <ds:schemaRef ds:uri="0267f90c-5458-44b9-8213-df9f3908b120"/>
    <ds:schemaRef ds:uri="http://www.w3.org/XML/1998/namespace"/>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{12E91405-5729-42FE-8DF2-99197F85F6C3}tf33713516_win32</Template>
  <TotalTime>167</TotalTime>
  <Words>616</Words>
  <Application>Microsoft Office PowerPoint</Application>
  <PresentationFormat>Widescreen</PresentationFormat>
  <Paragraphs>92</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Gill Sans MT</vt:lpstr>
      <vt:lpstr>Lato</vt:lpstr>
      <vt:lpstr>Segoe UI</vt:lpstr>
      <vt:lpstr>Symbol</vt:lpstr>
      <vt:lpstr>Walbaum Display</vt:lpstr>
      <vt:lpstr>3DFloatVTI</vt:lpstr>
      <vt:lpstr>Image Document Optimizer</vt:lpstr>
      <vt:lpstr>Agenda</vt:lpstr>
      <vt:lpstr>Introduction</vt:lpstr>
      <vt:lpstr>Objective</vt:lpstr>
      <vt:lpstr>Problem Statement</vt:lpstr>
      <vt:lpstr>Approach</vt:lpstr>
      <vt:lpstr>Consideration for solution</vt:lpstr>
      <vt:lpstr>The way to get started is to quit talking and begin doing.</vt:lpstr>
      <vt:lpstr>Architecture</vt:lpstr>
      <vt:lpstr>Timeline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Document Optimizer</dc:title>
  <dc:creator>Joy Maitra</dc:creator>
  <cp:lastModifiedBy>Joy Maitra</cp:lastModifiedBy>
  <cp:revision>24</cp:revision>
  <dcterms:created xsi:type="dcterms:W3CDTF">2022-05-15T07:34:59Z</dcterms:created>
  <dcterms:modified xsi:type="dcterms:W3CDTF">2022-05-15T10:35:01Z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0x010100282F576C1EC1384DAEB56C987DF40885</vt:lpwstr>
  </property>
</Properties>
</file>