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 id="2147483704" r:id="rId3"/>
  </p:sldMasterIdLst>
  <p:notesMasterIdLst>
    <p:notesMasterId r:id="rId16"/>
  </p:notesMasterIdLst>
  <p:sldIdLst>
    <p:sldId id="256" r:id="rId4"/>
    <p:sldId id="265" r:id="rId5"/>
    <p:sldId id="258" r:id="rId6"/>
    <p:sldId id="259" r:id="rId7"/>
    <p:sldId id="267" r:id="rId8"/>
    <p:sldId id="261" r:id="rId9"/>
    <p:sldId id="260" r:id="rId10"/>
    <p:sldId id="262" r:id="rId11"/>
    <p:sldId id="277" r:id="rId12"/>
    <p:sldId id="278" r:id="rId13"/>
    <p:sldId id="263" r:id="rId14"/>
    <p:sldId id="264" r:id="rId15"/>
  </p:sldIdLst>
  <p:sldSz cx="9144000" cy="5143500" type="screen16x9"/>
  <p:notesSz cx="6858000" cy="9144000"/>
  <p:embeddedFontLst>
    <p:embeddedFont>
      <p:font typeface="Bahnschrift Light" panose="020B0502040204020203" pitchFamily="34" charset="0"/>
      <p:regular r:id="rId17"/>
    </p:embeddedFon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Source Sans Pro" panose="020B0503030403020204" pitchFamily="34"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7C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7" autoAdjust="0"/>
  </p:normalViewPr>
  <p:slideViewPr>
    <p:cSldViewPr snapToGrid="0">
      <p:cViewPr varScale="1">
        <p:scale>
          <a:sx n="146" d="100"/>
          <a:sy n="146" d="100"/>
        </p:scale>
        <p:origin x="22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5.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40.4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2,'266'-2,"281"4,-225 16,116 2,895-20,-1316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43.7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1,'103'0,"651"22,-117 14,-75-37,-455 12,-74-7,44 2,46-9,138 6,-189 5,-37-3,50 1,30-7,-98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47.2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0,'987'0,"-855"10,-5 1,85-14,172 5,-211 15,103 4,166-21,-289 20,-76-20,-60-1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2:55.52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20,'382'-20,"1431"21,-1769 1,83 16,-85-11,1-1,48 0,-45-6,0 2,57 10,-31-7,-56-5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3:03.89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0,'463'0,"-278"20,727-21,-759 22,-150-21,299 13,-68 7,-168-14,-1-3,74-5,-24-1,35 13,8 0,-101-11,-40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08:43:09.32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36,'2445'0,"-2426"1,-1 1,28 6,5 1,-3-2,-15-2,59 2,-52-7,0 2,58 10,-90-10,0-1,-1 0,1 0,0-1,0 0,0-1,-1 1,1-1,0-1,8-2,-12 2,-1 1,0-1,0 0,0 0,1 0,-2 0,1-1,0 1,0-1,-1 1,0-1,1 0,-1 0,0 0,0-1,-1 1,1 0,-1-1,0 1,1-1,-2 1,1-1,0-4,2-7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823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184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6702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Rectangle 13"/>
          <p:cNvSpPr/>
          <p:nvPr/>
        </p:nvSpPr>
        <p:spPr>
          <a:xfrm>
            <a:off x="-4825" y="5091794"/>
            <a:ext cx="9154800" cy="58366"/>
          </a:xfrm>
          <a:prstGeom prst="rect">
            <a:avLst/>
          </a:prstGeom>
          <a:gradFill flip="none" rotWithShape="1">
            <a:gsLst>
              <a:gs pos="77000">
                <a:srgbClr val="9BBB5C"/>
              </a:gs>
              <a:gs pos="0">
                <a:srgbClr val="1EA185"/>
              </a:gs>
              <a:gs pos="10000">
                <a:srgbClr val="9BBB5C">
                  <a:lumMod val="60000"/>
                  <a:lumOff val="40000"/>
                </a:srgbClr>
              </a:gs>
              <a:gs pos="21000">
                <a:sysClr val="window" lastClr="FFFFFF"/>
              </a:gs>
              <a:gs pos="100000">
                <a:srgbClr val="1EA185"/>
              </a:gs>
            </a:gsLst>
            <a:lin ang="10800000" scaled="1"/>
            <a:tileRect/>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ro-RO"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825" y="5085135"/>
            <a:ext cx="9154800" cy="58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sz="1350">
              <a:solidFill>
                <a:prstClr val="white"/>
              </a:solidFill>
            </a:endParaRPr>
          </a:p>
        </p:txBody>
      </p:sp>
    </p:spTree>
    <p:extLst>
      <p:ext uri="{BB962C8B-B14F-4D97-AF65-F5344CB8AC3E}">
        <p14:creationId xmlns:p14="http://schemas.microsoft.com/office/powerpoint/2010/main" val="39618590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00" y="119058"/>
            <a:ext cx="7886700" cy="329400"/>
          </a:xfrm>
        </p:spPr>
        <p:txBody>
          <a:bodyPr>
            <a:noAutofit/>
          </a:bodyPr>
          <a:lstStyle>
            <a:lvl1pPr>
              <a:defRPr sz="1950" b="1"/>
            </a:lvl1pPr>
          </a:lstStyle>
          <a:p>
            <a:r>
              <a:rPr lang="en-US" dirty="0"/>
              <a:t>CLICK TO EDIT MASTER TITLE STYLE</a:t>
            </a:r>
          </a:p>
        </p:txBody>
      </p:sp>
      <p:sp>
        <p:nvSpPr>
          <p:cNvPr id="6" name="Text Placeholder 6"/>
          <p:cNvSpPr>
            <a:spLocks noGrp="1"/>
          </p:cNvSpPr>
          <p:nvPr>
            <p:ph type="body" sz="quarter" idx="13"/>
          </p:nvPr>
        </p:nvSpPr>
        <p:spPr>
          <a:xfrm>
            <a:off x="113953" y="437346"/>
            <a:ext cx="5046663" cy="437400"/>
          </a:xfrm>
        </p:spPr>
        <p:txBody>
          <a:bodyPr>
            <a:normAutofit/>
          </a:bodyPr>
          <a:lstStyle>
            <a:lvl1pPr marL="0" indent="0">
              <a:buNone/>
              <a:defRPr sz="1500"/>
            </a:lvl1pPr>
          </a:lstStyle>
          <a:p>
            <a:pPr lvl="0"/>
            <a:r>
              <a:rPr lang="en-GB"/>
              <a:t>Click to edit Master text styles</a:t>
            </a:r>
          </a:p>
        </p:txBody>
      </p:sp>
      <p:sp>
        <p:nvSpPr>
          <p:cNvPr id="11" name="Rectangle 10"/>
          <p:cNvSpPr/>
          <p:nvPr/>
        </p:nvSpPr>
        <p:spPr>
          <a:xfrm>
            <a:off x="-4825" y="5091794"/>
            <a:ext cx="9154800" cy="58366"/>
          </a:xfrm>
          <a:prstGeom prst="rect">
            <a:avLst/>
          </a:prstGeom>
          <a:solidFill>
            <a:schemeClr val="tx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ro-RO"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3777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00" y="119058"/>
            <a:ext cx="7886700" cy="329400"/>
          </a:xfrm>
        </p:spPr>
        <p:txBody>
          <a:bodyPr>
            <a:noAutofit/>
          </a:bodyPr>
          <a:lstStyle>
            <a:lvl1pPr>
              <a:defRPr sz="1950" b="1"/>
            </a:lvl1pPr>
          </a:lstStyle>
          <a:p>
            <a:r>
              <a:rPr lang="en-US" dirty="0"/>
              <a:t>CLICK TO EDIT MASTER TITLE STYLE</a:t>
            </a:r>
          </a:p>
        </p:txBody>
      </p:sp>
      <p:sp>
        <p:nvSpPr>
          <p:cNvPr id="6" name="Text Placeholder 6"/>
          <p:cNvSpPr>
            <a:spLocks noGrp="1"/>
          </p:cNvSpPr>
          <p:nvPr>
            <p:ph type="body" sz="quarter" idx="13"/>
          </p:nvPr>
        </p:nvSpPr>
        <p:spPr>
          <a:xfrm>
            <a:off x="113953" y="437346"/>
            <a:ext cx="5046663" cy="437400"/>
          </a:xfrm>
        </p:spPr>
        <p:txBody>
          <a:bodyPr>
            <a:normAutofit/>
          </a:bodyPr>
          <a:lstStyle>
            <a:lvl1pPr marL="0" indent="0">
              <a:buNone/>
              <a:defRPr sz="1500"/>
            </a:lvl1pPr>
          </a:lstStyle>
          <a:p>
            <a:pPr lvl="0"/>
            <a:r>
              <a:rPr lang="en-GB"/>
              <a:t>Click to edit Master text styles</a:t>
            </a:r>
          </a:p>
        </p:txBody>
      </p:sp>
    </p:spTree>
    <p:extLst>
      <p:ext uri="{BB962C8B-B14F-4D97-AF65-F5344CB8AC3E}">
        <p14:creationId xmlns:p14="http://schemas.microsoft.com/office/powerpoint/2010/main" val="36233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theme" Target="../theme/theme3.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latin typeface="Calibri" pitchFamily="34" charset="0"/>
              </a:defRPr>
            </a:lvl1pPr>
          </a:lstStyle>
          <a:p>
            <a:fld id="{1E965B0C-1B58-42F7-BCBD-FC3BD2120A59}" type="datetimeFigureOut">
              <a:rPr lang="en-US" smtClean="0"/>
              <a:t>9/17/2022</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latin typeface="Calibri" pitchFamily="34" charset="0"/>
              </a:defRPr>
            </a:lvl1pPr>
          </a:lstStyle>
          <a:p>
            <a:fld id="{6539A712-4988-4B61-B411-04574790DF5C}" type="slidenum">
              <a:rPr lang="en-US" smtClean="0"/>
              <a:t>‹#›</a:t>
            </a:fld>
            <a:endParaRPr lang="en-US"/>
          </a:p>
        </p:txBody>
      </p:sp>
    </p:spTree>
    <p:extLst>
      <p:ext uri="{BB962C8B-B14F-4D97-AF65-F5344CB8AC3E}">
        <p14:creationId xmlns:p14="http://schemas.microsoft.com/office/powerpoint/2010/main" val="369590489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0.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5.jpe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5" Type="http://schemas.openxmlformats.org/officeDocument/2006/relationships/image" Target="../media/image23.png"/><Relationship Id="rId10" Type="http://schemas.openxmlformats.org/officeDocument/2006/relationships/image" Target="../media/image19.png"/><Relationship Id="rId4" Type="http://schemas.microsoft.com/office/2007/relationships/hdphoto" Target="../media/hdphoto2.wdp"/><Relationship Id="rId9" Type="http://schemas.openxmlformats.org/officeDocument/2006/relationships/image" Target="../media/image18.png"/><Relationship Id="rId14"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6.png"/><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11" Type="http://schemas.microsoft.com/office/2007/relationships/hdphoto" Target="../media/hdphoto4.wdp"/><Relationship Id="rId5" Type="http://schemas.openxmlformats.org/officeDocument/2006/relationships/image" Target="../media/image19.png"/><Relationship Id="rId10" Type="http://schemas.openxmlformats.org/officeDocument/2006/relationships/image" Target="../media/image22.png"/><Relationship Id="rId4" Type="http://schemas.microsoft.com/office/2007/relationships/hdphoto" Target="../media/hdphoto3.wdp"/><Relationship Id="rId9" Type="http://schemas.openxmlformats.org/officeDocument/2006/relationships/image" Target="../media/image15.jpeg"/><Relationship Id="rId1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6294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TeamSpiderMan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Innovative thinking and optimised solution for business challenges.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17-Sept-2022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AD5C0-2ABF-6E7C-2A20-DE5CA7A2466B}"/>
              </a:ext>
            </a:extLst>
          </p:cNvPr>
          <p:cNvSpPr txBox="1"/>
          <p:nvPr/>
        </p:nvSpPr>
        <p:spPr>
          <a:xfrm>
            <a:off x="923077" y="1495697"/>
            <a:ext cx="7297846" cy="2246769"/>
          </a:xfrm>
          <a:prstGeom prst="rect">
            <a:avLst/>
          </a:prstGeom>
          <a:noFill/>
        </p:spPr>
        <p:txBody>
          <a:bodyPr wrap="square" rtlCol="0">
            <a:spAutoFit/>
          </a:bodyPr>
          <a:lstStyle/>
          <a:p>
            <a:r>
              <a:rPr lang="en-US" dirty="0">
                <a:latin typeface="Bahnschrift Light" panose="020B0502040204020203" pitchFamily="34" charset="0"/>
              </a:rPr>
              <a:t>We are a team of innovative thinkers,</a:t>
            </a:r>
          </a:p>
          <a:p>
            <a:r>
              <a:rPr lang="en-US" dirty="0">
                <a:latin typeface="Bahnschrift Light" panose="020B0502040204020203" pitchFamily="34" charset="0"/>
              </a:rPr>
              <a:t>I am a Senior Solution Architect with experience in the deployment of similar solutions in multiple enterprises and Abhishek Ojha is a very efficient senior developer skilled in multiple cloud environments and programming languages.</a:t>
            </a:r>
          </a:p>
          <a:p>
            <a:r>
              <a:rPr lang="en-US" dirty="0">
                <a:latin typeface="Bahnschrift Light" panose="020B0502040204020203" pitchFamily="34" charset="0"/>
              </a:rPr>
              <a:t>The solution provided above is the Holistic overview of how to address the problem statement, not only from core aspects but also on the security of the data. Regulatory and data privacy compliance are of utmost importance when it comes to personal data of the customer. The approach also need to have data governance in place to limit the data consumers to have limited and encrypted/masked data access.</a:t>
            </a:r>
          </a:p>
          <a:p>
            <a:endParaRPr lang="en-US" dirty="0">
              <a:solidFill>
                <a:schemeClr val="bg1"/>
              </a:solidFill>
              <a:latin typeface="Arial" pitchFamily="34" charset="0"/>
              <a:cs typeface="Arial" pitchFamily="34" charset="0"/>
            </a:endParaRPr>
          </a:p>
        </p:txBody>
      </p:sp>
      <p:sp>
        <p:nvSpPr>
          <p:cNvPr id="3" name="Google Shape;377;p7">
            <a:extLst>
              <a:ext uri="{FF2B5EF4-FFF2-40B4-BE49-F238E27FC236}">
                <a16:creationId xmlns:a16="http://schemas.microsoft.com/office/drawing/2014/main" id="{246F985B-3E35-256F-7904-23DEA57DF4A6}"/>
              </a:ext>
            </a:extLst>
          </p:cNvPr>
          <p:cNvSpPr txBox="1">
            <a:spLocks/>
          </p:cNvSpPr>
          <p:nvPr/>
        </p:nvSpPr>
        <p:spPr>
          <a:xfrm>
            <a:off x="494629" y="229550"/>
            <a:ext cx="8280000" cy="576000"/>
          </a:xfrm>
          <a:prstGeom prst="rect">
            <a:avLst/>
          </a:prstGeom>
          <a:noFill/>
          <a:ln>
            <a:noFill/>
          </a:ln>
        </p:spPr>
        <p:txBody>
          <a:bodyPr spcFirstLastPara="1" wrap="square" lIns="91425" tIns="91425" rIns="91425" bIns="91425" anchor="t" anchorCtr="0">
            <a:noAutofit/>
          </a:bodyPr>
          <a:lst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a:lstStyle>
          <a:p>
            <a:pPr>
              <a:lnSpc>
                <a:spcPct val="100000"/>
              </a:lnSpc>
              <a:spcBef>
                <a:spcPts val="0"/>
              </a:spcBef>
              <a:buClrTx/>
              <a:buSzPts val="2800"/>
              <a:buFontTx/>
            </a:pPr>
            <a:r>
              <a:rPr lang="en-US" sz="2000" b="1" dirty="0">
                <a:solidFill>
                  <a:srgbClr val="222222"/>
                </a:solidFill>
                <a:highlight>
                  <a:srgbClr val="FFFFFF"/>
                </a:highlight>
                <a:latin typeface="Lato"/>
                <a:ea typeface="Lato"/>
                <a:cs typeface="Lato"/>
                <a:sym typeface="Lato"/>
              </a:rPr>
              <a:t>Summary</a:t>
            </a:r>
          </a:p>
        </p:txBody>
      </p:sp>
      <p:sp>
        <p:nvSpPr>
          <p:cNvPr id="5" name="TextBox 4">
            <a:extLst>
              <a:ext uri="{FF2B5EF4-FFF2-40B4-BE49-F238E27FC236}">
                <a16:creationId xmlns:a16="http://schemas.microsoft.com/office/drawing/2014/main" id="{2479E850-E7B8-CAC0-FB46-471EA2F2FD5C}"/>
              </a:ext>
            </a:extLst>
          </p:cNvPr>
          <p:cNvSpPr txBox="1"/>
          <p:nvPr/>
        </p:nvSpPr>
        <p:spPr>
          <a:xfrm>
            <a:off x="494629" y="949234"/>
            <a:ext cx="7297846" cy="307777"/>
          </a:xfrm>
          <a:prstGeom prst="rect">
            <a:avLst/>
          </a:prstGeom>
          <a:noFill/>
        </p:spPr>
        <p:txBody>
          <a:bodyPr wrap="square" rtlCol="0">
            <a:spAutoFit/>
          </a:bodyPr>
          <a:lstStyle/>
          <a:p>
            <a:r>
              <a:rPr lang="en-US" b="1" dirty="0"/>
              <a:t>Why Consider our solution</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1510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Joy Maitra</a:t>
            </a:r>
          </a:p>
          <a:p>
            <a:pPr marL="0" lvl="0" indent="0" algn="l" rtl="0">
              <a:lnSpc>
                <a:spcPct val="150000"/>
              </a:lnSpc>
              <a:spcBef>
                <a:spcPts val="0"/>
              </a:spcBef>
              <a:spcAft>
                <a:spcPts val="1600"/>
              </a:spcAft>
              <a:buSzPts val="1800"/>
              <a:buNone/>
            </a:pPr>
            <a:r>
              <a:rPr lang="en" sz="1500" dirty="0"/>
              <a:t>Abhishek Ojha</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Importance of cheque transaction</a:t>
            </a:r>
            <a:endParaRPr sz="2000" dirty="0"/>
          </a:p>
        </p:txBody>
      </p:sp>
      <p:sp>
        <p:nvSpPr>
          <p:cNvPr id="2" name="Cube 1">
            <a:extLst>
              <a:ext uri="{FF2B5EF4-FFF2-40B4-BE49-F238E27FC236}">
                <a16:creationId xmlns:a16="http://schemas.microsoft.com/office/drawing/2014/main" id="{06EB3F8A-B283-D930-2198-372A17B3F33D}"/>
              </a:ext>
            </a:extLst>
          </p:cNvPr>
          <p:cNvSpPr/>
          <p:nvPr/>
        </p:nvSpPr>
        <p:spPr>
          <a:xfrm>
            <a:off x="3657599" y="1170709"/>
            <a:ext cx="804672" cy="803564"/>
          </a:xfrm>
          <a:prstGeom prst="cube">
            <a:avLst>
              <a:gd name="adj" fmla="val 2784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7C1848CD-1103-B43A-5D53-0676FB866E41}"/>
              </a:ext>
            </a:extLst>
          </p:cNvPr>
          <p:cNvSpPr/>
          <p:nvPr/>
        </p:nvSpPr>
        <p:spPr>
          <a:xfrm>
            <a:off x="4232562" y="1764468"/>
            <a:ext cx="804672" cy="803564"/>
          </a:xfrm>
          <a:prstGeom prst="cube">
            <a:avLst>
              <a:gd name="adj" fmla="val 2784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D8F04427-5A38-DC92-9D17-B04D0042A972}"/>
              </a:ext>
            </a:extLst>
          </p:cNvPr>
          <p:cNvSpPr/>
          <p:nvPr/>
        </p:nvSpPr>
        <p:spPr>
          <a:xfrm>
            <a:off x="3427890" y="2520051"/>
            <a:ext cx="804672" cy="803564"/>
          </a:xfrm>
          <a:prstGeom prst="cube">
            <a:avLst>
              <a:gd name="adj" fmla="val 2784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a:extLst>
              <a:ext uri="{FF2B5EF4-FFF2-40B4-BE49-F238E27FC236}">
                <a16:creationId xmlns:a16="http://schemas.microsoft.com/office/drawing/2014/main" id="{1DB6DF01-0989-D59C-B9C2-3C13C4C1C386}"/>
              </a:ext>
            </a:extLst>
          </p:cNvPr>
          <p:cNvSpPr/>
          <p:nvPr/>
        </p:nvSpPr>
        <p:spPr>
          <a:xfrm>
            <a:off x="4017816" y="3113810"/>
            <a:ext cx="804672" cy="803564"/>
          </a:xfrm>
          <a:prstGeom prst="cube">
            <a:avLst>
              <a:gd name="adj" fmla="val 2784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D42050-E22C-4CD0-238A-B3756191386F}"/>
              </a:ext>
            </a:extLst>
          </p:cNvPr>
          <p:cNvSpPr/>
          <p:nvPr/>
        </p:nvSpPr>
        <p:spPr>
          <a:xfrm>
            <a:off x="2852927" y="1398273"/>
            <a:ext cx="804672" cy="57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135F0C-0007-B114-7B25-4E2AF88152BA}"/>
              </a:ext>
            </a:extLst>
          </p:cNvPr>
          <p:cNvSpPr/>
          <p:nvPr/>
        </p:nvSpPr>
        <p:spPr>
          <a:xfrm>
            <a:off x="5037234" y="1764468"/>
            <a:ext cx="804672" cy="576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540D5B-4076-556D-2403-F31CAA5F8329}"/>
              </a:ext>
            </a:extLst>
          </p:cNvPr>
          <p:cNvSpPr/>
          <p:nvPr/>
        </p:nvSpPr>
        <p:spPr>
          <a:xfrm>
            <a:off x="2623218" y="2749567"/>
            <a:ext cx="804672" cy="576000"/>
          </a:xfrm>
          <a:prstGeom prst="rect">
            <a:avLst/>
          </a:prstGeom>
          <a:solidFill>
            <a:srgbClr val="F7C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1528EE-98AB-49B5-6242-531A3C6DA845}"/>
              </a:ext>
            </a:extLst>
          </p:cNvPr>
          <p:cNvSpPr/>
          <p:nvPr/>
        </p:nvSpPr>
        <p:spPr>
          <a:xfrm>
            <a:off x="4822488" y="3113810"/>
            <a:ext cx="804672" cy="576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FF181E6-E240-9018-AE08-6098FE69B93D}"/>
              </a:ext>
            </a:extLst>
          </p:cNvPr>
          <p:cNvSpPr txBox="1"/>
          <p:nvPr/>
        </p:nvSpPr>
        <p:spPr>
          <a:xfrm>
            <a:off x="3716492" y="1451282"/>
            <a:ext cx="457176"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01</a:t>
            </a:r>
          </a:p>
        </p:txBody>
      </p:sp>
      <p:sp>
        <p:nvSpPr>
          <p:cNvPr id="12" name="TextBox 11">
            <a:extLst>
              <a:ext uri="{FF2B5EF4-FFF2-40B4-BE49-F238E27FC236}">
                <a16:creationId xmlns:a16="http://schemas.microsoft.com/office/drawing/2014/main" id="{ED97F95A-59D6-0100-F71A-C06304BAF404}"/>
              </a:ext>
            </a:extLst>
          </p:cNvPr>
          <p:cNvSpPr txBox="1"/>
          <p:nvPr/>
        </p:nvSpPr>
        <p:spPr>
          <a:xfrm>
            <a:off x="4270884" y="2052468"/>
            <a:ext cx="513282"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02</a:t>
            </a:r>
          </a:p>
        </p:txBody>
      </p:sp>
      <p:sp>
        <p:nvSpPr>
          <p:cNvPr id="13" name="TextBox 12">
            <a:extLst>
              <a:ext uri="{FF2B5EF4-FFF2-40B4-BE49-F238E27FC236}">
                <a16:creationId xmlns:a16="http://schemas.microsoft.com/office/drawing/2014/main" id="{358B11B6-76AE-A122-E185-25F35A1BA393}"/>
              </a:ext>
            </a:extLst>
          </p:cNvPr>
          <p:cNvSpPr txBox="1"/>
          <p:nvPr/>
        </p:nvSpPr>
        <p:spPr>
          <a:xfrm>
            <a:off x="3463807" y="2813661"/>
            <a:ext cx="518091"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03</a:t>
            </a:r>
          </a:p>
        </p:txBody>
      </p:sp>
      <p:sp>
        <p:nvSpPr>
          <p:cNvPr id="14" name="TextBox 13">
            <a:extLst>
              <a:ext uri="{FF2B5EF4-FFF2-40B4-BE49-F238E27FC236}">
                <a16:creationId xmlns:a16="http://schemas.microsoft.com/office/drawing/2014/main" id="{1497F300-76B6-176F-D0B2-2E4688039D90}"/>
              </a:ext>
            </a:extLst>
          </p:cNvPr>
          <p:cNvSpPr txBox="1"/>
          <p:nvPr/>
        </p:nvSpPr>
        <p:spPr>
          <a:xfrm>
            <a:off x="4042616" y="3381547"/>
            <a:ext cx="529312" cy="461665"/>
          </a:xfrm>
          <a:prstGeom prst="rect">
            <a:avLst/>
          </a:prstGeom>
          <a:noFill/>
        </p:spPr>
        <p:txBody>
          <a:bodyPr wrap="none" rtlCol="0">
            <a:spAutoFit/>
          </a:bodyPr>
          <a:lstStyle/>
          <a:p>
            <a:r>
              <a:rPr lang="en-US" sz="2400" b="1" dirty="0">
                <a:solidFill>
                  <a:schemeClr val="bg1"/>
                </a:solidFill>
                <a:latin typeface="Bahnschrift Light" panose="020B0502040204020203" pitchFamily="34" charset="0"/>
              </a:rPr>
              <a:t>04</a:t>
            </a:r>
          </a:p>
        </p:txBody>
      </p:sp>
      <p:sp>
        <p:nvSpPr>
          <p:cNvPr id="15" name="TextBox 14">
            <a:extLst>
              <a:ext uri="{FF2B5EF4-FFF2-40B4-BE49-F238E27FC236}">
                <a16:creationId xmlns:a16="http://schemas.microsoft.com/office/drawing/2014/main" id="{323D5D53-CAF1-7737-E5DA-7F32D3406C46}"/>
              </a:ext>
            </a:extLst>
          </p:cNvPr>
          <p:cNvSpPr txBox="1"/>
          <p:nvPr/>
        </p:nvSpPr>
        <p:spPr>
          <a:xfrm>
            <a:off x="834298" y="1342148"/>
            <a:ext cx="1978402" cy="861774"/>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rPr>
              <a:t>One of the important means of efficient funds movement through the organized sector of an economy is the process of clearing of cheques.</a:t>
            </a:r>
            <a:endParaRPr lang="en" sz="1000" dirty="0">
              <a:solidFill>
                <a:srgbClr val="636E89"/>
              </a:solidFill>
              <a:latin typeface="Bahnschrift Light" panose="020B0502040204020203" pitchFamily="34" charset="0"/>
              <a:sym typeface="Lato"/>
            </a:endParaRPr>
          </a:p>
        </p:txBody>
      </p:sp>
      <p:sp>
        <p:nvSpPr>
          <p:cNvPr id="16" name="TextBox 15">
            <a:extLst>
              <a:ext uri="{FF2B5EF4-FFF2-40B4-BE49-F238E27FC236}">
                <a16:creationId xmlns:a16="http://schemas.microsoft.com/office/drawing/2014/main" id="{97D99F32-C80B-F64B-07C9-A3C604185A5D}"/>
              </a:ext>
            </a:extLst>
          </p:cNvPr>
          <p:cNvSpPr txBox="1"/>
          <p:nvPr/>
        </p:nvSpPr>
        <p:spPr>
          <a:xfrm>
            <a:off x="840554" y="2721778"/>
            <a:ext cx="1839863" cy="707886"/>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rPr>
              <a:t>It is a negotiable instrument that can be endorsed in favor of a third party. They can be easily traced if lost.</a:t>
            </a:r>
            <a:endParaRPr lang="en" sz="1000" dirty="0">
              <a:solidFill>
                <a:srgbClr val="636E89"/>
              </a:solidFill>
              <a:latin typeface="Bahnschrift Light" panose="020B0502040204020203" pitchFamily="34" charset="0"/>
              <a:sym typeface="Lato"/>
            </a:endParaRPr>
          </a:p>
        </p:txBody>
      </p:sp>
      <p:sp>
        <p:nvSpPr>
          <p:cNvPr id="17" name="TextBox 16">
            <a:extLst>
              <a:ext uri="{FF2B5EF4-FFF2-40B4-BE49-F238E27FC236}">
                <a16:creationId xmlns:a16="http://schemas.microsoft.com/office/drawing/2014/main" id="{F098C092-9A62-6215-9B14-C931DD3FFE1E}"/>
              </a:ext>
            </a:extLst>
          </p:cNvPr>
          <p:cNvSpPr txBox="1"/>
          <p:nvPr/>
        </p:nvSpPr>
        <p:spPr>
          <a:xfrm>
            <a:off x="5928639" y="1682114"/>
            <a:ext cx="1978402" cy="553998"/>
          </a:xfrm>
          <a:prstGeom prst="rect">
            <a:avLst/>
          </a:prstGeom>
          <a:noFill/>
        </p:spPr>
        <p:txBody>
          <a:bodyPr wrap="square" rtlCol="0">
            <a:spAutoFit/>
          </a:bodyPr>
          <a:lstStyle/>
          <a:p>
            <a:pPr>
              <a:buSzPts val="1400"/>
            </a:pPr>
            <a:r>
              <a:rPr lang="en-US" sz="1000" dirty="0">
                <a:solidFill>
                  <a:srgbClr val="636E89"/>
                </a:solidFill>
                <a:latin typeface="Bahnschrift Light" panose="020B0502040204020203" pitchFamily="34" charset="0"/>
              </a:rPr>
              <a:t>Volume of Cheque Truncation System data was reported at 59.372 Unit </a:t>
            </a:r>
            <a:r>
              <a:rPr lang="en-US" sz="1000" dirty="0" err="1">
                <a:solidFill>
                  <a:srgbClr val="636E89"/>
                </a:solidFill>
                <a:latin typeface="Bahnschrift Light" panose="020B0502040204020203" pitchFamily="34" charset="0"/>
              </a:rPr>
              <a:t>mn</a:t>
            </a:r>
            <a:r>
              <a:rPr lang="en-US" sz="1000" dirty="0">
                <a:solidFill>
                  <a:srgbClr val="636E89"/>
                </a:solidFill>
                <a:latin typeface="Bahnschrift Light" panose="020B0502040204020203" pitchFamily="34" charset="0"/>
              </a:rPr>
              <a:t> in Jun 2022.</a:t>
            </a:r>
          </a:p>
        </p:txBody>
      </p:sp>
      <p:sp>
        <p:nvSpPr>
          <p:cNvPr id="20" name="TextBox 19">
            <a:extLst>
              <a:ext uri="{FF2B5EF4-FFF2-40B4-BE49-F238E27FC236}">
                <a16:creationId xmlns:a16="http://schemas.microsoft.com/office/drawing/2014/main" id="{689A3441-9446-8F03-044A-B0BC0E39F124}"/>
              </a:ext>
            </a:extLst>
          </p:cNvPr>
          <p:cNvSpPr txBox="1"/>
          <p:nvPr/>
        </p:nvSpPr>
        <p:spPr>
          <a:xfrm>
            <a:off x="5841977" y="3111042"/>
            <a:ext cx="1978402" cy="877163"/>
          </a:xfrm>
          <a:prstGeom prst="rect">
            <a:avLst/>
          </a:prstGeom>
          <a:noFill/>
        </p:spPr>
        <p:txBody>
          <a:bodyPr wrap="square" rtlCol="0">
            <a:spAutoFit/>
          </a:bodyPr>
          <a:lstStyle/>
          <a:p>
            <a:pPr>
              <a:buSzPts val="1400"/>
            </a:pPr>
            <a:r>
              <a:rPr lang="en-US" sz="1000" dirty="0">
                <a:solidFill>
                  <a:srgbClr val="636E89"/>
                </a:solidFill>
                <a:latin typeface="Bahnschrift Light" panose="020B0502040204020203" pitchFamily="34" charset="0"/>
              </a:rPr>
              <a:t>Positive Pay system augments customer safety in cheque payments and reduce instances of fraud occurring due to tampering</a:t>
            </a:r>
            <a:r>
              <a:rPr lang="en-US" sz="1100" b="0" i="0" dirty="0">
                <a:solidFill>
                  <a:srgbClr val="333333"/>
                </a:solidFill>
                <a:effectLst/>
                <a:latin typeface="Source Sans Pro" panose="020B0503030403020204" pitchFamily="34" charset="0"/>
              </a:rPr>
              <a:t>.</a:t>
            </a:r>
            <a:endParaRPr lang="en-US" sz="1000" dirty="0">
              <a:solidFill>
                <a:srgbClr val="636E89"/>
              </a:solidFill>
              <a:latin typeface="Bahnschrift Light" panose="020B0502040204020203" pitchFamily="34" charset="0"/>
            </a:endParaRPr>
          </a:p>
        </p:txBody>
      </p:sp>
    </p:spTree>
    <p:extLst>
      <p:ext uri="{BB962C8B-B14F-4D97-AF65-F5344CB8AC3E}">
        <p14:creationId xmlns:p14="http://schemas.microsoft.com/office/powerpoint/2010/main" val="258712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Pain Points</a:t>
            </a:r>
            <a:endParaRPr sz="2000" dirty="0"/>
          </a:p>
        </p:txBody>
      </p:sp>
      <p:sp>
        <p:nvSpPr>
          <p:cNvPr id="2" name="TextBox 1">
            <a:extLst>
              <a:ext uri="{FF2B5EF4-FFF2-40B4-BE49-F238E27FC236}">
                <a16:creationId xmlns:a16="http://schemas.microsoft.com/office/drawing/2014/main" id="{7D445A02-F0EF-5C4E-822C-34D96CA8A253}"/>
              </a:ext>
            </a:extLst>
          </p:cNvPr>
          <p:cNvSpPr txBox="1"/>
          <p:nvPr/>
        </p:nvSpPr>
        <p:spPr>
          <a:xfrm>
            <a:off x="2983584" y="1671632"/>
            <a:ext cx="1978402" cy="707886"/>
          </a:xfrm>
          <a:prstGeom prst="rect">
            <a:avLst/>
          </a:prstGeom>
          <a:noFill/>
        </p:spPr>
        <p:txBody>
          <a:bodyPr wrap="square" rtlCol="0">
            <a:spAutoFit/>
          </a:bodyPr>
          <a:lstStyle/>
          <a:p>
            <a:pPr>
              <a:buSzPts val="1400"/>
            </a:pPr>
            <a:r>
              <a:rPr lang="en-US" sz="1000" dirty="0">
                <a:solidFill>
                  <a:srgbClr val="636E89"/>
                </a:solidFill>
                <a:latin typeface="Bahnschrift Light" panose="020B0502040204020203" pitchFamily="34" charset="0"/>
                <a:sym typeface="Lato"/>
              </a:rPr>
              <a:t>Recent publication of Reserve Bank of India, emphasizing on </a:t>
            </a:r>
            <a:r>
              <a:rPr lang="en-US" sz="1000" dirty="0">
                <a:solidFill>
                  <a:srgbClr val="636E89"/>
                </a:solidFill>
                <a:latin typeface="Bahnschrift Light" panose="020B0502040204020203" pitchFamily="34" charset="0"/>
              </a:rPr>
              <a:t>mechanized cheque processing based on MICR technology.</a:t>
            </a:r>
            <a:endParaRPr lang="en-US" sz="1000" dirty="0">
              <a:solidFill>
                <a:srgbClr val="636E89"/>
              </a:solidFill>
              <a:latin typeface="Bahnschrift Light" panose="020B0502040204020203" pitchFamily="34" charset="0"/>
              <a:sym typeface="Lato"/>
            </a:endParaRPr>
          </a:p>
        </p:txBody>
      </p:sp>
      <p:sp>
        <p:nvSpPr>
          <p:cNvPr id="3" name="TextBox 2">
            <a:extLst>
              <a:ext uri="{FF2B5EF4-FFF2-40B4-BE49-F238E27FC236}">
                <a16:creationId xmlns:a16="http://schemas.microsoft.com/office/drawing/2014/main" id="{B3316704-DF9D-29D7-BCA5-204ADCFE42D6}"/>
              </a:ext>
            </a:extLst>
          </p:cNvPr>
          <p:cNvSpPr txBox="1"/>
          <p:nvPr/>
        </p:nvSpPr>
        <p:spPr>
          <a:xfrm>
            <a:off x="2983584" y="1261606"/>
            <a:ext cx="2539478" cy="246221"/>
          </a:xfrm>
          <a:prstGeom prst="rect">
            <a:avLst/>
          </a:prstGeom>
          <a:noFill/>
        </p:spPr>
        <p:txBody>
          <a:bodyPr wrap="none" rtlCol="0">
            <a:spAutoFit/>
          </a:bodyPr>
          <a:lstStyle/>
          <a:p>
            <a:r>
              <a:rPr lang="en-US" sz="1000" dirty="0">
                <a:solidFill>
                  <a:srgbClr val="636E89"/>
                </a:solidFill>
                <a:latin typeface="Bahnschrift Light" panose="020B0502040204020203" pitchFamily="34" charset="0"/>
                <a:sym typeface="Lato"/>
              </a:rPr>
              <a:t>Clearing a cheque takes 2-3 days in bank</a:t>
            </a:r>
            <a:endParaRPr lang="en-US" sz="1000" dirty="0">
              <a:solidFill>
                <a:srgbClr val="636E89"/>
              </a:solidFill>
              <a:latin typeface="Bahnschrift Light" panose="020B0502040204020203" pitchFamily="34" charset="0"/>
            </a:endParaRPr>
          </a:p>
        </p:txBody>
      </p:sp>
      <p:sp>
        <p:nvSpPr>
          <p:cNvPr id="4" name="TextBox 3">
            <a:extLst>
              <a:ext uri="{FF2B5EF4-FFF2-40B4-BE49-F238E27FC236}">
                <a16:creationId xmlns:a16="http://schemas.microsoft.com/office/drawing/2014/main" id="{4EFDF8D4-9B3D-55B7-EB53-BB8C69AEBA39}"/>
              </a:ext>
            </a:extLst>
          </p:cNvPr>
          <p:cNvSpPr txBox="1"/>
          <p:nvPr/>
        </p:nvSpPr>
        <p:spPr>
          <a:xfrm>
            <a:off x="2983584" y="2543323"/>
            <a:ext cx="2539478" cy="553998"/>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sym typeface="Lato"/>
              </a:rPr>
              <a:t>Stay compliant to the regulatory rules and the changes in them, over time from different governing bodies.</a:t>
            </a:r>
            <a:endParaRPr lang="en-US" sz="1000" dirty="0">
              <a:solidFill>
                <a:srgbClr val="636E89"/>
              </a:solidFill>
              <a:latin typeface="Bahnschrift Light" panose="020B0502040204020203" pitchFamily="34" charset="0"/>
            </a:endParaRPr>
          </a:p>
        </p:txBody>
      </p:sp>
      <p:sp>
        <p:nvSpPr>
          <p:cNvPr id="5" name="TextBox 4">
            <a:extLst>
              <a:ext uri="{FF2B5EF4-FFF2-40B4-BE49-F238E27FC236}">
                <a16:creationId xmlns:a16="http://schemas.microsoft.com/office/drawing/2014/main" id="{B64CAFB4-B910-9C33-AEB0-25E043A35345}"/>
              </a:ext>
            </a:extLst>
          </p:cNvPr>
          <p:cNvSpPr txBox="1"/>
          <p:nvPr/>
        </p:nvSpPr>
        <p:spPr>
          <a:xfrm>
            <a:off x="2983584" y="3261126"/>
            <a:ext cx="2539478" cy="400110"/>
          </a:xfrm>
          <a:prstGeom prst="rect">
            <a:avLst/>
          </a:prstGeom>
          <a:noFill/>
        </p:spPr>
        <p:txBody>
          <a:bodyPr wrap="square" rtlCol="0">
            <a:spAutoFit/>
          </a:bodyPr>
          <a:lstStyle/>
          <a:p>
            <a:r>
              <a:rPr lang="en-US" sz="1000" dirty="0">
                <a:solidFill>
                  <a:srgbClr val="636E89"/>
                </a:solidFill>
                <a:latin typeface="Bahnschrift Light" panose="020B0502040204020203" pitchFamily="34" charset="0"/>
                <a:sym typeface="Lato"/>
              </a:rPr>
              <a:t>Few point of contacts for processing of the cheque due to manual intervention.</a:t>
            </a:r>
            <a:endParaRPr lang="en-US" sz="1000" dirty="0">
              <a:solidFill>
                <a:srgbClr val="636E89"/>
              </a:solidFill>
              <a:latin typeface="Bahnschrift Light" panose="020B0502040204020203" pitchFamily="34" charset="0"/>
            </a:endParaRPr>
          </a:p>
        </p:txBody>
      </p:sp>
      <p:pic>
        <p:nvPicPr>
          <p:cNvPr id="6" name="Picture 5">
            <a:extLst>
              <a:ext uri="{FF2B5EF4-FFF2-40B4-BE49-F238E27FC236}">
                <a16:creationId xmlns:a16="http://schemas.microsoft.com/office/drawing/2014/main" id="{728DD3E6-452F-E8A1-8DB6-2E185CA9B05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4" y="1202065"/>
            <a:ext cx="448627" cy="471161"/>
          </a:xfrm>
          <a:prstGeom prst="rect">
            <a:avLst/>
          </a:prstGeom>
        </p:spPr>
      </p:pic>
      <p:pic>
        <p:nvPicPr>
          <p:cNvPr id="7" name="Picture 6">
            <a:extLst>
              <a:ext uri="{FF2B5EF4-FFF2-40B4-BE49-F238E27FC236}">
                <a16:creationId xmlns:a16="http://schemas.microsoft.com/office/drawing/2014/main" id="{CD8B62E4-85E3-BC1E-3B9C-75C1B5935EE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3" y="1685416"/>
            <a:ext cx="448627" cy="471161"/>
          </a:xfrm>
          <a:prstGeom prst="rect">
            <a:avLst/>
          </a:prstGeom>
        </p:spPr>
      </p:pic>
      <p:pic>
        <p:nvPicPr>
          <p:cNvPr id="8" name="Picture 7">
            <a:extLst>
              <a:ext uri="{FF2B5EF4-FFF2-40B4-BE49-F238E27FC236}">
                <a16:creationId xmlns:a16="http://schemas.microsoft.com/office/drawing/2014/main" id="{C80D861F-EC55-4521-DE2F-1B55C5CB63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4" y="2515762"/>
            <a:ext cx="448627" cy="471161"/>
          </a:xfrm>
          <a:prstGeom prst="rect">
            <a:avLst/>
          </a:prstGeom>
        </p:spPr>
      </p:pic>
      <p:pic>
        <p:nvPicPr>
          <p:cNvPr id="9" name="Picture 8">
            <a:extLst>
              <a:ext uri="{FF2B5EF4-FFF2-40B4-BE49-F238E27FC236}">
                <a16:creationId xmlns:a16="http://schemas.microsoft.com/office/drawing/2014/main" id="{B9D28D5D-FA05-8ACB-24EA-1B7B7E1EAB0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86301" y1="36087" x2="86301" y2="36087"/>
                        <a14:backgroundMark x1="20548" y1="27826" x2="19178" y2="30000"/>
                        <a14:backgroundMark x1="17352" y1="31304" x2="16895" y2="33913"/>
                        <a14:backgroundMark x1="15068" y1="34783" x2="14155" y2="38261"/>
                      </a14:backgroundRemoval>
                    </a14:imgEffect>
                  </a14:imgLayer>
                </a14:imgProps>
              </a:ext>
            </a:extLst>
          </a:blip>
          <a:stretch>
            <a:fillRect/>
          </a:stretch>
        </p:blipFill>
        <p:spPr>
          <a:xfrm>
            <a:off x="2301103" y="3234694"/>
            <a:ext cx="448627" cy="4711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000" b="0" i="0" u="none" strike="noStrike" cap="none" dirty="0">
                <a:solidFill>
                  <a:srgbClr val="222222"/>
                </a:solidFill>
                <a:highlight>
                  <a:srgbClr val="FFFFFF"/>
                </a:highlight>
                <a:latin typeface="Bahnschrift Light" panose="020B0502040204020203" pitchFamily="34" charset="0"/>
                <a:ea typeface="Lato"/>
                <a:cs typeface="Lato"/>
                <a:sym typeface="Lato"/>
              </a:rPr>
              <a:t>There are multiple out of box products are available in the market, that can be cheaper to implement, but the Banking data is highly sensitive and should be traded carefully. The system also need access to the core customer data access, slightest carelessness can cause huge data breach.</a:t>
            </a:r>
          </a:p>
          <a:p>
            <a:pPr marL="0" marR="0" lvl="0" indent="0" algn="l" rtl="0">
              <a:lnSpc>
                <a:spcPct val="115000"/>
              </a:lnSpc>
              <a:spcBef>
                <a:spcPts val="1000"/>
              </a:spcBef>
              <a:spcAft>
                <a:spcPts val="1000"/>
              </a:spcAft>
              <a:buClr>
                <a:srgbClr val="000000"/>
              </a:buClr>
              <a:buSzPts val="1400"/>
              <a:buFont typeface="Arial"/>
              <a:buNone/>
            </a:pPr>
            <a:r>
              <a:rPr lang="en" sz="1000" dirty="0">
                <a:highlight>
                  <a:srgbClr val="FFFFFF"/>
                </a:highlight>
                <a:latin typeface="Bahnschrift Light" panose="020B0502040204020203" pitchFamily="34" charset="0"/>
                <a:ea typeface="Lato"/>
                <a:cs typeface="Lato"/>
                <a:sym typeface="Lato"/>
              </a:rPr>
              <a:t>Microsoft been known as the most secure cloud service provider with all possible security and provacy certificates, should be the choice for such a modernization solution.</a:t>
            </a:r>
          </a:p>
          <a:p>
            <a:pPr marL="0" marR="0" lvl="0" indent="0" algn="l" rtl="0">
              <a:lnSpc>
                <a:spcPct val="115000"/>
              </a:lnSpc>
              <a:spcBef>
                <a:spcPts val="1000"/>
              </a:spcBef>
              <a:spcAft>
                <a:spcPts val="1000"/>
              </a:spcAft>
              <a:buClr>
                <a:srgbClr val="000000"/>
              </a:buClr>
              <a:buSzPts val="1400"/>
              <a:buFont typeface="Arial"/>
              <a:buNone/>
            </a:pPr>
            <a:r>
              <a:rPr lang="en" sz="1000" dirty="0">
                <a:solidFill>
                  <a:srgbClr val="222222"/>
                </a:solidFill>
                <a:highlight>
                  <a:srgbClr val="FFFFFF"/>
                </a:highlight>
                <a:latin typeface="Bahnschrift Light" panose="020B0502040204020203" pitchFamily="34" charset="0"/>
                <a:ea typeface="Lato"/>
                <a:cs typeface="Lato"/>
                <a:sym typeface="Lato"/>
              </a:rPr>
              <a:t>The pre-requisite for starting with the solution is to create a Azure cloud account and configure all the organization privacy and security policies on the account.</a:t>
            </a:r>
          </a:p>
          <a:p>
            <a:pPr marL="0" marR="0" lvl="0" indent="0" algn="l" rtl="0">
              <a:lnSpc>
                <a:spcPct val="115000"/>
              </a:lnSpc>
              <a:spcBef>
                <a:spcPts val="1000"/>
              </a:spcBef>
              <a:spcAft>
                <a:spcPts val="1000"/>
              </a:spcAft>
              <a:buClr>
                <a:srgbClr val="000000"/>
              </a:buClr>
              <a:buSzPts val="1400"/>
              <a:buFont typeface="Arial"/>
              <a:buNone/>
            </a:pPr>
            <a:r>
              <a:rPr lang="en" sz="1000" dirty="0">
                <a:solidFill>
                  <a:srgbClr val="222222"/>
                </a:solidFill>
                <a:highlight>
                  <a:srgbClr val="FFFFFF"/>
                </a:highlight>
                <a:latin typeface="Bahnschrift Light" panose="020B0502040204020203" pitchFamily="34" charset="0"/>
                <a:ea typeface="Lato"/>
                <a:cs typeface="Lato"/>
                <a:sym typeface="Lato"/>
              </a:rPr>
              <a:t>Mocked up data repository should be prepared to train the data model and test it.</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Our Understanding</a:t>
            </a:r>
            <a:endParaRPr sz="2000" dirty="0"/>
          </a:p>
        </p:txBody>
      </p:sp>
      <p:pic>
        <p:nvPicPr>
          <p:cNvPr id="3" name="Picture 2">
            <a:extLst>
              <a:ext uri="{FF2B5EF4-FFF2-40B4-BE49-F238E27FC236}">
                <a16:creationId xmlns:a16="http://schemas.microsoft.com/office/drawing/2014/main" id="{29190605-6E21-5461-ADFC-B97F4910748A}"/>
              </a:ext>
            </a:extLst>
          </p:cNvPr>
          <p:cNvPicPr>
            <a:picLocks noChangeAspect="1"/>
          </p:cNvPicPr>
          <p:nvPr/>
        </p:nvPicPr>
        <p:blipFill>
          <a:blip r:embed="rId3"/>
          <a:stretch>
            <a:fillRect/>
          </a:stretch>
        </p:blipFill>
        <p:spPr>
          <a:xfrm>
            <a:off x="1654603" y="805550"/>
            <a:ext cx="5392016" cy="383784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6BFBCAC-2BB0-0E39-5287-9394A4E92C59}"/>
                  </a:ext>
                </a:extLst>
              </p14:cNvPr>
              <p14:cNvContentPartPr/>
              <p14:nvPr/>
            </p14:nvContentPartPr>
            <p14:xfrm>
              <a:off x="3886145" y="2216116"/>
              <a:ext cx="1052640" cy="14760"/>
            </p14:xfrm>
          </p:contentPart>
        </mc:Choice>
        <mc:Fallback xmlns="">
          <p:pic>
            <p:nvPicPr>
              <p:cNvPr id="4" name="Ink 3">
                <a:extLst>
                  <a:ext uri="{FF2B5EF4-FFF2-40B4-BE49-F238E27FC236}">
                    <a16:creationId xmlns:a16="http://schemas.microsoft.com/office/drawing/2014/main" id="{D6BFBCAC-2BB0-0E39-5287-9394A4E92C59}"/>
                  </a:ext>
                </a:extLst>
              </p:cNvPr>
              <p:cNvPicPr/>
              <p:nvPr/>
            </p:nvPicPr>
            <p:blipFill>
              <a:blip r:embed="rId5"/>
              <a:stretch>
                <a:fillRect/>
              </a:stretch>
            </p:blipFill>
            <p:spPr>
              <a:xfrm>
                <a:off x="3832145" y="2108116"/>
                <a:ext cx="11602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059BA2B2-4901-D226-65F4-55F64875E53E}"/>
                  </a:ext>
                </a:extLst>
              </p14:cNvPr>
              <p14:cNvContentPartPr/>
              <p14:nvPr/>
            </p14:nvContentPartPr>
            <p14:xfrm>
              <a:off x="3858425" y="2334196"/>
              <a:ext cx="1073520" cy="35280"/>
            </p14:xfrm>
          </p:contentPart>
        </mc:Choice>
        <mc:Fallback xmlns="">
          <p:pic>
            <p:nvPicPr>
              <p:cNvPr id="5" name="Ink 4">
                <a:extLst>
                  <a:ext uri="{FF2B5EF4-FFF2-40B4-BE49-F238E27FC236}">
                    <a16:creationId xmlns:a16="http://schemas.microsoft.com/office/drawing/2014/main" id="{059BA2B2-4901-D226-65F4-55F64875E53E}"/>
                  </a:ext>
                </a:extLst>
              </p:cNvPr>
              <p:cNvPicPr/>
              <p:nvPr/>
            </p:nvPicPr>
            <p:blipFill>
              <a:blip r:embed="rId7"/>
              <a:stretch>
                <a:fillRect/>
              </a:stretch>
            </p:blipFill>
            <p:spPr>
              <a:xfrm>
                <a:off x="3804425" y="2226556"/>
                <a:ext cx="1181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21B7414-B712-74CB-FFE5-EB62DBE647B5}"/>
                  </a:ext>
                </a:extLst>
              </p14:cNvPr>
              <p14:cNvContentPartPr/>
              <p14:nvPr/>
            </p14:nvContentPartPr>
            <p14:xfrm>
              <a:off x="3872105" y="2459116"/>
              <a:ext cx="1073160" cy="28440"/>
            </p14:xfrm>
          </p:contentPart>
        </mc:Choice>
        <mc:Fallback xmlns="">
          <p:pic>
            <p:nvPicPr>
              <p:cNvPr id="6" name="Ink 5">
                <a:extLst>
                  <a:ext uri="{FF2B5EF4-FFF2-40B4-BE49-F238E27FC236}">
                    <a16:creationId xmlns:a16="http://schemas.microsoft.com/office/drawing/2014/main" id="{721B7414-B712-74CB-FFE5-EB62DBE647B5}"/>
                  </a:ext>
                </a:extLst>
              </p:cNvPr>
              <p:cNvPicPr/>
              <p:nvPr/>
            </p:nvPicPr>
            <p:blipFill>
              <a:blip r:embed="rId9"/>
              <a:stretch>
                <a:fillRect/>
              </a:stretch>
            </p:blipFill>
            <p:spPr>
              <a:xfrm>
                <a:off x="3818465" y="2351116"/>
                <a:ext cx="11808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84F0A7F-226D-7556-8F32-D1F45538CC0C}"/>
                  </a:ext>
                </a:extLst>
              </p14:cNvPr>
              <p14:cNvContentPartPr/>
              <p14:nvPr/>
            </p14:nvContentPartPr>
            <p14:xfrm>
              <a:off x="3899825" y="2306476"/>
              <a:ext cx="1017720" cy="21600"/>
            </p14:xfrm>
          </p:contentPart>
        </mc:Choice>
        <mc:Fallback xmlns="">
          <p:pic>
            <p:nvPicPr>
              <p:cNvPr id="7" name="Ink 6">
                <a:extLst>
                  <a:ext uri="{FF2B5EF4-FFF2-40B4-BE49-F238E27FC236}">
                    <a16:creationId xmlns:a16="http://schemas.microsoft.com/office/drawing/2014/main" id="{A84F0A7F-226D-7556-8F32-D1F45538CC0C}"/>
                  </a:ext>
                </a:extLst>
              </p:cNvPr>
              <p:cNvPicPr/>
              <p:nvPr/>
            </p:nvPicPr>
            <p:blipFill>
              <a:blip r:embed="rId11"/>
              <a:stretch>
                <a:fillRect/>
              </a:stretch>
            </p:blipFill>
            <p:spPr>
              <a:xfrm>
                <a:off x="3846185" y="2198476"/>
                <a:ext cx="1125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3F092C9-4BB7-5CC3-42EF-AAFEA2B80257}"/>
                  </a:ext>
                </a:extLst>
              </p14:cNvPr>
              <p14:cNvContentPartPr/>
              <p14:nvPr/>
            </p14:nvContentPartPr>
            <p14:xfrm>
              <a:off x="3879305" y="2230516"/>
              <a:ext cx="1087200" cy="34920"/>
            </p14:xfrm>
          </p:contentPart>
        </mc:Choice>
        <mc:Fallback xmlns="">
          <p:pic>
            <p:nvPicPr>
              <p:cNvPr id="9" name="Ink 8">
                <a:extLst>
                  <a:ext uri="{FF2B5EF4-FFF2-40B4-BE49-F238E27FC236}">
                    <a16:creationId xmlns:a16="http://schemas.microsoft.com/office/drawing/2014/main" id="{03F092C9-4BB7-5CC3-42EF-AAFEA2B80257}"/>
                  </a:ext>
                </a:extLst>
              </p:cNvPr>
              <p:cNvPicPr/>
              <p:nvPr/>
            </p:nvPicPr>
            <p:blipFill>
              <a:blip r:embed="rId13"/>
              <a:stretch>
                <a:fillRect/>
              </a:stretch>
            </p:blipFill>
            <p:spPr>
              <a:xfrm>
                <a:off x="3825305" y="2122516"/>
                <a:ext cx="11948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4753D6D7-0C7B-FD36-0193-0AA6E65C7C24}"/>
                  </a:ext>
                </a:extLst>
              </p14:cNvPr>
              <p14:cNvContentPartPr/>
              <p14:nvPr/>
            </p14:nvContentPartPr>
            <p14:xfrm>
              <a:off x="3851585" y="2467036"/>
              <a:ext cx="1108800" cy="34200"/>
            </p14:xfrm>
          </p:contentPart>
        </mc:Choice>
        <mc:Fallback xmlns="">
          <p:pic>
            <p:nvPicPr>
              <p:cNvPr id="10" name="Ink 9">
                <a:extLst>
                  <a:ext uri="{FF2B5EF4-FFF2-40B4-BE49-F238E27FC236}">
                    <a16:creationId xmlns:a16="http://schemas.microsoft.com/office/drawing/2014/main" id="{4753D6D7-0C7B-FD36-0193-0AA6E65C7C24}"/>
                  </a:ext>
                </a:extLst>
              </p:cNvPr>
              <p:cNvPicPr/>
              <p:nvPr/>
            </p:nvPicPr>
            <p:blipFill>
              <a:blip r:embed="rId15"/>
              <a:stretch>
                <a:fillRect/>
              </a:stretch>
            </p:blipFill>
            <p:spPr>
              <a:xfrm>
                <a:off x="3797585" y="2359036"/>
                <a:ext cx="1216440" cy="249840"/>
              </a:xfrm>
              <a:prstGeom prst="rect">
                <a:avLst/>
              </a:prstGeom>
            </p:spPr>
          </p:pic>
        </mc:Fallback>
      </mc:AlternateContent>
    </p:spTree>
    <p:extLst>
      <p:ext uri="{BB962C8B-B14F-4D97-AF65-F5344CB8AC3E}">
        <p14:creationId xmlns:p14="http://schemas.microsoft.com/office/powerpoint/2010/main" val="16301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 Architecture Diagram</a:t>
            </a:r>
            <a:endParaRPr sz="2000" dirty="0"/>
          </a:p>
        </p:txBody>
      </p:sp>
      <p:pic>
        <p:nvPicPr>
          <p:cNvPr id="2" name="Picture 1">
            <a:extLst>
              <a:ext uri="{FF2B5EF4-FFF2-40B4-BE49-F238E27FC236}">
                <a16:creationId xmlns:a16="http://schemas.microsoft.com/office/drawing/2014/main" id="{A8B2559C-9B6F-C666-D32A-A29C7D08DBF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61" b="95349" l="1899" r="96414">
                        <a14:foregroundMark x1="21941" y1="25323" x2="21941" y2="25323"/>
                        <a14:foregroundMark x1="22152" y1="26615" x2="26160" y2="16021"/>
                        <a14:foregroundMark x1="18776" y1="20155" x2="17722" y2="13953"/>
                        <a14:foregroundMark x1="16456" y1="20672" x2="24684" y2="28682"/>
                        <a14:foregroundMark x1="30169" y1="20672" x2="18143" y2="31525"/>
                        <a14:foregroundMark x1="14979" y1="18346" x2="18143" y2="34625"/>
                        <a14:foregroundMark x1="25527" y1="11886" x2="33333" y2="20413"/>
                        <a14:foregroundMark x1="33333" y1="25581" x2="21519" y2="35917"/>
                        <a14:foregroundMark x1="19831" y1="44444" x2="8228" y2="67183"/>
                        <a14:foregroundMark x1="48312" y1="28941" x2="41772" y2="44961"/>
                        <a14:foregroundMark x1="27215" y1="50646" x2="10970" y2="75969"/>
                        <a14:foregroundMark x1="8017" y1="47804" x2="1899" y2="67183"/>
                        <a14:foregroundMark x1="27426" y1="42119" x2="30380" y2="48062"/>
                        <a14:foregroundMark x1="51477" y1="34109" x2="59916" y2="22997"/>
                        <a14:foregroundMark x1="59916" y1="22997" x2="50422" y2="24289"/>
                        <a14:foregroundMark x1="45148" y1="25065" x2="50000" y2="43669"/>
                        <a14:foregroundMark x1="50000" y1="43669" x2="53586" y2="41344"/>
                        <a14:foregroundMark x1="73418" y1="20155" x2="74684" y2="31266"/>
                        <a14:foregroundMark x1="77848" y1="51680" x2="91772" y2="72610"/>
                        <a14:foregroundMark x1="91772" y1="72610" x2="91983" y2="73385"/>
                        <a14:foregroundMark x1="54852" y1="71318" x2="46203" y2="80362"/>
                        <a14:foregroundMark x1="46203" y1="80362" x2="57384" y2="77778"/>
                        <a14:foregroundMark x1="57384" y1="77778" x2="43038" y2="68734"/>
                        <a14:foregroundMark x1="43038" y1="68734" x2="42405" y2="79845"/>
                        <a14:foregroundMark x1="76793" y1="45478" x2="89662" y2="60207"/>
                        <a14:foregroundMark x1="89662" y1="60207" x2="91561" y2="71318"/>
                        <a14:foregroundMark x1="85654" y1="74160" x2="77637" y2="49612"/>
                        <a14:foregroundMark x1="86287" y1="43669" x2="96414" y2="66150"/>
                        <a14:foregroundMark x1="96414" y1="66150" x2="96414" y2="68475"/>
                        <a14:foregroundMark x1="45781" y1="95349" x2="52954" y2="95349"/>
                      </a14:backgroundRemoval>
                    </a14:imgEffect>
                  </a14:imgLayer>
                </a14:imgProps>
              </a:ext>
            </a:extLst>
          </a:blip>
          <a:stretch>
            <a:fillRect/>
          </a:stretch>
        </p:blipFill>
        <p:spPr>
          <a:xfrm>
            <a:off x="739249" y="1732366"/>
            <a:ext cx="477116" cy="389544"/>
          </a:xfrm>
          <a:prstGeom prst="rect">
            <a:avLst/>
          </a:prstGeom>
        </p:spPr>
      </p:pic>
      <p:pic>
        <p:nvPicPr>
          <p:cNvPr id="3" name="Picture 2">
            <a:extLst>
              <a:ext uri="{FF2B5EF4-FFF2-40B4-BE49-F238E27FC236}">
                <a16:creationId xmlns:a16="http://schemas.microsoft.com/office/drawing/2014/main" id="{206AC402-57FE-E585-71A5-F568C82487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1640089"/>
            <a:ext cx="574098" cy="5740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63B0C49-3830-8F09-0A48-09B122D33EF1}"/>
              </a:ext>
            </a:extLst>
          </p:cNvPr>
          <p:cNvPicPr>
            <a:picLocks noChangeAspect="1"/>
          </p:cNvPicPr>
          <p:nvPr/>
        </p:nvPicPr>
        <p:blipFill>
          <a:blip r:embed="rId6"/>
          <a:stretch>
            <a:fillRect/>
          </a:stretch>
        </p:blipFill>
        <p:spPr>
          <a:xfrm>
            <a:off x="1817689" y="1595606"/>
            <a:ext cx="271799" cy="273519"/>
          </a:xfrm>
          <a:prstGeom prst="rect">
            <a:avLst/>
          </a:prstGeom>
        </p:spPr>
      </p:pic>
      <p:cxnSp>
        <p:nvCxnSpPr>
          <p:cNvPr id="6" name="Straight Arrow Connector 5">
            <a:extLst>
              <a:ext uri="{FF2B5EF4-FFF2-40B4-BE49-F238E27FC236}">
                <a16:creationId xmlns:a16="http://schemas.microsoft.com/office/drawing/2014/main" id="{F9E67B84-6990-0156-06E1-630F6DBB40A6}"/>
              </a:ext>
            </a:extLst>
          </p:cNvPr>
          <p:cNvCxnSpPr/>
          <p:nvPr/>
        </p:nvCxnSpPr>
        <p:spPr>
          <a:xfrm>
            <a:off x="1550843" y="1906356"/>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B75614F-55FF-5C64-0CD4-177248AEB46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916" b="89451" l="3797" r="96835">
                        <a14:foregroundMark x1="8439" y1="56962" x2="14768" y2="64135"/>
                        <a14:foregroundMark x1="17089" y1="55274" x2="17089" y2="55274"/>
                        <a14:foregroundMark x1="4430" y1="55274" x2="4008" y2="55696"/>
                        <a14:foregroundMark x1="49789" y1="35443" x2="49789" y2="35443"/>
                        <a14:foregroundMark x1="46835" y1="62447" x2="46835" y2="62447"/>
                        <a14:foregroundMark x1="81435" y1="50000" x2="81435" y2="50000"/>
                        <a14:foregroundMark x1="96835" y1="55696" x2="96203" y2="60759"/>
                      </a14:backgroundRemoval>
                    </a14:imgEffect>
                  </a14:imgLayer>
                </a14:imgProps>
              </a:ext>
            </a:extLst>
          </a:blip>
          <a:stretch>
            <a:fillRect/>
          </a:stretch>
        </p:blipFill>
        <p:spPr>
          <a:xfrm>
            <a:off x="4367213" y="1672503"/>
            <a:ext cx="449407" cy="449407"/>
          </a:xfrm>
          <a:prstGeom prst="rect">
            <a:avLst/>
          </a:prstGeom>
        </p:spPr>
      </p:pic>
      <p:cxnSp>
        <p:nvCxnSpPr>
          <p:cNvPr id="8" name="Straight Arrow Connector 7">
            <a:extLst>
              <a:ext uri="{FF2B5EF4-FFF2-40B4-BE49-F238E27FC236}">
                <a16:creationId xmlns:a16="http://schemas.microsoft.com/office/drawing/2014/main" id="{236ED7F8-7E2A-AFEA-16BA-890CE335C06D}"/>
              </a:ext>
            </a:extLst>
          </p:cNvPr>
          <p:cNvCxnSpPr/>
          <p:nvPr/>
        </p:nvCxnSpPr>
        <p:spPr>
          <a:xfrm>
            <a:off x="3338080" y="191464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7480F5-9C5A-FAA5-0505-F6E9F20C6736}"/>
              </a:ext>
            </a:extLst>
          </p:cNvPr>
          <p:cNvSpPr txBox="1"/>
          <p:nvPr/>
        </p:nvSpPr>
        <p:spPr>
          <a:xfrm>
            <a:off x="1216365" y="1995648"/>
            <a:ext cx="1527032" cy="923330"/>
          </a:xfrm>
          <a:prstGeom prst="rect">
            <a:avLst/>
          </a:prstGeom>
          <a:noFill/>
        </p:spPr>
        <p:txBody>
          <a:bodyPr wrap="square" rtlCol="0">
            <a:spAutoFit/>
          </a:bodyPr>
          <a:lstStyle/>
          <a:p>
            <a:r>
              <a:rPr lang="en-US" sz="900" dirty="0">
                <a:latin typeface="Bahnschrift Light" panose="020B0502040204020203" pitchFamily="34" charset="0"/>
              </a:rPr>
              <a:t>Authorized (Authenticated by Active directory policy), user scans the cheque and uploads the file to the storage on cloud</a:t>
            </a:r>
          </a:p>
        </p:txBody>
      </p:sp>
      <p:sp>
        <p:nvSpPr>
          <p:cNvPr id="10" name="TextBox 9">
            <a:extLst>
              <a:ext uri="{FF2B5EF4-FFF2-40B4-BE49-F238E27FC236}">
                <a16:creationId xmlns:a16="http://schemas.microsoft.com/office/drawing/2014/main" id="{858D04FE-1D89-5F1E-21C1-32F80A5EE719}"/>
              </a:ext>
            </a:extLst>
          </p:cNvPr>
          <p:cNvSpPr txBox="1"/>
          <p:nvPr/>
        </p:nvSpPr>
        <p:spPr>
          <a:xfrm>
            <a:off x="3156002" y="1990453"/>
            <a:ext cx="1527032" cy="923330"/>
          </a:xfrm>
          <a:prstGeom prst="rect">
            <a:avLst/>
          </a:prstGeom>
          <a:noFill/>
        </p:spPr>
        <p:txBody>
          <a:bodyPr wrap="square" rtlCol="0">
            <a:spAutoFit/>
          </a:bodyPr>
          <a:lstStyle/>
          <a:p>
            <a:r>
              <a:rPr lang="en-US" sz="900" dirty="0">
                <a:latin typeface="Bahnschrift Light" panose="020B0502040204020203" pitchFamily="34" charset="0"/>
              </a:rPr>
              <a:t>File is processed using the Vision Service of the Azure to capture the handwritten information in the image of the cheque.</a:t>
            </a:r>
          </a:p>
        </p:txBody>
      </p:sp>
      <p:pic>
        <p:nvPicPr>
          <p:cNvPr id="11" name="Picture 10">
            <a:extLst>
              <a:ext uri="{FF2B5EF4-FFF2-40B4-BE49-F238E27FC236}">
                <a16:creationId xmlns:a16="http://schemas.microsoft.com/office/drawing/2014/main" id="{C4D77AE3-4B90-2252-6CBB-A1E86F20123E}"/>
              </a:ext>
            </a:extLst>
          </p:cNvPr>
          <p:cNvPicPr>
            <a:picLocks noChangeAspect="1"/>
          </p:cNvPicPr>
          <p:nvPr/>
        </p:nvPicPr>
        <p:blipFill>
          <a:blip r:embed="rId9"/>
          <a:stretch>
            <a:fillRect/>
          </a:stretch>
        </p:blipFill>
        <p:spPr>
          <a:xfrm>
            <a:off x="6120220" y="1756736"/>
            <a:ext cx="310738" cy="310738"/>
          </a:xfrm>
          <a:prstGeom prst="rect">
            <a:avLst/>
          </a:prstGeom>
        </p:spPr>
      </p:pic>
      <p:cxnSp>
        <p:nvCxnSpPr>
          <p:cNvPr id="16" name="Straight Arrow Connector 15">
            <a:extLst>
              <a:ext uri="{FF2B5EF4-FFF2-40B4-BE49-F238E27FC236}">
                <a16:creationId xmlns:a16="http://schemas.microsoft.com/office/drawing/2014/main" id="{9E778037-8F0E-FD6D-E54B-44E2151F1CAD}"/>
              </a:ext>
            </a:extLst>
          </p:cNvPr>
          <p:cNvCxnSpPr/>
          <p:nvPr/>
        </p:nvCxnSpPr>
        <p:spPr>
          <a:xfrm>
            <a:off x="4933388" y="191464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A956AA3-C824-E32B-7071-1F7A7A379D02}"/>
              </a:ext>
            </a:extLst>
          </p:cNvPr>
          <p:cNvCxnSpPr/>
          <p:nvPr/>
        </p:nvCxnSpPr>
        <p:spPr>
          <a:xfrm>
            <a:off x="4933388" y="2053913"/>
            <a:ext cx="914400" cy="914400"/>
          </a:xfrm>
          <a:prstGeom prst="bentConnector3">
            <a:avLst>
              <a:gd name="adj1" fmla="val 75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637D1F5-27B2-4FB6-6856-BDDC8F87E3BE}"/>
              </a:ext>
            </a:extLst>
          </p:cNvPr>
          <p:cNvPicPr>
            <a:picLocks noChangeAspect="1"/>
          </p:cNvPicPr>
          <p:nvPr/>
        </p:nvPicPr>
        <p:blipFill>
          <a:blip r:embed="rId10"/>
          <a:stretch>
            <a:fillRect/>
          </a:stretch>
        </p:blipFill>
        <p:spPr>
          <a:xfrm>
            <a:off x="6064084" y="2626734"/>
            <a:ext cx="574098" cy="574098"/>
          </a:xfrm>
          <a:prstGeom prst="rect">
            <a:avLst/>
          </a:prstGeom>
        </p:spPr>
      </p:pic>
      <p:sp>
        <p:nvSpPr>
          <p:cNvPr id="22" name="TextBox 21">
            <a:extLst>
              <a:ext uri="{FF2B5EF4-FFF2-40B4-BE49-F238E27FC236}">
                <a16:creationId xmlns:a16="http://schemas.microsoft.com/office/drawing/2014/main" id="{F911F08B-C347-9B2B-1120-1BE4F8A7BA57}"/>
              </a:ext>
            </a:extLst>
          </p:cNvPr>
          <p:cNvSpPr txBox="1"/>
          <p:nvPr/>
        </p:nvSpPr>
        <p:spPr>
          <a:xfrm>
            <a:off x="4572000" y="3054787"/>
            <a:ext cx="1527032" cy="646331"/>
          </a:xfrm>
          <a:prstGeom prst="rect">
            <a:avLst/>
          </a:prstGeom>
          <a:noFill/>
        </p:spPr>
        <p:txBody>
          <a:bodyPr wrap="square" rtlCol="0">
            <a:spAutoFit/>
          </a:bodyPr>
          <a:lstStyle/>
          <a:p>
            <a:r>
              <a:rPr lang="en-US" sz="900" dirty="0">
                <a:latin typeface="Bahnschrift Light" panose="020B0502040204020203" pitchFamily="34" charset="0"/>
              </a:rPr>
              <a:t>Handwritten data fields are stored in the cosmos DB for further consumption</a:t>
            </a:r>
          </a:p>
        </p:txBody>
      </p:sp>
      <p:sp>
        <p:nvSpPr>
          <p:cNvPr id="23" name="TextBox 22">
            <a:extLst>
              <a:ext uri="{FF2B5EF4-FFF2-40B4-BE49-F238E27FC236}">
                <a16:creationId xmlns:a16="http://schemas.microsoft.com/office/drawing/2014/main" id="{DCF3A142-2748-CACE-4890-12942ADF0A47}"/>
              </a:ext>
            </a:extLst>
          </p:cNvPr>
          <p:cNvSpPr txBox="1"/>
          <p:nvPr/>
        </p:nvSpPr>
        <p:spPr>
          <a:xfrm>
            <a:off x="4837707" y="1195959"/>
            <a:ext cx="1150293" cy="1061829"/>
          </a:xfrm>
          <a:prstGeom prst="rect">
            <a:avLst/>
          </a:prstGeom>
          <a:noFill/>
        </p:spPr>
        <p:txBody>
          <a:bodyPr wrap="square" rtlCol="0">
            <a:spAutoFit/>
          </a:bodyPr>
          <a:lstStyle/>
          <a:p>
            <a:r>
              <a:rPr lang="en-US" sz="900" dirty="0">
                <a:latin typeface="Bahnschrift Light" panose="020B0502040204020203" pitchFamily="34" charset="0"/>
              </a:rPr>
              <a:t>Image of the signature is matched with the stored signature of the customer using Deep learning</a:t>
            </a:r>
          </a:p>
        </p:txBody>
      </p:sp>
      <p:pic>
        <p:nvPicPr>
          <p:cNvPr id="24" name="Picture 23">
            <a:extLst>
              <a:ext uri="{FF2B5EF4-FFF2-40B4-BE49-F238E27FC236}">
                <a16:creationId xmlns:a16="http://schemas.microsoft.com/office/drawing/2014/main" id="{DF708FA5-1608-42CB-0FC8-C6EB9078E4A0}"/>
              </a:ext>
            </a:extLst>
          </p:cNvPr>
          <p:cNvPicPr>
            <a:picLocks noChangeAspect="1"/>
          </p:cNvPicPr>
          <p:nvPr/>
        </p:nvPicPr>
        <p:blipFill>
          <a:blip r:embed="rId11">
            <a:duotone>
              <a:schemeClr val="accent1">
                <a:shade val="45000"/>
                <a:satMod val="135000"/>
              </a:schemeClr>
              <a:prstClr val="white"/>
            </a:duotone>
          </a:blip>
          <a:stretch>
            <a:fillRect/>
          </a:stretch>
        </p:blipFill>
        <p:spPr>
          <a:xfrm>
            <a:off x="6868415" y="1769897"/>
            <a:ext cx="254617" cy="254617"/>
          </a:xfrm>
          <a:prstGeom prst="rect">
            <a:avLst/>
          </a:prstGeom>
        </p:spPr>
      </p:pic>
      <p:sp>
        <p:nvSpPr>
          <p:cNvPr id="25" name="Plus Sign 24">
            <a:extLst>
              <a:ext uri="{FF2B5EF4-FFF2-40B4-BE49-F238E27FC236}">
                <a16:creationId xmlns:a16="http://schemas.microsoft.com/office/drawing/2014/main" id="{67B8C72E-8379-225B-0502-5AE15A49B555}"/>
              </a:ext>
            </a:extLst>
          </p:cNvPr>
          <p:cNvSpPr/>
          <p:nvPr/>
        </p:nvSpPr>
        <p:spPr>
          <a:xfrm>
            <a:off x="6523049" y="1726874"/>
            <a:ext cx="303824" cy="325582"/>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4160394-53C2-BAD1-1E3A-BFCB20FAA758}"/>
              </a:ext>
            </a:extLst>
          </p:cNvPr>
          <p:cNvPicPr>
            <a:picLocks noChangeAspect="1"/>
          </p:cNvPicPr>
          <p:nvPr/>
        </p:nvPicPr>
        <p:blipFill>
          <a:blip r:embed="rId12"/>
          <a:stretch>
            <a:fillRect/>
          </a:stretch>
        </p:blipFill>
        <p:spPr>
          <a:xfrm>
            <a:off x="7515636" y="2831719"/>
            <a:ext cx="522143" cy="273188"/>
          </a:xfrm>
          <a:prstGeom prst="rect">
            <a:avLst/>
          </a:prstGeom>
        </p:spPr>
      </p:pic>
      <p:cxnSp>
        <p:nvCxnSpPr>
          <p:cNvPr id="28" name="Straight Arrow Connector 27">
            <a:extLst>
              <a:ext uri="{FF2B5EF4-FFF2-40B4-BE49-F238E27FC236}">
                <a16:creationId xmlns:a16="http://schemas.microsoft.com/office/drawing/2014/main" id="{38C9956F-A4B6-4CF6-C6B2-AC8251355A44}"/>
              </a:ext>
            </a:extLst>
          </p:cNvPr>
          <p:cNvCxnSpPr/>
          <p:nvPr/>
        </p:nvCxnSpPr>
        <p:spPr>
          <a:xfrm>
            <a:off x="6462832" y="232823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05FE77BF-D667-15B8-1D79-C9993DAD0683}"/>
              </a:ext>
            </a:extLst>
          </p:cNvPr>
          <p:cNvSpPr/>
          <p:nvPr/>
        </p:nvSpPr>
        <p:spPr>
          <a:xfrm>
            <a:off x="5964556" y="1680665"/>
            <a:ext cx="1359737" cy="441245"/>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6FC494B6-00E6-D141-6951-C9BE8FEE1C41}"/>
              </a:ext>
            </a:extLst>
          </p:cNvPr>
          <p:cNvCxnSpPr/>
          <p:nvPr/>
        </p:nvCxnSpPr>
        <p:spPr>
          <a:xfrm>
            <a:off x="6665832" y="2968313"/>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94249F9-49AD-2EEB-790F-D843BC82C0D4}"/>
              </a:ext>
            </a:extLst>
          </p:cNvPr>
          <p:cNvSpPr txBox="1"/>
          <p:nvPr/>
        </p:nvSpPr>
        <p:spPr>
          <a:xfrm>
            <a:off x="6462832" y="3027980"/>
            <a:ext cx="1527032" cy="923330"/>
          </a:xfrm>
          <a:prstGeom prst="rect">
            <a:avLst/>
          </a:prstGeom>
          <a:noFill/>
        </p:spPr>
        <p:txBody>
          <a:bodyPr wrap="square" rtlCol="0">
            <a:spAutoFit/>
          </a:bodyPr>
          <a:lstStyle/>
          <a:p>
            <a:r>
              <a:rPr lang="en-US" sz="900" dirty="0">
                <a:latin typeface="Bahnschrift Light" panose="020B0502040204020203" pitchFamily="34" charset="0"/>
              </a:rPr>
              <a:t>Data from each of the cheque processed is stored and made available to the consumers via API endpoints</a:t>
            </a:r>
          </a:p>
        </p:txBody>
      </p:sp>
      <p:sp>
        <p:nvSpPr>
          <p:cNvPr id="34" name="Rectangle: Rounded Corners 33">
            <a:extLst>
              <a:ext uri="{FF2B5EF4-FFF2-40B4-BE49-F238E27FC236}">
                <a16:creationId xmlns:a16="http://schemas.microsoft.com/office/drawing/2014/main" id="{026CFAB0-F6AF-8A59-364E-D8C689E4DC1E}"/>
              </a:ext>
            </a:extLst>
          </p:cNvPr>
          <p:cNvSpPr/>
          <p:nvPr/>
        </p:nvSpPr>
        <p:spPr>
          <a:xfrm>
            <a:off x="2681538" y="1318611"/>
            <a:ext cx="2156169" cy="1649700"/>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E2A838A-E5A2-8A25-601A-60E111222AEB}"/>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8397" b="91221" l="6512" r="94767">
                        <a14:foregroundMark x1="26279" y1="18893" x2="17093" y2="30153"/>
                        <a14:foregroundMark x1="6744" y1="49427" x2="6512" y2="50763"/>
                        <a14:foregroundMark x1="32209" y1="49237" x2="32674" y2="52290"/>
                        <a14:foregroundMark x1="30349" y1="10305" x2="30116" y2="8397"/>
                        <a14:foregroundMark x1="30698" y1="91412" x2="30814" y2="89122"/>
                        <a14:foregroundMark x1="32093" y1="54198" x2="32326" y2="48473"/>
                        <a14:foregroundMark x1="30349" y1="47328" x2="27558" y2="58015"/>
                        <a14:foregroundMark x1="49884" y1="44084" x2="51047" y2="51145"/>
                        <a14:foregroundMark x1="53023" y1="45038" x2="44884" y2="55916"/>
                        <a14:foregroundMark x1="68140" y1="47519" x2="75116" y2="58206"/>
                        <a14:foregroundMark x1="72674" y1="17748" x2="80233" y2="27290"/>
                        <a14:foregroundMark x1="94767" y1="48664" x2="94651" y2="51336"/>
                        <a14:foregroundMark x1="71977" y1="45992" x2="69651" y2="48855"/>
                      </a14:backgroundRemoval>
                    </a14:imgEffect>
                  </a14:imgLayer>
                </a14:imgProps>
              </a:ext>
            </a:extLst>
          </a:blip>
          <a:stretch>
            <a:fillRect/>
          </a:stretch>
        </p:blipFill>
        <p:spPr>
          <a:xfrm>
            <a:off x="2860964" y="1120934"/>
            <a:ext cx="295038" cy="179767"/>
          </a:xfrm>
          <a:prstGeom prst="rect">
            <a:avLst/>
          </a:prstGeom>
        </p:spPr>
      </p:pic>
      <p:sp>
        <p:nvSpPr>
          <p:cNvPr id="35" name="Rectangle: Rounded Corners 34">
            <a:extLst>
              <a:ext uri="{FF2B5EF4-FFF2-40B4-BE49-F238E27FC236}">
                <a16:creationId xmlns:a16="http://schemas.microsoft.com/office/drawing/2014/main" id="{FC9CE31B-ED28-0B82-6A85-B8E4951DC86F}"/>
              </a:ext>
            </a:extLst>
          </p:cNvPr>
          <p:cNvSpPr/>
          <p:nvPr/>
        </p:nvSpPr>
        <p:spPr>
          <a:xfrm>
            <a:off x="5857652" y="1556082"/>
            <a:ext cx="2156169" cy="1649700"/>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E54AA5F8-F39C-21C6-D213-C94879EFB3EF}"/>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8397" b="91221" l="6512" r="94767">
                        <a14:foregroundMark x1="26279" y1="18893" x2="17093" y2="30153"/>
                        <a14:foregroundMark x1="6744" y1="49427" x2="6512" y2="50763"/>
                        <a14:foregroundMark x1="32209" y1="49237" x2="32674" y2="52290"/>
                        <a14:foregroundMark x1="30349" y1="10305" x2="30116" y2="8397"/>
                        <a14:foregroundMark x1="30698" y1="91412" x2="30814" y2="89122"/>
                        <a14:foregroundMark x1="32093" y1="54198" x2="32326" y2="48473"/>
                        <a14:foregroundMark x1="30349" y1="47328" x2="27558" y2="58015"/>
                        <a14:foregroundMark x1="49884" y1="44084" x2="51047" y2="51145"/>
                        <a14:foregroundMark x1="53023" y1="45038" x2="44884" y2="55916"/>
                        <a14:foregroundMark x1="68140" y1="47519" x2="75116" y2="58206"/>
                        <a14:foregroundMark x1="72674" y1="17748" x2="80233" y2="27290"/>
                        <a14:foregroundMark x1="94767" y1="48664" x2="94651" y2="51336"/>
                        <a14:foregroundMark x1="71977" y1="45992" x2="69651" y2="48855"/>
                      </a14:backgroundRemoval>
                    </a14:imgEffect>
                  </a14:imgLayer>
                </a14:imgProps>
              </a:ext>
            </a:extLst>
          </a:blip>
          <a:stretch>
            <a:fillRect/>
          </a:stretch>
        </p:blipFill>
        <p:spPr>
          <a:xfrm>
            <a:off x="6931310" y="1355918"/>
            <a:ext cx="295038" cy="179767"/>
          </a:xfrm>
          <a:prstGeom prst="rect">
            <a:avLst/>
          </a:prstGeom>
        </p:spPr>
      </p:pic>
      <p:sp>
        <p:nvSpPr>
          <p:cNvPr id="37" name="TextBox 36">
            <a:extLst>
              <a:ext uri="{FF2B5EF4-FFF2-40B4-BE49-F238E27FC236}">
                <a16:creationId xmlns:a16="http://schemas.microsoft.com/office/drawing/2014/main" id="{539B61CA-F923-34B7-D88F-725B6164067E}"/>
              </a:ext>
            </a:extLst>
          </p:cNvPr>
          <p:cNvSpPr txBox="1"/>
          <p:nvPr/>
        </p:nvSpPr>
        <p:spPr>
          <a:xfrm>
            <a:off x="3081668" y="1108639"/>
            <a:ext cx="973343" cy="215444"/>
          </a:xfrm>
          <a:prstGeom prst="rect">
            <a:avLst/>
          </a:prstGeom>
          <a:noFill/>
        </p:spPr>
        <p:txBody>
          <a:bodyPr wrap="none" rtlCol="0">
            <a:spAutoFit/>
          </a:bodyPr>
          <a:lstStyle/>
          <a:p>
            <a:r>
              <a:rPr lang="en-US" sz="800" dirty="0">
                <a:latin typeface="Bahnschrift Light" panose="020B0502040204020203" pitchFamily="34" charset="0"/>
              </a:rPr>
              <a:t>Virtual Network 1</a:t>
            </a:r>
          </a:p>
        </p:txBody>
      </p:sp>
      <p:sp>
        <p:nvSpPr>
          <p:cNvPr id="38" name="TextBox 37">
            <a:extLst>
              <a:ext uri="{FF2B5EF4-FFF2-40B4-BE49-F238E27FC236}">
                <a16:creationId xmlns:a16="http://schemas.microsoft.com/office/drawing/2014/main" id="{3BE8AEB9-17BB-337F-2E80-38F0673FDB4A}"/>
              </a:ext>
            </a:extLst>
          </p:cNvPr>
          <p:cNvSpPr txBox="1"/>
          <p:nvPr/>
        </p:nvSpPr>
        <p:spPr>
          <a:xfrm>
            <a:off x="7196315" y="1349980"/>
            <a:ext cx="992579" cy="215444"/>
          </a:xfrm>
          <a:prstGeom prst="rect">
            <a:avLst/>
          </a:prstGeom>
          <a:noFill/>
        </p:spPr>
        <p:txBody>
          <a:bodyPr wrap="none" rtlCol="0">
            <a:spAutoFit/>
          </a:bodyPr>
          <a:lstStyle/>
          <a:p>
            <a:r>
              <a:rPr lang="en-US" sz="800" dirty="0">
                <a:latin typeface="Bahnschrift Light" panose="020B0502040204020203" pitchFamily="34" charset="0"/>
              </a:rPr>
              <a:t>Virtual Network 2</a:t>
            </a:r>
          </a:p>
        </p:txBody>
      </p:sp>
      <p:pic>
        <p:nvPicPr>
          <p:cNvPr id="5" name="Picture 4">
            <a:extLst>
              <a:ext uri="{FF2B5EF4-FFF2-40B4-BE49-F238E27FC236}">
                <a16:creationId xmlns:a16="http://schemas.microsoft.com/office/drawing/2014/main" id="{E82415EA-0EB6-2DDB-2688-AFA5E7B726F8}"/>
              </a:ext>
            </a:extLst>
          </p:cNvPr>
          <p:cNvPicPr>
            <a:picLocks noChangeAspect="1"/>
          </p:cNvPicPr>
          <p:nvPr/>
        </p:nvPicPr>
        <p:blipFill>
          <a:blip r:embed="rId15"/>
          <a:stretch>
            <a:fillRect/>
          </a:stretch>
        </p:blipFill>
        <p:spPr>
          <a:xfrm>
            <a:off x="1703725" y="4262004"/>
            <a:ext cx="385763" cy="385763"/>
          </a:xfrm>
          <a:prstGeom prst="rect">
            <a:avLst/>
          </a:prstGeom>
        </p:spPr>
      </p:pic>
      <p:cxnSp>
        <p:nvCxnSpPr>
          <p:cNvPr id="13" name="Straight Arrow Connector 12">
            <a:extLst>
              <a:ext uri="{FF2B5EF4-FFF2-40B4-BE49-F238E27FC236}">
                <a16:creationId xmlns:a16="http://schemas.microsoft.com/office/drawing/2014/main" id="{6404F185-34D3-33F1-5372-2308DD0921FF}"/>
              </a:ext>
            </a:extLst>
          </p:cNvPr>
          <p:cNvCxnSpPr/>
          <p:nvPr/>
        </p:nvCxnSpPr>
        <p:spPr>
          <a:xfrm>
            <a:off x="2330792" y="4454885"/>
            <a:ext cx="521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D03E98E-A92A-1473-4653-CC75969C9F2A}"/>
              </a:ext>
            </a:extLst>
          </p:cNvPr>
          <p:cNvSpPr txBox="1"/>
          <p:nvPr/>
        </p:nvSpPr>
        <p:spPr>
          <a:xfrm>
            <a:off x="3438214" y="4416935"/>
            <a:ext cx="2479260" cy="230832"/>
          </a:xfrm>
          <a:prstGeom prst="rect">
            <a:avLst/>
          </a:prstGeom>
          <a:noFill/>
        </p:spPr>
        <p:txBody>
          <a:bodyPr wrap="square" rtlCol="0">
            <a:spAutoFit/>
          </a:bodyPr>
          <a:lstStyle/>
          <a:p>
            <a:r>
              <a:rPr lang="en-US" sz="900" dirty="0">
                <a:latin typeface="Bahnschrift Light" panose="020B0502040204020203" pitchFamily="34" charset="0"/>
              </a:rPr>
              <a:t>Data lineage , monitoring and governance</a:t>
            </a:r>
          </a:p>
        </p:txBody>
      </p:sp>
      <p:pic>
        <p:nvPicPr>
          <p:cNvPr id="17" name="Picture 16">
            <a:extLst>
              <a:ext uri="{FF2B5EF4-FFF2-40B4-BE49-F238E27FC236}">
                <a16:creationId xmlns:a16="http://schemas.microsoft.com/office/drawing/2014/main" id="{566CA9CA-50AC-725B-518D-AE1CCC0CAE91}"/>
              </a:ext>
            </a:extLst>
          </p:cNvPr>
          <p:cNvPicPr>
            <a:picLocks noChangeAspect="1"/>
          </p:cNvPicPr>
          <p:nvPr/>
        </p:nvPicPr>
        <p:blipFill>
          <a:blip r:embed="rId16"/>
          <a:stretch>
            <a:fillRect/>
          </a:stretch>
        </p:blipFill>
        <p:spPr>
          <a:xfrm>
            <a:off x="3371015" y="3837926"/>
            <a:ext cx="280047" cy="280047"/>
          </a:xfrm>
          <a:prstGeom prst="rect">
            <a:avLst/>
          </a:prstGeom>
        </p:spPr>
      </p:pic>
      <p:cxnSp>
        <p:nvCxnSpPr>
          <p:cNvPr id="20" name="Straight Arrow Connector 19">
            <a:extLst>
              <a:ext uri="{FF2B5EF4-FFF2-40B4-BE49-F238E27FC236}">
                <a16:creationId xmlns:a16="http://schemas.microsoft.com/office/drawing/2014/main" id="{4AFE53EE-2C51-F40A-1556-F1B5E43F027A}"/>
              </a:ext>
            </a:extLst>
          </p:cNvPr>
          <p:cNvCxnSpPr>
            <a:cxnSpLocks/>
            <a:stCxn id="3" idx="2"/>
            <a:endCxn id="17" idx="0"/>
          </p:cNvCxnSpPr>
          <p:nvPr/>
        </p:nvCxnSpPr>
        <p:spPr>
          <a:xfrm>
            <a:off x="2977862" y="2214187"/>
            <a:ext cx="533177" cy="162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9EF506-1A4F-F947-57B8-5D970A5B3CA6}"/>
              </a:ext>
            </a:extLst>
          </p:cNvPr>
          <p:cNvCxnSpPr>
            <a:cxnSpLocks/>
            <a:endCxn id="17" idx="0"/>
          </p:cNvCxnSpPr>
          <p:nvPr/>
        </p:nvCxnSpPr>
        <p:spPr>
          <a:xfrm flipH="1">
            <a:off x="3511039" y="2024514"/>
            <a:ext cx="1101835" cy="181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4A880B3-73DC-2D8B-C5E1-72C35111814A}"/>
              </a:ext>
            </a:extLst>
          </p:cNvPr>
          <p:cNvCxnSpPr>
            <a:cxnSpLocks/>
            <a:endCxn id="17" idx="0"/>
          </p:cNvCxnSpPr>
          <p:nvPr/>
        </p:nvCxnSpPr>
        <p:spPr>
          <a:xfrm flipH="1">
            <a:off x="3511039" y="2301020"/>
            <a:ext cx="2951793" cy="153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851A91D-28AF-44C5-F6D6-EBF1BB9F5587}"/>
              </a:ext>
            </a:extLst>
          </p:cNvPr>
          <p:cNvSpPr txBox="1"/>
          <p:nvPr/>
        </p:nvSpPr>
        <p:spPr>
          <a:xfrm>
            <a:off x="3695714" y="3862533"/>
            <a:ext cx="1974639" cy="369332"/>
          </a:xfrm>
          <a:prstGeom prst="rect">
            <a:avLst/>
          </a:prstGeom>
          <a:noFill/>
        </p:spPr>
        <p:txBody>
          <a:bodyPr wrap="square" rtlCol="0">
            <a:spAutoFit/>
          </a:bodyPr>
          <a:lstStyle/>
          <a:p>
            <a:r>
              <a:rPr lang="en-US" sz="900" dirty="0">
                <a:latin typeface="Bahnschrift Light" panose="020B0502040204020203" pitchFamily="34" charset="0"/>
              </a:rPr>
              <a:t>Event Hub to control triggering of different microservices.</a:t>
            </a:r>
          </a:p>
        </p:txBody>
      </p:sp>
      <p:pic>
        <p:nvPicPr>
          <p:cNvPr id="1026" name="Picture 2" descr="Azure Functions graphic - Silversands">
            <a:extLst>
              <a:ext uri="{FF2B5EF4-FFF2-40B4-BE49-F238E27FC236}">
                <a16:creationId xmlns:a16="http://schemas.microsoft.com/office/drawing/2014/main" id="{B129087E-96F5-F3B4-DAA3-ADC086BD80D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94233" y="2331639"/>
            <a:ext cx="331768" cy="308486"/>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a:extLst>
              <a:ext uri="{FF2B5EF4-FFF2-40B4-BE49-F238E27FC236}">
                <a16:creationId xmlns:a16="http://schemas.microsoft.com/office/drawing/2014/main" id="{510D76C1-3D38-FE4C-03D1-3201794CBC5F}"/>
              </a:ext>
            </a:extLst>
          </p:cNvPr>
          <p:cNvCxnSpPr>
            <a:cxnSpLocks/>
            <a:stCxn id="1026" idx="1"/>
            <a:endCxn id="21" idx="3"/>
          </p:cNvCxnSpPr>
          <p:nvPr/>
        </p:nvCxnSpPr>
        <p:spPr>
          <a:xfrm flipH="1">
            <a:off x="6638182" y="2485882"/>
            <a:ext cx="356051" cy="4279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DAD9FAF-76FD-983F-A60E-53DE75E39075}"/>
              </a:ext>
            </a:extLst>
          </p:cNvPr>
          <p:cNvSpPr txBox="1"/>
          <p:nvPr/>
        </p:nvSpPr>
        <p:spPr>
          <a:xfrm>
            <a:off x="7337842" y="2220753"/>
            <a:ext cx="1527032" cy="507831"/>
          </a:xfrm>
          <a:prstGeom prst="rect">
            <a:avLst/>
          </a:prstGeom>
          <a:noFill/>
        </p:spPr>
        <p:txBody>
          <a:bodyPr wrap="square" rtlCol="0">
            <a:spAutoFit/>
          </a:bodyPr>
          <a:lstStyle/>
          <a:p>
            <a:r>
              <a:rPr lang="en-US" sz="900" dirty="0">
                <a:latin typeface="Bahnschrift Light" panose="020B0502040204020203" pitchFamily="34" charset="0"/>
              </a:rPr>
              <a:t>Azure functions to do date verification and amount validation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8495" y="56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pic>
        <p:nvPicPr>
          <p:cNvPr id="4" name="Picture 3">
            <a:extLst>
              <a:ext uri="{FF2B5EF4-FFF2-40B4-BE49-F238E27FC236}">
                <a16:creationId xmlns:a16="http://schemas.microsoft.com/office/drawing/2014/main" id="{898015DE-A42E-AAF4-C9F0-AEC204660B5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6" b="89451" l="3797" r="96835">
                        <a14:foregroundMark x1="8439" y1="56962" x2="14768" y2="64135"/>
                        <a14:foregroundMark x1="17089" y1="55274" x2="17089" y2="55274"/>
                        <a14:foregroundMark x1="4430" y1="55274" x2="4008" y2="55696"/>
                        <a14:foregroundMark x1="49789" y1="35443" x2="49789" y2="35443"/>
                        <a14:foregroundMark x1="46835" y1="62447" x2="46835" y2="62447"/>
                        <a14:foregroundMark x1="81435" y1="50000" x2="81435" y2="50000"/>
                        <a14:foregroundMark x1="96835" y1="55696" x2="96203" y2="60759"/>
                      </a14:backgroundRemoval>
                    </a14:imgEffect>
                  </a14:imgLayer>
                </a14:imgProps>
              </a:ext>
            </a:extLst>
          </a:blip>
          <a:stretch>
            <a:fillRect/>
          </a:stretch>
        </p:blipFill>
        <p:spPr>
          <a:xfrm>
            <a:off x="1317048" y="879594"/>
            <a:ext cx="576000" cy="576000"/>
          </a:xfrm>
          <a:prstGeom prst="rect">
            <a:avLst/>
          </a:prstGeom>
        </p:spPr>
      </p:pic>
      <p:sp>
        <p:nvSpPr>
          <p:cNvPr id="5" name="TextBox 4">
            <a:extLst>
              <a:ext uri="{FF2B5EF4-FFF2-40B4-BE49-F238E27FC236}">
                <a16:creationId xmlns:a16="http://schemas.microsoft.com/office/drawing/2014/main" id="{95201E2B-8FE3-30F8-6BB2-BA000CF73EA3}"/>
              </a:ext>
            </a:extLst>
          </p:cNvPr>
          <p:cNvSpPr txBox="1"/>
          <p:nvPr/>
        </p:nvSpPr>
        <p:spPr>
          <a:xfrm>
            <a:off x="2085109" y="1044483"/>
            <a:ext cx="1481496" cy="246221"/>
          </a:xfrm>
          <a:prstGeom prst="rect">
            <a:avLst/>
          </a:prstGeom>
          <a:noFill/>
        </p:spPr>
        <p:txBody>
          <a:bodyPr wrap="none" rtlCol="0">
            <a:spAutoFit/>
          </a:bodyPr>
          <a:lstStyle/>
          <a:p>
            <a:r>
              <a:rPr lang="en-US" sz="1000" dirty="0">
                <a:latin typeface="Bahnschrift Light" panose="020B0502040204020203" pitchFamily="34" charset="0"/>
              </a:rPr>
              <a:t>Azure computer vision</a:t>
            </a:r>
          </a:p>
        </p:txBody>
      </p:sp>
      <p:pic>
        <p:nvPicPr>
          <p:cNvPr id="6" name="Picture 5">
            <a:extLst>
              <a:ext uri="{FF2B5EF4-FFF2-40B4-BE49-F238E27FC236}">
                <a16:creationId xmlns:a16="http://schemas.microsoft.com/office/drawing/2014/main" id="{9F6FF1D0-516D-8095-0086-A62FCBA8464A}"/>
              </a:ext>
            </a:extLst>
          </p:cNvPr>
          <p:cNvPicPr>
            <a:picLocks noChangeAspect="1"/>
          </p:cNvPicPr>
          <p:nvPr/>
        </p:nvPicPr>
        <p:blipFill>
          <a:blip r:embed="rId5"/>
          <a:stretch>
            <a:fillRect/>
          </a:stretch>
        </p:blipFill>
        <p:spPr>
          <a:xfrm>
            <a:off x="1317048" y="1687304"/>
            <a:ext cx="574098" cy="574098"/>
          </a:xfrm>
          <a:prstGeom prst="rect">
            <a:avLst/>
          </a:prstGeom>
        </p:spPr>
      </p:pic>
      <p:sp>
        <p:nvSpPr>
          <p:cNvPr id="7" name="TextBox 6">
            <a:extLst>
              <a:ext uri="{FF2B5EF4-FFF2-40B4-BE49-F238E27FC236}">
                <a16:creationId xmlns:a16="http://schemas.microsoft.com/office/drawing/2014/main" id="{7951AE7B-815A-EE28-ACBD-FFC5FF708D73}"/>
              </a:ext>
            </a:extLst>
          </p:cNvPr>
          <p:cNvSpPr txBox="1"/>
          <p:nvPr/>
        </p:nvSpPr>
        <p:spPr>
          <a:xfrm>
            <a:off x="2085109" y="1851242"/>
            <a:ext cx="1223412" cy="246221"/>
          </a:xfrm>
          <a:prstGeom prst="rect">
            <a:avLst/>
          </a:prstGeom>
          <a:noFill/>
        </p:spPr>
        <p:txBody>
          <a:bodyPr wrap="none" rtlCol="0">
            <a:spAutoFit/>
          </a:bodyPr>
          <a:lstStyle/>
          <a:p>
            <a:r>
              <a:rPr lang="en-US" sz="1000" dirty="0">
                <a:latin typeface="Bahnschrift Light" panose="020B0502040204020203" pitchFamily="34" charset="0"/>
              </a:rPr>
              <a:t>Azure Cosmos DB</a:t>
            </a:r>
          </a:p>
        </p:txBody>
      </p:sp>
      <p:pic>
        <p:nvPicPr>
          <p:cNvPr id="8" name="Picture 7">
            <a:extLst>
              <a:ext uri="{FF2B5EF4-FFF2-40B4-BE49-F238E27FC236}">
                <a16:creationId xmlns:a16="http://schemas.microsoft.com/office/drawing/2014/main" id="{6FD6C484-63AB-A055-6A0F-8DBD20CD122D}"/>
              </a:ext>
            </a:extLst>
          </p:cNvPr>
          <p:cNvPicPr>
            <a:picLocks noChangeAspect="1"/>
          </p:cNvPicPr>
          <p:nvPr/>
        </p:nvPicPr>
        <p:blipFill>
          <a:blip r:embed="rId6"/>
          <a:stretch>
            <a:fillRect/>
          </a:stretch>
        </p:blipFill>
        <p:spPr>
          <a:xfrm>
            <a:off x="1216602" y="2493112"/>
            <a:ext cx="774989" cy="405479"/>
          </a:xfrm>
          <a:prstGeom prst="rect">
            <a:avLst/>
          </a:prstGeom>
        </p:spPr>
      </p:pic>
      <p:sp>
        <p:nvSpPr>
          <p:cNvPr id="9" name="TextBox 8">
            <a:extLst>
              <a:ext uri="{FF2B5EF4-FFF2-40B4-BE49-F238E27FC236}">
                <a16:creationId xmlns:a16="http://schemas.microsoft.com/office/drawing/2014/main" id="{0CBCF0A2-4EA1-0BC4-47D9-61A0EF0DEC61}"/>
              </a:ext>
            </a:extLst>
          </p:cNvPr>
          <p:cNvSpPr txBox="1"/>
          <p:nvPr/>
        </p:nvSpPr>
        <p:spPr>
          <a:xfrm>
            <a:off x="2085109" y="2493112"/>
            <a:ext cx="1532792" cy="246221"/>
          </a:xfrm>
          <a:prstGeom prst="rect">
            <a:avLst/>
          </a:prstGeom>
          <a:noFill/>
        </p:spPr>
        <p:txBody>
          <a:bodyPr wrap="none" rtlCol="0">
            <a:spAutoFit/>
          </a:bodyPr>
          <a:lstStyle/>
          <a:p>
            <a:r>
              <a:rPr lang="en-US" sz="1000" dirty="0">
                <a:latin typeface="Bahnschrift Light" panose="020B0502040204020203" pitchFamily="34" charset="0"/>
              </a:rPr>
              <a:t>Azure API Management</a:t>
            </a:r>
          </a:p>
        </p:txBody>
      </p:sp>
      <p:pic>
        <p:nvPicPr>
          <p:cNvPr id="10" name="Picture 9">
            <a:extLst>
              <a:ext uri="{FF2B5EF4-FFF2-40B4-BE49-F238E27FC236}">
                <a16:creationId xmlns:a16="http://schemas.microsoft.com/office/drawing/2014/main" id="{5F18BEC2-B1FD-D6F7-10FA-11EDB400AEB6}"/>
              </a:ext>
            </a:extLst>
          </p:cNvPr>
          <p:cNvPicPr>
            <a:picLocks noChangeAspect="1"/>
          </p:cNvPicPr>
          <p:nvPr/>
        </p:nvPicPr>
        <p:blipFill>
          <a:blip r:embed="rId7"/>
          <a:stretch>
            <a:fillRect/>
          </a:stretch>
        </p:blipFill>
        <p:spPr>
          <a:xfrm>
            <a:off x="1389783" y="3134760"/>
            <a:ext cx="428625" cy="431338"/>
          </a:xfrm>
          <a:prstGeom prst="rect">
            <a:avLst/>
          </a:prstGeom>
        </p:spPr>
      </p:pic>
      <p:sp>
        <p:nvSpPr>
          <p:cNvPr id="11" name="TextBox 10">
            <a:extLst>
              <a:ext uri="{FF2B5EF4-FFF2-40B4-BE49-F238E27FC236}">
                <a16:creationId xmlns:a16="http://schemas.microsoft.com/office/drawing/2014/main" id="{4E3EFA87-87AA-A63D-B70E-F8CD3C6F6F7F}"/>
              </a:ext>
            </a:extLst>
          </p:cNvPr>
          <p:cNvSpPr txBox="1"/>
          <p:nvPr/>
        </p:nvSpPr>
        <p:spPr>
          <a:xfrm>
            <a:off x="2059461" y="3227318"/>
            <a:ext cx="1481496" cy="246221"/>
          </a:xfrm>
          <a:prstGeom prst="rect">
            <a:avLst/>
          </a:prstGeom>
          <a:noFill/>
        </p:spPr>
        <p:txBody>
          <a:bodyPr wrap="none" rtlCol="0">
            <a:spAutoFit/>
          </a:bodyPr>
          <a:lstStyle/>
          <a:p>
            <a:r>
              <a:rPr lang="en-US" sz="1000" dirty="0">
                <a:latin typeface="Bahnschrift Light" panose="020B0502040204020203" pitchFamily="34" charset="0"/>
              </a:rPr>
              <a:t>Azure Active Directory</a:t>
            </a:r>
          </a:p>
        </p:txBody>
      </p:sp>
      <p:pic>
        <p:nvPicPr>
          <p:cNvPr id="12" name="Picture 11">
            <a:extLst>
              <a:ext uri="{FF2B5EF4-FFF2-40B4-BE49-F238E27FC236}">
                <a16:creationId xmlns:a16="http://schemas.microsoft.com/office/drawing/2014/main" id="{4BDDCF01-0F28-58CE-35ED-958F7BD9B410}"/>
              </a:ext>
            </a:extLst>
          </p:cNvPr>
          <p:cNvPicPr>
            <a:picLocks noChangeAspect="1"/>
          </p:cNvPicPr>
          <p:nvPr/>
        </p:nvPicPr>
        <p:blipFill>
          <a:blip r:embed="rId8"/>
          <a:stretch>
            <a:fillRect/>
          </a:stretch>
        </p:blipFill>
        <p:spPr>
          <a:xfrm>
            <a:off x="1405241" y="3879750"/>
            <a:ext cx="397707" cy="397707"/>
          </a:xfrm>
          <a:prstGeom prst="rect">
            <a:avLst/>
          </a:prstGeom>
        </p:spPr>
      </p:pic>
      <p:sp>
        <p:nvSpPr>
          <p:cNvPr id="13" name="TextBox 12">
            <a:extLst>
              <a:ext uri="{FF2B5EF4-FFF2-40B4-BE49-F238E27FC236}">
                <a16:creationId xmlns:a16="http://schemas.microsoft.com/office/drawing/2014/main" id="{7890C1FC-8786-57AA-1E55-18396DA42329}"/>
              </a:ext>
            </a:extLst>
          </p:cNvPr>
          <p:cNvSpPr txBox="1"/>
          <p:nvPr/>
        </p:nvSpPr>
        <p:spPr>
          <a:xfrm>
            <a:off x="2085109" y="3879750"/>
            <a:ext cx="803425" cy="246221"/>
          </a:xfrm>
          <a:prstGeom prst="rect">
            <a:avLst/>
          </a:prstGeom>
          <a:noFill/>
        </p:spPr>
        <p:txBody>
          <a:bodyPr wrap="none" rtlCol="0">
            <a:spAutoFit/>
          </a:bodyPr>
          <a:lstStyle/>
          <a:p>
            <a:r>
              <a:rPr lang="en-US" sz="1000" dirty="0">
                <a:latin typeface="Bahnschrift Light" panose="020B0502040204020203" pitchFamily="34" charset="0"/>
              </a:rPr>
              <a:t>Databricks</a:t>
            </a:r>
          </a:p>
        </p:txBody>
      </p:sp>
      <p:pic>
        <p:nvPicPr>
          <p:cNvPr id="1026" name="Picture 2">
            <a:extLst>
              <a:ext uri="{FF2B5EF4-FFF2-40B4-BE49-F238E27FC236}">
                <a16:creationId xmlns:a16="http://schemas.microsoft.com/office/drawing/2014/main" id="{365DE5EC-D489-8CFF-CA87-563241E00D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7447" y="882370"/>
            <a:ext cx="574098" cy="57409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D6CBBBF-1D4F-07A1-6C50-9783A3614D00}"/>
              </a:ext>
            </a:extLst>
          </p:cNvPr>
          <p:cNvSpPr txBox="1"/>
          <p:nvPr/>
        </p:nvSpPr>
        <p:spPr>
          <a:xfrm>
            <a:off x="5301639" y="1036841"/>
            <a:ext cx="1293944" cy="246221"/>
          </a:xfrm>
          <a:prstGeom prst="rect">
            <a:avLst/>
          </a:prstGeom>
          <a:noFill/>
        </p:spPr>
        <p:txBody>
          <a:bodyPr wrap="none" rtlCol="0">
            <a:spAutoFit/>
          </a:bodyPr>
          <a:lstStyle/>
          <a:p>
            <a:r>
              <a:rPr lang="en-US" sz="1000" dirty="0">
                <a:latin typeface="Bahnschrift Light" panose="020B0502040204020203" pitchFamily="34" charset="0"/>
              </a:rPr>
              <a:t>Azure Blob storage</a:t>
            </a:r>
          </a:p>
        </p:txBody>
      </p:sp>
      <p:pic>
        <p:nvPicPr>
          <p:cNvPr id="19" name="Picture 18">
            <a:extLst>
              <a:ext uri="{FF2B5EF4-FFF2-40B4-BE49-F238E27FC236}">
                <a16:creationId xmlns:a16="http://schemas.microsoft.com/office/drawing/2014/main" id="{F410D64E-2A3D-6320-803A-32C0AF16209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8397" b="91221" l="6512" r="94767">
                        <a14:foregroundMark x1="26279" y1="18893" x2="17093" y2="30153"/>
                        <a14:foregroundMark x1="6744" y1="49427" x2="6512" y2="50763"/>
                        <a14:foregroundMark x1="32209" y1="49237" x2="32674" y2="52290"/>
                        <a14:foregroundMark x1="30349" y1="10305" x2="30116" y2="8397"/>
                        <a14:foregroundMark x1="30698" y1="91412" x2="30814" y2="89122"/>
                        <a14:foregroundMark x1="32093" y1="54198" x2="32326" y2="48473"/>
                        <a14:foregroundMark x1="30349" y1="47328" x2="27558" y2="58015"/>
                        <a14:foregroundMark x1="49884" y1="44084" x2="51047" y2="51145"/>
                        <a14:foregroundMark x1="53023" y1="45038" x2="44884" y2="55916"/>
                        <a14:foregroundMark x1="68140" y1="47519" x2="75116" y2="58206"/>
                        <a14:foregroundMark x1="72674" y1="17748" x2="80233" y2="27290"/>
                        <a14:foregroundMark x1="94767" y1="48664" x2="94651" y2="51336"/>
                        <a14:foregroundMark x1="71977" y1="45992" x2="69651" y2="48855"/>
                      </a14:backgroundRemoval>
                    </a14:imgEffect>
                  </a14:imgLayer>
                </a14:imgProps>
              </a:ext>
            </a:extLst>
          </a:blip>
          <a:stretch>
            <a:fillRect/>
          </a:stretch>
        </p:blipFill>
        <p:spPr>
          <a:xfrm>
            <a:off x="4572000" y="1737507"/>
            <a:ext cx="590768" cy="359956"/>
          </a:xfrm>
          <a:prstGeom prst="rect">
            <a:avLst/>
          </a:prstGeom>
        </p:spPr>
      </p:pic>
      <p:sp>
        <p:nvSpPr>
          <p:cNvPr id="20" name="TextBox 19">
            <a:extLst>
              <a:ext uri="{FF2B5EF4-FFF2-40B4-BE49-F238E27FC236}">
                <a16:creationId xmlns:a16="http://schemas.microsoft.com/office/drawing/2014/main" id="{A00297F2-FA52-6998-55CB-F094BCD158DA}"/>
              </a:ext>
            </a:extLst>
          </p:cNvPr>
          <p:cNvSpPr txBox="1"/>
          <p:nvPr/>
        </p:nvSpPr>
        <p:spPr>
          <a:xfrm>
            <a:off x="5342403" y="1794374"/>
            <a:ext cx="1465466" cy="246221"/>
          </a:xfrm>
          <a:prstGeom prst="rect">
            <a:avLst/>
          </a:prstGeom>
          <a:noFill/>
        </p:spPr>
        <p:txBody>
          <a:bodyPr wrap="none" rtlCol="0">
            <a:spAutoFit/>
          </a:bodyPr>
          <a:lstStyle/>
          <a:p>
            <a:r>
              <a:rPr lang="en-US" sz="1000" dirty="0">
                <a:latin typeface="Bahnschrift Light" panose="020B0502040204020203" pitchFamily="34" charset="0"/>
              </a:rPr>
              <a:t>Azure Virtual Network</a:t>
            </a:r>
          </a:p>
        </p:txBody>
      </p:sp>
      <p:pic>
        <p:nvPicPr>
          <p:cNvPr id="2" name="Picture 1">
            <a:extLst>
              <a:ext uri="{FF2B5EF4-FFF2-40B4-BE49-F238E27FC236}">
                <a16:creationId xmlns:a16="http://schemas.microsoft.com/office/drawing/2014/main" id="{99E5F1C0-005C-8E33-E718-52FC5A8423D9}"/>
              </a:ext>
            </a:extLst>
          </p:cNvPr>
          <p:cNvPicPr>
            <a:picLocks noChangeAspect="1"/>
          </p:cNvPicPr>
          <p:nvPr/>
        </p:nvPicPr>
        <p:blipFill>
          <a:blip r:embed="rId12"/>
          <a:stretch>
            <a:fillRect/>
          </a:stretch>
        </p:blipFill>
        <p:spPr>
          <a:xfrm>
            <a:off x="4645387" y="2409576"/>
            <a:ext cx="446158" cy="446158"/>
          </a:xfrm>
          <a:prstGeom prst="rect">
            <a:avLst/>
          </a:prstGeom>
        </p:spPr>
      </p:pic>
      <p:sp>
        <p:nvSpPr>
          <p:cNvPr id="3" name="TextBox 2">
            <a:extLst>
              <a:ext uri="{FF2B5EF4-FFF2-40B4-BE49-F238E27FC236}">
                <a16:creationId xmlns:a16="http://schemas.microsoft.com/office/drawing/2014/main" id="{FD070CE1-22C1-C683-49C6-099E35B886A8}"/>
              </a:ext>
            </a:extLst>
          </p:cNvPr>
          <p:cNvSpPr txBox="1"/>
          <p:nvPr/>
        </p:nvSpPr>
        <p:spPr>
          <a:xfrm>
            <a:off x="5342403" y="2493112"/>
            <a:ext cx="1029449" cy="246221"/>
          </a:xfrm>
          <a:prstGeom prst="rect">
            <a:avLst/>
          </a:prstGeom>
          <a:noFill/>
        </p:spPr>
        <p:txBody>
          <a:bodyPr wrap="none" rtlCol="0">
            <a:spAutoFit/>
          </a:bodyPr>
          <a:lstStyle/>
          <a:p>
            <a:r>
              <a:rPr lang="en-US" sz="1000" dirty="0">
                <a:latin typeface="Bahnschrift Light" panose="020B0502040204020203" pitchFamily="34" charset="0"/>
              </a:rPr>
              <a:t>Azure Purview</a:t>
            </a:r>
          </a:p>
        </p:txBody>
      </p:sp>
      <p:pic>
        <p:nvPicPr>
          <p:cNvPr id="15" name="Picture 14">
            <a:extLst>
              <a:ext uri="{FF2B5EF4-FFF2-40B4-BE49-F238E27FC236}">
                <a16:creationId xmlns:a16="http://schemas.microsoft.com/office/drawing/2014/main" id="{288CA2C6-A48C-FF4B-A1F7-FC7170F7FDD9}"/>
              </a:ext>
            </a:extLst>
          </p:cNvPr>
          <p:cNvPicPr>
            <a:picLocks noChangeAspect="1"/>
          </p:cNvPicPr>
          <p:nvPr/>
        </p:nvPicPr>
        <p:blipFill>
          <a:blip r:embed="rId13"/>
          <a:stretch>
            <a:fillRect/>
          </a:stretch>
        </p:blipFill>
        <p:spPr>
          <a:xfrm>
            <a:off x="4710981" y="3131349"/>
            <a:ext cx="363031" cy="363031"/>
          </a:xfrm>
          <a:prstGeom prst="rect">
            <a:avLst/>
          </a:prstGeom>
        </p:spPr>
      </p:pic>
      <p:sp>
        <p:nvSpPr>
          <p:cNvPr id="16" name="TextBox 15">
            <a:extLst>
              <a:ext uri="{FF2B5EF4-FFF2-40B4-BE49-F238E27FC236}">
                <a16:creationId xmlns:a16="http://schemas.microsoft.com/office/drawing/2014/main" id="{19D1F00D-6777-F950-4724-35C09B95D7BB}"/>
              </a:ext>
            </a:extLst>
          </p:cNvPr>
          <p:cNvSpPr txBox="1"/>
          <p:nvPr/>
        </p:nvSpPr>
        <p:spPr>
          <a:xfrm>
            <a:off x="5342402" y="3141267"/>
            <a:ext cx="1144865" cy="246221"/>
          </a:xfrm>
          <a:prstGeom prst="rect">
            <a:avLst/>
          </a:prstGeom>
          <a:noFill/>
        </p:spPr>
        <p:txBody>
          <a:bodyPr wrap="none" rtlCol="0">
            <a:spAutoFit/>
          </a:bodyPr>
          <a:lstStyle/>
          <a:p>
            <a:r>
              <a:rPr lang="en-US" sz="1000" dirty="0">
                <a:latin typeface="Bahnschrift Light" panose="020B0502040204020203" pitchFamily="34" charset="0"/>
              </a:rPr>
              <a:t>Azure Event Hub</a:t>
            </a:r>
          </a:p>
        </p:txBody>
      </p:sp>
      <p:pic>
        <p:nvPicPr>
          <p:cNvPr id="17" name="Picture 2" descr="Azure Functions graphic - Silversands">
            <a:extLst>
              <a:ext uri="{FF2B5EF4-FFF2-40B4-BE49-F238E27FC236}">
                <a16:creationId xmlns:a16="http://schemas.microsoft.com/office/drawing/2014/main" id="{60D1C82F-68DF-C785-B4AA-56ADBB999A9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0981" y="3879750"/>
            <a:ext cx="435400" cy="40484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8A7A8C1-54EE-0BAE-A625-CCD7DBC362CC}"/>
              </a:ext>
            </a:extLst>
          </p:cNvPr>
          <p:cNvSpPr txBox="1"/>
          <p:nvPr/>
        </p:nvSpPr>
        <p:spPr>
          <a:xfrm>
            <a:off x="5342402" y="3955492"/>
            <a:ext cx="1055097" cy="246221"/>
          </a:xfrm>
          <a:prstGeom prst="rect">
            <a:avLst/>
          </a:prstGeom>
          <a:noFill/>
        </p:spPr>
        <p:txBody>
          <a:bodyPr wrap="none" rtlCol="0">
            <a:spAutoFit/>
          </a:bodyPr>
          <a:lstStyle/>
          <a:p>
            <a:r>
              <a:rPr lang="en-US" sz="1000" dirty="0">
                <a:latin typeface="Bahnschrift Light" panose="020B0502040204020203" pitchFamily="34" charset="0"/>
              </a:rPr>
              <a:t>Azure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pic>
        <p:nvPicPr>
          <p:cNvPr id="3" name="Picture 2">
            <a:extLst>
              <a:ext uri="{FF2B5EF4-FFF2-40B4-BE49-F238E27FC236}">
                <a16:creationId xmlns:a16="http://schemas.microsoft.com/office/drawing/2014/main" id="{CB1981BE-AFCA-FF7F-441B-649BFB9D4EA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54" b="95359" l="9916" r="89241">
                        <a14:foregroundMark x1="42616" y1="6962" x2="56962" y2="7173"/>
                        <a14:foregroundMark x1="44093" y1="29114" x2="48101" y2="28481"/>
                        <a14:foregroundMark x1="43249" y1="2954" x2="46835" y2="2954"/>
                        <a14:foregroundMark x1="53586" y1="80591" x2="49578" y2="87342"/>
                        <a14:foregroundMark x1="44093" y1="77215" x2="43460" y2="88397"/>
                        <a14:foregroundMark x1="59705" y1="76371" x2="57806" y2="90717"/>
                        <a14:foregroundMark x1="51055" y1="77215" x2="50422" y2="92405"/>
                        <a14:foregroundMark x1="48523" y1="95359" x2="51899" y2="95148"/>
                      </a14:backgroundRemoval>
                    </a14:imgEffect>
                  </a14:imgLayer>
                </a14:imgProps>
              </a:ext>
            </a:extLst>
          </a:blip>
          <a:srcRect l="14404" r="12650"/>
          <a:stretch/>
        </p:blipFill>
        <p:spPr>
          <a:xfrm>
            <a:off x="131618" y="1178686"/>
            <a:ext cx="2175164" cy="2981873"/>
          </a:xfrm>
          <a:prstGeom prst="rect">
            <a:avLst/>
          </a:prstGeom>
          <a:effectLst>
            <a:outerShdw blurRad="76200" dist="12700" dir="2700000" sy="-23000" kx="-800400" algn="bl" rotWithShape="0">
              <a:prstClr val="black">
                <a:alpha val="20000"/>
              </a:prstClr>
            </a:outerShdw>
          </a:effectLst>
        </p:spPr>
      </p:pic>
      <p:sp>
        <p:nvSpPr>
          <p:cNvPr id="4" name="Arc 3">
            <a:extLst>
              <a:ext uri="{FF2B5EF4-FFF2-40B4-BE49-F238E27FC236}">
                <a16:creationId xmlns:a16="http://schemas.microsoft.com/office/drawing/2014/main" id="{388947EB-BF1C-4E28-A717-5CDFCB7FE9F3}"/>
              </a:ext>
            </a:extLst>
          </p:cNvPr>
          <p:cNvSpPr/>
          <p:nvPr/>
        </p:nvSpPr>
        <p:spPr>
          <a:xfrm>
            <a:off x="203138" y="736913"/>
            <a:ext cx="2777836" cy="3865418"/>
          </a:xfrm>
          <a:prstGeom prst="arc">
            <a:avLst>
              <a:gd name="adj1" fmla="val 16200000"/>
              <a:gd name="adj2" fmla="val 5429479"/>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nvGrpSpPr>
          <p:cNvPr id="13" name="Group 12">
            <a:extLst>
              <a:ext uri="{FF2B5EF4-FFF2-40B4-BE49-F238E27FC236}">
                <a16:creationId xmlns:a16="http://schemas.microsoft.com/office/drawing/2014/main" id="{4ABF288A-1962-4B17-B0A4-4976DB87F63C}"/>
              </a:ext>
            </a:extLst>
          </p:cNvPr>
          <p:cNvGrpSpPr/>
          <p:nvPr/>
        </p:nvGrpSpPr>
        <p:grpSpPr>
          <a:xfrm>
            <a:off x="2213957" y="909206"/>
            <a:ext cx="274320" cy="274320"/>
            <a:chOff x="2306782" y="1026849"/>
            <a:chExt cx="274320" cy="274320"/>
          </a:xfrm>
        </p:grpSpPr>
        <p:sp>
          <p:nvSpPr>
            <p:cNvPr id="5" name="Oval 4">
              <a:extLst>
                <a:ext uri="{FF2B5EF4-FFF2-40B4-BE49-F238E27FC236}">
                  <a16:creationId xmlns:a16="http://schemas.microsoft.com/office/drawing/2014/main" id="{CAD17110-595E-D0B8-7BB6-AE63799826FB}"/>
                </a:ext>
              </a:extLst>
            </p:cNvPr>
            <p:cNvSpPr/>
            <p:nvPr/>
          </p:nvSpPr>
          <p:spPr>
            <a:xfrm>
              <a:off x="2306782" y="102684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0F91034-50BE-1069-58C6-A89A29BD73C2}"/>
                </a:ext>
              </a:extLst>
            </p:cNvPr>
            <p:cNvSpPr/>
            <p:nvPr/>
          </p:nvSpPr>
          <p:spPr>
            <a:xfrm>
              <a:off x="2352502" y="1072569"/>
              <a:ext cx="182880" cy="182880"/>
            </a:xfrm>
            <a:prstGeom prst="ellipse">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2AB7A7-1352-0C1B-FA7F-440D7534BA3D}"/>
              </a:ext>
            </a:extLst>
          </p:cNvPr>
          <p:cNvGrpSpPr/>
          <p:nvPr/>
        </p:nvGrpSpPr>
        <p:grpSpPr>
          <a:xfrm>
            <a:off x="2626822" y="1524534"/>
            <a:ext cx="274320" cy="274320"/>
            <a:chOff x="2752374" y="1802703"/>
            <a:chExt cx="274320" cy="274320"/>
          </a:xfrm>
        </p:grpSpPr>
        <p:sp>
          <p:nvSpPr>
            <p:cNvPr id="7" name="Oval 6">
              <a:extLst>
                <a:ext uri="{FF2B5EF4-FFF2-40B4-BE49-F238E27FC236}">
                  <a16:creationId xmlns:a16="http://schemas.microsoft.com/office/drawing/2014/main" id="{9BFCA588-1994-EC45-F1DB-C701C59E6D2C}"/>
                </a:ext>
              </a:extLst>
            </p:cNvPr>
            <p:cNvSpPr/>
            <p:nvPr/>
          </p:nvSpPr>
          <p:spPr>
            <a:xfrm>
              <a:off x="2752374" y="180270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CA7AC4-0E5F-9B7B-89BA-4EC24EE33D33}"/>
                </a:ext>
              </a:extLst>
            </p:cNvPr>
            <p:cNvSpPr/>
            <p:nvPr/>
          </p:nvSpPr>
          <p:spPr>
            <a:xfrm>
              <a:off x="2798094" y="1848423"/>
              <a:ext cx="182880" cy="1828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88E18B2-53AC-5D0C-FA60-8610BFFC5EBC}"/>
              </a:ext>
            </a:extLst>
          </p:cNvPr>
          <p:cNvGrpSpPr/>
          <p:nvPr/>
        </p:nvGrpSpPr>
        <p:grpSpPr>
          <a:xfrm>
            <a:off x="2815057" y="2306217"/>
            <a:ext cx="274320" cy="274320"/>
            <a:chOff x="2795323" y="2792158"/>
            <a:chExt cx="274320" cy="274320"/>
          </a:xfrm>
        </p:grpSpPr>
        <p:sp>
          <p:nvSpPr>
            <p:cNvPr id="9" name="Oval 8">
              <a:extLst>
                <a:ext uri="{FF2B5EF4-FFF2-40B4-BE49-F238E27FC236}">
                  <a16:creationId xmlns:a16="http://schemas.microsoft.com/office/drawing/2014/main" id="{62F9E429-263F-D7D8-3FBA-F37672CD26EF}"/>
                </a:ext>
              </a:extLst>
            </p:cNvPr>
            <p:cNvSpPr/>
            <p:nvPr/>
          </p:nvSpPr>
          <p:spPr>
            <a:xfrm>
              <a:off x="2795323" y="279215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B9BA85D-A2D6-63F5-D694-54D2CAAC09DB}"/>
                </a:ext>
              </a:extLst>
            </p:cNvPr>
            <p:cNvSpPr/>
            <p:nvPr/>
          </p:nvSpPr>
          <p:spPr>
            <a:xfrm>
              <a:off x="2841043" y="2837878"/>
              <a:ext cx="182880" cy="182880"/>
            </a:xfrm>
            <a:prstGeom prst="ellipse">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A53B4A6-968D-6ED5-1120-8458B3A6490D}"/>
              </a:ext>
            </a:extLst>
          </p:cNvPr>
          <p:cNvGrpSpPr/>
          <p:nvPr/>
        </p:nvGrpSpPr>
        <p:grpSpPr>
          <a:xfrm>
            <a:off x="2769337" y="3087900"/>
            <a:ext cx="274320" cy="274320"/>
            <a:chOff x="2489662" y="3705172"/>
            <a:chExt cx="274320" cy="274320"/>
          </a:xfrm>
        </p:grpSpPr>
        <p:sp>
          <p:nvSpPr>
            <p:cNvPr id="11" name="Oval 10">
              <a:extLst>
                <a:ext uri="{FF2B5EF4-FFF2-40B4-BE49-F238E27FC236}">
                  <a16:creationId xmlns:a16="http://schemas.microsoft.com/office/drawing/2014/main" id="{13C11AD2-6C8F-21D0-37BA-4320EE69A28C}"/>
                </a:ext>
              </a:extLst>
            </p:cNvPr>
            <p:cNvSpPr/>
            <p:nvPr/>
          </p:nvSpPr>
          <p:spPr>
            <a:xfrm>
              <a:off x="2489662" y="370517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456C1DD-7537-474C-115C-BF8A8151FD4C}"/>
                </a:ext>
              </a:extLst>
            </p:cNvPr>
            <p:cNvSpPr/>
            <p:nvPr/>
          </p:nvSpPr>
          <p:spPr>
            <a:xfrm>
              <a:off x="2535382" y="3750892"/>
              <a:ext cx="182880" cy="18288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sp>
        <p:nvSpPr>
          <p:cNvPr id="17" name="Oval 16">
            <a:extLst>
              <a:ext uri="{FF2B5EF4-FFF2-40B4-BE49-F238E27FC236}">
                <a16:creationId xmlns:a16="http://schemas.microsoft.com/office/drawing/2014/main" id="{1616F00B-9910-0845-DF0B-B431B2566434}"/>
              </a:ext>
            </a:extLst>
          </p:cNvPr>
          <p:cNvSpPr/>
          <p:nvPr/>
        </p:nvSpPr>
        <p:spPr>
          <a:xfrm>
            <a:off x="2420989" y="390748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EF59702-BAC5-1143-BAB6-4A3F52672877}"/>
              </a:ext>
            </a:extLst>
          </p:cNvPr>
          <p:cNvSpPr/>
          <p:nvPr/>
        </p:nvSpPr>
        <p:spPr>
          <a:xfrm>
            <a:off x="2466709" y="3953208"/>
            <a:ext cx="182880" cy="18288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D8BE8C1E-A0C7-7FF1-E86D-899C0C25BD68}"/>
              </a:ext>
            </a:extLst>
          </p:cNvPr>
          <p:cNvCxnSpPr>
            <a:stCxn id="5" idx="6"/>
          </p:cNvCxnSpPr>
          <p:nvPr/>
        </p:nvCxnSpPr>
        <p:spPr>
          <a:xfrm flipV="1">
            <a:off x="2488277" y="464127"/>
            <a:ext cx="2319250" cy="582239"/>
          </a:xfrm>
          <a:prstGeom prst="bentConnector3">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E4F5447-FEF7-5E5F-4839-79E5371760D8}"/>
              </a:ext>
            </a:extLst>
          </p:cNvPr>
          <p:cNvCxnSpPr>
            <a:stCxn id="7" idx="6"/>
          </p:cNvCxnSpPr>
          <p:nvPr/>
        </p:nvCxnSpPr>
        <p:spPr>
          <a:xfrm flipV="1">
            <a:off x="2901142" y="1524534"/>
            <a:ext cx="1906385" cy="137160"/>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24" name="Connector: Elbow 23">
            <a:extLst>
              <a:ext uri="{FF2B5EF4-FFF2-40B4-BE49-F238E27FC236}">
                <a16:creationId xmlns:a16="http://schemas.microsoft.com/office/drawing/2014/main" id="{1559CA4B-E769-81B7-DBD3-A7921602293E}"/>
              </a:ext>
            </a:extLst>
          </p:cNvPr>
          <p:cNvCxnSpPr>
            <a:cxnSpLocks/>
          </p:cNvCxnSpPr>
          <p:nvPr/>
        </p:nvCxnSpPr>
        <p:spPr>
          <a:xfrm>
            <a:off x="3144982" y="2472572"/>
            <a:ext cx="1662545" cy="12700"/>
          </a:xfrm>
          <a:prstGeom prst="bentConnector3">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C0DDFE6-C586-07EE-8846-345FD22CB2C4}"/>
              </a:ext>
            </a:extLst>
          </p:cNvPr>
          <p:cNvCxnSpPr>
            <a:stCxn id="11" idx="6"/>
          </p:cNvCxnSpPr>
          <p:nvPr/>
        </p:nvCxnSpPr>
        <p:spPr>
          <a:xfrm>
            <a:off x="3043657" y="3225060"/>
            <a:ext cx="1819288" cy="335558"/>
          </a:xfrm>
          <a:prstGeom prst="bentConnector3">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7FE63CE-EE85-DF2F-BA59-6A4498F934A7}"/>
              </a:ext>
            </a:extLst>
          </p:cNvPr>
          <p:cNvCxnSpPr>
            <a:cxnSpLocks/>
            <a:stCxn id="17" idx="6"/>
          </p:cNvCxnSpPr>
          <p:nvPr/>
        </p:nvCxnSpPr>
        <p:spPr>
          <a:xfrm>
            <a:off x="2695309" y="4044648"/>
            <a:ext cx="2167636" cy="341008"/>
          </a:xfrm>
          <a:prstGeom prst="bentConnector3">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C80937-24B8-0288-D148-ACBF941E05F2}"/>
              </a:ext>
            </a:extLst>
          </p:cNvPr>
          <p:cNvSpPr txBox="1"/>
          <p:nvPr/>
        </p:nvSpPr>
        <p:spPr>
          <a:xfrm>
            <a:off x="4807527" y="333322"/>
            <a:ext cx="2044149" cy="246221"/>
          </a:xfrm>
          <a:prstGeom prst="rect">
            <a:avLst/>
          </a:prstGeom>
          <a:noFill/>
        </p:spPr>
        <p:txBody>
          <a:bodyPr wrap="none" rtlCol="0">
            <a:spAutoFit/>
          </a:bodyPr>
          <a:lstStyle/>
          <a:p>
            <a:r>
              <a:rPr lang="en-US" sz="1000" b="1" dirty="0">
                <a:latin typeface="Bahnschrift Light" panose="020B0502040204020203" pitchFamily="34" charset="0"/>
              </a:rPr>
              <a:t>Microservice based architecture</a:t>
            </a:r>
          </a:p>
        </p:txBody>
      </p:sp>
      <p:sp>
        <p:nvSpPr>
          <p:cNvPr id="32" name="TextBox 31">
            <a:extLst>
              <a:ext uri="{FF2B5EF4-FFF2-40B4-BE49-F238E27FC236}">
                <a16:creationId xmlns:a16="http://schemas.microsoft.com/office/drawing/2014/main" id="{961AF1A7-4330-32A4-D734-0D2B7FA0B4C7}"/>
              </a:ext>
            </a:extLst>
          </p:cNvPr>
          <p:cNvSpPr txBox="1"/>
          <p:nvPr/>
        </p:nvSpPr>
        <p:spPr>
          <a:xfrm>
            <a:off x="4807527" y="1401423"/>
            <a:ext cx="1350050" cy="246221"/>
          </a:xfrm>
          <a:prstGeom prst="rect">
            <a:avLst/>
          </a:prstGeom>
          <a:noFill/>
        </p:spPr>
        <p:txBody>
          <a:bodyPr wrap="none" rtlCol="0">
            <a:spAutoFit/>
          </a:bodyPr>
          <a:lstStyle/>
          <a:p>
            <a:r>
              <a:rPr lang="en-US" sz="1000" b="1" dirty="0">
                <a:latin typeface="Bahnschrift Light" panose="020B0502040204020203" pitchFamily="34" charset="0"/>
              </a:rPr>
              <a:t>Event Driven Design</a:t>
            </a:r>
          </a:p>
        </p:txBody>
      </p:sp>
      <p:sp>
        <p:nvSpPr>
          <p:cNvPr id="33" name="TextBox 32">
            <a:extLst>
              <a:ext uri="{FF2B5EF4-FFF2-40B4-BE49-F238E27FC236}">
                <a16:creationId xmlns:a16="http://schemas.microsoft.com/office/drawing/2014/main" id="{25905D1A-2EEB-3A01-4466-D0156CB42AE3}"/>
              </a:ext>
            </a:extLst>
          </p:cNvPr>
          <p:cNvSpPr txBox="1"/>
          <p:nvPr/>
        </p:nvSpPr>
        <p:spPr>
          <a:xfrm>
            <a:off x="4807527" y="2356627"/>
            <a:ext cx="777777" cy="246221"/>
          </a:xfrm>
          <a:prstGeom prst="rect">
            <a:avLst/>
          </a:prstGeom>
          <a:noFill/>
        </p:spPr>
        <p:txBody>
          <a:bodyPr wrap="none" rtlCol="0">
            <a:spAutoFit/>
          </a:bodyPr>
          <a:lstStyle/>
          <a:p>
            <a:r>
              <a:rPr lang="en-US" sz="1000" b="1" dirty="0">
                <a:latin typeface="Bahnschrift Light" panose="020B0502040204020203" pitchFamily="34" charset="0"/>
              </a:rPr>
              <a:t>Scalability</a:t>
            </a:r>
          </a:p>
        </p:txBody>
      </p:sp>
      <p:sp>
        <p:nvSpPr>
          <p:cNvPr id="34" name="TextBox 33">
            <a:extLst>
              <a:ext uri="{FF2B5EF4-FFF2-40B4-BE49-F238E27FC236}">
                <a16:creationId xmlns:a16="http://schemas.microsoft.com/office/drawing/2014/main" id="{90B71D57-FA47-183B-3181-8084AD96C867}"/>
              </a:ext>
            </a:extLst>
          </p:cNvPr>
          <p:cNvSpPr txBox="1"/>
          <p:nvPr/>
        </p:nvSpPr>
        <p:spPr>
          <a:xfrm>
            <a:off x="4844086" y="3432780"/>
            <a:ext cx="2095445" cy="246221"/>
          </a:xfrm>
          <a:prstGeom prst="rect">
            <a:avLst/>
          </a:prstGeom>
          <a:noFill/>
        </p:spPr>
        <p:txBody>
          <a:bodyPr wrap="none" rtlCol="0">
            <a:spAutoFit/>
          </a:bodyPr>
          <a:lstStyle/>
          <a:p>
            <a:r>
              <a:rPr lang="en-US" sz="1000" b="1" dirty="0">
                <a:latin typeface="Bahnschrift Light" panose="020B0502040204020203" pitchFamily="34" charset="0"/>
              </a:rPr>
              <a:t>Serverless cloud implementation</a:t>
            </a:r>
          </a:p>
        </p:txBody>
      </p:sp>
      <p:sp>
        <p:nvSpPr>
          <p:cNvPr id="35" name="TextBox 34">
            <a:extLst>
              <a:ext uri="{FF2B5EF4-FFF2-40B4-BE49-F238E27FC236}">
                <a16:creationId xmlns:a16="http://schemas.microsoft.com/office/drawing/2014/main" id="{19D2DEA6-9CF2-391D-D557-3AA98A4AC2F5}"/>
              </a:ext>
            </a:extLst>
          </p:cNvPr>
          <p:cNvSpPr txBox="1"/>
          <p:nvPr/>
        </p:nvSpPr>
        <p:spPr>
          <a:xfrm>
            <a:off x="4862945" y="4275705"/>
            <a:ext cx="982961" cy="246221"/>
          </a:xfrm>
          <a:prstGeom prst="rect">
            <a:avLst/>
          </a:prstGeom>
          <a:noFill/>
        </p:spPr>
        <p:txBody>
          <a:bodyPr wrap="none" rtlCol="0">
            <a:spAutoFit/>
          </a:bodyPr>
          <a:lstStyle/>
          <a:p>
            <a:r>
              <a:rPr lang="en-US" sz="1000" b="1" dirty="0">
                <a:latin typeface="Bahnschrift Light" panose="020B0502040204020203" pitchFamily="34" charset="0"/>
              </a:rPr>
              <a:t>API endpoints</a:t>
            </a:r>
          </a:p>
        </p:txBody>
      </p:sp>
      <p:sp>
        <p:nvSpPr>
          <p:cNvPr id="36" name="TextBox 35">
            <a:extLst>
              <a:ext uri="{FF2B5EF4-FFF2-40B4-BE49-F238E27FC236}">
                <a16:creationId xmlns:a16="http://schemas.microsoft.com/office/drawing/2014/main" id="{A25FA927-E89D-2827-665F-D6E70D850E40}"/>
              </a:ext>
            </a:extLst>
          </p:cNvPr>
          <p:cNvSpPr txBox="1"/>
          <p:nvPr/>
        </p:nvSpPr>
        <p:spPr>
          <a:xfrm>
            <a:off x="5135092" y="579543"/>
            <a:ext cx="3748725" cy="507831"/>
          </a:xfrm>
          <a:prstGeom prst="rect">
            <a:avLst/>
          </a:prstGeom>
          <a:noFill/>
        </p:spPr>
        <p:txBody>
          <a:bodyPr wrap="square" rtlCol="0">
            <a:spAutoFit/>
          </a:bodyPr>
          <a:lstStyle/>
          <a:p>
            <a:r>
              <a:rPr lang="en-US" sz="900" dirty="0">
                <a:latin typeface="Bahnschrift Light" panose="020B0502040204020203" pitchFamily="34" charset="0"/>
              </a:rPr>
              <a:t>Makes the solution flexible and reusable. The components created for the solution can be reused for other purpose also adding new functionality becomes easy and maintainability cost is reduced.</a:t>
            </a:r>
          </a:p>
        </p:txBody>
      </p:sp>
      <p:sp>
        <p:nvSpPr>
          <p:cNvPr id="37" name="TextBox 36">
            <a:extLst>
              <a:ext uri="{FF2B5EF4-FFF2-40B4-BE49-F238E27FC236}">
                <a16:creationId xmlns:a16="http://schemas.microsoft.com/office/drawing/2014/main" id="{6156B709-5EB0-D848-8AB9-65F37E352260}"/>
              </a:ext>
            </a:extLst>
          </p:cNvPr>
          <p:cNvSpPr txBox="1"/>
          <p:nvPr/>
        </p:nvSpPr>
        <p:spPr>
          <a:xfrm>
            <a:off x="5081847" y="1635482"/>
            <a:ext cx="3748725" cy="507831"/>
          </a:xfrm>
          <a:prstGeom prst="rect">
            <a:avLst/>
          </a:prstGeom>
          <a:noFill/>
        </p:spPr>
        <p:txBody>
          <a:bodyPr wrap="square" rtlCol="0">
            <a:spAutoFit/>
          </a:bodyPr>
          <a:lstStyle/>
          <a:p>
            <a:r>
              <a:rPr lang="en-US" sz="900" dirty="0">
                <a:latin typeface="Bahnschrift Light" panose="020B0502040204020203" pitchFamily="34" charset="0"/>
              </a:rPr>
              <a:t>This makes the solution most cost optimized, as the services are triggered and executed only when there is a need, down sizing the unnecessary running of services on cloud.</a:t>
            </a:r>
          </a:p>
        </p:txBody>
      </p:sp>
      <p:sp>
        <p:nvSpPr>
          <p:cNvPr id="38" name="TextBox 37">
            <a:extLst>
              <a:ext uri="{FF2B5EF4-FFF2-40B4-BE49-F238E27FC236}">
                <a16:creationId xmlns:a16="http://schemas.microsoft.com/office/drawing/2014/main" id="{954C9DD7-0B05-DC43-A08B-69F87059EDFB}"/>
              </a:ext>
            </a:extLst>
          </p:cNvPr>
          <p:cNvSpPr txBox="1"/>
          <p:nvPr/>
        </p:nvSpPr>
        <p:spPr>
          <a:xfrm>
            <a:off x="5135091" y="2593502"/>
            <a:ext cx="3748725" cy="507831"/>
          </a:xfrm>
          <a:prstGeom prst="rect">
            <a:avLst/>
          </a:prstGeom>
          <a:noFill/>
        </p:spPr>
        <p:txBody>
          <a:bodyPr wrap="square" rtlCol="0">
            <a:spAutoFit/>
          </a:bodyPr>
          <a:lstStyle/>
          <a:p>
            <a:r>
              <a:rPr lang="en-US" sz="900" dirty="0">
                <a:latin typeface="Bahnschrift Light" panose="020B0502040204020203" pitchFamily="34" charset="0"/>
              </a:rPr>
              <a:t>Making use of the Azure fully managed cloud services, makes the solution scalable to any extent. Also the Microservice architecture gives the solution the add benefit of extensibility.</a:t>
            </a:r>
          </a:p>
        </p:txBody>
      </p:sp>
      <p:sp>
        <p:nvSpPr>
          <p:cNvPr id="39" name="TextBox 38">
            <a:extLst>
              <a:ext uri="{FF2B5EF4-FFF2-40B4-BE49-F238E27FC236}">
                <a16:creationId xmlns:a16="http://schemas.microsoft.com/office/drawing/2014/main" id="{31A94621-8D7F-7CD1-49CD-EA0C89EF7E77}"/>
              </a:ext>
            </a:extLst>
          </p:cNvPr>
          <p:cNvSpPr txBox="1"/>
          <p:nvPr/>
        </p:nvSpPr>
        <p:spPr>
          <a:xfrm>
            <a:off x="5135090" y="3699292"/>
            <a:ext cx="3748725" cy="369332"/>
          </a:xfrm>
          <a:prstGeom prst="rect">
            <a:avLst/>
          </a:prstGeom>
          <a:noFill/>
        </p:spPr>
        <p:txBody>
          <a:bodyPr wrap="square" rtlCol="0">
            <a:spAutoFit/>
          </a:bodyPr>
          <a:lstStyle/>
          <a:p>
            <a:r>
              <a:rPr lang="en-US" sz="900" dirty="0">
                <a:latin typeface="Bahnschrift Light" panose="020B0502040204020203" pitchFamily="34" charset="0"/>
              </a:rPr>
              <a:t>The solution is cloud based making use of the fully managed services, which reduces the cost of maintainability of the infrastructure.</a:t>
            </a:r>
          </a:p>
        </p:txBody>
      </p:sp>
      <p:sp>
        <p:nvSpPr>
          <p:cNvPr id="40" name="TextBox 39">
            <a:extLst>
              <a:ext uri="{FF2B5EF4-FFF2-40B4-BE49-F238E27FC236}">
                <a16:creationId xmlns:a16="http://schemas.microsoft.com/office/drawing/2014/main" id="{120D5B24-7C80-DACE-5811-0F3511EE4952}"/>
              </a:ext>
            </a:extLst>
          </p:cNvPr>
          <p:cNvSpPr txBox="1"/>
          <p:nvPr/>
        </p:nvSpPr>
        <p:spPr>
          <a:xfrm>
            <a:off x="5081847" y="4480662"/>
            <a:ext cx="3748725" cy="507831"/>
          </a:xfrm>
          <a:prstGeom prst="rect">
            <a:avLst/>
          </a:prstGeom>
          <a:noFill/>
        </p:spPr>
        <p:txBody>
          <a:bodyPr wrap="square" rtlCol="0">
            <a:spAutoFit/>
          </a:bodyPr>
          <a:lstStyle/>
          <a:p>
            <a:r>
              <a:rPr lang="en-US" sz="900" dirty="0">
                <a:latin typeface="Bahnschrift Light" panose="020B0502040204020203" pitchFamily="34" charset="0"/>
              </a:rPr>
              <a:t>Making API endpoints available of the service, not only makes it secure, it also makes it easy for other systems to integrate and consume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BDD10A-0576-CA45-B105-AD010B012D36}"/>
              </a:ext>
            </a:extLst>
          </p:cNvPr>
          <p:cNvGrpSpPr/>
          <p:nvPr/>
        </p:nvGrpSpPr>
        <p:grpSpPr>
          <a:xfrm>
            <a:off x="1625002" y="801521"/>
            <a:ext cx="6704453" cy="4199258"/>
            <a:chOff x="642670" y="1068695"/>
            <a:chExt cx="8939268" cy="5599010"/>
          </a:xfrm>
        </p:grpSpPr>
        <p:sp>
          <p:nvSpPr>
            <p:cNvPr id="7" name="Freeform: Shape 6">
              <a:extLst>
                <a:ext uri="{FF2B5EF4-FFF2-40B4-BE49-F238E27FC236}">
                  <a16:creationId xmlns:a16="http://schemas.microsoft.com/office/drawing/2014/main" id="{1AA652E2-838E-42CC-A966-671C1977E104}"/>
                </a:ext>
              </a:extLst>
            </p:cNvPr>
            <p:cNvSpPr/>
            <p:nvPr/>
          </p:nvSpPr>
          <p:spPr>
            <a:xfrm>
              <a:off x="2024368" y="1819686"/>
              <a:ext cx="4419955" cy="4848019"/>
            </a:xfrm>
            <a:custGeom>
              <a:avLst/>
              <a:gdLst>
                <a:gd name="connsiteX0" fmla="*/ 1370837 w 4124128"/>
                <a:gd name="connsiteY0" fmla="*/ 4632223 h 4632955"/>
                <a:gd name="connsiteX1" fmla="*/ 2854346 w 4124128"/>
                <a:gd name="connsiteY1" fmla="*/ 3597255 h 4632955"/>
                <a:gd name="connsiteX2" fmla="*/ 3149392 w 4124128"/>
                <a:gd name="connsiteY2" fmla="*/ 3006114 h 4632955"/>
                <a:gd name="connsiteX3" fmla="*/ 2716462 w 4124128"/>
                <a:gd name="connsiteY3" fmla="*/ 2390771 h 4632955"/>
                <a:gd name="connsiteX4" fmla="*/ 1704440 w 4124128"/>
                <a:gd name="connsiteY4" fmla="*/ 2063139 h 4632955"/>
                <a:gd name="connsiteX5" fmla="*/ 1093812 w 4124128"/>
                <a:gd name="connsiteY5" fmla="*/ 1812727 h 4632955"/>
                <a:gd name="connsiteX6" fmla="*/ 781163 w 4124128"/>
                <a:gd name="connsiteY6" fmla="*/ 1506365 h 4632955"/>
                <a:gd name="connsiteX7" fmla="*/ 972482 w 4124128"/>
                <a:gd name="connsiteY7" fmla="*/ 1050908 h 4632955"/>
                <a:gd name="connsiteX8" fmla="*/ 1429196 w 4124128"/>
                <a:gd name="connsiteY8" fmla="*/ 794838 h 4632955"/>
                <a:gd name="connsiteX9" fmla="*/ 1517731 w 4124128"/>
                <a:gd name="connsiteY9" fmla="*/ 707560 h 4632955"/>
                <a:gd name="connsiteX10" fmla="*/ 1361826 w 4124128"/>
                <a:gd name="connsiteY10" fmla="*/ 509536 h 4632955"/>
                <a:gd name="connsiteX11" fmla="*/ 193166 w 4124128"/>
                <a:gd name="connsiteY11" fmla="*/ 210508 h 4632955"/>
                <a:gd name="connsiteX12" fmla="*/ 33174 w 4124128"/>
                <a:gd name="connsiteY12" fmla="*/ 160530 h 4632955"/>
                <a:gd name="connsiteX13" fmla="*/ 23011 w 4124128"/>
                <a:gd name="connsiteY13" fmla="*/ 19398 h 4632955"/>
                <a:gd name="connsiteX14" fmla="*/ 214016 w 4124128"/>
                <a:gd name="connsiteY14" fmla="*/ 17408 h 4632955"/>
                <a:gd name="connsiteX15" fmla="*/ 710754 w 4124128"/>
                <a:gd name="connsiteY15" fmla="*/ 99551 h 4632955"/>
                <a:gd name="connsiteX16" fmla="*/ 1637384 w 4124128"/>
                <a:gd name="connsiteY16" fmla="*/ 386425 h 4632955"/>
                <a:gd name="connsiteX17" fmla="*/ 1844944 w 4124128"/>
                <a:gd name="connsiteY17" fmla="*/ 525671 h 4632955"/>
                <a:gd name="connsiteX18" fmla="*/ 1716699 w 4124128"/>
                <a:gd name="connsiteY18" fmla="*/ 974527 h 4632955"/>
                <a:gd name="connsiteX19" fmla="*/ 1282826 w 4124128"/>
                <a:gd name="connsiteY19" fmla="*/ 1248619 h 4632955"/>
                <a:gd name="connsiteX20" fmla="*/ 1223837 w 4124128"/>
                <a:gd name="connsiteY20" fmla="*/ 1327305 h 4632955"/>
                <a:gd name="connsiteX21" fmla="*/ 1371989 w 4124128"/>
                <a:gd name="connsiteY21" fmla="*/ 1515166 h 4632955"/>
                <a:gd name="connsiteX22" fmla="*/ 2467517 w 4124128"/>
                <a:gd name="connsiteY22" fmla="*/ 1824148 h 4632955"/>
                <a:gd name="connsiteX23" fmla="*/ 3528992 w 4124128"/>
                <a:gd name="connsiteY23" fmla="*/ 2222607 h 4632955"/>
                <a:gd name="connsiteX24" fmla="*/ 4122333 w 4124128"/>
                <a:gd name="connsiteY24" fmla="*/ 3149028 h 4632955"/>
                <a:gd name="connsiteX25" fmla="*/ 3898219 w 4124128"/>
                <a:gd name="connsiteY25" fmla="*/ 3902045 h 4632955"/>
                <a:gd name="connsiteX26" fmla="*/ 3378640 w 4124128"/>
                <a:gd name="connsiteY26" fmla="*/ 4506807 h 4632955"/>
                <a:gd name="connsiteX27" fmla="*/ 3224726 w 4124128"/>
                <a:gd name="connsiteY27" fmla="*/ 4619649 h 4632955"/>
                <a:gd name="connsiteX28" fmla="*/ 3097843 w 4124128"/>
                <a:gd name="connsiteY28" fmla="*/ 4632956 h 4632955"/>
                <a:gd name="connsiteX29" fmla="*/ 1370837 w 4124128"/>
                <a:gd name="connsiteY29" fmla="*/ 4632223 h 4632955"/>
                <a:gd name="connsiteX0" fmla="*/ 1370837 w 4124127"/>
                <a:gd name="connsiteY0" fmla="*/ 4633849 h 4634582"/>
                <a:gd name="connsiteX1" fmla="*/ 2854346 w 4124127"/>
                <a:gd name="connsiteY1" fmla="*/ 3598881 h 4634582"/>
                <a:gd name="connsiteX2" fmla="*/ 3149392 w 4124127"/>
                <a:gd name="connsiteY2" fmla="*/ 3007740 h 4634582"/>
                <a:gd name="connsiteX3" fmla="*/ 2716462 w 4124127"/>
                <a:gd name="connsiteY3" fmla="*/ 2392397 h 4634582"/>
                <a:gd name="connsiteX4" fmla="*/ 1704440 w 4124127"/>
                <a:gd name="connsiteY4" fmla="*/ 2064765 h 4634582"/>
                <a:gd name="connsiteX5" fmla="*/ 1093812 w 4124127"/>
                <a:gd name="connsiteY5" fmla="*/ 1814353 h 4634582"/>
                <a:gd name="connsiteX6" fmla="*/ 781163 w 4124127"/>
                <a:gd name="connsiteY6" fmla="*/ 1507991 h 4634582"/>
                <a:gd name="connsiteX7" fmla="*/ 972482 w 4124127"/>
                <a:gd name="connsiteY7" fmla="*/ 1052534 h 4634582"/>
                <a:gd name="connsiteX8" fmla="*/ 1429196 w 4124127"/>
                <a:gd name="connsiteY8" fmla="*/ 796464 h 4634582"/>
                <a:gd name="connsiteX9" fmla="*/ 1517731 w 4124127"/>
                <a:gd name="connsiteY9" fmla="*/ 709186 h 4634582"/>
                <a:gd name="connsiteX10" fmla="*/ 1361826 w 4124127"/>
                <a:gd name="connsiteY10" fmla="*/ 511162 h 4634582"/>
                <a:gd name="connsiteX11" fmla="*/ 193166 w 4124127"/>
                <a:gd name="connsiteY11" fmla="*/ 212134 h 4634582"/>
                <a:gd name="connsiteX12" fmla="*/ 33174 w 4124127"/>
                <a:gd name="connsiteY12" fmla="*/ 162156 h 4634582"/>
                <a:gd name="connsiteX13" fmla="*/ 23011 w 4124127"/>
                <a:gd name="connsiteY13" fmla="*/ 21024 h 4634582"/>
                <a:gd name="connsiteX14" fmla="*/ 214016 w 4124127"/>
                <a:gd name="connsiteY14" fmla="*/ 19034 h 4634582"/>
                <a:gd name="connsiteX15" fmla="*/ 884885 w 4124127"/>
                <a:gd name="connsiteY15" fmla="*/ 91764 h 4634582"/>
                <a:gd name="connsiteX16" fmla="*/ 1637384 w 4124127"/>
                <a:gd name="connsiteY16" fmla="*/ 388051 h 4634582"/>
                <a:gd name="connsiteX17" fmla="*/ 1844944 w 4124127"/>
                <a:gd name="connsiteY17" fmla="*/ 527297 h 4634582"/>
                <a:gd name="connsiteX18" fmla="*/ 1716699 w 4124127"/>
                <a:gd name="connsiteY18" fmla="*/ 976153 h 4634582"/>
                <a:gd name="connsiteX19" fmla="*/ 1282826 w 4124127"/>
                <a:gd name="connsiteY19" fmla="*/ 1250245 h 4634582"/>
                <a:gd name="connsiteX20" fmla="*/ 1223837 w 4124127"/>
                <a:gd name="connsiteY20" fmla="*/ 1328931 h 4634582"/>
                <a:gd name="connsiteX21" fmla="*/ 1371989 w 4124127"/>
                <a:gd name="connsiteY21" fmla="*/ 1516792 h 4634582"/>
                <a:gd name="connsiteX22" fmla="*/ 2467517 w 4124127"/>
                <a:gd name="connsiteY22" fmla="*/ 1825774 h 4634582"/>
                <a:gd name="connsiteX23" fmla="*/ 3528992 w 4124127"/>
                <a:gd name="connsiteY23" fmla="*/ 2224233 h 4634582"/>
                <a:gd name="connsiteX24" fmla="*/ 4122333 w 4124127"/>
                <a:gd name="connsiteY24" fmla="*/ 3150654 h 4634582"/>
                <a:gd name="connsiteX25" fmla="*/ 3898219 w 4124127"/>
                <a:gd name="connsiteY25" fmla="*/ 3903671 h 4634582"/>
                <a:gd name="connsiteX26" fmla="*/ 3378640 w 4124127"/>
                <a:gd name="connsiteY26" fmla="*/ 4508433 h 4634582"/>
                <a:gd name="connsiteX27" fmla="*/ 3224726 w 4124127"/>
                <a:gd name="connsiteY27" fmla="*/ 4621275 h 4634582"/>
                <a:gd name="connsiteX28" fmla="*/ 3097843 w 4124127"/>
                <a:gd name="connsiteY28" fmla="*/ 4634582 h 4634582"/>
                <a:gd name="connsiteX29" fmla="*/ 1370837 w 4124127"/>
                <a:gd name="connsiteY29" fmla="*/ 4633849 h 4634582"/>
                <a:gd name="connsiteX0" fmla="*/ 1370837 w 4124127"/>
                <a:gd name="connsiteY0" fmla="*/ 4633849 h 4634582"/>
                <a:gd name="connsiteX1" fmla="*/ 2854346 w 4124127"/>
                <a:gd name="connsiteY1" fmla="*/ 3598881 h 4634582"/>
                <a:gd name="connsiteX2" fmla="*/ 3149392 w 4124127"/>
                <a:gd name="connsiteY2" fmla="*/ 3007740 h 4634582"/>
                <a:gd name="connsiteX3" fmla="*/ 2716462 w 4124127"/>
                <a:gd name="connsiteY3" fmla="*/ 2392397 h 4634582"/>
                <a:gd name="connsiteX4" fmla="*/ 1704440 w 4124127"/>
                <a:gd name="connsiteY4" fmla="*/ 2064765 h 4634582"/>
                <a:gd name="connsiteX5" fmla="*/ 1093812 w 4124127"/>
                <a:gd name="connsiteY5" fmla="*/ 1814353 h 4634582"/>
                <a:gd name="connsiteX6" fmla="*/ 781163 w 4124127"/>
                <a:gd name="connsiteY6" fmla="*/ 1507991 h 4634582"/>
                <a:gd name="connsiteX7" fmla="*/ 972482 w 4124127"/>
                <a:gd name="connsiteY7" fmla="*/ 1052534 h 4634582"/>
                <a:gd name="connsiteX8" fmla="*/ 1429196 w 4124127"/>
                <a:gd name="connsiteY8" fmla="*/ 796464 h 4634582"/>
                <a:gd name="connsiteX9" fmla="*/ 1517731 w 4124127"/>
                <a:gd name="connsiteY9" fmla="*/ 709186 h 4634582"/>
                <a:gd name="connsiteX10" fmla="*/ 1361826 w 4124127"/>
                <a:gd name="connsiteY10" fmla="*/ 511162 h 4634582"/>
                <a:gd name="connsiteX11" fmla="*/ 193166 w 4124127"/>
                <a:gd name="connsiteY11" fmla="*/ 212134 h 4634582"/>
                <a:gd name="connsiteX12" fmla="*/ 33174 w 4124127"/>
                <a:gd name="connsiteY12" fmla="*/ 162156 h 4634582"/>
                <a:gd name="connsiteX13" fmla="*/ 23011 w 4124127"/>
                <a:gd name="connsiteY13" fmla="*/ 21024 h 4634582"/>
                <a:gd name="connsiteX14" fmla="*/ 214016 w 4124127"/>
                <a:gd name="connsiteY14" fmla="*/ 19034 h 4634582"/>
                <a:gd name="connsiteX15" fmla="*/ 884885 w 4124127"/>
                <a:gd name="connsiteY15" fmla="*/ 91764 h 4634582"/>
                <a:gd name="connsiteX16" fmla="*/ 1637384 w 4124127"/>
                <a:gd name="connsiteY16" fmla="*/ 388051 h 4634582"/>
                <a:gd name="connsiteX17" fmla="*/ 1844944 w 4124127"/>
                <a:gd name="connsiteY17" fmla="*/ 527297 h 4634582"/>
                <a:gd name="connsiteX18" fmla="*/ 1716699 w 4124127"/>
                <a:gd name="connsiteY18" fmla="*/ 976153 h 4634582"/>
                <a:gd name="connsiteX19" fmla="*/ 1282826 w 4124127"/>
                <a:gd name="connsiteY19" fmla="*/ 1250245 h 4634582"/>
                <a:gd name="connsiteX20" fmla="*/ 1223837 w 4124127"/>
                <a:gd name="connsiteY20" fmla="*/ 1328931 h 4634582"/>
                <a:gd name="connsiteX21" fmla="*/ 1371989 w 4124127"/>
                <a:gd name="connsiteY21" fmla="*/ 1516792 h 4634582"/>
                <a:gd name="connsiteX22" fmla="*/ 2467517 w 4124127"/>
                <a:gd name="connsiteY22" fmla="*/ 1825774 h 4634582"/>
                <a:gd name="connsiteX23" fmla="*/ 3528992 w 4124127"/>
                <a:gd name="connsiteY23" fmla="*/ 2224233 h 4634582"/>
                <a:gd name="connsiteX24" fmla="*/ 4122333 w 4124127"/>
                <a:gd name="connsiteY24" fmla="*/ 3150654 h 4634582"/>
                <a:gd name="connsiteX25" fmla="*/ 3898219 w 4124127"/>
                <a:gd name="connsiteY25" fmla="*/ 3903671 h 4634582"/>
                <a:gd name="connsiteX26" fmla="*/ 3378640 w 4124127"/>
                <a:gd name="connsiteY26" fmla="*/ 4508433 h 4634582"/>
                <a:gd name="connsiteX27" fmla="*/ 3224726 w 4124127"/>
                <a:gd name="connsiteY27" fmla="*/ 4621275 h 4634582"/>
                <a:gd name="connsiteX28" fmla="*/ 3097843 w 4124127"/>
                <a:gd name="connsiteY28" fmla="*/ 4634582 h 4634582"/>
                <a:gd name="connsiteX29" fmla="*/ 1370837 w 4124127"/>
                <a:gd name="connsiteY29" fmla="*/ 4633849 h 4634582"/>
                <a:gd name="connsiteX0" fmla="*/ 1370837 w 4124127"/>
                <a:gd name="connsiteY0" fmla="*/ 4633849 h 4634582"/>
                <a:gd name="connsiteX1" fmla="*/ 2854346 w 4124127"/>
                <a:gd name="connsiteY1" fmla="*/ 3598881 h 4634582"/>
                <a:gd name="connsiteX2" fmla="*/ 3149392 w 4124127"/>
                <a:gd name="connsiteY2" fmla="*/ 3007740 h 4634582"/>
                <a:gd name="connsiteX3" fmla="*/ 2716462 w 4124127"/>
                <a:gd name="connsiteY3" fmla="*/ 2392397 h 4634582"/>
                <a:gd name="connsiteX4" fmla="*/ 1704440 w 4124127"/>
                <a:gd name="connsiteY4" fmla="*/ 2064765 h 4634582"/>
                <a:gd name="connsiteX5" fmla="*/ 1093812 w 4124127"/>
                <a:gd name="connsiteY5" fmla="*/ 1814353 h 4634582"/>
                <a:gd name="connsiteX6" fmla="*/ 781163 w 4124127"/>
                <a:gd name="connsiteY6" fmla="*/ 1507991 h 4634582"/>
                <a:gd name="connsiteX7" fmla="*/ 972482 w 4124127"/>
                <a:gd name="connsiteY7" fmla="*/ 1052534 h 4634582"/>
                <a:gd name="connsiteX8" fmla="*/ 1429196 w 4124127"/>
                <a:gd name="connsiteY8" fmla="*/ 796464 h 4634582"/>
                <a:gd name="connsiteX9" fmla="*/ 1517731 w 4124127"/>
                <a:gd name="connsiteY9" fmla="*/ 709186 h 4634582"/>
                <a:gd name="connsiteX10" fmla="*/ 1361826 w 4124127"/>
                <a:gd name="connsiteY10" fmla="*/ 511162 h 4634582"/>
                <a:gd name="connsiteX11" fmla="*/ 193166 w 4124127"/>
                <a:gd name="connsiteY11" fmla="*/ 212134 h 4634582"/>
                <a:gd name="connsiteX12" fmla="*/ 33174 w 4124127"/>
                <a:gd name="connsiteY12" fmla="*/ 162156 h 4634582"/>
                <a:gd name="connsiteX13" fmla="*/ 23011 w 4124127"/>
                <a:gd name="connsiteY13" fmla="*/ 21024 h 4634582"/>
                <a:gd name="connsiteX14" fmla="*/ 214016 w 4124127"/>
                <a:gd name="connsiteY14" fmla="*/ 19034 h 4634582"/>
                <a:gd name="connsiteX15" fmla="*/ 884885 w 4124127"/>
                <a:gd name="connsiteY15" fmla="*/ 91764 h 4634582"/>
                <a:gd name="connsiteX16" fmla="*/ 1844944 w 4124127"/>
                <a:gd name="connsiteY16" fmla="*/ 527297 h 4634582"/>
                <a:gd name="connsiteX17" fmla="*/ 1716699 w 4124127"/>
                <a:gd name="connsiteY17" fmla="*/ 976153 h 4634582"/>
                <a:gd name="connsiteX18" fmla="*/ 1282826 w 4124127"/>
                <a:gd name="connsiteY18" fmla="*/ 1250245 h 4634582"/>
                <a:gd name="connsiteX19" fmla="*/ 1223837 w 4124127"/>
                <a:gd name="connsiteY19" fmla="*/ 1328931 h 4634582"/>
                <a:gd name="connsiteX20" fmla="*/ 1371989 w 4124127"/>
                <a:gd name="connsiteY20" fmla="*/ 1516792 h 4634582"/>
                <a:gd name="connsiteX21" fmla="*/ 2467517 w 4124127"/>
                <a:gd name="connsiteY21" fmla="*/ 1825774 h 4634582"/>
                <a:gd name="connsiteX22" fmla="*/ 3528992 w 4124127"/>
                <a:gd name="connsiteY22" fmla="*/ 2224233 h 4634582"/>
                <a:gd name="connsiteX23" fmla="*/ 4122333 w 4124127"/>
                <a:gd name="connsiteY23" fmla="*/ 3150654 h 4634582"/>
                <a:gd name="connsiteX24" fmla="*/ 3898219 w 4124127"/>
                <a:gd name="connsiteY24" fmla="*/ 3903671 h 4634582"/>
                <a:gd name="connsiteX25" fmla="*/ 3378640 w 4124127"/>
                <a:gd name="connsiteY25" fmla="*/ 4508433 h 4634582"/>
                <a:gd name="connsiteX26" fmla="*/ 3224726 w 4124127"/>
                <a:gd name="connsiteY26" fmla="*/ 4621275 h 4634582"/>
                <a:gd name="connsiteX27" fmla="*/ 3097843 w 4124127"/>
                <a:gd name="connsiteY27" fmla="*/ 4634582 h 4634582"/>
                <a:gd name="connsiteX28" fmla="*/ 1370837 w 4124127"/>
                <a:gd name="connsiteY28" fmla="*/ 4633849 h 4634582"/>
                <a:gd name="connsiteX0" fmla="*/ 1370837 w 4124127"/>
                <a:gd name="connsiteY0" fmla="*/ 4636503 h 4637236"/>
                <a:gd name="connsiteX1" fmla="*/ 2854346 w 4124127"/>
                <a:gd name="connsiteY1" fmla="*/ 3601535 h 4637236"/>
                <a:gd name="connsiteX2" fmla="*/ 3149392 w 4124127"/>
                <a:gd name="connsiteY2" fmla="*/ 3010394 h 4637236"/>
                <a:gd name="connsiteX3" fmla="*/ 2716462 w 4124127"/>
                <a:gd name="connsiteY3" fmla="*/ 2395051 h 4637236"/>
                <a:gd name="connsiteX4" fmla="*/ 1704440 w 4124127"/>
                <a:gd name="connsiteY4" fmla="*/ 2067419 h 4637236"/>
                <a:gd name="connsiteX5" fmla="*/ 1093812 w 4124127"/>
                <a:gd name="connsiteY5" fmla="*/ 1817007 h 4637236"/>
                <a:gd name="connsiteX6" fmla="*/ 781163 w 4124127"/>
                <a:gd name="connsiteY6" fmla="*/ 1510645 h 4637236"/>
                <a:gd name="connsiteX7" fmla="*/ 972482 w 4124127"/>
                <a:gd name="connsiteY7" fmla="*/ 1055188 h 4637236"/>
                <a:gd name="connsiteX8" fmla="*/ 1429196 w 4124127"/>
                <a:gd name="connsiteY8" fmla="*/ 799118 h 4637236"/>
                <a:gd name="connsiteX9" fmla="*/ 1517731 w 4124127"/>
                <a:gd name="connsiteY9" fmla="*/ 711840 h 4637236"/>
                <a:gd name="connsiteX10" fmla="*/ 1361826 w 4124127"/>
                <a:gd name="connsiteY10" fmla="*/ 513816 h 4637236"/>
                <a:gd name="connsiteX11" fmla="*/ 193166 w 4124127"/>
                <a:gd name="connsiteY11" fmla="*/ 214788 h 4637236"/>
                <a:gd name="connsiteX12" fmla="*/ 33174 w 4124127"/>
                <a:gd name="connsiteY12" fmla="*/ 164810 h 4637236"/>
                <a:gd name="connsiteX13" fmla="*/ 23011 w 4124127"/>
                <a:gd name="connsiteY13" fmla="*/ 23678 h 4637236"/>
                <a:gd name="connsiteX14" fmla="*/ 214016 w 4124127"/>
                <a:gd name="connsiteY14" fmla="*/ 21688 h 4637236"/>
                <a:gd name="connsiteX15" fmla="*/ 1082547 w 4124127"/>
                <a:gd name="connsiteY15" fmla="*/ 146187 h 4637236"/>
                <a:gd name="connsiteX16" fmla="*/ 1844944 w 4124127"/>
                <a:gd name="connsiteY16" fmla="*/ 529951 h 4637236"/>
                <a:gd name="connsiteX17" fmla="*/ 1716699 w 4124127"/>
                <a:gd name="connsiteY17" fmla="*/ 978807 h 4637236"/>
                <a:gd name="connsiteX18" fmla="*/ 1282826 w 4124127"/>
                <a:gd name="connsiteY18" fmla="*/ 1252899 h 4637236"/>
                <a:gd name="connsiteX19" fmla="*/ 1223837 w 4124127"/>
                <a:gd name="connsiteY19" fmla="*/ 1331585 h 4637236"/>
                <a:gd name="connsiteX20" fmla="*/ 1371989 w 4124127"/>
                <a:gd name="connsiteY20" fmla="*/ 1519446 h 4637236"/>
                <a:gd name="connsiteX21" fmla="*/ 2467517 w 4124127"/>
                <a:gd name="connsiteY21" fmla="*/ 1828428 h 4637236"/>
                <a:gd name="connsiteX22" fmla="*/ 3528992 w 4124127"/>
                <a:gd name="connsiteY22" fmla="*/ 2226887 h 4637236"/>
                <a:gd name="connsiteX23" fmla="*/ 4122333 w 4124127"/>
                <a:gd name="connsiteY23" fmla="*/ 3153308 h 4637236"/>
                <a:gd name="connsiteX24" fmla="*/ 3898219 w 4124127"/>
                <a:gd name="connsiteY24" fmla="*/ 3906325 h 4637236"/>
                <a:gd name="connsiteX25" fmla="*/ 3378640 w 4124127"/>
                <a:gd name="connsiteY25" fmla="*/ 4511087 h 4637236"/>
                <a:gd name="connsiteX26" fmla="*/ 3224726 w 4124127"/>
                <a:gd name="connsiteY26" fmla="*/ 4623929 h 4637236"/>
                <a:gd name="connsiteX27" fmla="*/ 3097843 w 4124127"/>
                <a:gd name="connsiteY27" fmla="*/ 4637236 h 4637236"/>
                <a:gd name="connsiteX28" fmla="*/ 1370837 w 4124127"/>
                <a:gd name="connsiteY28" fmla="*/ 4636503 h 4637236"/>
                <a:gd name="connsiteX0" fmla="*/ 1430968 w 4184258"/>
                <a:gd name="connsiteY0" fmla="*/ 4612989 h 4613722"/>
                <a:gd name="connsiteX1" fmla="*/ 2914477 w 4184258"/>
                <a:gd name="connsiteY1" fmla="*/ 3578021 h 4613722"/>
                <a:gd name="connsiteX2" fmla="*/ 3209523 w 4184258"/>
                <a:gd name="connsiteY2" fmla="*/ 2986880 h 4613722"/>
                <a:gd name="connsiteX3" fmla="*/ 2776593 w 4184258"/>
                <a:gd name="connsiteY3" fmla="*/ 2371537 h 4613722"/>
                <a:gd name="connsiteX4" fmla="*/ 1764571 w 4184258"/>
                <a:gd name="connsiteY4" fmla="*/ 2043905 h 4613722"/>
                <a:gd name="connsiteX5" fmla="*/ 1153943 w 4184258"/>
                <a:gd name="connsiteY5" fmla="*/ 1793493 h 4613722"/>
                <a:gd name="connsiteX6" fmla="*/ 841294 w 4184258"/>
                <a:gd name="connsiteY6" fmla="*/ 1487131 h 4613722"/>
                <a:gd name="connsiteX7" fmla="*/ 1032613 w 4184258"/>
                <a:gd name="connsiteY7" fmla="*/ 1031674 h 4613722"/>
                <a:gd name="connsiteX8" fmla="*/ 1489327 w 4184258"/>
                <a:gd name="connsiteY8" fmla="*/ 775604 h 4613722"/>
                <a:gd name="connsiteX9" fmla="*/ 1577862 w 4184258"/>
                <a:gd name="connsiteY9" fmla="*/ 688326 h 4613722"/>
                <a:gd name="connsiteX10" fmla="*/ 1421957 w 4184258"/>
                <a:gd name="connsiteY10" fmla="*/ 490302 h 4613722"/>
                <a:gd name="connsiteX11" fmla="*/ 253297 w 4184258"/>
                <a:gd name="connsiteY11" fmla="*/ 191274 h 4613722"/>
                <a:gd name="connsiteX12" fmla="*/ 93305 w 4184258"/>
                <a:gd name="connsiteY12" fmla="*/ 141296 h 4613722"/>
                <a:gd name="connsiteX13" fmla="*/ 83142 w 4184258"/>
                <a:gd name="connsiteY13" fmla="*/ 164 h 4613722"/>
                <a:gd name="connsiteX14" fmla="*/ 1142678 w 4184258"/>
                <a:gd name="connsiteY14" fmla="*/ 122673 h 4613722"/>
                <a:gd name="connsiteX15" fmla="*/ 1905075 w 4184258"/>
                <a:gd name="connsiteY15" fmla="*/ 506437 h 4613722"/>
                <a:gd name="connsiteX16" fmla="*/ 1776830 w 4184258"/>
                <a:gd name="connsiteY16" fmla="*/ 955293 h 4613722"/>
                <a:gd name="connsiteX17" fmla="*/ 1342957 w 4184258"/>
                <a:gd name="connsiteY17" fmla="*/ 1229385 h 4613722"/>
                <a:gd name="connsiteX18" fmla="*/ 1283968 w 4184258"/>
                <a:gd name="connsiteY18" fmla="*/ 1308071 h 4613722"/>
                <a:gd name="connsiteX19" fmla="*/ 1432120 w 4184258"/>
                <a:gd name="connsiteY19" fmla="*/ 1495932 h 4613722"/>
                <a:gd name="connsiteX20" fmla="*/ 2527648 w 4184258"/>
                <a:gd name="connsiteY20" fmla="*/ 1804914 h 4613722"/>
                <a:gd name="connsiteX21" fmla="*/ 3589123 w 4184258"/>
                <a:gd name="connsiteY21" fmla="*/ 2203373 h 4613722"/>
                <a:gd name="connsiteX22" fmla="*/ 4182464 w 4184258"/>
                <a:gd name="connsiteY22" fmla="*/ 3129794 h 4613722"/>
                <a:gd name="connsiteX23" fmla="*/ 3958350 w 4184258"/>
                <a:gd name="connsiteY23" fmla="*/ 3882811 h 4613722"/>
                <a:gd name="connsiteX24" fmla="*/ 3438771 w 4184258"/>
                <a:gd name="connsiteY24" fmla="*/ 4487573 h 4613722"/>
                <a:gd name="connsiteX25" fmla="*/ 3284857 w 4184258"/>
                <a:gd name="connsiteY25" fmla="*/ 4600415 h 4613722"/>
                <a:gd name="connsiteX26" fmla="*/ 3157974 w 4184258"/>
                <a:gd name="connsiteY26" fmla="*/ 4613722 h 4613722"/>
                <a:gd name="connsiteX27" fmla="*/ 1430968 w 4184258"/>
                <a:gd name="connsiteY27" fmla="*/ 4612989 h 4613722"/>
                <a:gd name="connsiteX0" fmla="*/ 1383784 w 4137074"/>
                <a:gd name="connsiteY0" fmla="*/ 4515293 h 4516026"/>
                <a:gd name="connsiteX1" fmla="*/ 2867293 w 4137074"/>
                <a:gd name="connsiteY1" fmla="*/ 3480325 h 4516026"/>
                <a:gd name="connsiteX2" fmla="*/ 3162339 w 4137074"/>
                <a:gd name="connsiteY2" fmla="*/ 2889184 h 4516026"/>
                <a:gd name="connsiteX3" fmla="*/ 2729409 w 4137074"/>
                <a:gd name="connsiteY3" fmla="*/ 2273841 h 4516026"/>
                <a:gd name="connsiteX4" fmla="*/ 1717387 w 4137074"/>
                <a:gd name="connsiteY4" fmla="*/ 1946209 h 4516026"/>
                <a:gd name="connsiteX5" fmla="*/ 1106759 w 4137074"/>
                <a:gd name="connsiteY5" fmla="*/ 1695797 h 4516026"/>
                <a:gd name="connsiteX6" fmla="*/ 794110 w 4137074"/>
                <a:gd name="connsiteY6" fmla="*/ 1389435 h 4516026"/>
                <a:gd name="connsiteX7" fmla="*/ 985429 w 4137074"/>
                <a:gd name="connsiteY7" fmla="*/ 933978 h 4516026"/>
                <a:gd name="connsiteX8" fmla="*/ 1442143 w 4137074"/>
                <a:gd name="connsiteY8" fmla="*/ 677908 h 4516026"/>
                <a:gd name="connsiteX9" fmla="*/ 1530678 w 4137074"/>
                <a:gd name="connsiteY9" fmla="*/ 590630 h 4516026"/>
                <a:gd name="connsiteX10" fmla="*/ 1374773 w 4137074"/>
                <a:gd name="connsiteY10" fmla="*/ 392606 h 4516026"/>
                <a:gd name="connsiteX11" fmla="*/ 206113 w 4137074"/>
                <a:gd name="connsiteY11" fmla="*/ 93578 h 4516026"/>
                <a:gd name="connsiteX12" fmla="*/ 46121 w 4137074"/>
                <a:gd name="connsiteY12" fmla="*/ 43600 h 4516026"/>
                <a:gd name="connsiteX13" fmla="*/ 1095494 w 4137074"/>
                <a:gd name="connsiteY13" fmla="*/ 24977 h 4516026"/>
                <a:gd name="connsiteX14" fmla="*/ 1857891 w 4137074"/>
                <a:gd name="connsiteY14" fmla="*/ 408741 h 4516026"/>
                <a:gd name="connsiteX15" fmla="*/ 1729646 w 4137074"/>
                <a:gd name="connsiteY15" fmla="*/ 857597 h 4516026"/>
                <a:gd name="connsiteX16" fmla="*/ 1295773 w 4137074"/>
                <a:gd name="connsiteY16" fmla="*/ 1131689 h 4516026"/>
                <a:gd name="connsiteX17" fmla="*/ 1236784 w 4137074"/>
                <a:gd name="connsiteY17" fmla="*/ 1210375 h 4516026"/>
                <a:gd name="connsiteX18" fmla="*/ 1384936 w 4137074"/>
                <a:gd name="connsiteY18" fmla="*/ 1398236 h 4516026"/>
                <a:gd name="connsiteX19" fmla="*/ 2480464 w 4137074"/>
                <a:gd name="connsiteY19" fmla="*/ 1707218 h 4516026"/>
                <a:gd name="connsiteX20" fmla="*/ 3541939 w 4137074"/>
                <a:gd name="connsiteY20" fmla="*/ 2105677 h 4516026"/>
                <a:gd name="connsiteX21" fmla="*/ 4135280 w 4137074"/>
                <a:gd name="connsiteY21" fmla="*/ 3032098 h 4516026"/>
                <a:gd name="connsiteX22" fmla="*/ 3911166 w 4137074"/>
                <a:gd name="connsiteY22" fmla="*/ 3785115 h 4516026"/>
                <a:gd name="connsiteX23" fmla="*/ 3391587 w 4137074"/>
                <a:gd name="connsiteY23" fmla="*/ 4389877 h 4516026"/>
                <a:gd name="connsiteX24" fmla="*/ 3237673 w 4137074"/>
                <a:gd name="connsiteY24" fmla="*/ 4502719 h 4516026"/>
                <a:gd name="connsiteX25" fmla="*/ 3110790 w 4137074"/>
                <a:gd name="connsiteY25" fmla="*/ 4516026 h 4516026"/>
                <a:gd name="connsiteX26" fmla="*/ 1383784 w 4137074"/>
                <a:gd name="connsiteY26" fmla="*/ 4515293 h 4516026"/>
                <a:gd name="connsiteX0" fmla="*/ 1362628 w 4115918"/>
                <a:gd name="connsiteY0" fmla="*/ 4572142 h 4572875"/>
                <a:gd name="connsiteX1" fmla="*/ 2846137 w 4115918"/>
                <a:gd name="connsiteY1" fmla="*/ 3537174 h 4572875"/>
                <a:gd name="connsiteX2" fmla="*/ 3141183 w 4115918"/>
                <a:gd name="connsiteY2" fmla="*/ 2946033 h 4572875"/>
                <a:gd name="connsiteX3" fmla="*/ 2708253 w 4115918"/>
                <a:gd name="connsiteY3" fmla="*/ 2330690 h 4572875"/>
                <a:gd name="connsiteX4" fmla="*/ 1696231 w 4115918"/>
                <a:gd name="connsiteY4" fmla="*/ 2003058 h 4572875"/>
                <a:gd name="connsiteX5" fmla="*/ 1085603 w 4115918"/>
                <a:gd name="connsiteY5" fmla="*/ 1752646 h 4572875"/>
                <a:gd name="connsiteX6" fmla="*/ 772954 w 4115918"/>
                <a:gd name="connsiteY6" fmla="*/ 1446284 h 4572875"/>
                <a:gd name="connsiteX7" fmla="*/ 964273 w 4115918"/>
                <a:gd name="connsiteY7" fmla="*/ 990827 h 4572875"/>
                <a:gd name="connsiteX8" fmla="*/ 1420987 w 4115918"/>
                <a:gd name="connsiteY8" fmla="*/ 734757 h 4572875"/>
                <a:gd name="connsiteX9" fmla="*/ 1509522 w 4115918"/>
                <a:gd name="connsiteY9" fmla="*/ 647479 h 4572875"/>
                <a:gd name="connsiteX10" fmla="*/ 1353617 w 4115918"/>
                <a:gd name="connsiteY10" fmla="*/ 449455 h 4572875"/>
                <a:gd name="connsiteX11" fmla="*/ 184957 w 4115918"/>
                <a:gd name="connsiteY11" fmla="*/ 150427 h 4572875"/>
                <a:gd name="connsiteX12" fmla="*/ 24965 w 4115918"/>
                <a:gd name="connsiteY12" fmla="*/ 100449 h 4572875"/>
                <a:gd name="connsiteX13" fmla="*/ 1074338 w 4115918"/>
                <a:gd name="connsiteY13" fmla="*/ 81826 h 4572875"/>
                <a:gd name="connsiteX14" fmla="*/ 1836735 w 4115918"/>
                <a:gd name="connsiteY14" fmla="*/ 465590 h 4572875"/>
                <a:gd name="connsiteX15" fmla="*/ 1708490 w 4115918"/>
                <a:gd name="connsiteY15" fmla="*/ 914446 h 4572875"/>
                <a:gd name="connsiteX16" fmla="*/ 1274617 w 4115918"/>
                <a:gd name="connsiteY16" fmla="*/ 1188538 h 4572875"/>
                <a:gd name="connsiteX17" fmla="*/ 1215628 w 4115918"/>
                <a:gd name="connsiteY17" fmla="*/ 1267224 h 4572875"/>
                <a:gd name="connsiteX18" fmla="*/ 1363780 w 4115918"/>
                <a:gd name="connsiteY18" fmla="*/ 1455085 h 4572875"/>
                <a:gd name="connsiteX19" fmla="*/ 2459308 w 4115918"/>
                <a:gd name="connsiteY19" fmla="*/ 1764067 h 4572875"/>
                <a:gd name="connsiteX20" fmla="*/ 3520783 w 4115918"/>
                <a:gd name="connsiteY20" fmla="*/ 2162526 h 4572875"/>
                <a:gd name="connsiteX21" fmla="*/ 4114124 w 4115918"/>
                <a:gd name="connsiteY21" fmla="*/ 3088947 h 4572875"/>
                <a:gd name="connsiteX22" fmla="*/ 3890010 w 4115918"/>
                <a:gd name="connsiteY22" fmla="*/ 3841964 h 4572875"/>
                <a:gd name="connsiteX23" fmla="*/ 3370431 w 4115918"/>
                <a:gd name="connsiteY23" fmla="*/ 4446726 h 4572875"/>
                <a:gd name="connsiteX24" fmla="*/ 3216517 w 4115918"/>
                <a:gd name="connsiteY24" fmla="*/ 4559568 h 4572875"/>
                <a:gd name="connsiteX25" fmla="*/ 3089634 w 4115918"/>
                <a:gd name="connsiteY25" fmla="*/ 4572875 h 4572875"/>
                <a:gd name="connsiteX26" fmla="*/ 1362628 w 4115918"/>
                <a:gd name="connsiteY26" fmla="*/ 4572142 h 4572875"/>
                <a:gd name="connsiteX0" fmla="*/ 1338097 w 4091387"/>
                <a:gd name="connsiteY0" fmla="*/ 4593508 h 4594241"/>
                <a:gd name="connsiteX1" fmla="*/ 2821606 w 4091387"/>
                <a:gd name="connsiteY1" fmla="*/ 3558540 h 4594241"/>
                <a:gd name="connsiteX2" fmla="*/ 3116652 w 4091387"/>
                <a:gd name="connsiteY2" fmla="*/ 2967399 h 4594241"/>
                <a:gd name="connsiteX3" fmla="*/ 2683722 w 4091387"/>
                <a:gd name="connsiteY3" fmla="*/ 2352056 h 4594241"/>
                <a:gd name="connsiteX4" fmla="*/ 1671700 w 4091387"/>
                <a:gd name="connsiteY4" fmla="*/ 2024424 h 4594241"/>
                <a:gd name="connsiteX5" fmla="*/ 1061072 w 4091387"/>
                <a:gd name="connsiteY5" fmla="*/ 1774012 h 4594241"/>
                <a:gd name="connsiteX6" fmla="*/ 748423 w 4091387"/>
                <a:gd name="connsiteY6" fmla="*/ 1467650 h 4594241"/>
                <a:gd name="connsiteX7" fmla="*/ 939742 w 4091387"/>
                <a:gd name="connsiteY7" fmla="*/ 1012193 h 4594241"/>
                <a:gd name="connsiteX8" fmla="*/ 1396456 w 4091387"/>
                <a:gd name="connsiteY8" fmla="*/ 756123 h 4594241"/>
                <a:gd name="connsiteX9" fmla="*/ 1484991 w 4091387"/>
                <a:gd name="connsiteY9" fmla="*/ 668845 h 4594241"/>
                <a:gd name="connsiteX10" fmla="*/ 1329086 w 4091387"/>
                <a:gd name="connsiteY10" fmla="*/ 470821 h 4594241"/>
                <a:gd name="connsiteX11" fmla="*/ 160426 w 4091387"/>
                <a:gd name="connsiteY11" fmla="*/ 171793 h 4594241"/>
                <a:gd name="connsiteX12" fmla="*/ 434 w 4091387"/>
                <a:gd name="connsiteY12" fmla="*/ 121815 h 4594241"/>
                <a:gd name="connsiteX13" fmla="*/ 1049807 w 4091387"/>
                <a:gd name="connsiteY13" fmla="*/ 103192 h 4594241"/>
                <a:gd name="connsiteX14" fmla="*/ 1812204 w 4091387"/>
                <a:gd name="connsiteY14" fmla="*/ 486956 h 4594241"/>
                <a:gd name="connsiteX15" fmla="*/ 1683959 w 4091387"/>
                <a:gd name="connsiteY15" fmla="*/ 935812 h 4594241"/>
                <a:gd name="connsiteX16" fmla="*/ 1250086 w 4091387"/>
                <a:gd name="connsiteY16" fmla="*/ 1209904 h 4594241"/>
                <a:gd name="connsiteX17" fmla="*/ 1191097 w 4091387"/>
                <a:gd name="connsiteY17" fmla="*/ 1288590 h 4594241"/>
                <a:gd name="connsiteX18" fmla="*/ 1339249 w 4091387"/>
                <a:gd name="connsiteY18" fmla="*/ 1476451 h 4594241"/>
                <a:gd name="connsiteX19" fmla="*/ 2434777 w 4091387"/>
                <a:gd name="connsiteY19" fmla="*/ 1785433 h 4594241"/>
                <a:gd name="connsiteX20" fmla="*/ 3496252 w 4091387"/>
                <a:gd name="connsiteY20" fmla="*/ 2183892 h 4594241"/>
                <a:gd name="connsiteX21" fmla="*/ 4089593 w 4091387"/>
                <a:gd name="connsiteY21" fmla="*/ 3110313 h 4594241"/>
                <a:gd name="connsiteX22" fmla="*/ 3865479 w 4091387"/>
                <a:gd name="connsiteY22" fmla="*/ 3863330 h 4594241"/>
                <a:gd name="connsiteX23" fmla="*/ 3345900 w 4091387"/>
                <a:gd name="connsiteY23" fmla="*/ 4468092 h 4594241"/>
                <a:gd name="connsiteX24" fmla="*/ 3191986 w 4091387"/>
                <a:gd name="connsiteY24" fmla="*/ 4580934 h 4594241"/>
                <a:gd name="connsiteX25" fmla="*/ 3065103 w 4091387"/>
                <a:gd name="connsiteY25" fmla="*/ 4594241 h 4594241"/>
                <a:gd name="connsiteX26" fmla="*/ 1338097 w 4091387"/>
                <a:gd name="connsiteY26" fmla="*/ 4593508 h 4594241"/>
                <a:gd name="connsiteX0" fmla="*/ 1337666 w 4090956"/>
                <a:gd name="connsiteY0" fmla="*/ 4511824 h 4512557"/>
                <a:gd name="connsiteX1" fmla="*/ 2821175 w 4090956"/>
                <a:gd name="connsiteY1" fmla="*/ 3476856 h 4512557"/>
                <a:gd name="connsiteX2" fmla="*/ 3116221 w 4090956"/>
                <a:gd name="connsiteY2" fmla="*/ 2885715 h 4512557"/>
                <a:gd name="connsiteX3" fmla="*/ 2683291 w 4090956"/>
                <a:gd name="connsiteY3" fmla="*/ 2270372 h 4512557"/>
                <a:gd name="connsiteX4" fmla="*/ 1671269 w 4090956"/>
                <a:gd name="connsiteY4" fmla="*/ 1942740 h 4512557"/>
                <a:gd name="connsiteX5" fmla="*/ 1060641 w 4090956"/>
                <a:gd name="connsiteY5" fmla="*/ 1692328 h 4512557"/>
                <a:gd name="connsiteX6" fmla="*/ 747992 w 4090956"/>
                <a:gd name="connsiteY6" fmla="*/ 1385966 h 4512557"/>
                <a:gd name="connsiteX7" fmla="*/ 939311 w 4090956"/>
                <a:gd name="connsiteY7" fmla="*/ 930509 h 4512557"/>
                <a:gd name="connsiteX8" fmla="*/ 1396025 w 4090956"/>
                <a:gd name="connsiteY8" fmla="*/ 674439 h 4512557"/>
                <a:gd name="connsiteX9" fmla="*/ 1484560 w 4090956"/>
                <a:gd name="connsiteY9" fmla="*/ 587161 h 4512557"/>
                <a:gd name="connsiteX10" fmla="*/ 1328655 w 4090956"/>
                <a:gd name="connsiteY10" fmla="*/ 389137 h 4512557"/>
                <a:gd name="connsiteX11" fmla="*/ 159995 w 4090956"/>
                <a:gd name="connsiteY11" fmla="*/ 90109 h 4512557"/>
                <a:gd name="connsiteX12" fmla="*/ 3 w 4090956"/>
                <a:gd name="connsiteY12" fmla="*/ 40131 h 4512557"/>
                <a:gd name="connsiteX13" fmla="*/ 1049376 w 4090956"/>
                <a:gd name="connsiteY13" fmla="*/ 21508 h 4512557"/>
                <a:gd name="connsiteX14" fmla="*/ 1811773 w 4090956"/>
                <a:gd name="connsiteY14" fmla="*/ 405272 h 4512557"/>
                <a:gd name="connsiteX15" fmla="*/ 1683528 w 4090956"/>
                <a:gd name="connsiteY15" fmla="*/ 854128 h 4512557"/>
                <a:gd name="connsiteX16" fmla="*/ 1249655 w 4090956"/>
                <a:gd name="connsiteY16" fmla="*/ 1128220 h 4512557"/>
                <a:gd name="connsiteX17" fmla="*/ 1190666 w 4090956"/>
                <a:gd name="connsiteY17" fmla="*/ 1206906 h 4512557"/>
                <a:gd name="connsiteX18" fmla="*/ 1338818 w 4090956"/>
                <a:gd name="connsiteY18" fmla="*/ 1394767 h 4512557"/>
                <a:gd name="connsiteX19" fmla="*/ 2434346 w 4090956"/>
                <a:gd name="connsiteY19" fmla="*/ 1703749 h 4512557"/>
                <a:gd name="connsiteX20" fmla="*/ 3495821 w 4090956"/>
                <a:gd name="connsiteY20" fmla="*/ 2102208 h 4512557"/>
                <a:gd name="connsiteX21" fmla="*/ 4089162 w 4090956"/>
                <a:gd name="connsiteY21" fmla="*/ 3028629 h 4512557"/>
                <a:gd name="connsiteX22" fmla="*/ 3865048 w 4090956"/>
                <a:gd name="connsiteY22" fmla="*/ 3781646 h 4512557"/>
                <a:gd name="connsiteX23" fmla="*/ 3345469 w 4090956"/>
                <a:gd name="connsiteY23" fmla="*/ 4386408 h 4512557"/>
                <a:gd name="connsiteX24" fmla="*/ 3191555 w 4090956"/>
                <a:gd name="connsiteY24" fmla="*/ 4499250 h 4512557"/>
                <a:gd name="connsiteX25" fmla="*/ 3064672 w 4090956"/>
                <a:gd name="connsiteY25" fmla="*/ 4512557 h 4512557"/>
                <a:gd name="connsiteX26" fmla="*/ 1337666 w 4090956"/>
                <a:gd name="connsiteY26" fmla="*/ 4511824 h 4512557"/>
                <a:gd name="connsiteX0" fmla="*/ 1337666 w 4090956"/>
                <a:gd name="connsiteY0" fmla="*/ 4490393 h 4491126"/>
                <a:gd name="connsiteX1" fmla="*/ 2821175 w 4090956"/>
                <a:gd name="connsiteY1" fmla="*/ 3455425 h 4491126"/>
                <a:gd name="connsiteX2" fmla="*/ 3116221 w 4090956"/>
                <a:gd name="connsiteY2" fmla="*/ 2864284 h 4491126"/>
                <a:gd name="connsiteX3" fmla="*/ 2683291 w 4090956"/>
                <a:gd name="connsiteY3" fmla="*/ 2248941 h 4491126"/>
                <a:gd name="connsiteX4" fmla="*/ 1671269 w 4090956"/>
                <a:gd name="connsiteY4" fmla="*/ 1921309 h 4491126"/>
                <a:gd name="connsiteX5" fmla="*/ 1060641 w 4090956"/>
                <a:gd name="connsiteY5" fmla="*/ 1670897 h 4491126"/>
                <a:gd name="connsiteX6" fmla="*/ 747992 w 4090956"/>
                <a:gd name="connsiteY6" fmla="*/ 1364535 h 4491126"/>
                <a:gd name="connsiteX7" fmla="*/ 939311 w 4090956"/>
                <a:gd name="connsiteY7" fmla="*/ 909078 h 4491126"/>
                <a:gd name="connsiteX8" fmla="*/ 1396025 w 4090956"/>
                <a:gd name="connsiteY8" fmla="*/ 653008 h 4491126"/>
                <a:gd name="connsiteX9" fmla="*/ 1484560 w 4090956"/>
                <a:gd name="connsiteY9" fmla="*/ 565730 h 4491126"/>
                <a:gd name="connsiteX10" fmla="*/ 1328655 w 4090956"/>
                <a:gd name="connsiteY10" fmla="*/ 367706 h 4491126"/>
                <a:gd name="connsiteX11" fmla="*/ 159995 w 4090956"/>
                <a:gd name="connsiteY11" fmla="*/ 68678 h 4491126"/>
                <a:gd name="connsiteX12" fmla="*/ 3 w 4090956"/>
                <a:gd name="connsiteY12" fmla="*/ 18700 h 4491126"/>
                <a:gd name="connsiteX13" fmla="*/ 1049376 w 4090956"/>
                <a:gd name="connsiteY13" fmla="*/ 77 h 4491126"/>
                <a:gd name="connsiteX14" fmla="*/ 1811773 w 4090956"/>
                <a:gd name="connsiteY14" fmla="*/ 383841 h 4491126"/>
                <a:gd name="connsiteX15" fmla="*/ 1683528 w 4090956"/>
                <a:gd name="connsiteY15" fmla="*/ 832697 h 4491126"/>
                <a:gd name="connsiteX16" fmla="*/ 1249655 w 4090956"/>
                <a:gd name="connsiteY16" fmla="*/ 1106789 h 4491126"/>
                <a:gd name="connsiteX17" fmla="*/ 1190666 w 4090956"/>
                <a:gd name="connsiteY17" fmla="*/ 1185475 h 4491126"/>
                <a:gd name="connsiteX18" fmla="*/ 1338818 w 4090956"/>
                <a:gd name="connsiteY18" fmla="*/ 1373336 h 4491126"/>
                <a:gd name="connsiteX19" fmla="*/ 2434346 w 4090956"/>
                <a:gd name="connsiteY19" fmla="*/ 1682318 h 4491126"/>
                <a:gd name="connsiteX20" fmla="*/ 3495821 w 4090956"/>
                <a:gd name="connsiteY20" fmla="*/ 2080777 h 4491126"/>
                <a:gd name="connsiteX21" fmla="*/ 4089162 w 4090956"/>
                <a:gd name="connsiteY21" fmla="*/ 3007198 h 4491126"/>
                <a:gd name="connsiteX22" fmla="*/ 3865048 w 4090956"/>
                <a:gd name="connsiteY22" fmla="*/ 3760215 h 4491126"/>
                <a:gd name="connsiteX23" fmla="*/ 3345469 w 4090956"/>
                <a:gd name="connsiteY23" fmla="*/ 4364977 h 4491126"/>
                <a:gd name="connsiteX24" fmla="*/ 3191555 w 4090956"/>
                <a:gd name="connsiteY24" fmla="*/ 4477819 h 4491126"/>
                <a:gd name="connsiteX25" fmla="*/ 3064672 w 4090956"/>
                <a:gd name="connsiteY25" fmla="*/ 4491126 h 4491126"/>
                <a:gd name="connsiteX26" fmla="*/ 1337666 w 4090956"/>
                <a:gd name="connsiteY26" fmla="*/ 4490393 h 4491126"/>
                <a:gd name="connsiteX0" fmla="*/ 1337666 w 4090956"/>
                <a:gd name="connsiteY0" fmla="*/ 4490590 h 4491323"/>
                <a:gd name="connsiteX1" fmla="*/ 2821175 w 4090956"/>
                <a:gd name="connsiteY1" fmla="*/ 3455622 h 4491323"/>
                <a:gd name="connsiteX2" fmla="*/ 3116221 w 4090956"/>
                <a:gd name="connsiteY2" fmla="*/ 2864481 h 4491323"/>
                <a:gd name="connsiteX3" fmla="*/ 2683291 w 4090956"/>
                <a:gd name="connsiteY3" fmla="*/ 2249138 h 4491323"/>
                <a:gd name="connsiteX4" fmla="*/ 1671269 w 4090956"/>
                <a:gd name="connsiteY4" fmla="*/ 1921506 h 4491323"/>
                <a:gd name="connsiteX5" fmla="*/ 1060641 w 4090956"/>
                <a:gd name="connsiteY5" fmla="*/ 1671094 h 4491323"/>
                <a:gd name="connsiteX6" fmla="*/ 747992 w 4090956"/>
                <a:gd name="connsiteY6" fmla="*/ 1364732 h 4491323"/>
                <a:gd name="connsiteX7" fmla="*/ 939311 w 4090956"/>
                <a:gd name="connsiteY7" fmla="*/ 909275 h 4491323"/>
                <a:gd name="connsiteX8" fmla="*/ 1396025 w 4090956"/>
                <a:gd name="connsiteY8" fmla="*/ 653205 h 4491323"/>
                <a:gd name="connsiteX9" fmla="*/ 1484560 w 4090956"/>
                <a:gd name="connsiteY9" fmla="*/ 565927 h 4491323"/>
                <a:gd name="connsiteX10" fmla="*/ 1328655 w 4090956"/>
                <a:gd name="connsiteY10" fmla="*/ 367903 h 4491323"/>
                <a:gd name="connsiteX11" fmla="*/ 159995 w 4090956"/>
                <a:gd name="connsiteY11" fmla="*/ 68875 h 4491323"/>
                <a:gd name="connsiteX12" fmla="*/ 3 w 4090956"/>
                <a:gd name="connsiteY12" fmla="*/ 18897 h 4491323"/>
                <a:gd name="connsiteX13" fmla="*/ 1049376 w 4090956"/>
                <a:gd name="connsiteY13" fmla="*/ 274 h 4491323"/>
                <a:gd name="connsiteX14" fmla="*/ 1811773 w 4090956"/>
                <a:gd name="connsiteY14" fmla="*/ 384038 h 4491323"/>
                <a:gd name="connsiteX15" fmla="*/ 1683528 w 4090956"/>
                <a:gd name="connsiteY15" fmla="*/ 832894 h 4491323"/>
                <a:gd name="connsiteX16" fmla="*/ 1249655 w 4090956"/>
                <a:gd name="connsiteY16" fmla="*/ 1106986 h 4491323"/>
                <a:gd name="connsiteX17" fmla="*/ 1190666 w 4090956"/>
                <a:gd name="connsiteY17" fmla="*/ 1185672 h 4491323"/>
                <a:gd name="connsiteX18" fmla="*/ 1338818 w 4090956"/>
                <a:gd name="connsiteY18" fmla="*/ 1373533 h 4491323"/>
                <a:gd name="connsiteX19" fmla="*/ 2434346 w 4090956"/>
                <a:gd name="connsiteY19" fmla="*/ 1682515 h 4491323"/>
                <a:gd name="connsiteX20" fmla="*/ 3495821 w 4090956"/>
                <a:gd name="connsiteY20" fmla="*/ 2080974 h 4491323"/>
                <a:gd name="connsiteX21" fmla="*/ 4089162 w 4090956"/>
                <a:gd name="connsiteY21" fmla="*/ 3007395 h 4491323"/>
                <a:gd name="connsiteX22" fmla="*/ 3865048 w 4090956"/>
                <a:gd name="connsiteY22" fmla="*/ 3760412 h 4491323"/>
                <a:gd name="connsiteX23" fmla="*/ 3345469 w 4090956"/>
                <a:gd name="connsiteY23" fmla="*/ 4365174 h 4491323"/>
                <a:gd name="connsiteX24" fmla="*/ 3191555 w 4090956"/>
                <a:gd name="connsiteY24" fmla="*/ 4478016 h 4491323"/>
                <a:gd name="connsiteX25" fmla="*/ 3064672 w 4090956"/>
                <a:gd name="connsiteY25" fmla="*/ 4491323 h 4491323"/>
                <a:gd name="connsiteX26" fmla="*/ 1337666 w 4090956"/>
                <a:gd name="connsiteY26" fmla="*/ 4490590 h 4491323"/>
                <a:gd name="connsiteX0" fmla="*/ 1337666 w 4090956"/>
                <a:gd name="connsiteY0" fmla="*/ 4490590 h 4491323"/>
                <a:gd name="connsiteX1" fmla="*/ 2821175 w 4090956"/>
                <a:gd name="connsiteY1" fmla="*/ 3455622 h 4491323"/>
                <a:gd name="connsiteX2" fmla="*/ 3116221 w 4090956"/>
                <a:gd name="connsiteY2" fmla="*/ 2864481 h 4491323"/>
                <a:gd name="connsiteX3" fmla="*/ 2683291 w 4090956"/>
                <a:gd name="connsiteY3" fmla="*/ 2249138 h 4491323"/>
                <a:gd name="connsiteX4" fmla="*/ 1671269 w 4090956"/>
                <a:gd name="connsiteY4" fmla="*/ 1921506 h 4491323"/>
                <a:gd name="connsiteX5" fmla="*/ 1060641 w 4090956"/>
                <a:gd name="connsiteY5" fmla="*/ 1671094 h 4491323"/>
                <a:gd name="connsiteX6" fmla="*/ 747992 w 4090956"/>
                <a:gd name="connsiteY6" fmla="*/ 1364732 h 4491323"/>
                <a:gd name="connsiteX7" fmla="*/ 939311 w 4090956"/>
                <a:gd name="connsiteY7" fmla="*/ 909275 h 4491323"/>
                <a:gd name="connsiteX8" fmla="*/ 1396025 w 4090956"/>
                <a:gd name="connsiteY8" fmla="*/ 653205 h 4491323"/>
                <a:gd name="connsiteX9" fmla="*/ 1328655 w 4090956"/>
                <a:gd name="connsiteY9" fmla="*/ 367903 h 4491323"/>
                <a:gd name="connsiteX10" fmla="*/ 159995 w 4090956"/>
                <a:gd name="connsiteY10" fmla="*/ 68875 h 4491323"/>
                <a:gd name="connsiteX11" fmla="*/ 3 w 4090956"/>
                <a:gd name="connsiteY11" fmla="*/ 18897 h 4491323"/>
                <a:gd name="connsiteX12" fmla="*/ 1049376 w 4090956"/>
                <a:gd name="connsiteY12" fmla="*/ 274 h 4491323"/>
                <a:gd name="connsiteX13" fmla="*/ 1811773 w 4090956"/>
                <a:gd name="connsiteY13" fmla="*/ 384038 h 4491323"/>
                <a:gd name="connsiteX14" fmla="*/ 1683528 w 4090956"/>
                <a:gd name="connsiteY14" fmla="*/ 832894 h 4491323"/>
                <a:gd name="connsiteX15" fmla="*/ 1249655 w 4090956"/>
                <a:gd name="connsiteY15" fmla="*/ 1106986 h 4491323"/>
                <a:gd name="connsiteX16" fmla="*/ 1190666 w 4090956"/>
                <a:gd name="connsiteY16" fmla="*/ 1185672 h 4491323"/>
                <a:gd name="connsiteX17" fmla="*/ 1338818 w 4090956"/>
                <a:gd name="connsiteY17" fmla="*/ 1373533 h 4491323"/>
                <a:gd name="connsiteX18" fmla="*/ 2434346 w 4090956"/>
                <a:gd name="connsiteY18" fmla="*/ 1682515 h 4491323"/>
                <a:gd name="connsiteX19" fmla="*/ 3495821 w 4090956"/>
                <a:gd name="connsiteY19" fmla="*/ 2080974 h 4491323"/>
                <a:gd name="connsiteX20" fmla="*/ 4089162 w 4090956"/>
                <a:gd name="connsiteY20" fmla="*/ 3007395 h 4491323"/>
                <a:gd name="connsiteX21" fmla="*/ 3865048 w 4090956"/>
                <a:gd name="connsiteY21" fmla="*/ 3760412 h 4491323"/>
                <a:gd name="connsiteX22" fmla="*/ 3345469 w 4090956"/>
                <a:gd name="connsiteY22" fmla="*/ 4365174 h 4491323"/>
                <a:gd name="connsiteX23" fmla="*/ 3191555 w 4090956"/>
                <a:gd name="connsiteY23" fmla="*/ 4478016 h 4491323"/>
                <a:gd name="connsiteX24" fmla="*/ 3064672 w 4090956"/>
                <a:gd name="connsiteY24" fmla="*/ 4491323 h 4491323"/>
                <a:gd name="connsiteX25" fmla="*/ 1337666 w 4090956"/>
                <a:gd name="connsiteY25" fmla="*/ 4490590 h 4491323"/>
                <a:gd name="connsiteX0" fmla="*/ 1337666 w 4090956"/>
                <a:gd name="connsiteY0" fmla="*/ 4490590 h 4491323"/>
                <a:gd name="connsiteX1" fmla="*/ 2821175 w 4090956"/>
                <a:gd name="connsiteY1" fmla="*/ 3455622 h 4491323"/>
                <a:gd name="connsiteX2" fmla="*/ 3116221 w 4090956"/>
                <a:gd name="connsiteY2" fmla="*/ 2864481 h 4491323"/>
                <a:gd name="connsiteX3" fmla="*/ 2683291 w 4090956"/>
                <a:gd name="connsiteY3" fmla="*/ 2249138 h 4491323"/>
                <a:gd name="connsiteX4" fmla="*/ 1671269 w 4090956"/>
                <a:gd name="connsiteY4" fmla="*/ 1921506 h 4491323"/>
                <a:gd name="connsiteX5" fmla="*/ 1060641 w 4090956"/>
                <a:gd name="connsiteY5" fmla="*/ 1671094 h 4491323"/>
                <a:gd name="connsiteX6" fmla="*/ 747992 w 4090956"/>
                <a:gd name="connsiteY6" fmla="*/ 1364732 h 4491323"/>
                <a:gd name="connsiteX7" fmla="*/ 939311 w 4090956"/>
                <a:gd name="connsiteY7" fmla="*/ 909275 h 4491323"/>
                <a:gd name="connsiteX8" fmla="*/ 1381906 w 4090956"/>
                <a:gd name="connsiteY8" fmla="*/ 639087 h 4491323"/>
                <a:gd name="connsiteX9" fmla="*/ 1328655 w 4090956"/>
                <a:gd name="connsiteY9" fmla="*/ 367903 h 4491323"/>
                <a:gd name="connsiteX10" fmla="*/ 159995 w 4090956"/>
                <a:gd name="connsiteY10" fmla="*/ 68875 h 4491323"/>
                <a:gd name="connsiteX11" fmla="*/ 3 w 4090956"/>
                <a:gd name="connsiteY11" fmla="*/ 18897 h 4491323"/>
                <a:gd name="connsiteX12" fmla="*/ 1049376 w 4090956"/>
                <a:gd name="connsiteY12" fmla="*/ 274 h 4491323"/>
                <a:gd name="connsiteX13" fmla="*/ 1811773 w 4090956"/>
                <a:gd name="connsiteY13" fmla="*/ 384038 h 4491323"/>
                <a:gd name="connsiteX14" fmla="*/ 1683528 w 4090956"/>
                <a:gd name="connsiteY14" fmla="*/ 832894 h 4491323"/>
                <a:gd name="connsiteX15" fmla="*/ 1249655 w 4090956"/>
                <a:gd name="connsiteY15" fmla="*/ 1106986 h 4491323"/>
                <a:gd name="connsiteX16" fmla="*/ 1190666 w 4090956"/>
                <a:gd name="connsiteY16" fmla="*/ 1185672 h 4491323"/>
                <a:gd name="connsiteX17" fmla="*/ 1338818 w 4090956"/>
                <a:gd name="connsiteY17" fmla="*/ 1373533 h 4491323"/>
                <a:gd name="connsiteX18" fmla="*/ 2434346 w 4090956"/>
                <a:gd name="connsiteY18" fmla="*/ 1682515 h 4491323"/>
                <a:gd name="connsiteX19" fmla="*/ 3495821 w 4090956"/>
                <a:gd name="connsiteY19" fmla="*/ 2080974 h 4491323"/>
                <a:gd name="connsiteX20" fmla="*/ 4089162 w 4090956"/>
                <a:gd name="connsiteY20" fmla="*/ 3007395 h 4491323"/>
                <a:gd name="connsiteX21" fmla="*/ 3865048 w 4090956"/>
                <a:gd name="connsiteY21" fmla="*/ 3760412 h 4491323"/>
                <a:gd name="connsiteX22" fmla="*/ 3345469 w 4090956"/>
                <a:gd name="connsiteY22" fmla="*/ 4365174 h 4491323"/>
                <a:gd name="connsiteX23" fmla="*/ 3191555 w 4090956"/>
                <a:gd name="connsiteY23" fmla="*/ 4478016 h 4491323"/>
                <a:gd name="connsiteX24" fmla="*/ 3064672 w 4090956"/>
                <a:gd name="connsiteY24" fmla="*/ 4491323 h 4491323"/>
                <a:gd name="connsiteX25" fmla="*/ 1337666 w 4090956"/>
                <a:gd name="connsiteY25" fmla="*/ 4490590 h 4491323"/>
                <a:gd name="connsiteX0" fmla="*/ 1339130 w 4092420"/>
                <a:gd name="connsiteY0" fmla="*/ 4504509 h 4505242"/>
                <a:gd name="connsiteX1" fmla="*/ 2822639 w 4092420"/>
                <a:gd name="connsiteY1" fmla="*/ 3469541 h 4505242"/>
                <a:gd name="connsiteX2" fmla="*/ 3117685 w 4092420"/>
                <a:gd name="connsiteY2" fmla="*/ 2878400 h 4505242"/>
                <a:gd name="connsiteX3" fmla="*/ 2684755 w 4092420"/>
                <a:gd name="connsiteY3" fmla="*/ 2263057 h 4505242"/>
                <a:gd name="connsiteX4" fmla="*/ 1672733 w 4092420"/>
                <a:gd name="connsiteY4" fmla="*/ 1935425 h 4505242"/>
                <a:gd name="connsiteX5" fmla="*/ 1062105 w 4092420"/>
                <a:gd name="connsiteY5" fmla="*/ 1685013 h 4505242"/>
                <a:gd name="connsiteX6" fmla="*/ 749456 w 4092420"/>
                <a:gd name="connsiteY6" fmla="*/ 1378651 h 4505242"/>
                <a:gd name="connsiteX7" fmla="*/ 940775 w 4092420"/>
                <a:gd name="connsiteY7" fmla="*/ 923194 h 4505242"/>
                <a:gd name="connsiteX8" fmla="*/ 1383370 w 4092420"/>
                <a:gd name="connsiteY8" fmla="*/ 653006 h 4505242"/>
                <a:gd name="connsiteX9" fmla="*/ 1330119 w 4092420"/>
                <a:gd name="connsiteY9" fmla="*/ 381822 h 4505242"/>
                <a:gd name="connsiteX10" fmla="*/ 1467 w 4092420"/>
                <a:gd name="connsiteY10" fmla="*/ 32816 h 4505242"/>
                <a:gd name="connsiteX11" fmla="*/ 1050840 w 4092420"/>
                <a:gd name="connsiteY11" fmla="*/ 14193 h 4505242"/>
                <a:gd name="connsiteX12" fmla="*/ 1813237 w 4092420"/>
                <a:gd name="connsiteY12" fmla="*/ 397957 h 4505242"/>
                <a:gd name="connsiteX13" fmla="*/ 1684992 w 4092420"/>
                <a:gd name="connsiteY13" fmla="*/ 846813 h 4505242"/>
                <a:gd name="connsiteX14" fmla="*/ 1251119 w 4092420"/>
                <a:gd name="connsiteY14" fmla="*/ 1120905 h 4505242"/>
                <a:gd name="connsiteX15" fmla="*/ 1192130 w 4092420"/>
                <a:gd name="connsiteY15" fmla="*/ 1199591 h 4505242"/>
                <a:gd name="connsiteX16" fmla="*/ 1340282 w 4092420"/>
                <a:gd name="connsiteY16" fmla="*/ 1387452 h 4505242"/>
                <a:gd name="connsiteX17" fmla="*/ 2435810 w 4092420"/>
                <a:gd name="connsiteY17" fmla="*/ 1696434 h 4505242"/>
                <a:gd name="connsiteX18" fmla="*/ 3497285 w 4092420"/>
                <a:gd name="connsiteY18" fmla="*/ 2094893 h 4505242"/>
                <a:gd name="connsiteX19" fmla="*/ 4090626 w 4092420"/>
                <a:gd name="connsiteY19" fmla="*/ 3021314 h 4505242"/>
                <a:gd name="connsiteX20" fmla="*/ 3866512 w 4092420"/>
                <a:gd name="connsiteY20" fmla="*/ 3774331 h 4505242"/>
                <a:gd name="connsiteX21" fmla="*/ 3346933 w 4092420"/>
                <a:gd name="connsiteY21" fmla="*/ 4379093 h 4505242"/>
                <a:gd name="connsiteX22" fmla="*/ 3193019 w 4092420"/>
                <a:gd name="connsiteY22" fmla="*/ 4491935 h 4505242"/>
                <a:gd name="connsiteX23" fmla="*/ 3066136 w 4092420"/>
                <a:gd name="connsiteY23" fmla="*/ 4505242 h 4505242"/>
                <a:gd name="connsiteX24" fmla="*/ 1339130 w 4092420"/>
                <a:gd name="connsiteY24" fmla="*/ 4504509 h 4505242"/>
                <a:gd name="connsiteX0" fmla="*/ 1341464 w 4094754"/>
                <a:gd name="connsiteY0" fmla="*/ 4490591 h 4491324"/>
                <a:gd name="connsiteX1" fmla="*/ 2824973 w 4094754"/>
                <a:gd name="connsiteY1" fmla="*/ 3455623 h 4491324"/>
                <a:gd name="connsiteX2" fmla="*/ 3120019 w 4094754"/>
                <a:gd name="connsiteY2" fmla="*/ 2864482 h 4491324"/>
                <a:gd name="connsiteX3" fmla="*/ 2687089 w 4094754"/>
                <a:gd name="connsiteY3" fmla="*/ 2249139 h 4491324"/>
                <a:gd name="connsiteX4" fmla="*/ 1675067 w 4094754"/>
                <a:gd name="connsiteY4" fmla="*/ 1921507 h 4491324"/>
                <a:gd name="connsiteX5" fmla="*/ 1064439 w 4094754"/>
                <a:gd name="connsiteY5" fmla="*/ 1671095 h 4491324"/>
                <a:gd name="connsiteX6" fmla="*/ 751790 w 4094754"/>
                <a:gd name="connsiteY6" fmla="*/ 1364733 h 4491324"/>
                <a:gd name="connsiteX7" fmla="*/ 943109 w 4094754"/>
                <a:gd name="connsiteY7" fmla="*/ 909276 h 4491324"/>
                <a:gd name="connsiteX8" fmla="*/ 1385704 w 4094754"/>
                <a:gd name="connsiteY8" fmla="*/ 639088 h 4491324"/>
                <a:gd name="connsiteX9" fmla="*/ 1332453 w 4094754"/>
                <a:gd name="connsiteY9" fmla="*/ 367904 h 4491324"/>
                <a:gd name="connsiteX10" fmla="*/ 3801 w 4094754"/>
                <a:gd name="connsiteY10" fmla="*/ 18898 h 4491324"/>
                <a:gd name="connsiteX11" fmla="*/ 1053174 w 4094754"/>
                <a:gd name="connsiteY11" fmla="*/ 275 h 4491324"/>
                <a:gd name="connsiteX12" fmla="*/ 1815571 w 4094754"/>
                <a:gd name="connsiteY12" fmla="*/ 384039 h 4491324"/>
                <a:gd name="connsiteX13" fmla="*/ 1687326 w 4094754"/>
                <a:gd name="connsiteY13" fmla="*/ 832895 h 4491324"/>
                <a:gd name="connsiteX14" fmla="*/ 1253453 w 4094754"/>
                <a:gd name="connsiteY14" fmla="*/ 1106987 h 4491324"/>
                <a:gd name="connsiteX15" fmla="*/ 1194464 w 4094754"/>
                <a:gd name="connsiteY15" fmla="*/ 1185673 h 4491324"/>
                <a:gd name="connsiteX16" fmla="*/ 1342616 w 4094754"/>
                <a:gd name="connsiteY16" fmla="*/ 1373534 h 4491324"/>
                <a:gd name="connsiteX17" fmla="*/ 2438144 w 4094754"/>
                <a:gd name="connsiteY17" fmla="*/ 1682516 h 4491324"/>
                <a:gd name="connsiteX18" fmla="*/ 3499619 w 4094754"/>
                <a:gd name="connsiteY18" fmla="*/ 2080975 h 4491324"/>
                <a:gd name="connsiteX19" fmla="*/ 4092960 w 4094754"/>
                <a:gd name="connsiteY19" fmla="*/ 3007396 h 4491324"/>
                <a:gd name="connsiteX20" fmla="*/ 3868846 w 4094754"/>
                <a:gd name="connsiteY20" fmla="*/ 3760413 h 4491324"/>
                <a:gd name="connsiteX21" fmla="*/ 3349267 w 4094754"/>
                <a:gd name="connsiteY21" fmla="*/ 4365175 h 4491324"/>
                <a:gd name="connsiteX22" fmla="*/ 3195353 w 4094754"/>
                <a:gd name="connsiteY22" fmla="*/ 4478017 h 4491324"/>
                <a:gd name="connsiteX23" fmla="*/ 3068470 w 4094754"/>
                <a:gd name="connsiteY23" fmla="*/ 4491324 h 4491324"/>
                <a:gd name="connsiteX24" fmla="*/ 1341464 w 4094754"/>
                <a:gd name="connsiteY24" fmla="*/ 4490591 h 449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94754" h="4491324">
                  <a:moveTo>
                    <a:pt x="1341464" y="4490591"/>
                  </a:moveTo>
                  <a:cubicBezTo>
                    <a:pt x="1874559" y="4203193"/>
                    <a:pt x="2410169" y="3897040"/>
                    <a:pt x="2824973" y="3455623"/>
                  </a:cubicBezTo>
                  <a:cubicBezTo>
                    <a:pt x="2979621" y="3291022"/>
                    <a:pt x="3122429" y="3090377"/>
                    <a:pt x="3120019" y="2864482"/>
                  </a:cubicBezTo>
                  <a:cubicBezTo>
                    <a:pt x="3117296" y="2601812"/>
                    <a:pt x="2915499" y="2378850"/>
                    <a:pt x="2687089" y="2249139"/>
                  </a:cubicBezTo>
                  <a:cubicBezTo>
                    <a:pt x="2377898" y="2073431"/>
                    <a:pt x="2015691" y="2023454"/>
                    <a:pt x="1675067" y="1921507"/>
                  </a:cubicBezTo>
                  <a:cubicBezTo>
                    <a:pt x="1463946" y="1858328"/>
                    <a:pt x="1259111" y="1774299"/>
                    <a:pt x="1064439" y="1671095"/>
                  </a:cubicBezTo>
                  <a:cubicBezTo>
                    <a:pt x="931898" y="1600791"/>
                    <a:pt x="793805" y="1508799"/>
                    <a:pt x="751790" y="1364733"/>
                  </a:cubicBezTo>
                  <a:cubicBezTo>
                    <a:pt x="702860" y="1196883"/>
                    <a:pt x="837457" y="1030217"/>
                    <a:pt x="943109" y="909276"/>
                  </a:cubicBezTo>
                  <a:cubicBezTo>
                    <a:pt x="1048761" y="788335"/>
                    <a:pt x="1320813" y="729317"/>
                    <a:pt x="1385704" y="639088"/>
                  </a:cubicBezTo>
                  <a:cubicBezTo>
                    <a:pt x="1450595" y="548859"/>
                    <a:pt x="1562770" y="471269"/>
                    <a:pt x="1332453" y="367904"/>
                  </a:cubicBezTo>
                  <a:cubicBezTo>
                    <a:pt x="1102136" y="264539"/>
                    <a:pt x="205653" y="37813"/>
                    <a:pt x="3801" y="18898"/>
                  </a:cubicBezTo>
                  <a:cubicBezTo>
                    <a:pt x="-72809" y="11719"/>
                    <a:pt x="1033602" y="1099"/>
                    <a:pt x="1053174" y="275"/>
                  </a:cubicBezTo>
                  <a:cubicBezTo>
                    <a:pt x="1285864" y="-9527"/>
                    <a:pt x="1709879" y="245269"/>
                    <a:pt x="1815571" y="384039"/>
                  </a:cubicBezTo>
                  <a:cubicBezTo>
                    <a:pt x="1921263" y="522809"/>
                    <a:pt x="1820914" y="725606"/>
                    <a:pt x="1687326" y="832895"/>
                  </a:cubicBezTo>
                  <a:cubicBezTo>
                    <a:pt x="1553738" y="940289"/>
                    <a:pt x="1384107" y="996239"/>
                    <a:pt x="1253453" y="1106987"/>
                  </a:cubicBezTo>
                  <a:cubicBezTo>
                    <a:pt x="1228097" y="1128465"/>
                    <a:pt x="1203370" y="1153507"/>
                    <a:pt x="1194464" y="1185673"/>
                  </a:cubicBezTo>
                  <a:cubicBezTo>
                    <a:pt x="1171204" y="1269807"/>
                    <a:pt x="1262883" y="1338120"/>
                    <a:pt x="1342616" y="1373534"/>
                  </a:cubicBezTo>
                  <a:cubicBezTo>
                    <a:pt x="1689841" y="1528077"/>
                    <a:pt x="2067555" y="1598067"/>
                    <a:pt x="2438144" y="1682516"/>
                  </a:cubicBezTo>
                  <a:cubicBezTo>
                    <a:pt x="2808733" y="1766964"/>
                    <a:pt x="3183199" y="1870272"/>
                    <a:pt x="3499619" y="2080975"/>
                  </a:cubicBezTo>
                  <a:cubicBezTo>
                    <a:pt x="3816040" y="2291678"/>
                    <a:pt x="4069595" y="2628005"/>
                    <a:pt x="4092960" y="3007396"/>
                  </a:cubicBezTo>
                  <a:cubicBezTo>
                    <a:pt x="4109305" y="3273210"/>
                    <a:pt x="4012388" y="3536090"/>
                    <a:pt x="3868846" y="3760413"/>
                  </a:cubicBezTo>
                  <a:cubicBezTo>
                    <a:pt x="3725200" y="3984737"/>
                    <a:pt x="3536500" y="4175847"/>
                    <a:pt x="3349267" y="4365175"/>
                  </a:cubicBezTo>
                  <a:cubicBezTo>
                    <a:pt x="3304109" y="4410857"/>
                    <a:pt x="3256437" y="4458111"/>
                    <a:pt x="3195353" y="4478017"/>
                  </a:cubicBezTo>
                  <a:cubicBezTo>
                    <a:pt x="3154805" y="4491219"/>
                    <a:pt x="3111218" y="4491324"/>
                    <a:pt x="3068470" y="4491324"/>
                  </a:cubicBezTo>
                  <a:lnTo>
                    <a:pt x="1341464" y="4490591"/>
                  </a:lnTo>
                  <a:close/>
                </a:path>
              </a:pathLst>
            </a:custGeom>
            <a:solidFill>
              <a:schemeClr val="bg2"/>
            </a:solidFill>
            <a:ln w="10463" cap="flat">
              <a:solidFill>
                <a:schemeClr val="bg2">
                  <a:lumMod val="90000"/>
                </a:schemeClr>
              </a:solidFill>
              <a:prstDash val="solid"/>
              <a:miter/>
            </a:ln>
            <a:effectLst/>
          </p:spPr>
          <p:txBody>
            <a:bodyPr rtlCol="0" anchor="ctr"/>
            <a:lstStyle/>
            <a:p>
              <a:pPr defTabSz="685800">
                <a:buClrTx/>
              </a:pPr>
              <a:endParaRPr lang="en-IN" sz="1350" kern="1200" dirty="0">
                <a:latin typeface="Calibri" panose="020F0502020204030204"/>
                <a:ea typeface="+mn-ea"/>
                <a:cs typeface="+mn-cs"/>
              </a:endParaRPr>
            </a:p>
          </p:txBody>
        </p:sp>
        <p:sp>
          <p:nvSpPr>
            <p:cNvPr id="107" name="Rectangle 106">
              <a:extLst>
                <a:ext uri="{FF2B5EF4-FFF2-40B4-BE49-F238E27FC236}">
                  <a16:creationId xmlns:a16="http://schemas.microsoft.com/office/drawing/2014/main" id="{0A086D49-B284-4190-BE93-832FB3056CB3}"/>
                </a:ext>
              </a:extLst>
            </p:cNvPr>
            <p:cNvSpPr/>
            <p:nvPr/>
          </p:nvSpPr>
          <p:spPr bwMode="auto">
            <a:xfrm>
              <a:off x="6989121" y="4430312"/>
              <a:ext cx="1569727" cy="432000"/>
            </a:xfrm>
            <a:prstGeom prst="rect">
              <a:avLst/>
            </a:prstGeom>
            <a:solidFill>
              <a:schemeClr val="accent1"/>
            </a:solidFill>
            <a:ln>
              <a:noFill/>
            </a:ln>
            <a:effectLst>
              <a:outerShdw blurRad="50800" dist="38100" algn="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17" name="Rectangle 116">
              <a:extLst>
                <a:ext uri="{FF2B5EF4-FFF2-40B4-BE49-F238E27FC236}">
                  <a16:creationId xmlns:a16="http://schemas.microsoft.com/office/drawing/2014/main" id="{363681E5-0B94-4977-A14E-9A58BF0C074F}"/>
                </a:ext>
              </a:extLst>
            </p:cNvPr>
            <p:cNvSpPr/>
            <p:nvPr/>
          </p:nvSpPr>
          <p:spPr bwMode="auto">
            <a:xfrm>
              <a:off x="2747597" y="3911600"/>
              <a:ext cx="1558290" cy="432000"/>
            </a:xfrm>
            <a:prstGeom prst="rect">
              <a:avLst/>
            </a:prstGeom>
            <a:solidFill>
              <a:schemeClr val="accent2"/>
            </a:solidFill>
            <a:ln>
              <a:noFill/>
            </a:ln>
            <a:effectLst>
              <a:outerShdw blurRad="50800" dist="38100" dir="10800000" algn="r"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18" name="Rectangle 117">
              <a:extLst>
                <a:ext uri="{FF2B5EF4-FFF2-40B4-BE49-F238E27FC236}">
                  <a16:creationId xmlns:a16="http://schemas.microsoft.com/office/drawing/2014/main" id="{4C32B572-E258-4209-968E-BAA946CCA041}"/>
                </a:ext>
              </a:extLst>
            </p:cNvPr>
            <p:cNvSpPr/>
            <p:nvPr/>
          </p:nvSpPr>
          <p:spPr bwMode="auto">
            <a:xfrm>
              <a:off x="5786998" y="2399777"/>
              <a:ext cx="1569727" cy="396000"/>
            </a:xfrm>
            <a:prstGeom prst="rect">
              <a:avLst/>
            </a:prstGeom>
            <a:solidFill>
              <a:schemeClr val="accent3"/>
            </a:solidFill>
            <a:ln>
              <a:noFill/>
            </a:ln>
            <a:effectLst>
              <a:outerShdw blurRad="50800" dist="38100" algn="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19" name="Rectangle 118">
              <a:extLst>
                <a:ext uri="{FF2B5EF4-FFF2-40B4-BE49-F238E27FC236}">
                  <a16:creationId xmlns:a16="http://schemas.microsoft.com/office/drawing/2014/main" id="{0D895225-0FE8-4685-9180-5675F3AB48C6}"/>
                </a:ext>
              </a:extLst>
            </p:cNvPr>
            <p:cNvSpPr/>
            <p:nvPr/>
          </p:nvSpPr>
          <p:spPr bwMode="auto">
            <a:xfrm>
              <a:off x="721394" y="2229070"/>
              <a:ext cx="1558290" cy="396000"/>
            </a:xfrm>
            <a:prstGeom prst="rect">
              <a:avLst/>
            </a:prstGeom>
            <a:solidFill>
              <a:schemeClr val="accent4"/>
            </a:solidFill>
            <a:ln>
              <a:noFill/>
            </a:ln>
            <a:effectLst>
              <a:outerShdw blurRad="50800" dist="38100" dir="10800000" algn="r"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120" name="Rectangle 119">
              <a:extLst>
                <a:ext uri="{FF2B5EF4-FFF2-40B4-BE49-F238E27FC236}">
                  <a16:creationId xmlns:a16="http://schemas.microsoft.com/office/drawing/2014/main" id="{09914B49-92C6-406C-8B6B-D1F8251172D9}"/>
                </a:ext>
              </a:extLst>
            </p:cNvPr>
            <p:cNvSpPr/>
            <p:nvPr/>
          </p:nvSpPr>
          <p:spPr bwMode="auto">
            <a:xfrm>
              <a:off x="4497359" y="1199414"/>
              <a:ext cx="1569727" cy="396000"/>
            </a:xfrm>
            <a:prstGeom prst="rect">
              <a:avLst/>
            </a:prstGeom>
            <a:solidFill>
              <a:schemeClr val="accent5"/>
            </a:solidFill>
            <a:ln>
              <a:noFill/>
            </a:ln>
            <a:effectLst>
              <a:outerShdw blurRad="50800" dist="38100" algn="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algn="ctr" defTabSz="685800">
                <a:buClrTx/>
              </a:pPr>
              <a:endParaRPr lang="en-IN" sz="1350" kern="1200">
                <a:latin typeface="Calibri" panose="020F0502020204030204"/>
                <a:ea typeface="+mn-ea"/>
                <a:cs typeface="+mn-cs"/>
              </a:endParaRPr>
            </a:p>
          </p:txBody>
        </p:sp>
        <p:sp>
          <p:nvSpPr>
            <p:cNvPr id="8" name="Freeform: Shape 7">
              <a:extLst>
                <a:ext uri="{FF2B5EF4-FFF2-40B4-BE49-F238E27FC236}">
                  <a16:creationId xmlns:a16="http://schemas.microsoft.com/office/drawing/2014/main" id="{D672C37D-B5DB-4DC9-BDDC-6174504F4BC6}"/>
                </a:ext>
              </a:extLst>
            </p:cNvPr>
            <p:cNvSpPr/>
            <p:nvPr/>
          </p:nvSpPr>
          <p:spPr>
            <a:xfrm>
              <a:off x="2414546" y="1837020"/>
              <a:ext cx="3572999" cy="4667260"/>
            </a:xfrm>
            <a:custGeom>
              <a:avLst/>
              <a:gdLst>
                <a:gd name="connsiteX0" fmla="*/ 2142439 w 3325587"/>
                <a:gd name="connsiteY0" fmla="*/ 4344077 h 4344076"/>
                <a:gd name="connsiteX1" fmla="*/ 3036590 w 3325587"/>
                <a:gd name="connsiteY1" fmla="*/ 3644808 h 4344076"/>
                <a:gd name="connsiteX2" fmla="*/ 3259027 w 3325587"/>
                <a:gd name="connsiteY2" fmla="*/ 3296641 h 4344076"/>
                <a:gd name="connsiteX3" fmla="*/ 3323882 w 3325587"/>
                <a:gd name="connsiteY3" fmla="*/ 3029884 h 4344076"/>
                <a:gd name="connsiteX4" fmla="*/ 3185160 w 3325587"/>
                <a:gd name="connsiteY4" fmla="*/ 2544147 h 4344076"/>
                <a:gd name="connsiteX5" fmla="*/ 2894200 w 3325587"/>
                <a:gd name="connsiteY5" fmla="*/ 2227412 h 4344076"/>
                <a:gd name="connsiteX6" fmla="*/ 2520887 w 3325587"/>
                <a:gd name="connsiteY6" fmla="*/ 2000469 h 4344076"/>
                <a:gd name="connsiteX7" fmla="*/ 1542707 w 3325587"/>
                <a:gd name="connsiteY7" fmla="*/ 1724073 h 4344076"/>
                <a:gd name="connsiteX8" fmla="*/ 1228278 w 3325587"/>
                <a:gd name="connsiteY8" fmla="*/ 1644653 h 4344076"/>
                <a:gd name="connsiteX9" fmla="*/ 1085260 w 3325587"/>
                <a:gd name="connsiteY9" fmla="*/ 1601696 h 4344076"/>
                <a:gd name="connsiteX10" fmla="*/ 945385 w 3325587"/>
                <a:gd name="connsiteY10" fmla="*/ 1527200 h 4344076"/>
                <a:gd name="connsiteX11" fmla="*/ 707127 w 3325587"/>
                <a:gd name="connsiteY11" fmla="*/ 1362913 h 4344076"/>
                <a:gd name="connsiteX12" fmla="*/ 626869 w 3325587"/>
                <a:gd name="connsiteY12" fmla="*/ 1251852 h 4344076"/>
                <a:gd name="connsiteX13" fmla="*/ 855488 w 3325587"/>
                <a:gd name="connsiteY13" fmla="*/ 924849 h 4344076"/>
                <a:gd name="connsiteX14" fmla="*/ 1215390 w 3325587"/>
                <a:gd name="connsiteY14" fmla="*/ 727034 h 4344076"/>
                <a:gd name="connsiteX15" fmla="*/ 1307592 w 3325587"/>
                <a:gd name="connsiteY15" fmla="*/ 467192 h 4344076"/>
                <a:gd name="connsiteX16" fmla="*/ 1115016 w 3325587"/>
                <a:gd name="connsiteY16" fmla="*/ 261518 h 4344076"/>
                <a:gd name="connsiteX17" fmla="*/ 862403 w 3325587"/>
                <a:gd name="connsiteY17" fmla="*/ 176756 h 4344076"/>
                <a:gd name="connsiteX18" fmla="*/ 650967 w 3325587"/>
                <a:gd name="connsiteY18" fmla="*/ 119968 h 4344076"/>
                <a:gd name="connsiteX19" fmla="*/ 184823 w 3325587"/>
                <a:gd name="connsiteY19" fmla="*/ 18755 h 4344076"/>
                <a:gd name="connsiteX20" fmla="*/ 0 w 3325587"/>
                <a:gd name="connsiteY20" fmla="*/ 0 h 4344076"/>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862403 w 3325587"/>
                <a:gd name="connsiteY16" fmla="*/ 176756 h 4344077"/>
                <a:gd name="connsiteX17" fmla="*/ 650967 w 3325587"/>
                <a:gd name="connsiteY17" fmla="*/ 119968 h 4344077"/>
                <a:gd name="connsiteX18" fmla="*/ 184823 w 3325587"/>
                <a:gd name="connsiteY18" fmla="*/ 18755 h 4344077"/>
                <a:gd name="connsiteX19" fmla="*/ 0 w 3325587"/>
                <a:gd name="connsiteY19"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650967 w 3325587"/>
                <a:gd name="connsiteY16" fmla="*/ 119968 h 4344077"/>
                <a:gd name="connsiteX17" fmla="*/ 184823 w 3325587"/>
                <a:gd name="connsiteY17" fmla="*/ 18755 h 4344077"/>
                <a:gd name="connsiteX18" fmla="*/ 0 w 3325587"/>
                <a:gd name="connsiteY18"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307592 w 3325587"/>
                <a:gd name="connsiteY15" fmla="*/ 467192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15390 w 3325587"/>
                <a:gd name="connsiteY14" fmla="*/ 727034 h 4344077"/>
                <a:gd name="connsiteX15" fmla="*/ 1246125 w 3325587"/>
                <a:gd name="connsiteY15" fmla="*/ 396268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05934 w 3325587"/>
                <a:gd name="connsiteY14" fmla="*/ 703393 h 4344077"/>
                <a:gd name="connsiteX15" fmla="*/ 1246125 w 3325587"/>
                <a:gd name="connsiteY15" fmla="*/ 396268 h 4344077"/>
                <a:gd name="connsiteX16" fmla="*/ 650967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707127 w 3325587"/>
                <a:gd name="connsiteY11" fmla="*/ 1362913 h 4344077"/>
                <a:gd name="connsiteX12" fmla="*/ 626869 w 3325587"/>
                <a:gd name="connsiteY12" fmla="*/ 1251852 h 4344077"/>
                <a:gd name="connsiteX13" fmla="*/ 855488 w 3325587"/>
                <a:gd name="connsiteY13" fmla="*/ 924849 h 4344077"/>
                <a:gd name="connsiteX14" fmla="*/ 1205934 w 3325587"/>
                <a:gd name="connsiteY14" fmla="*/ 703393 h 4344077"/>
                <a:gd name="connsiteX15" fmla="*/ 1246125 w 3325587"/>
                <a:gd name="connsiteY15" fmla="*/ 396268 h 4344077"/>
                <a:gd name="connsiteX16" fmla="*/ 726619 w 3325587"/>
                <a:gd name="connsiteY16" fmla="*/ 119968 h 4344077"/>
                <a:gd name="connsiteX17" fmla="*/ 0 w 3325587"/>
                <a:gd name="connsiteY17"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626869 w 3325587"/>
                <a:gd name="connsiteY11" fmla="*/ 1251852 h 4344077"/>
                <a:gd name="connsiteX12" fmla="*/ 855488 w 3325587"/>
                <a:gd name="connsiteY12" fmla="*/ 924849 h 4344077"/>
                <a:gd name="connsiteX13" fmla="*/ 1205934 w 3325587"/>
                <a:gd name="connsiteY13" fmla="*/ 703393 h 4344077"/>
                <a:gd name="connsiteX14" fmla="*/ 1246125 w 3325587"/>
                <a:gd name="connsiteY14" fmla="*/ 396268 h 4344077"/>
                <a:gd name="connsiteX15" fmla="*/ 726619 w 3325587"/>
                <a:gd name="connsiteY15" fmla="*/ 119968 h 4344077"/>
                <a:gd name="connsiteX16" fmla="*/ 0 w 3325587"/>
                <a:gd name="connsiteY16"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945385 w 3325587"/>
                <a:gd name="connsiteY10" fmla="*/ 1527200 h 4344077"/>
                <a:gd name="connsiteX11" fmla="*/ 626869 w 3325587"/>
                <a:gd name="connsiteY11" fmla="*/ 1251852 h 4344077"/>
                <a:gd name="connsiteX12" fmla="*/ 855488 w 3325587"/>
                <a:gd name="connsiteY12" fmla="*/ 924849 h 4344077"/>
                <a:gd name="connsiteX13" fmla="*/ 1205934 w 3325587"/>
                <a:gd name="connsiteY13" fmla="*/ 703393 h 4344077"/>
                <a:gd name="connsiteX14" fmla="*/ 1246125 w 3325587"/>
                <a:gd name="connsiteY14" fmla="*/ 396268 h 4344077"/>
                <a:gd name="connsiteX15" fmla="*/ 726619 w 3325587"/>
                <a:gd name="connsiteY15" fmla="*/ 119968 h 4344077"/>
                <a:gd name="connsiteX16" fmla="*/ 0 w 3325587"/>
                <a:gd name="connsiteY16"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1085260 w 3325587"/>
                <a:gd name="connsiteY9" fmla="*/ 1601696 h 4344077"/>
                <a:gd name="connsiteX10" fmla="*/ 626869 w 3325587"/>
                <a:gd name="connsiteY10" fmla="*/ 1251852 h 4344077"/>
                <a:gd name="connsiteX11" fmla="*/ 855488 w 3325587"/>
                <a:gd name="connsiteY11" fmla="*/ 924849 h 4344077"/>
                <a:gd name="connsiteX12" fmla="*/ 1205934 w 3325587"/>
                <a:gd name="connsiteY12" fmla="*/ 703393 h 4344077"/>
                <a:gd name="connsiteX13" fmla="*/ 1246125 w 3325587"/>
                <a:gd name="connsiteY13" fmla="*/ 396268 h 4344077"/>
                <a:gd name="connsiteX14" fmla="*/ 726619 w 3325587"/>
                <a:gd name="connsiteY14" fmla="*/ 119968 h 4344077"/>
                <a:gd name="connsiteX15" fmla="*/ 0 w 3325587"/>
                <a:gd name="connsiteY15"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28278 w 3325587"/>
                <a:gd name="connsiteY8" fmla="*/ 1644653 h 4344077"/>
                <a:gd name="connsiteX9" fmla="*/ 929229 w 3325587"/>
                <a:gd name="connsiteY9" fmla="*/ 1544957 h 4344077"/>
                <a:gd name="connsiteX10" fmla="*/ 626869 w 3325587"/>
                <a:gd name="connsiteY10" fmla="*/ 1251852 h 4344077"/>
                <a:gd name="connsiteX11" fmla="*/ 855488 w 3325587"/>
                <a:gd name="connsiteY11" fmla="*/ 924849 h 4344077"/>
                <a:gd name="connsiteX12" fmla="*/ 1205934 w 3325587"/>
                <a:gd name="connsiteY12" fmla="*/ 703393 h 4344077"/>
                <a:gd name="connsiteX13" fmla="*/ 1246125 w 3325587"/>
                <a:gd name="connsiteY13" fmla="*/ 396268 h 4344077"/>
                <a:gd name="connsiteX14" fmla="*/ 726619 w 3325587"/>
                <a:gd name="connsiteY14" fmla="*/ 119968 h 4344077"/>
                <a:gd name="connsiteX15" fmla="*/ 0 w 3325587"/>
                <a:gd name="connsiteY15" fmla="*/ 0 h 4344077"/>
                <a:gd name="connsiteX0" fmla="*/ 2142439 w 3325587"/>
                <a:gd name="connsiteY0" fmla="*/ 4344077 h 4344077"/>
                <a:gd name="connsiteX1" fmla="*/ 3036590 w 3325587"/>
                <a:gd name="connsiteY1" fmla="*/ 3644808 h 4344077"/>
                <a:gd name="connsiteX2" fmla="*/ 3259027 w 3325587"/>
                <a:gd name="connsiteY2" fmla="*/ 3296641 h 4344077"/>
                <a:gd name="connsiteX3" fmla="*/ 3323882 w 3325587"/>
                <a:gd name="connsiteY3" fmla="*/ 3029884 h 4344077"/>
                <a:gd name="connsiteX4" fmla="*/ 3185160 w 3325587"/>
                <a:gd name="connsiteY4" fmla="*/ 2544147 h 4344077"/>
                <a:gd name="connsiteX5" fmla="*/ 2894200 w 3325587"/>
                <a:gd name="connsiteY5" fmla="*/ 2227412 h 4344077"/>
                <a:gd name="connsiteX6" fmla="*/ 2520887 w 3325587"/>
                <a:gd name="connsiteY6" fmla="*/ 2000469 h 4344077"/>
                <a:gd name="connsiteX7" fmla="*/ 1542707 w 3325587"/>
                <a:gd name="connsiteY7" fmla="*/ 1724073 h 4344077"/>
                <a:gd name="connsiteX8" fmla="*/ 1242463 w 3325587"/>
                <a:gd name="connsiteY8" fmla="*/ 1658838 h 4344077"/>
                <a:gd name="connsiteX9" fmla="*/ 929229 w 3325587"/>
                <a:gd name="connsiteY9" fmla="*/ 1544957 h 4344077"/>
                <a:gd name="connsiteX10" fmla="*/ 626869 w 3325587"/>
                <a:gd name="connsiteY10" fmla="*/ 1251852 h 4344077"/>
                <a:gd name="connsiteX11" fmla="*/ 855488 w 3325587"/>
                <a:gd name="connsiteY11" fmla="*/ 924849 h 4344077"/>
                <a:gd name="connsiteX12" fmla="*/ 1205934 w 3325587"/>
                <a:gd name="connsiteY12" fmla="*/ 703393 h 4344077"/>
                <a:gd name="connsiteX13" fmla="*/ 1246125 w 3325587"/>
                <a:gd name="connsiteY13" fmla="*/ 396268 h 4344077"/>
                <a:gd name="connsiteX14" fmla="*/ 726619 w 3325587"/>
                <a:gd name="connsiteY14" fmla="*/ 119968 h 4344077"/>
                <a:gd name="connsiteX15" fmla="*/ 0 w 3325587"/>
                <a:gd name="connsiteY15" fmla="*/ 0 h 434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25587" h="4344077">
                  <a:moveTo>
                    <a:pt x="2142439" y="4344077"/>
                  </a:moveTo>
                  <a:cubicBezTo>
                    <a:pt x="2479396" y="4164702"/>
                    <a:pt x="2788063" y="3936292"/>
                    <a:pt x="3036590" y="3644808"/>
                  </a:cubicBezTo>
                  <a:cubicBezTo>
                    <a:pt x="3125753" y="3540243"/>
                    <a:pt x="3201505" y="3421428"/>
                    <a:pt x="3259027" y="3296641"/>
                  </a:cubicBezTo>
                  <a:cubicBezTo>
                    <a:pt x="3296746" y="3214811"/>
                    <a:pt x="3317491" y="3119466"/>
                    <a:pt x="3323882" y="3029884"/>
                  </a:cubicBezTo>
                  <a:cubicBezTo>
                    <a:pt x="3336351" y="2855538"/>
                    <a:pt x="3279458" y="2689365"/>
                    <a:pt x="3185160" y="2544147"/>
                  </a:cubicBezTo>
                  <a:cubicBezTo>
                    <a:pt x="3106684" y="2423446"/>
                    <a:pt x="3005367" y="2318252"/>
                    <a:pt x="2894200" y="2227412"/>
                  </a:cubicBezTo>
                  <a:cubicBezTo>
                    <a:pt x="2781357" y="2135105"/>
                    <a:pt x="2656361" y="2055162"/>
                    <a:pt x="2520887" y="2000469"/>
                  </a:cubicBezTo>
                  <a:cubicBezTo>
                    <a:pt x="2206352" y="1873272"/>
                    <a:pt x="1870548" y="1806216"/>
                    <a:pt x="1542707" y="1724073"/>
                  </a:cubicBezTo>
                  <a:lnTo>
                    <a:pt x="1242463" y="1658838"/>
                  </a:lnTo>
                  <a:cubicBezTo>
                    <a:pt x="1193952" y="1646475"/>
                    <a:pt x="1031828" y="1612788"/>
                    <a:pt x="929229" y="1544957"/>
                  </a:cubicBezTo>
                  <a:cubicBezTo>
                    <a:pt x="826630" y="1477126"/>
                    <a:pt x="639159" y="1355203"/>
                    <a:pt x="626869" y="1251852"/>
                  </a:cubicBezTo>
                  <a:cubicBezTo>
                    <a:pt x="614579" y="1148501"/>
                    <a:pt x="758977" y="1016259"/>
                    <a:pt x="855488" y="924849"/>
                  </a:cubicBezTo>
                  <a:cubicBezTo>
                    <a:pt x="951999" y="833439"/>
                    <a:pt x="1140828" y="791490"/>
                    <a:pt x="1205934" y="703393"/>
                  </a:cubicBezTo>
                  <a:cubicBezTo>
                    <a:pt x="1271040" y="615296"/>
                    <a:pt x="1326011" y="493505"/>
                    <a:pt x="1246125" y="396268"/>
                  </a:cubicBezTo>
                  <a:cubicBezTo>
                    <a:pt x="1166239" y="299031"/>
                    <a:pt x="949626" y="181815"/>
                    <a:pt x="726619" y="119968"/>
                  </a:cubicBezTo>
                  <a:cubicBezTo>
                    <a:pt x="557220" y="72988"/>
                    <a:pt x="135618" y="24993"/>
                    <a:pt x="0" y="0"/>
                  </a:cubicBezTo>
                </a:path>
              </a:pathLst>
            </a:custGeom>
            <a:noFill/>
            <a:ln w="10463" cap="flat">
              <a:solidFill>
                <a:schemeClr val="bg1">
                  <a:lumMod val="65000"/>
                </a:schemeClr>
              </a:solidFill>
              <a:prstDash val="lgDash"/>
              <a:miter/>
            </a:ln>
          </p:spPr>
          <p:txBody>
            <a:bodyPr rtlCol="0" anchor="ctr"/>
            <a:lstStyle/>
            <a:p>
              <a:pPr defTabSz="685800">
                <a:buClrTx/>
              </a:pPr>
              <a:endParaRPr lang="en-IN" sz="1350" kern="1200" dirty="0">
                <a:latin typeface="Calibri" panose="020F0502020204030204"/>
                <a:ea typeface="+mn-ea"/>
                <a:cs typeface="+mn-cs"/>
              </a:endParaRPr>
            </a:p>
          </p:txBody>
        </p:sp>
        <p:sp>
          <p:nvSpPr>
            <p:cNvPr id="20" name="Freeform: Shape 19">
              <a:extLst>
                <a:ext uri="{FF2B5EF4-FFF2-40B4-BE49-F238E27FC236}">
                  <a16:creationId xmlns:a16="http://schemas.microsoft.com/office/drawing/2014/main" id="{F7C2F89F-E3F3-4CE4-BB9E-116135703670}"/>
                </a:ext>
              </a:extLst>
            </p:cNvPr>
            <p:cNvSpPr/>
            <p:nvPr/>
          </p:nvSpPr>
          <p:spPr>
            <a:xfrm>
              <a:off x="6379611" y="5656850"/>
              <a:ext cx="1268485" cy="415515"/>
            </a:xfrm>
            <a:custGeom>
              <a:avLst/>
              <a:gdLst>
                <a:gd name="connsiteX0" fmla="*/ 1175156 w 1175156"/>
                <a:gd name="connsiteY0" fmla="*/ 192472 h 384943"/>
                <a:gd name="connsiteX1" fmla="*/ 587578 w 1175156"/>
                <a:gd name="connsiteY1" fmla="*/ 384943 h 384943"/>
                <a:gd name="connsiteX2" fmla="*/ 0 w 1175156"/>
                <a:gd name="connsiteY2" fmla="*/ 192472 h 384943"/>
                <a:gd name="connsiteX3" fmla="*/ 587578 w 1175156"/>
                <a:gd name="connsiteY3" fmla="*/ 0 h 384943"/>
                <a:gd name="connsiteX4" fmla="*/ 1175156 w 1175156"/>
                <a:gd name="connsiteY4" fmla="*/ 192472 h 384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156" h="384943">
                  <a:moveTo>
                    <a:pt x="1175156" y="192472"/>
                  </a:moveTo>
                  <a:cubicBezTo>
                    <a:pt x="1175156" y="298771"/>
                    <a:pt x="912089" y="384943"/>
                    <a:pt x="587578" y="384943"/>
                  </a:cubicBezTo>
                  <a:cubicBezTo>
                    <a:pt x="263067" y="384943"/>
                    <a:pt x="0" y="298771"/>
                    <a:pt x="0" y="192472"/>
                  </a:cubicBezTo>
                  <a:cubicBezTo>
                    <a:pt x="0" y="86172"/>
                    <a:pt x="263068" y="0"/>
                    <a:pt x="587578" y="0"/>
                  </a:cubicBezTo>
                  <a:cubicBezTo>
                    <a:pt x="912088" y="0"/>
                    <a:pt x="1175156" y="86172"/>
                    <a:pt x="1175156" y="192472"/>
                  </a:cubicBezTo>
                  <a:close/>
                </a:path>
              </a:pathLst>
            </a:custGeom>
            <a:noFill/>
            <a:ln w="10463" cap="flat">
              <a:solidFill>
                <a:schemeClr val="accent1"/>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1" name="Freeform: Shape 20">
              <a:extLst>
                <a:ext uri="{FF2B5EF4-FFF2-40B4-BE49-F238E27FC236}">
                  <a16:creationId xmlns:a16="http://schemas.microsoft.com/office/drawing/2014/main" id="{0FE7CE97-8312-4225-98C7-B991AEF498BA}"/>
                </a:ext>
              </a:extLst>
            </p:cNvPr>
            <p:cNvSpPr/>
            <p:nvPr/>
          </p:nvSpPr>
          <p:spPr>
            <a:xfrm>
              <a:off x="6692548" y="5754000"/>
              <a:ext cx="642611" cy="213298"/>
            </a:xfrm>
            <a:custGeom>
              <a:avLst/>
              <a:gdLst>
                <a:gd name="connsiteX0" fmla="*/ 595331 w 595331"/>
                <a:gd name="connsiteY0" fmla="*/ 98803 h 197605"/>
                <a:gd name="connsiteX1" fmla="*/ 297666 w 595331"/>
                <a:gd name="connsiteY1" fmla="*/ 197605 h 197605"/>
                <a:gd name="connsiteX2" fmla="*/ 0 w 595331"/>
                <a:gd name="connsiteY2" fmla="*/ 98803 h 197605"/>
                <a:gd name="connsiteX3" fmla="*/ 297666 w 595331"/>
                <a:gd name="connsiteY3" fmla="*/ 0 h 197605"/>
                <a:gd name="connsiteX4" fmla="*/ 595331 w 595331"/>
                <a:gd name="connsiteY4" fmla="*/ 98803 h 197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331" h="197605">
                  <a:moveTo>
                    <a:pt x="595331" y="98803"/>
                  </a:moveTo>
                  <a:cubicBezTo>
                    <a:pt x="595331" y="153370"/>
                    <a:pt x="462062" y="197605"/>
                    <a:pt x="297666" y="197605"/>
                  </a:cubicBezTo>
                  <a:cubicBezTo>
                    <a:pt x="133269" y="197605"/>
                    <a:pt x="0" y="153370"/>
                    <a:pt x="0" y="98803"/>
                  </a:cubicBezTo>
                  <a:cubicBezTo>
                    <a:pt x="0" y="44236"/>
                    <a:pt x="133270" y="0"/>
                    <a:pt x="297666" y="0"/>
                  </a:cubicBezTo>
                  <a:cubicBezTo>
                    <a:pt x="462062" y="0"/>
                    <a:pt x="595331" y="44236"/>
                    <a:pt x="595331" y="98803"/>
                  </a:cubicBezTo>
                  <a:close/>
                </a:path>
              </a:pathLst>
            </a:custGeom>
            <a:solidFill>
              <a:schemeClr val="accent1"/>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22" name="Rectangle: Rounded Corners 21">
              <a:extLst>
                <a:ext uri="{FF2B5EF4-FFF2-40B4-BE49-F238E27FC236}">
                  <a16:creationId xmlns:a16="http://schemas.microsoft.com/office/drawing/2014/main" id="{54E89937-308B-4ED9-BC59-FF934DCDACA8}"/>
                </a:ext>
              </a:extLst>
            </p:cNvPr>
            <p:cNvSpPr/>
            <p:nvPr/>
          </p:nvSpPr>
          <p:spPr>
            <a:xfrm>
              <a:off x="6906737" y="4073159"/>
              <a:ext cx="214233" cy="1787490"/>
            </a:xfrm>
            <a:prstGeom prst="roundRect">
              <a:avLst>
                <a:gd name="adj" fmla="val 50000"/>
              </a:avLst>
            </a:prstGeom>
            <a:solidFill>
              <a:schemeClr val="accent1"/>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3" name="Freeform: Shape 22">
              <a:extLst>
                <a:ext uri="{FF2B5EF4-FFF2-40B4-BE49-F238E27FC236}">
                  <a16:creationId xmlns:a16="http://schemas.microsoft.com/office/drawing/2014/main" id="{86F9626E-7FEF-48E0-B31C-7E0B3F39E5B7}"/>
                </a:ext>
              </a:extLst>
            </p:cNvPr>
            <p:cNvSpPr/>
            <p:nvPr/>
          </p:nvSpPr>
          <p:spPr>
            <a:xfrm>
              <a:off x="6739653" y="4337811"/>
              <a:ext cx="548402" cy="729243"/>
            </a:xfrm>
            <a:custGeom>
              <a:avLst/>
              <a:gdLst>
                <a:gd name="connsiteX0" fmla="*/ 508054 w 508053"/>
                <a:gd name="connsiteY0" fmla="*/ 253975 h 675589"/>
                <a:gd name="connsiteX1" fmla="*/ 254079 w 508053"/>
                <a:gd name="connsiteY1" fmla="*/ 675589 h 675589"/>
                <a:gd name="connsiteX2" fmla="*/ 0 w 508053"/>
                <a:gd name="connsiteY2" fmla="*/ 253975 h 675589"/>
                <a:gd name="connsiteX3" fmla="*/ 253975 w 508053"/>
                <a:gd name="connsiteY3" fmla="*/ 0 h 675589"/>
                <a:gd name="connsiteX4" fmla="*/ 508054 w 508053"/>
                <a:gd name="connsiteY4" fmla="*/ 253975 h 67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53" h="675589">
                  <a:moveTo>
                    <a:pt x="508054" y="253975"/>
                  </a:moveTo>
                  <a:cubicBezTo>
                    <a:pt x="508054" y="394268"/>
                    <a:pt x="254079" y="675589"/>
                    <a:pt x="254079" y="675589"/>
                  </a:cubicBezTo>
                  <a:cubicBezTo>
                    <a:pt x="254079" y="675589"/>
                    <a:pt x="0" y="394268"/>
                    <a:pt x="0" y="253975"/>
                  </a:cubicBezTo>
                  <a:cubicBezTo>
                    <a:pt x="0" y="113681"/>
                    <a:pt x="113681" y="0"/>
                    <a:pt x="253975" y="0"/>
                  </a:cubicBezTo>
                  <a:cubicBezTo>
                    <a:pt x="394373" y="0"/>
                    <a:pt x="508054" y="113681"/>
                    <a:pt x="508054" y="253975"/>
                  </a:cubicBezTo>
                  <a:close/>
                </a:path>
              </a:pathLst>
            </a:custGeom>
            <a:solidFill>
              <a:schemeClr val="accent1">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5" name="Freeform: Shape 24">
              <a:extLst>
                <a:ext uri="{FF2B5EF4-FFF2-40B4-BE49-F238E27FC236}">
                  <a16:creationId xmlns:a16="http://schemas.microsoft.com/office/drawing/2014/main" id="{8704A959-9349-49CA-B89A-4FA252DB374C}"/>
                </a:ext>
              </a:extLst>
            </p:cNvPr>
            <p:cNvSpPr/>
            <p:nvPr/>
          </p:nvSpPr>
          <p:spPr>
            <a:xfrm>
              <a:off x="3754998" y="4882934"/>
              <a:ext cx="1082555" cy="354442"/>
            </a:xfrm>
            <a:custGeom>
              <a:avLst/>
              <a:gdLst>
                <a:gd name="connsiteX0" fmla="*/ 1002906 w 1002906"/>
                <a:gd name="connsiteY0" fmla="*/ 164182 h 328364"/>
                <a:gd name="connsiteX1" fmla="*/ 501453 w 1002906"/>
                <a:gd name="connsiteY1" fmla="*/ 328365 h 328364"/>
                <a:gd name="connsiteX2" fmla="*/ 0 w 1002906"/>
                <a:gd name="connsiteY2" fmla="*/ 164182 h 328364"/>
                <a:gd name="connsiteX3" fmla="*/ 501453 w 1002906"/>
                <a:gd name="connsiteY3" fmla="*/ 0 h 328364"/>
                <a:gd name="connsiteX4" fmla="*/ 1002906 w 1002906"/>
                <a:gd name="connsiteY4" fmla="*/ 164182 h 328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906" h="328364">
                  <a:moveTo>
                    <a:pt x="1002906" y="164182"/>
                  </a:moveTo>
                  <a:cubicBezTo>
                    <a:pt x="1002906" y="254858"/>
                    <a:pt x="778398" y="328365"/>
                    <a:pt x="501453" y="328365"/>
                  </a:cubicBezTo>
                  <a:cubicBezTo>
                    <a:pt x="224509" y="328365"/>
                    <a:pt x="0" y="254858"/>
                    <a:pt x="0" y="164182"/>
                  </a:cubicBezTo>
                  <a:cubicBezTo>
                    <a:pt x="0" y="73507"/>
                    <a:pt x="224509" y="0"/>
                    <a:pt x="501453" y="0"/>
                  </a:cubicBezTo>
                  <a:cubicBezTo>
                    <a:pt x="778398" y="0"/>
                    <a:pt x="1002906" y="73507"/>
                    <a:pt x="1002906" y="164182"/>
                  </a:cubicBezTo>
                  <a:close/>
                </a:path>
              </a:pathLst>
            </a:custGeom>
            <a:noFill/>
            <a:ln w="10463" cap="flat">
              <a:solidFill>
                <a:schemeClr val="accent2"/>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6" name="Freeform: Shape 25">
              <a:extLst>
                <a:ext uri="{FF2B5EF4-FFF2-40B4-BE49-F238E27FC236}">
                  <a16:creationId xmlns:a16="http://schemas.microsoft.com/office/drawing/2014/main" id="{E67DBED9-C7D8-4822-B967-1273D39829FC}"/>
                </a:ext>
              </a:extLst>
            </p:cNvPr>
            <p:cNvSpPr/>
            <p:nvPr/>
          </p:nvSpPr>
          <p:spPr>
            <a:xfrm>
              <a:off x="4022131" y="4965834"/>
              <a:ext cx="548290" cy="182084"/>
            </a:xfrm>
            <a:custGeom>
              <a:avLst/>
              <a:gdLst>
                <a:gd name="connsiteX0" fmla="*/ 507949 w 507949"/>
                <a:gd name="connsiteY0" fmla="*/ 84344 h 168687"/>
                <a:gd name="connsiteX1" fmla="*/ 253975 w 507949"/>
                <a:gd name="connsiteY1" fmla="*/ 168688 h 168687"/>
                <a:gd name="connsiteX2" fmla="*/ 0 w 507949"/>
                <a:gd name="connsiteY2" fmla="*/ 84344 h 168687"/>
                <a:gd name="connsiteX3" fmla="*/ 253975 w 507949"/>
                <a:gd name="connsiteY3" fmla="*/ 0 h 168687"/>
                <a:gd name="connsiteX4" fmla="*/ 507949 w 507949"/>
                <a:gd name="connsiteY4" fmla="*/ 84344 h 16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949" h="168687">
                  <a:moveTo>
                    <a:pt x="507949" y="84344"/>
                  </a:moveTo>
                  <a:cubicBezTo>
                    <a:pt x="507949" y="130926"/>
                    <a:pt x="394241" y="168688"/>
                    <a:pt x="253975" y="168688"/>
                  </a:cubicBezTo>
                  <a:cubicBezTo>
                    <a:pt x="113708" y="168688"/>
                    <a:pt x="0" y="130926"/>
                    <a:pt x="0" y="84344"/>
                  </a:cubicBezTo>
                  <a:cubicBezTo>
                    <a:pt x="0" y="37762"/>
                    <a:pt x="113708" y="0"/>
                    <a:pt x="253975" y="0"/>
                  </a:cubicBezTo>
                  <a:cubicBezTo>
                    <a:pt x="394241" y="0"/>
                    <a:pt x="507949" y="37762"/>
                    <a:pt x="507949" y="84344"/>
                  </a:cubicBezTo>
                  <a:close/>
                </a:path>
              </a:pathLst>
            </a:custGeom>
            <a:solidFill>
              <a:schemeClr val="accent2"/>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27" name="Rectangle: Rounded Corners 26">
              <a:extLst>
                <a:ext uri="{FF2B5EF4-FFF2-40B4-BE49-F238E27FC236}">
                  <a16:creationId xmlns:a16="http://schemas.microsoft.com/office/drawing/2014/main" id="{80D28876-9CC6-40A6-A1B0-57F216BB28F0}"/>
                </a:ext>
              </a:extLst>
            </p:cNvPr>
            <p:cNvSpPr/>
            <p:nvPr/>
          </p:nvSpPr>
          <p:spPr>
            <a:xfrm>
              <a:off x="4204870" y="3531378"/>
              <a:ext cx="182811" cy="1525384"/>
            </a:xfrm>
            <a:prstGeom prst="roundRect">
              <a:avLst>
                <a:gd name="adj" fmla="val 50000"/>
              </a:avLst>
            </a:prstGeom>
            <a:solidFill>
              <a:schemeClr val="accent2"/>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28" name="Freeform: Shape 27">
              <a:extLst>
                <a:ext uri="{FF2B5EF4-FFF2-40B4-BE49-F238E27FC236}">
                  <a16:creationId xmlns:a16="http://schemas.microsoft.com/office/drawing/2014/main" id="{5C7FF9F2-E582-4603-AA59-7BE8E9DC8D34}"/>
                </a:ext>
              </a:extLst>
            </p:cNvPr>
            <p:cNvSpPr/>
            <p:nvPr/>
          </p:nvSpPr>
          <p:spPr>
            <a:xfrm>
              <a:off x="4062280" y="3757290"/>
              <a:ext cx="467992" cy="622367"/>
            </a:xfrm>
            <a:custGeom>
              <a:avLst/>
              <a:gdLst>
                <a:gd name="connsiteX0" fmla="*/ 433559 w 433559"/>
                <a:gd name="connsiteY0" fmla="*/ 216780 h 576576"/>
                <a:gd name="connsiteX1" fmla="*/ 216780 w 433559"/>
                <a:gd name="connsiteY1" fmla="*/ 576577 h 576576"/>
                <a:gd name="connsiteX2" fmla="*/ 0 w 433559"/>
                <a:gd name="connsiteY2" fmla="*/ 216780 h 576576"/>
                <a:gd name="connsiteX3" fmla="*/ 216780 w 433559"/>
                <a:gd name="connsiteY3" fmla="*/ 0 h 576576"/>
                <a:gd name="connsiteX4" fmla="*/ 433559 w 433559"/>
                <a:gd name="connsiteY4" fmla="*/ 216780 h 57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559" h="576576">
                  <a:moveTo>
                    <a:pt x="433559" y="216780"/>
                  </a:moveTo>
                  <a:cubicBezTo>
                    <a:pt x="433559" y="336537"/>
                    <a:pt x="216780" y="576577"/>
                    <a:pt x="216780" y="576577"/>
                  </a:cubicBezTo>
                  <a:cubicBezTo>
                    <a:pt x="216780" y="576577"/>
                    <a:pt x="0" y="336432"/>
                    <a:pt x="0" y="216780"/>
                  </a:cubicBezTo>
                  <a:cubicBezTo>
                    <a:pt x="0" y="97126"/>
                    <a:pt x="97022" y="0"/>
                    <a:pt x="216780" y="0"/>
                  </a:cubicBezTo>
                  <a:cubicBezTo>
                    <a:pt x="336537" y="0"/>
                    <a:pt x="433559" y="97021"/>
                    <a:pt x="433559" y="216780"/>
                  </a:cubicBezTo>
                  <a:close/>
                </a:path>
              </a:pathLst>
            </a:custGeom>
            <a:solidFill>
              <a:schemeClr val="accent2">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31" name="Freeform: Shape 30">
              <a:extLst>
                <a:ext uri="{FF2B5EF4-FFF2-40B4-BE49-F238E27FC236}">
                  <a16:creationId xmlns:a16="http://schemas.microsoft.com/office/drawing/2014/main" id="{61446F54-AA6E-44CD-8AEF-4A8C49B50B8A}"/>
                </a:ext>
              </a:extLst>
            </p:cNvPr>
            <p:cNvSpPr/>
            <p:nvPr/>
          </p:nvSpPr>
          <p:spPr>
            <a:xfrm>
              <a:off x="5350557" y="3341322"/>
              <a:ext cx="934852" cy="306263"/>
            </a:xfrm>
            <a:custGeom>
              <a:avLst/>
              <a:gdLst>
                <a:gd name="connsiteX0" fmla="*/ 866070 w 866070"/>
                <a:gd name="connsiteY0" fmla="*/ 141865 h 283730"/>
                <a:gd name="connsiteX1" fmla="*/ 433035 w 866070"/>
                <a:gd name="connsiteY1" fmla="*/ 283731 h 283730"/>
                <a:gd name="connsiteX2" fmla="*/ 0 w 866070"/>
                <a:gd name="connsiteY2" fmla="*/ 141865 h 283730"/>
                <a:gd name="connsiteX3" fmla="*/ 433035 w 866070"/>
                <a:gd name="connsiteY3" fmla="*/ 0 h 283730"/>
                <a:gd name="connsiteX4" fmla="*/ 866070 w 866070"/>
                <a:gd name="connsiteY4" fmla="*/ 141865 h 28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070" h="283730">
                  <a:moveTo>
                    <a:pt x="866070" y="141865"/>
                  </a:moveTo>
                  <a:cubicBezTo>
                    <a:pt x="866070" y="220215"/>
                    <a:pt x="672194" y="283731"/>
                    <a:pt x="433035" y="283731"/>
                  </a:cubicBezTo>
                  <a:cubicBezTo>
                    <a:pt x="193877" y="283731"/>
                    <a:pt x="0" y="220215"/>
                    <a:pt x="0" y="141865"/>
                  </a:cubicBezTo>
                  <a:cubicBezTo>
                    <a:pt x="0" y="63515"/>
                    <a:pt x="193877" y="0"/>
                    <a:pt x="433035" y="0"/>
                  </a:cubicBezTo>
                  <a:cubicBezTo>
                    <a:pt x="672194" y="0"/>
                    <a:pt x="866070" y="63515"/>
                    <a:pt x="866070" y="141865"/>
                  </a:cubicBezTo>
                  <a:close/>
                </a:path>
              </a:pathLst>
            </a:custGeom>
            <a:noFill/>
            <a:ln w="10463" cap="flat">
              <a:solidFill>
                <a:schemeClr val="accent3"/>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33" name="Freeform: Shape 32">
              <a:extLst>
                <a:ext uri="{FF2B5EF4-FFF2-40B4-BE49-F238E27FC236}">
                  <a16:creationId xmlns:a16="http://schemas.microsoft.com/office/drawing/2014/main" id="{6EFB9BFE-D2AE-4BD1-86BE-3B0CBD45A795}"/>
                </a:ext>
              </a:extLst>
            </p:cNvPr>
            <p:cNvSpPr/>
            <p:nvPr/>
          </p:nvSpPr>
          <p:spPr>
            <a:xfrm>
              <a:off x="5581160" y="3413024"/>
              <a:ext cx="473646" cy="157203"/>
            </a:xfrm>
            <a:custGeom>
              <a:avLst/>
              <a:gdLst>
                <a:gd name="connsiteX0" fmla="*/ 438798 w 438797"/>
                <a:gd name="connsiteY0" fmla="*/ 72819 h 145637"/>
                <a:gd name="connsiteX1" fmla="*/ 219399 w 438797"/>
                <a:gd name="connsiteY1" fmla="*/ 145637 h 145637"/>
                <a:gd name="connsiteX2" fmla="*/ 0 w 438797"/>
                <a:gd name="connsiteY2" fmla="*/ 72819 h 145637"/>
                <a:gd name="connsiteX3" fmla="*/ 219399 w 438797"/>
                <a:gd name="connsiteY3" fmla="*/ 0 h 145637"/>
                <a:gd name="connsiteX4" fmla="*/ 438798 w 438797"/>
                <a:gd name="connsiteY4" fmla="*/ 72819 h 145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97" h="145637">
                  <a:moveTo>
                    <a:pt x="438798" y="72819"/>
                  </a:moveTo>
                  <a:cubicBezTo>
                    <a:pt x="438798" y="113035"/>
                    <a:pt x="340570" y="145637"/>
                    <a:pt x="219399" y="145637"/>
                  </a:cubicBezTo>
                  <a:cubicBezTo>
                    <a:pt x="98228" y="145637"/>
                    <a:pt x="0" y="113035"/>
                    <a:pt x="0" y="72819"/>
                  </a:cubicBezTo>
                  <a:cubicBezTo>
                    <a:pt x="0" y="32602"/>
                    <a:pt x="98228" y="0"/>
                    <a:pt x="219399" y="0"/>
                  </a:cubicBezTo>
                  <a:cubicBezTo>
                    <a:pt x="340570" y="0"/>
                    <a:pt x="438798" y="32602"/>
                    <a:pt x="438798" y="72819"/>
                  </a:cubicBezTo>
                  <a:close/>
                </a:path>
              </a:pathLst>
            </a:custGeom>
            <a:solidFill>
              <a:schemeClr val="accent3"/>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35" name="Rectangle: Rounded Corners 34">
              <a:extLst>
                <a:ext uri="{FF2B5EF4-FFF2-40B4-BE49-F238E27FC236}">
                  <a16:creationId xmlns:a16="http://schemas.microsoft.com/office/drawing/2014/main" id="{C145477B-CC89-48B9-A63A-46635E2FCC64}"/>
                </a:ext>
              </a:extLst>
            </p:cNvPr>
            <p:cNvSpPr/>
            <p:nvPr/>
          </p:nvSpPr>
          <p:spPr>
            <a:xfrm>
              <a:off x="5739049" y="2174128"/>
              <a:ext cx="157868" cy="1317385"/>
            </a:xfrm>
            <a:prstGeom prst="roundRect">
              <a:avLst>
                <a:gd name="adj" fmla="val 50000"/>
              </a:avLst>
            </a:prstGeom>
            <a:solidFill>
              <a:schemeClr val="accent3"/>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37" name="Freeform: Shape 36">
              <a:extLst>
                <a:ext uri="{FF2B5EF4-FFF2-40B4-BE49-F238E27FC236}">
                  <a16:creationId xmlns:a16="http://schemas.microsoft.com/office/drawing/2014/main" id="{7CBCB35D-9805-4CDB-AEFA-92AC65D4CC89}"/>
                </a:ext>
              </a:extLst>
            </p:cNvPr>
            <p:cNvSpPr/>
            <p:nvPr/>
          </p:nvSpPr>
          <p:spPr>
            <a:xfrm>
              <a:off x="5615881" y="2369148"/>
              <a:ext cx="404205" cy="537545"/>
            </a:xfrm>
            <a:custGeom>
              <a:avLst/>
              <a:gdLst>
                <a:gd name="connsiteX0" fmla="*/ 374466 w 374465"/>
                <a:gd name="connsiteY0" fmla="*/ 187233 h 497995"/>
                <a:gd name="connsiteX1" fmla="*/ 187233 w 374465"/>
                <a:gd name="connsiteY1" fmla="*/ 497996 h 497995"/>
                <a:gd name="connsiteX2" fmla="*/ 0 w 374465"/>
                <a:gd name="connsiteY2" fmla="*/ 187233 h 497995"/>
                <a:gd name="connsiteX3" fmla="*/ 187233 w 374465"/>
                <a:gd name="connsiteY3" fmla="*/ 0 h 497995"/>
                <a:gd name="connsiteX4" fmla="*/ 374466 w 374465"/>
                <a:gd name="connsiteY4" fmla="*/ 187233 h 497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465" h="497995">
                  <a:moveTo>
                    <a:pt x="374466" y="187233"/>
                  </a:moveTo>
                  <a:cubicBezTo>
                    <a:pt x="374466" y="290646"/>
                    <a:pt x="187233" y="497996"/>
                    <a:pt x="187233" y="497996"/>
                  </a:cubicBezTo>
                  <a:cubicBezTo>
                    <a:pt x="187233" y="497996"/>
                    <a:pt x="0" y="290646"/>
                    <a:pt x="0" y="187233"/>
                  </a:cubicBezTo>
                  <a:cubicBezTo>
                    <a:pt x="0" y="83820"/>
                    <a:pt x="83820" y="0"/>
                    <a:pt x="187233" y="0"/>
                  </a:cubicBezTo>
                  <a:cubicBezTo>
                    <a:pt x="290646" y="0"/>
                    <a:pt x="374466" y="83820"/>
                    <a:pt x="374466" y="187233"/>
                  </a:cubicBezTo>
                  <a:close/>
                </a:path>
              </a:pathLst>
            </a:custGeom>
            <a:solidFill>
              <a:schemeClr val="accent3">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41" name="Freeform: Shape 40">
              <a:extLst>
                <a:ext uri="{FF2B5EF4-FFF2-40B4-BE49-F238E27FC236}">
                  <a16:creationId xmlns:a16="http://schemas.microsoft.com/office/drawing/2014/main" id="{EC722C06-9E34-40F8-B01E-313A25D89512}"/>
                </a:ext>
              </a:extLst>
            </p:cNvPr>
            <p:cNvSpPr/>
            <p:nvPr/>
          </p:nvSpPr>
          <p:spPr>
            <a:xfrm>
              <a:off x="1839036" y="3110945"/>
              <a:ext cx="825375" cy="270299"/>
            </a:xfrm>
            <a:custGeom>
              <a:avLst/>
              <a:gdLst>
                <a:gd name="connsiteX0" fmla="*/ 764648 w 764648"/>
                <a:gd name="connsiteY0" fmla="*/ 125206 h 250412"/>
                <a:gd name="connsiteX1" fmla="*/ 382324 w 764648"/>
                <a:gd name="connsiteY1" fmla="*/ 250412 h 250412"/>
                <a:gd name="connsiteX2" fmla="*/ 0 w 764648"/>
                <a:gd name="connsiteY2" fmla="*/ 125206 h 250412"/>
                <a:gd name="connsiteX3" fmla="*/ 382324 w 764648"/>
                <a:gd name="connsiteY3" fmla="*/ 0 h 250412"/>
                <a:gd name="connsiteX4" fmla="*/ 764648 w 764648"/>
                <a:gd name="connsiteY4" fmla="*/ 125206 h 25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648" h="250412">
                  <a:moveTo>
                    <a:pt x="764648" y="125206"/>
                  </a:moveTo>
                  <a:cubicBezTo>
                    <a:pt x="764648" y="194355"/>
                    <a:pt x="593476" y="250412"/>
                    <a:pt x="382324" y="250412"/>
                  </a:cubicBezTo>
                  <a:cubicBezTo>
                    <a:pt x="171172" y="250412"/>
                    <a:pt x="0" y="194356"/>
                    <a:pt x="0" y="125206"/>
                  </a:cubicBezTo>
                  <a:cubicBezTo>
                    <a:pt x="0" y="56057"/>
                    <a:pt x="171172" y="0"/>
                    <a:pt x="382324" y="0"/>
                  </a:cubicBezTo>
                  <a:cubicBezTo>
                    <a:pt x="593476" y="0"/>
                    <a:pt x="764648" y="56057"/>
                    <a:pt x="764648" y="125206"/>
                  </a:cubicBezTo>
                  <a:close/>
                </a:path>
              </a:pathLst>
            </a:custGeom>
            <a:noFill/>
            <a:ln w="10463" cap="flat">
              <a:solidFill>
                <a:schemeClr val="accent4"/>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43" name="Freeform: Shape 42">
              <a:extLst>
                <a:ext uri="{FF2B5EF4-FFF2-40B4-BE49-F238E27FC236}">
                  <a16:creationId xmlns:a16="http://schemas.microsoft.com/office/drawing/2014/main" id="{457B076A-A21E-4A8B-A71D-CE2CECA1428D}"/>
                </a:ext>
              </a:extLst>
            </p:cNvPr>
            <p:cNvSpPr/>
            <p:nvPr/>
          </p:nvSpPr>
          <p:spPr>
            <a:xfrm>
              <a:off x="2042723" y="3174166"/>
              <a:ext cx="418003" cy="138881"/>
            </a:xfrm>
            <a:custGeom>
              <a:avLst/>
              <a:gdLst>
                <a:gd name="connsiteX0" fmla="*/ 387248 w 387248"/>
                <a:gd name="connsiteY0" fmla="*/ 64332 h 128663"/>
                <a:gd name="connsiteX1" fmla="*/ 193624 w 387248"/>
                <a:gd name="connsiteY1" fmla="*/ 128664 h 128663"/>
                <a:gd name="connsiteX2" fmla="*/ 0 w 387248"/>
                <a:gd name="connsiteY2" fmla="*/ 64332 h 128663"/>
                <a:gd name="connsiteX3" fmla="*/ 193624 w 387248"/>
                <a:gd name="connsiteY3" fmla="*/ 0 h 128663"/>
                <a:gd name="connsiteX4" fmla="*/ 387248 w 387248"/>
                <a:gd name="connsiteY4" fmla="*/ 64332 h 128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48" h="128663">
                  <a:moveTo>
                    <a:pt x="387248" y="64332"/>
                  </a:moveTo>
                  <a:cubicBezTo>
                    <a:pt x="387248" y="99861"/>
                    <a:pt x="300560" y="128664"/>
                    <a:pt x="193624" y="128664"/>
                  </a:cubicBezTo>
                  <a:cubicBezTo>
                    <a:pt x="86688" y="128664"/>
                    <a:pt x="0" y="99862"/>
                    <a:pt x="0" y="64332"/>
                  </a:cubicBezTo>
                  <a:cubicBezTo>
                    <a:pt x="0" y="28802"/>
                    <a:pt x="86688" y="0"/>
                    <a:pt x="193624" y="0"/>
                  </a:cubicBezTo>
                  <a:cubicBezTo>
                    <a:pt x="300560" y="0"/>
                    <a:pt x="387248" y="28802"/>
                    <a:pt x="387248" y="64332"/>
                  </a:cubicBezTo>
                  <a:close/>
                </a:path>
              </a:pathLst>
            </a:custGeom>
            <a:solidFill>
              <a:schemeClr val="accent4"/>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45" name="Rectangle: Rounded Corners 44">
              <a:extLst>
                <a:ext uri="{FF2B5EF4-FFF2-40B4-BE49-F238E27FC236}">
                  <a16:creationId xmlns:a16="http://schemas.microsoft.com/office/drawing/2014/main" id="{0966C140-245A-48B6-BE09-7E64A675674C}"/>
                </a:ext>
              </a:extLst>
            </p:cNvPr>
            <p:cNvSpPr/>
            <p:nvPr/>
          </p:nvSpPr>
          <p:spPr>
            <a:xfrm>
              <a:off x="2182023" y="2080527"/>
              <a:ext cx="139403" cy="1163079"/>
            </a:xfrm>
            <a:prstGeom prst="roundRect">
              <a:avLst>
                <a:gd name="adj" fmla="val 50000"/>
              </a:avLst>
            </a:prstGeom>
            <a:solidFill>
              <a:schemeClr val="accent4"/>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47" name="Freeform: Shape 46">
              <a:extLst>
                <a:ext uri="{FF2B5EF4-FFF2-40B4-BE49-F238E27FC236}">
                  <a16:creationId xmlns:a16="http://schemas.microsoft.com/office/drawing/2014/main" id="{910B4A2D-C2F5-478B-8115-B30DA42C3B8C}"/>
                </a:ext>
              </a:extLst>
            </p:cNvPr>
            <p:cNvSpPr/>
            <p:nvPr/>
          </p:nvSpPr>
          <p:spPr>
            <a:xfrm>
              <a:off x="2073259" y="2252546"/>
              <a:ext cx="356930" cy="474663"/>
            </a:xfrm>
            <a:custGeom>
              <a:avLst/>
              <a:gdLst>
                <a:gd name="connsiteX0" fmla="*/ 330670 w 330669"/>
                <a:gd name="connsiteY0" fmla="*/ 165335 h 439740"/>
                <a:gd name="connsiteX1" fmla="*/ 165335 w 330669"/>
                <a:gd name="connsiteY1" fmla="*/ 439741 h 439740"/>
                <a:gd name="connsiteX2" fmla="*/ 0 w 330669"/>
                <a:gd name="connsiteY2" fmla="*/ 165335 h 439740"/>
                <a:gd name="connsiteX3" fmla="*/ 165335 w 330669"/>
                <a:gd name="connsiteY3" fmla="*/ 0 h 439740"/>
                <a:gd name="connsiteX4" fmla="*/ 330670 w 330669"/>
                <a:gd name="connsiteY4" fmla="*/ 165335 h 439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669" h="439740">
                  <a:moveTo>
                    <a:pt x="330670" y="165335"/>
                  </a:moveTo>
                  <a:cubicBezTo>
                    <a:pt x="330670" y="256594"/>
                    <a:pt x="165335" y="439741"/>
                    <a:pt x="165335" y="439741"/>
                  </a:cubicBezTo>
                  <a:cubicBezTo>
                    <a:pt x="165335" y="439741"/>
                    <a:pt x="0" y="256699"/>
                    <a:pt x="0" y="165335"/>
                  </a:cubicBezTo>
                  <a:cubicBezTo>
                    <a:pt x="0" y="74076"/>
                    <a:pt x="73971" y="0"/>
                    <a:pt x="165335" y="0"/>
                  </a:cubicBezTo>
                  <a:cubicBezTo>
                    <a:pt x="256699" y="0"/>
                    <a:pt x="330670" y="74076"/>
                    <a:pt x="330670" y="165335"/>
                  </a:cubicBezTo>
                  <a:close/>
                </a:path>
              </a:pathLst>
            </a:custGeom>
            <a:solidFill>
              <a:schemeClr val="accent4">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51" name="Freeform: Shape 50">
              <a:extLst>
                <a:ext uri="{FF2B5EF4-FFF2-40B4-BE49-F238E27FC236}">
                  <a16:creationId xmlns:a16="http://schemas.microsoft.com/office/drawing/2014/main" id="{5E08EE2F-0819-427A-8A24-8E7D43BBE5A0}"/>
                </a:ext>
              </a:extLst>
            </p:cNvPr>
            <p:cNvSpPr/>
            <p:nvPr/>
          </p:nvSpPr>
          <p:spPr>
            <a:xfrm>
              <a:off x="4119280" y="2012669"/>
              <a:ext cx="756160" cy="247680"/>
            </a:xfrm>
            <a:custGeom>
              <a:avLst/>
              <a:gdLst>
                <a:gd name="connsiteX0" fmla="*/ 700526 w 700525"/>
                <a:gd name="connsiteY0" fmla="*/ 114729 h 229457"/>
                <a:gd name="connsiteX1" fmla="*/ 350263 w 700525"/>
                <a:gd name="connsiteY1" fmla="*/ 229457 h 229457"/>
                <a:gd name="connsiteX2" fmla="*/ 0 w 700525"/>
                <a:gd name="connsiteY2" fmla="*/ 114729 h 229457"/>
                <a:gd name="connsiteX3" fmla="*/ 350263 w 700525"/>
                <a:gd name="connsiteY3" fmla="*/ 0 h 229457"/>
                <a:gd name="connsiteX4" fmla="*/ 700526 w 700525"/>
                <a:gd name="connsiteY4" fmla="*/ 114729 h 22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525" h="229457">
                  <a:moveTo>
                    <a:pt x="700526" y="114729"/>
                  </a:moveTo>
                  <a:cubicBezTo>
                    <a:pt x="700526" y="178091"/>
                    <a:pt x="543708" y="229457"/>
                    <a:pt x="350263" y="229457"/>
                  </a:cubicBezTo>
                  <a:cubicBezTo>
                    <a:pt x="156818" y="229457"/>
                    <a:pt x="0" y="178091"/>
                    <a:pt x="0" y="114729"/>
                  </a:cubicBezTo>
                  <a:cubicBezTo>
                    <a:pt x="0" y="51366"/>
                    <a:pt x="156818" y="0"/>
                    <a:pt x="350263" y="0"/>
                  </a:cubicBezTo>
                  <a:cubicBezTo>
                    <a:pt x="543708" y="0"/>
                    <a:pt x="700526" y="51366"/>
                    <a:pt x="700526" y="114729"/>
                  </a:cubicBezTo>
                  <a:close/>
                </a:path>
              </a:pathLst>
            </a:custGeom>
            <a:noFill/>
            <a:ln w="10463" cap="flat">
              <a:solidFill>
                <a:schemeClr val="accent5"/>
              </a:solid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52" name="Freeform: Shape 51">
              <a:extLst>
                <a:ext uri="{FF2B5EF4-FFF2-40B4-BE49-F238E27FC236}">
                  <a16:creationId xmlns:a16="http://schemas.microsoft.com/office/drawing/2014/main" id="{9AE638DC-88E0-4659-B654-0D575BBD6493}"/>
                </a:ext>
              </a:extLst>
            </p:cNvPr>
            <p:cNvSpPr/>
            <p:nvPr/>
          </p:nvSpPr>
          <p:spPr>
            <a:xfrm>
              <a:off x="4305888" y="2070574"/>
              <a:ext cx="382943" cy="127120"/>
            </a:xfrm>
            <a:custGeom>
              <a:avLst/>
              <a:gdLst>
                <a:gd name="connsiteX0" fmla="*/ 354768 w 354768"/>
                <a:gd name="connsiteY0" fmla="*/ 58884 h 117767"/>
                <a:gd name="connsiteX1" fmla="*/ 177384 w 354768"/>
                <a:gd name="connsiteY1" fmla="*/ 117767 h 117767"/>
                <a:gd name="connsiteX2" fmla="*/ 0 w 354768"/>
                <a:gd name="connsiteY2" fmla="*/ 58884 h 117767"/>
                <a:gd name="connsiteX3" fmla="*/ 177384 w 354768"/>
                <a:gd name="connsiteY3" fmla="*/ 0 h 117767"/>
                <a:gd name="connsiteX4" fmla="*/ 354768 w 354768"/>
                <a:gd name="connsiteY4" fmla="*/ 58884 h 117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68" h="117767">
                  <a:moveTo>
                    <a:pt x="354768" y="58884"/>
                  </a:moveTo>
                  <a:cubicBezTo>
                    <a:pt x="354768" y="91404"/>
                    <a:pt x="275350" y="117767"/>
                    <a:pt x="177384" y="117767"/>
                  </a:cubicBezTo>
                  <a:cubicBezTo>
                    <a:pt x="79417" y="117767"/>
                    <a:pt x="0" y="91404"/>
                    <a:pt x="0" y="58884"/>
                  </a:cubicBezTo>
                  <a:cubicBezTo>
                    <a:pt x="0" y="26363"/>
                    <a:pt x="79418" y="0"/>
                    <a:pt x="177384" y="0"/>
                  </a:cubicBezTo>
                  <a:cubicBezTo>
                    <a:pt x="275351" y="0"/>
                    <a:pt x="354768" y="26363"/>
                    <a:pt x="354768" y="58884"/>
                  </a:cubicBezTo>
                  <a:close/>
                </a:path>
              </a:pathLst>
            </a:custGeom>
            <a:solidFill>
              <a:schemeClr val="accent5"/>
            </a:solidFill>
            <a:ln w="10463" cap="flat">
              <a:noFill/>
              <a:prstDash val="solid"/>
              <a:miter/>
            </a:ln>
            <a:effectLst>
              <a:outerShdw blurRad="50800" dist="38100" dir="5400000" algn="t" rotWithShape="0">
                <a:prstClr val="black">
                  <a:alpha val="40000"/>
                </a:prstClr>
              </a:outerShdw>
            </a:effectLst>
          </p:spPr>
          <p:txBody>
            <a:bodyPr rtlCol="0" anchor="ctr"/>
            <a:lstStyle/>
            <a:p>
              <a:pPr defTabSz="685800">
                <a:buClrTx/>
              </a:pPr>
              <a:endParaRPr lang="en-IN" sz="1350" kern="1200">
                <a:latin typeface="Calibri" panose="020F0502020204030204"/>
                <a:ea typeface="+mn-ea"/>
                <a:cs typeface="+mn-cs"/>
              </a:endParaRPr>
            </a:p>
          </p:txBody>
        </p:sp>
        <p:sp>
          <p:nvSpPr>
            <p:cNvPr id="53" name="Rectangle: Rounded Corners 52">
              <a:extLst>
                <a:ext uri="{FF2B5EF4-FFF2-40B4-BE49-F238E27FC236}">
                  <a16:creationId xmlns:a16="http://schemas.microsoft.com/office/drawing/2014/main" id="{C128E998-3379-4585-81B2-6527BCF51417}"/>
                </a:ext>
              </a:extLst>
            </p:cNvPr>
            <p:cNvSpPr/>
            <p:nvPr/>
          </p:nvSpPr>
          <p:spPr>
            <a:xfrm>
              <a:off x="4433543" y="1068695"/>
              <a:ext cx="127634" cy="1065439"/>
            </a:xfrm>
            <a:prstGeom prst="roundRect">
              <a:avLst>
                <a:gd name="adj" fmla="val 50000"/>
              </a:avLst>
            </a:prstGeom>
            <a:solidFill>
              <a:schemeClr val="accent5"/>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54" name="Freeform: Shape 53">
              <a:extLst>
                <a:ext uri="{FF2B5EF4-FFF2-40B4-BE49-F238E27FC236}">
                  <a16:creationId xmlns:a16="http://schemas.microsoft.com/office/drawing/2014/main" id="{520E9E71-C9EB-4DEE-AB05-B857058F00E5}"/>
                </a:ext>
              </a:extLst>
            </p:cNvPr>
            <p:cNvSpPr/>
            <p:nvPr/>
          </p:nvSpPr>
          <p:spPr>
            <a:xfrm>
              <a:off x="4333936" y="1226425"/>
              <a:ext cx="326847" cy="434741"/>
            </a:xfrm>
            <a:custGeom>
              <a:avLst/>
              <a:gdLst>
                <a:gd name="connsiteX0" fmla="*/ 302800 w 302799"/>
                <a:gd name="connsiteY0" fmla="*/ 151400 h 402755"/>
                <a:gd name="connsiteX1" fmla="*/ 151400 w 302799"/>
                <a:gd name="connsiteY1" fmla="*/ 402755 h 402755"/>
                <a:gd name="connsiteX2" fmla="*/ 0 w 302799"/>
                <a:gd name="connsiteY2" fmla="*/ 151400 h 402755"/>
                <a:gd name="connsiteX3" fmla="*/ 151400 w 302799"/>
                <a:gd name="connsiteY3" fmla="*/ 0 h 402755"/>
                <a:gd name="connsiteX4" fmla="*/ 302800 w 302799"/>
                <a:gd name="connsiteY4" fmla="*/ 151400 h 40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99" h="402755">
                  <a:moveTo>
                    <a:pt x="302800" y="151400"/>
                  </a:moveTo>
                  <a:cubicBezTo>
                    <a:pt x="302800" y="235010"/>
                    <a:pt x="151400" y="402755"/>
                    <a:pt x="151400" y="402755"/>
                  </a:cubicBezTo>
                  <a:cubicBezTo>
                    <a:pt x="151400" y="402755"/>
                    <a:pt x="0" y="235010"/>
                    <a:pt x="0" y="151400"/>
                  </a:cubicBezTo>
                  <a:cubicBezTo>
                    <a:pt x="0" y="67789"/>
                    <a:pt x="67789" y="0"/>
                    <a:pt x="151400" y="0"/>
                  </a:cubicBezTo>
                  <a:cubicBezTo>
                    <a:pt x="235010" y="0"/>
                    <a:pt x="302800" y="67789"/>
                    <a:pt x="302800" y="151400"/>
                  </a:cubicBezTo>
                  <a:close/>
                </a:path>
              </a:pathLst>
            </a:custGeom>
            <a:solidFill>
              <a:schemeClr val="accent5">
                <a:lumMod val="75000"/>
              </a:schemeClr>
            </a:solidFill>
            <a:ln w="10463" cap="flat">
              <a:noFill/>
              <a:prstDash val="solid"/>
              <a:miter/>
            </a:ln>
          </p:spPr>
          <p:txBody>
            <a:bodyPr rtlCol="0" anchor="ctr"/>
            <a:lstStyle/>
            <a:p>
              <a:pPr defTabSz="685800">
                <a:buClrTx/>
              </a:pPr>
              <a:endParaRPr lang="en-IN" sz="1350" kern="1200">
                <a:latin typeface="Calibri" panose="020F0502020204030204"/>
                <a:ea typeface="+mn-ea"/>
                <a:cs typeface="+mn-cs"/>
              </a:endParaRPr>
            </a:p>
          </p:txBody>
        </p:sp>
        <p:sp>
          <p:nvSpPr>
            <p:cNvPr id="90" name="TextBox 89">
              <a:extLst>
                <a:ext uri="{FF2B5EF4-FFF2-40B4-BE49-F238E27FC236}">
                  <a16:creationId xmlns:a16="http://schemas.microsoft.com/office/drawing/2014/main" id="{B7DF68D0-F15B-4FCE-81E3-F9A70B45D9F1}"/>
                </a:ext>
              </a:extLst>
            </p:cNvPr>
            <p:cNvSpPr txBox="1"/>
            <p:nvPr/>
          </p:nvSpPr>
          <p:spPr>
            <a:xfrm>
              <a:off x="6067086" y="2428500"/>
              <a:ext cx="1215781" cy="338555"/>
            </a:xfrm>
            <a:prstGeom prst="rect">
              <a:avLst/>
            </a:prstGeom>
            <a:noFill/>
          </p:spPr>
          <p:txBody>
            <a:bodyPr wrap="square" anchor="ctr">
              <a:spAutoFit/>
            </a:bodyPr>
            <a:lstStyle/>
            <a:p>
              <a:pPr defTabSz="685800">
                <a:buClrTx/>
              </a:pPr>
              <a:r>
                <a:rPr lang="en-US" sz="1050" b="1" kern="1200" dirty="0">
                  <a:solidFill>
                    <a:srgbClr val="FFFFFF"/>
                  </a:solidFill>
                  <a:latin typeface="Calibri" panose="020F0502020204030204"/>
                  <a:ea typeface="+mn-ea"/>
                  <a:cs typeface="+mn-cs"/>
                </a:rPr>
                <a:t>Phase 2</a:t>
              </a:r>
              <a:endParaRPr lang="en-IN" sz="1050" kern="1200" dirty="0">
                <a:solidFill>
                  <a:srgbClr val="FFFFFF"/>
                </a:solidFill>
                <a:latin typeface="Calibri" panose="020F0502020204030204"/>
                <a:ea typeface="+mn-ea"/>
                <a:cs typeface="+mn-cs"/>
              </a:endParaRPr>
            </a:p>
          </p:txBody>
        </p:sp>
        <p:sp>
          <p:nvSpPr>
            <p:cNvPr id="91" name="TextBox 90">
              <a:extLst>
                <a:ext uri="{FF2B5EF4-FFF2-40B4-BE49-F238E27FC236}">
                  <a16:creationId xmlns:a16="http://schemas.microsoft.com/office/drawing/2014/main" id="{242994F6-5275-4032-845D-192CCCF259C9}"/>
                </a:ext>
              </a:extLst>
            </p:cNvPr>
            <p:cNvSpPr txBox="1"/>
            <p:nvPr/>
          </p:nvSpPr>
          <p:spPr>
            <a:xfrm>
              <a:off x="7319377" y="4477036"/>
              <a:ext cx="1239471" cy="338555"/>
            </a:xfrm>
            <a:prstGeom prst="rect">
              <a:avLst/>
            </a:prstGeom>
            <a:noFill/>
          </p:spPr>
          <p:txBody>
            <a:bodyPr wrap="square" anchor="ctr">
              <a:spAutoFit/>
            </a:bodyPr>
            <a:lstStyle/>
            <a:p>
              <a:pPr defTabSz="685800">
                <a:buClrTx/>
              </a:pPr>
              <a:r>
                <a:rPr lang="en-US" sz="1050" b="1" kern="1200" dirty="0">
                  <a:solidFill>
                    <a:srgbClr val="FFFFFF"/>
                  </a:solidFill>
                  <a:latin typeface="Calibri" panose="020F0502020204030204"/>
                  <a:ea typeface="+mn-ea"/>
                  <a:cs typeface="+mn-cs"/>
                </a:rPr>
                <a:t>Phase 0</a:t>
              </a:r>
              <a:endParaRPr lang="en-IN" sz="1050" kern="1200" dirty="0">
                <a:solidFill>
                  <a:srgbClr val="FFFFFF"/>
                </a:solidFill>
                <a:latin typeface="Calibri" panose="020F0502020204030204"/>
                <a:ea typeface="+mn-ea"/>
                <a:cs typeface="+mn-cs"/>
              </a:endParaRPr>
            </a:p>
          </p:txBody>
        </p:sp>
        <p:sp>
          <p:nvSpPr>
            <p:cNvPr id="92" name="TextBox 91">
              <a:extLst>
                <a:ext uri="{FF2B5EF4-FFF2-40B4-BE49-F238E27FC236}">
                  <a16:creationId xmlns:a16="http://schemas.microsoft.com/office/drawing/2014/main" id="{D5951A72-3D31-4D25-BFA1-3234C959E088}"/>
                </a:ext>
              </a:extLst>
            </p:cNvPr>
            <p:cNvSpPr txBox="1"/>
            <p:nvPr/>
          </p:nvSpPr>
          <p:spPr>
            <a:xfrm>
              <a:off x="4667447" y="1228138"/>
              <a:ext cx="1119551" cy="338555"/>
            </a:xfrm>
            <a:prstGeom prst="rect">
              <a:avLst/>
            </a:prstGeom>
            <a:noFill/>
          </p:spPr>
          <p:txBody>
            <a:bodyPr wrap="square" anchor="ctr">
              <a:spAutoFit/>
            </a:bodyPr>
            <a:lstStyle/>
            <a:p>
              <a:pPr defTabSz="685800">
                <a:buClrTx/>
              </a:pPr>
              <a:r>
                <a:rPr lang="en-US" sz="1050" b="1" kern="1200" dirty="0">
                  <a:solidFill>
                    <a:srgbClr val="FFFFFF"/>
                  </a:solidFill>
                  <a:latin typeface="Calibri" panose="020F0502020204030204"/>
                  <a:ea typeface="+mn-ea"/>
                  <a:cs typeface="+mn-cs"/>
                </a:rPr>
                <a:t>Phase 4</a:t>
              </a:r>
              <a:endParaRPr lang="en-IN" sz="1050" kern="1200" dirty="0">
                <a:solidFill>
                  <a:srgbClr val="FFFFFF"/>
                </a:solidFill>
                <a:latin typeface="Calibri" panose="020F0502020204030204"/>
                <a:ea typeface="+mn-ea"/>
                <a:cs typeface="+mn-cs"/>
              </a:endParaRPr>
            </a:p>
          </p:txBody>
        </p:sp>
        <p:sp>
          <p:nvSpPr>
            <p:cNvPr id="93" name="TextBox 92">
              <a:extLst>
                <a:ext uri="{FF2B5EF4-FFF2-40B4-BE49-F238E27FC236}">
                  <a16:creationId xmlns:a16="http://schemas.microsoft.com/office/drawing/2014/main" id="{37CAE5F7-C0B0-482A-B472-D75AEE6A3BB5}"/>
                </a:ext>
              </a:extLst>
            </p:cNvPr>
            <p:cNvSpPr txBox="1"/>
            <p:nvPr/>
          </p:nvSpPr>
          <p:spPr>
            <a:xfrm>
              <a:off x="7356724" y="4909036"/>
              <a:ext cx="2225214" cy="984885"/>
            </a:xfrm>
            <a:prstGeom prst="rect">
              <a:avLst/>
            </a:prstGeom>
            <a:noFill/>
          </p:spPr>
          <p:txBody>
            <a:bodyPr wrap="square" anchor="ctr">
              <a:spAutoFit/>
            </a:bodyPr>
            <a:lstStyle/>
            <a:p>
              <a:pPr defTabSz="685800" fontAlgn="base">
                <a:buClrTx/>
              </a:pPr>
              <a:r>
                <a:rPr lang="en-US" sz="1050" kern="1200" dirty="0">
                  <a:solidFill>
                    <a:sysClr val="windowText" lastClr="000000"/>
                  </a:solidFill>
                  <a:latin typeface="Bahnschrift Light" panose="020B0502040204020203" pitchFamily="34" charset="0"/>
                  <a:ea typeface="+mn-ea"/>
                  <a:cs typeface="+mn-cs"/>
                </a:rPr>
                <a:t>1-2 Weeks (Identity and Access Management policies and PaaS configuration).</a:t>
              </a:r>
            </a:p>
          </p:txBody>
        </p:sp>
        <p:sp>
          <p:nvSpPr>
            <p:cNvPr id="94" name="TextBox 93">
              <a:extLst>
                <a:ext uri="{FF2B5EF4-FFF2-40B4-BE49-F238E27FC236}">
                  <a16:creationId xmlns:a16="http://schemas.microsoft.com/office/drawing/2014/main" id="{2709BDF9-2982-49F2-8AAB-B691DC732A10}"/>
                </a:ext>
              </a:extLst>
            </p:cNvPr>
            <p:cNvSpPr txBox="1"/>
            <p:nvPr/>
          </p:nvSpPr>
          <p:spPr>
            <a:xfrm>
              <a:off x="6067086" y="2794993"/>
              <a:ext cx="1289640" cy="553997"/>
            </a:xfrm>
            <a:prstGeom prst="rect">
              <a:avLst/>
            </a:prstGeom>
            <a:noFill/>
          </p:spPr>
          <p:txBody>
            <a:bodyPr wrap="square" anchor="ctr">
              <a:spAutoFit/>
            </a:bodyPr>
            <a:lstStyle/>
            <a:p>
              <a:pPr defTabSz="685800" fontAlgn="base">
                <a:buClrTx/>
              </a:pPr>
              <a:r>
                <a:rPr lang="en-US" sz="1050" kern="1200" dirty="0">
                  <a:solidFill>
                    <a:sysClr val="windowText" lastClr="000000"/>
                  </a:solidFill>
                  <a:latin typeface="Bahnschrift Light" panose="020B0502040204020203" pitchFamily="34" charset="0"/>
                  <a:ea typeface="+mn-ea"/>
                  <a:cs typeface="+mn-cs"/>
                </a:rPr>
                <a:t>1-2 Weeks SIT </a:t>
              </a:r>
            </a:p>
          </p:txBody>
        </p:sp>
        <p:sp>
          <p:nvSpPr>
            <p:cNvPr id="95" name="TextBox 94">
              <a:extLst>
                <a:ext uri="{FF2B5EF4-FFF2-40B4-BE49-F238E27FC236}">
                  <a16:creationId xmlns:a16="http://schemas.microsoft.com/office/drawing/2014/main" id="{FD0237B2-B195-4435-95C1-F6CDF9B4D67B}"/>
                </a:ext>
              </a:extLst>
            </p:cNvPr>
            <p:cNvSpPr txBox="1"/>
            <p:nvPr/>
          </p:nvSpPr>
          <p:spPr>
            <a:xfrm>
              <a:off x="4667447" y="1642352"/>
              <a:ext cx="1410520" cy="338555"/>
            </a:xfrm>
            <a:prstGeom prst="rect">
              <a:avLst/>
            </a:prstGeom>
            <a:noFill/>
          </p:spPr>
          <p:txBody>
            <a:bodyPr wrap="square" anchor="ctr">
              <a:spAutoFit/>
            </a:bodyPr>
            <a:lstStyle/>
            <a:p>
              <a:pPr defTabSz="685800" fontAlgn="base">
                <a:buClrTx/>
              </a:pPr>
              <a:r>
                <a:rPr lang="en-US" sz="1050" kern="1200" dirty="0">
                  <a:solidFill>
                    <a:sysClr val="windowText" lastClr="000000"/>
                  </a:solidFill>
                  <a:latin typeface="Bahnschrift Light" panose="020B0502040204020203" pitchFamily="34" charset="0"/>
                  <a:ea typeface="+mn-ea"/>
                  <a:cs typeface="+mn-cs"/>
                </a:rPr>
                <a:t>MVP</a:t>
              </a:r>
            </a:p>
          </p:txBody>
        </p:sp>
        <p:sp>
          <p:nvSpPr>
            <p:cNvPr id="102" name="TextBox 101">
              <a:extLst>
                <a:ext uri="{FF2B5EF4-FFF2-40B4-BE49-F238E27FC236}">
                  <a16:creationId xmlns:a16="http://schemas.microsoft.com/office/drawing/2014/main" id="{90771D00-48E1-45CD-912A-2F72B14BD1DB}"/>
                </a:ext>
              </a:extLst>
            </p:cNvPr>
            <p:cNvSpPr txBox="1"/>
            <p:nvPr/>
          </p:nvSpPr>
          <p:spPr>
            <a:xfrm>
              <a:off x="2791488" y="3958324"/>
              <a:ext cx="1238440" cy="338555"/>
            </a:xfrm>
            <a:prstGeom prst="rect">
              <a:avLst/>
            </a:prstGeom>
            <a:noFill/>
          </p:spPr>
          <p:txBody>
            <a:bodyPr wrap="square" anchor="ctr">
              <a:spAutoFit/>
            </a:bodyPr>
            <a:lstStyle/>
            <a:p>
              <a:pPr algn="r" defTabSz="685800">
                <a:buClrTx/>
              </a:pPr>
              <a:r>
                <a:rPr lang="en-US" sz="1050" b="1" kern="1200" dirty="0">
                  <a:solidFill>
                    <a:srgbClr val="FFFFFF"/>
                  </a:solidFill>
                  <a:latin typeface="Calibri" panose="020F0502020204030204"/>
                  <a:ea typeface="+mn-ea"/>
                  <a:cs typeface="+mn-cs"/>
                </a:rPr>
                <a:t>Phase 1</a:t>
              </a:r>
              <a:endParaRPr lang="en-IN" sz="1050" kern="1200" dirty="0">
                <a:solidFill>
                  <a:srgbClr val="FFFFFF"/>
                </a:solidFill>
                <a:latin typeface="Calibri" panose="020F0502020204030204"/>
                <a:ea typeface="+mn-ea"/>
                <a:cs typeface="+mn-cs"/>
              </a:endParaRPr>
            </a:p>
          </p:txBody>
        </p:sp>
        <p:sp>
          <p:nvSpPr>
            <p:cNvPr id="103" name="TextBox 102">
              <a:extLst>
                <a:ext uri="{FF2B5EF4-FFF2-40B4-BE49-F238E27FC236}">
                  <a16:creationId xmlns:a16="http://schemas.microsoft.com/office/drawing/2014/main" id="{CB53F9F9-755A-4549-95A5-A9FC4170B4E0}"/>
                </a:ext>
              </a:extLst>
            </p:cNvPr>
            <p:cNvSpPr txBox="1"/>
            <p:nvPr/>
          </p:nvSpPr>
          <p:spPr>
            <a:xfrm>
              <a:off x="642671" y="2257794"/>
              <a:ext cx="1370816" cy="338555"/>
            </a:xfrm>
            <a:prstGeom prst="rect">
              <a:avLst/>
            </a:prstGeom>
            <a:noFill/>
          </p:spPr>
          <p:txBody>
            <a:bodyPr wrap="square" anchor="ctr">
              <a:spAutoFit/>
            </a:bodyPr>
            <a:lstStyle/>
            <a:p>
              <a:pPr algn="r" defTabSz="685800">
                <a:buClrTx/>
              </a:pPr>
              <a:r>
                <a:rPr lang="en-US" sz="1050" b="1" kern="1200" dirty="0">
                  <a:solidFill>
                    <a:srgbClr val="FFFFFF"/>
                  </a:solidFill>
                  <a:latin typeface="Calibri" panose="020F0502020204030204"/>
                  <a:ea typeface="+mn-ea"/>
                  <a:cs typeface="+mn-cs"/>
                </a:rPr>
                <a:t>Phase 3</a:t>
              </a:r>
              <a:endParaRPr lang="en-IN" sz="1050" kern="1200" dirty="0">
                <a:solidFill>
                  <a:srgbClr val="FFFFFF"/>
                </a:solidFill>
                <a:latin typeface="Calibri" panose="020F0502020204030204"/>
                <a:ea typeface="+mn-ea"/>
                <a:cs typeface="+mn-cs"/>
              </a:endParaRPr>
            </a:p>
          </p:txBody>
        </p:sp>
        <p:sp>
          <p:nvSpPr>
            <p:cNvPr id="104" name="TextBox 103">
              <a:extLst>
                <a:ext uri="{FF2B5EF4-FFF2-40B4-BE49-F238E27FC236}">
                  <a16:creationId xmlns:a16="http://schemas.microsoft.com/office/drawing/2014/main" id="{3942EF97-491D-4788-8E2D-4CCF18974F59}"/>
                </a:ext>
              </a:extLst>
            </p:cNvPr>
            <p:cNvSpPr txBox="1"/>
            <p:nvPr/>
          </p:nvSpPr>
          <p:spPr>
            <a:xfrm>
              <a:off x="1423054" y="4456523"/>
              <a:ext cx="2527783" cy="1200328"/>
            </a:xfrm>
            <a:prstGeom prst="rect">
              <a:avLst/>
            </a:prstGeom>
            <a:noFill/>
          </p:spPr>
          <p:txBody>
            <a:bodyPr wrap="square" anchor="ctr">
              <a:spAutoFit/>
            </a:bodyPr>
            <a:lstStyle/>
            <a:p>
              <a:pPr algn="r" defTabSz="685800" fontAlgn="base">
                <a:buClrTx/>
              </a:pPr>
              <a:r>
                <a:rPr lang="en-US" sz="1050" kern="1200" dirty="0">
                  <a:solidFill>
                    <a:sysClr val="windowText" lastClr="000000"/>
                  </a:solidFill>
                  <a:latin typeface="Bahnschrift Light" panose="020B0502040204020203" pitchFamily="34" charset="0"/>
                  <a:ea typeface="+mn-ea"/>
                  <a:cs typeface="+mn-cs"/>
                </a:rPr>
                <a:t>3-4 Weeks (Creation of the functions and canonical data model for API endpoints, also training of model and testing accuracy).</a:t>
              </a:r>
            </a:p>
          </p:txBody>
        </p:sp>
        <p:sp>
          <p:nvSpPr>
            <p:cNvPr id="105" name="TextBox 104">
              <a:extLst>
                <a:ext uri="{FF2B5EF4-FFF2-40B4-BE49-F238E27FC236}">
                  <a16:creationId xmlns:a16="http://schemas.microsoft.com/office/drawing/2014/main" id="{C61CCF11-AD2B-4C63-AB94-411413E2B387}"/>
                </a:ext>
              </a:extLst>
            </p:cNvPr>
            <p:cNvSpPr txBox="1"/>
            <p:nvPr/>
          </p:nvSpPr>
          <p:spPr>
            <a:xfrm>
              <a:off x="642670" y="2629021"/>
              <a:ext cx="1370817" cy="553997"/>
            </a:xfrm>
            <a:prstGeom prst="rect">
              <a:avLst/>
            </a:prstGeom>
            <a:noFill/>
          </p:spPr>
          <p:txBody>
            <a:bodyPr wrap="square" anchor="ctr">
              <a:spAutoFit/>
            </a:bodyPr>
            <a:lstStyle/>
            <a:p>
              <a:pPr algn="r" defTabSz="685800" fontAlgn="base">
                <a:buClrTx/>
              </a:pPr>
              <a:r>
                <a:rPr lang="en-US" sz="1050" kern="1200" dirty="0">
                  <a:solidFill>
                    <a:sysClr val="windowText" lastClr="000000"/>
                  </a:solidFill>
                  <a:latin typeface="Bahnschrift Light" panose="020B0502040204020203" pitchFamily="34" charset="0"/>
                  <a:ea typeface="+mn-ea"/>
                  <a:cs typeface="+mn-cs"/>
                </a:rPr>
                <a:t>1-2 Weeks UAT</a:t>
              </a:r>
            </a:p>
          </p:txBody>
        </p:sp>
        <p:sp>
          <p:nvSpPr>
            <p:cNvPr id="110" name="TextBox 109">
              <a:extLst>
                <a:ext uri="{FF2B5EF4-FFF2-40B4-BE49-F238E27FC236}">
                  <a16:creationId xmlns:a16="http://schemas.microsoft.com/office/drawing/2014/main" id="{481CD970-FDFF-45F0-A617-25914434098F}"/>
                </a:ext>
              </a:extLst>
            </p:cNvPr>
            <p:cNvSpPr txBox="1"/>
            <p:nvPr/>
          </p:nvSpPr>
          <p:spPr>
            <a:xfrm>
              <a:off x="6809507" y="4452507"/>
              <a:ext cx="481328" cy="400109"/>
            </a:xfrm>
            <a:prstGeom prst="rect">
              <a:avLst/>
            </a:prstGeom>
            <a:noFill/>
          </p:spPr>
          <p:txBody>
            <a:bodyPr wrap="none" rtlCol="0">
              <a:spAutoFit/>
            </a:bodyPr>
            <a:lstStyle/>
            <a:p>
              <a:pPr defTabSz="685800">
                <a:buClrTx/>
              </a:pPr>
              <a:r>
                <a:rPr lang="en-US" sz="1350" b="1" kern="1200" dirty="0">
                  <a:solidFill>
                    <a:srgbClr val="FFFFFF"/>
                  </a:solidFill>
                  <a:latin typeface="Calibri" panose="020F0502020204030204"/>
                  <a:ea typeface="+mn-ea"/>
                  <a:cs typeface="Arial" pitchFamily="34" charset="0"/>
                </a:rPr>
                <a:t>01</a:t>
              </a:r>
              <a:endParaRPr lang="en-IN" sz="1350" b="1" kern="1200" dirty="0">
                <a:solidFill>
                  <a:srgbClr val="FFFFFF"/>
                </a:solidFill>
                <a:latin typeface="Calibri" panose="020F0502020204030204"/>
                <a:ea typeface="+mn-ea"/>
                <a:cs typeface="Arial" pitchFamily="34" charset="0"/>
              </a:endParaRPr>
            </a:p>
          </p:txBody>
        </p:sp>
        <p:sp>
          <p:nvSpPr>
            <p:cNvPr id="111" name="TextBox 110">
              <a:extLst>
                <a:ext uri="{FF2B5EF4-FFF2-40B4-BE49-F238E27FC236}">
                  <a16:creationId xmlns:a16="http://schemas.microsoft.com/office/drawing/2014/main" id="{F1FA3DD7-7BC3-4A21-9F90-6ED56A38D558}"/>
                </a:ext>
              </a:extLst>
            </p:cNvPr>
            <p:cNvSpPr txBox="1"/>
            <p:nvPr/>
          </p:nvSpPr>
          <p:spPr>
            <a:xfrm>
              <a:off x="4085914" y="3820205"/>
              <a:ext cx="481328" cy="400109"/>
            </a:xfrm>
            <a:prstGeom prst="rect">
              <a:avLst/>
            </a:prstGeom>
            <a:noFill/>
          </p:spPr>
          <p:txBody>
            <a:bodyPr wrap="none" rtlCol="0">
              <a:spAutoFit/>
            </a:bodyPr>
            <a:lstStyle/>
            <a:p>
              <a:pPr defTabSz="685800">
                <a:buClrTx/>
              </a:pPr>
              <a:r>
                <a:rPr lang="en-US" sz="1350" b="1" kern="1200" dirty="0">
                  <a:solidFill>
                    <a:srgbClr val="FFFFFF"/>
                  </a:solidFill>
                  <a:latin typeface="Calibri" panose="020F0502020204030204"/>
                  <a:ea typeface="+mn-ea"/>
                  <a:cs typeface="Arial" pitchFamily="34" charset="0"/>
                </a:rPr>
                <a:t>02</a:t>
              </a:r>
              <a:endParaRPr lang="en-IN" sz="1350" b="1" kern="1200" dirty="0">
                <a:solidFill>
                  <a:srgbClr val="FFFFFF"/>
                </a:solidFill>
                <a:latin typeface="Calibri" panose="020F0502020204030204"/>
                <a:ea typeface="+mn-ea"/>
                <a:cs typeface="Arial" pitchFamily="34" charset="0"/>
              </a:endParaRPr>
            </a:p>
          </p:txBody>
        </p:sp>
        <p:sp>
          <p:nvSpPr>
            <p:cNvPr id="112" name="TextBox 111">
              <a:extLst>
                <a:ext uri="{FF2B5EF4-FFF2-40B4-BE49-F238E27FC236}">
                  <a16:creationId xmlns:a16="http://schemas.microsoft.com/office/drawing/2014/main" id="{C456AAB5-1443-4641-A935-E4F8E758DACE}"/>
                </a:ext>
              </a:extLst>
            </p:cNvPr>
            <p:cNvSpPr txBox="1"/>
            <p:nvPr/>
          </p:nvSpPr>
          <p:spPr>
            <a:xfrm>
              <a:off x="5627604" y="2416952"/>
              <a:ext cx="455680" cy="369332"/>
            </a:xfrm>
            <a:prstGeom prst="rect">
              <a:avLst/>
            </a:prstGeom>
            <a:noFill/>
          </p:spPr>
          <p:txBody>
            <a:bodyPr wrap="none" rtlCol="0">
              <a:spAutoFit/>
            </a:bodyPr>
            <a:lstStyle/>
            <a:p>
              <a:pPr defTabSz="685800">
                <a:buClrTx/>
              </a:pPr>
              <a:r>
                <a:rPr lang="en-US" sz="1200" b="1" kern="1200" dirty="0">
                  <a:solidFill>
                    <a:srgbClr val="FFFFFF"/>
                  </a:solidFill>
                  <a:latin typeface="Calibri" panose="020F0502020204030204"/>
                  <a:ea typeface="+mn-ea"/>
                  <a:cs typeface="Arial" pitchFamily="34" charset="0"/>
                </a:rPr>
                <a:t>03</a:t>
              </a:r>
              <a:endParaRPr lang="en-IN" sz="1200" b="1" kern="1200" dirty="0">
                <a:solidFill>
                  <a:srgbClr val="FFFFFF"/>
                </a:solidFill>
                <a:latin typeface="Calibri" panose="020F0502020204030204"/>
                <a:ea typeface="+mn-ea"/>
                <a:cs typeface="Arial" pitchFamily="34" charset="0"/>
              </a:endParaRPr>
            </a:p>
          </p:txBody>
        </p:sp>
        <p:sp>
          <p:nvSpPr>
            <p:cNvPr id="113" name="TextBox 112">
              <a:extLst>
                <a:ext uri="{FF2B5EF4-FFF2-40B4-BE49-F238E27FC236}">
                  <a16:creationId xmlns:a16="http://schemas.microsoft.com/office/drawing/2014/main" id="{44FF17C5-9EC5-4687-BAA9-7A5D1F1CEAB7}"/>
                </a:ext>
              </a:extLst>
            </p:cNvPr>
            <p:cNvSpPr txBox="1"/>
            <p:nvPr/>
          </p:nvSpPr>
          <p:spPr>
            <a:xfrm>
              <a:off x="2078385" y="2288190"/>
              <a:ext cx="430032" cy="338555"/>
            </a:xfrm>
            <a:prstGeom prst="rect">
              <a:avLst/>
            </a:prstGeom>
            <a:noFill/>
          </p:spPr>
          <p:txBody>
            <a:bodyPr wrap="none" rtlCol="0">
              <a:spAutoFit/>
            </a:bodyPr>
            <a:lstStyle/>
            <a:p>
              <a:pPr defTabSz="685800">
                <a:buClrTx/>
              </a:pPr>
              <a:r>
                <a:rPr lang="en-US" sz="1050" b="1" kern="1200" dirty="0">
                  <a:solidFill>
                    <a:srgbClr val="FFFFFF"/>
                  </a:solidFill>
                  <a:latin typeface="Calibri" panose="020F0502020204030204"/>
                  <a:ea typeface="+mn-ea"/>
                  <a:cs typeface="Arial" pitchFamily="34" charset="0"/>
                </a:rPr>
                <a:t>04</a:t>
              </a:r>
              <a:endParaRPr lang="en-IN" sz="1050" b="1" kern="1200" dirty="0">
                <a:solidFill>
                  <a:srgbClr val="FFFFFF"/>
                </a:solidFill>
                <a:latin typeface="Calibri" panose="020F0502020204030204"/>
                <a:ea typeface="+mn-ea"/>
                <a:cs typeface="Arial" pitchFamily="34" charset="0"/>
              </a:endParaRPr>
            </a:p>
          </p:txBody>
        </p:sp>
        <p:sp>
          <p:nvSpPr>
            <p:cNvPr id="114" name="TextBox 113">
              <a:extLst>
                <a:ext uri="{FF2B5EF4-FFF2-40B4-BE49-F238E27FC236}">
                  <a16:creationId xmlns:a16="http://schemas.microsoft.com/office/drawing/2014/main" id="{E3392CEF-8B26-4510-ADB0-A57A8391F43A}"/>
                </a:ext>
              </a:extLst>
            </p:cNvPr>
            <p:cNvSpPr txBox="1"/>
            <p:nvPr/>
          </p:nvSpPr>
          <p:spPr>
            <a:xfrm>
              <a:off x="4332352" y="1277720"/>
              <a:ext cx="400109" cy="307776"/>
            </a:xfrm>
            <a:prstGeom prst="rect">
              <a:avLst/>
            </a:prstGeom>
            <a:noFill/>
          </p:spPr>
          <p:txBody>
            <a:bodyPr wrap="none" rtlCol="0">
              <a:spAutoFit/>
            </a:bodyPr>
            <a:lstStyle/>
            <a:p>
              <a:pPr defTabSz="685800">
                <a:buClrTx/>
              </a:pPr>
              <a:r>
                <a:rPr lang="en-US" sz="900" b="1" kern="1200" dirty="0">
                  <a:solidFill>
                    <a:srgbClr val="FFFFFF"/>
                  </a:solidFill>
                  <a:latin typeface="Calibri" panose="020F0502020204030204"/>
                  <a:ea typeface="+mn-ea"/>
                  <a:cs typeface="Arial" pitchFamily="34" charset="0"/>
                </a:rPr>
                <a:t>05</a:t>
              </a:r>
              <a:endParaRPr lang="en-IN" sz="900" b="1" kern="1200" dirty="0">
                <a:solidFill>
                  <a:srgbClr val="FFFFFF"/>
                </a:solidFill>
                <a:latin typeface="Calibri" panose="020F0502020204030204"/>
                <a:ea typeface="+mn-ea"/>
                <a:cs typeface="Arial" pitchFamily="34" charset="0"/>
              </a:endParaRPr>
            </a:p>
          </p:txBody>
        </p:sp>
      </p:grpSp>
      <p:sp>
        <p:nvSpPr>
          <p:cNvPr id="12" name="Google Shape;377;p7">
            <a:extLst>
              <a:ext uri="{FF2B5EF4-FFF2-40B4-BE49-F238E27FC236}">
                <a16:creationId xmlns:a16="http://schemas.microsoft.com/office/drawing/2014/main" id="{8BD23B67-F877-63F9-EB95-8715992B0B51}"/>
              </a:ext>
            </a:extLst>
          </p:cNvPr>
          <p:cNvSpPr txBox="1">
            <a:spLocks/>
          </p:cNvSpPr>
          <p:nvPr/>
        </p:nvSpPr>
        <p:spPr>
          <a:xfrm>
            <a:off x="494629" y="229550"/>
            <a:ext cx="8280000" cy="576000"/>
          </a:xfrm>
          <a:prstGeom prst="rect">
            <a:avLst/>
          </a:prstGeom>
          <a:noFill/>
          <a:ln>
            <a:noFill/>
          </a:ln>
        </p:spPr>
        <p:txBody>
          <a:bodyPr spcFirstLastPara="1" wrap="square" lIns="91425" tIns="91425" rIns="91425" bIns="91425" anchor="t" anchorCtr="0">
            <a:noAutofit/>
          </a:bodyPr>
          <a:lst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a:lstStyle>
          <a:p>
            <a:pPr>
              <a:lnSpc>
                <a:spcPct val="100000"/>
              </a:lnSpc>
              <a:spcBef>
                <a:spcPts val="0"/>
              </a:spcBef>
              <a:buClrTx/>
              <a:buSzPts val="2800"/>
              <a:buFontTx/>
            </a:pPr>
            <a:r>
              <a:rPr lang="en-US" sz="2000" b="1" dirty="0">
                <a:solidFill>
                  <a:srgbClr val="222222"/>
                </a:solidFill>
                <a:highlight>
                  <a:srgbClr val="FFFFFF"/>
                </a:highlight>
                <a:latin typeface="Lato"/>
                <a:ea typeface="Lato"/>
                <a:cs typeface="Lato"/>
                <a:sym typeface="Lato"/>
              </a:rPr>
              <a:t>Implementation Roadmap</a:t>
            </a:r>
          </a:p>
        </p:txBody>
      </p:sp>
    </p:spTree>
    <p:extLst>
      <p:ext uri="{BB962C8B-B14F-4D97-AF65-F5344CB8AC3E}">
        <p14:creationId xmlns:p14="http://schemas.microsoft.com/office/powerpoint/2010/main" val="2139643391"/>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ulticolor 5">
  <a:themeElements>
    <a:clrScheme name="Custom 1">
      <a:dk1>
        <a:srgbClr val="000000"/>
      </a:dk1>
      <a:lt1>
        <a:srgbClr val="FFFFFF"/>
      </a:lt1>
      <a:dk2>
        <a:srgbClr val="44546A"/>
      </a:dk2>
      <a:lt2>
        <a:srgbClr val="E7E6E6"/>
      </a:lt2>
      <a:accent1>
        <a:srgbClr val="915996"/>
      </a:accent1>
      <a:accent2>
        <a:srgbClr val="D3235C"/>
      </a:accent2>
      <a:accent3>
        <a:srgbClr val="31AF91"/>
      </a:accent3>
      <a:accent4>
        <a:srgbClr val="EEBE50"/>
      </a:accent4>
      <a:accent5>
        <a:srgbClr val="85B361"/>
      </a:accent5>
      <a:accent6>
        <a:srgbClr val="48B1E1"/>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ulticolor 5" id="{1DE28A9A-FD6C-004B-AD76-1E1D2F701147}" vid="{845AF840-100D-6E48-9D57-28DB77C39D0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823</Words>
  <Application>Microsoft Office PowerPoint</Application>
  <PresentationFormat>On-screen Show (16:9)</PresentationFormat>
  <Paragraphs>84</Paragraphs>
  <Slides>12</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Lato</vt:lpstr>
      <vt:lpstr>Trebuchet MS</vt:lpstr>
      <vt:lpstr>Calibri</vt:lpstr>
      <vt:lpstr>Source Sans Pro</vt:lpstr>
      <vt:lpstr>Arial</vt:lpstr>
      <vt:lpstr>Lato Black</vt:lpstr>
      <vt:lpstr>Bahnschrift Light</vt:lpstr>
      <vt:lpstr>TI Template</vt:lpstr>
      <vt:lpstr>TI Template</vt:lpstr>
      <vt:lpstr>Multicolor 5</vt:lpstr>
      <vt:lpstr>Bank of Baroda Hackathon - 2022                       </vt:lpstr>
      <vt:lpstr>Importance of cheque transaction</vt:lpstr>
      <vt:lpstr>Pain Points</vt:lpstr>
      <vt:lpstr>Pre-Requisite</vt:lpstr>
      <vt:lpstr>Our Understanding</vt:lpstr>
      <vt:lpstr>Solution Architecture Diagram</vt:lpstr>
      <vt:lpstr>Azure tools or resources</vt:lpstr>
      <vt:lpstr>Key Differentiators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joy maitra</cp:lastModifiedBy>
  <cp:revision>32</cp:revision>
  <dcterms:modified xsi:type="dcterms:W3CDTF">2022-09-17T15:20:20Z</dcterms:modified>
</cp:coreProperties>
</file>