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8" r:id="rId12"/>
    <p:sldId id="259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14" autoAdjust="0"/>
    <p:restoredTop sz="94667" autoAdjust="0"/>
  </p:normalViewPr>
  <p:slideViewPr>
    <p:cSldViewPr>
      <p:cViewPr>
        <p:scale>
          <a:sx n="80" d="100"/>
          <a:sy n="80" d="100"/>
        </p:scale>
        <p:origin x="-12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61571188" cy="615711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E13A8-7E7C-4BE7-983D-2FA4814B3B6B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04FEC-8CB4-4997-89D7-95A53AA0D20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04FEC-8CB4-4997-89D7-95A53AA0D20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04FEC-8CB4-4997-89D7-95A53AA0D20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04FEC-8CB4-4997-89D7-95A53AA0D20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0C9F1F3-6640-48F0-98DD-156CCC599425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D285-F6FD-4D27-9B44-51E204FF02E8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E432-FFBF-4C53-9D99-164172E8CEDA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79AC-2253-4C29-830D-7188CD3E2161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5FBB-F1BD-439F-8D9B-CB70E0EF702B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F656-FAA1-407A-B265-BB65D555CB45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26" name="日付プレースホル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FBBD99-EE67-435A-A5DE-BB0417DDE037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8" name="フッター プレースホル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E8BD189-87B6-495E-8397-A7D7C134C928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5ADA-C0F5-4726-AC83-772CE1AE8C5B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A01A-722E-4F8E-B237-9D4C33BCAE8B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3318-A014-4FAE-8A29-0689A949E888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F4C423F-40C1-49E0-86F8-3B42B945881F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err="1" smtClean="0">
                <a:latin typeface="HGｺﾞｼｯｸE" pitchFamily="49" charset="-128"/>
                <a:ea typeface="HGｺﾞｼｯｸE" pitchFamily="49" charset="-128"/>
              </a:rPr>
              <a:t>GitHub</a:t>
            </a:r>
            <a:r>
              <a:rPr kumimoji="1" lang="ja-JP" altLang="en-US" sz="4000" dirty="0" smtClean="0">
                <a:latin typeface="HGｺﾞｼｯｸE" pitchFamily="49" charset="-128"/>
                <a:ea typeface="HGｺﾞｼｯｸE" pitchFamily="49" charset="-128"/>
              </a:rPr>
              <a:t>を用いた電子メール中の議論と</a:t>
            </a:r>
            <a:r>
              <a:rPr kumimoji="1" lang="en-US" altLang="ja-JP" sz="4000" dirty="0" smtClean="0">
                <a:latin typeface="HGｺﾞｼｯｸE" pitchFamily="49" charset="-128"/>
                <a:ea typeface="HGｺﾞｼｯｸE" pitchFamily="49" charset="-128"/>
              </a:rPr>
              <a:t/>
            </a:r>
            <a:br>
              <a:rPr kumimoji="1" lang="en-US" altLang="ja-JP" sz="4000" dirty="0" smtClean="0">
                <a:latin typeface="HGｺﾞｼｯｸE" pitchFamily="49" charset="-128"/>
                <a:ea typeface="HGｺﾞｼｯｸE" pitchFamily="49" charset="-128"/>
              </a:rPr>
            </a:br>
            <a:r>
              <a:rPr kumimoji="1" lang="ja-JP" altLang="en-US" sz="4000" dirty="0" smtClean="0">
                <a:latin typeface="HGｺﾞｼｯｸE" pitchFamily="49" charset="-128"/>
                <a:ea typeface="HGｺﾞｼｯｸE" pitchFamily="49" charset="-128"/>
              </a:rPr>
              <a:t>介在ドキュメントの管理支援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ゴシック" pitchFamily="49" charset="-128"/>
                <a:ea typeface="ＭＳ ゴシック" pitchFamily="49" charset="-128"/>
              </a:rPr>
              <a:t>中村研究室</a:t>
            </a:r>
            <a:endParaRPr kumimoji="1" lang="en-US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211510031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　岩本 翼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sz="4000" dirty="0" smtClean="0">
                <a:latin typeface="HGｺﾞｼｯｸE" pitchFamily="49" charset="-128"/>
                <a:ea typeface="HGｺﾞｼｯｸE" pitchFamily="49" charset="-128"/>
              </a:rPr>
              <a:t>システムの例</a:t>
            </a:r>
            <a:endParaRPr lang="ja-JP" altLang="en-US" sz="4000" dirty="0" smtClean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250" y="1981199"/>
            <a:ext cx="856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ja-JP" altLang="en-US" sz="32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11200" y="1679575"/>
            <a:ext cx="7781925" cy="4886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892175" y="1860550"/>
            <a:ext cx="7419975" cy="199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825" y="2222500"/>
            <a:ext cx="1714500" cy="11525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2575" y="2222500"/>
            <a:ext cx="17145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2325" y="2222500"/>
            <a:ext cx="17145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2075" y="2216150"/>
            <a:ext cx="17145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テキスト ボックス 13"/>
          <p:cNvSpPr txBox="1"/>
          <p:nvPr/>
        </p:nvSpPr>
        <p:spPr>
          <a:xfrm>
            <a:off x="2098675" y="3429000"/>
            <a:ext cx="52565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ＭＳ Ｐゴシック" pitchFamily="50" charset="-128"/>
                <a:ea typeface="ＭＳ Ｐゴシック" pitchFamily="50" charset="-128"/>
              </a:rPr>
              <a:t>メールでやり取りをしたドキュメントが新しい順に表示</a:t>
            </a:r>
            <a:endParaRPr kumimoji="1" lang="ja-JP" altLang="en-US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92175" y="3971925"/>
            <a:ext cx="7419975" cy="2533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17700" y="5057775"/>
            <a:ext cx="53158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ＭＳ Ｐゴシック" pitchFamily="50" charset="-128"/>
                <a:ea typeface="ＭＳ Ｐゴシック" pitchFamily="50" charset="-128"/>
              </a:rPr>
              <a:t>そのドキュメントに対してのコメント・アドバイスが表示</a:t>
            </a:r>
            <a:endParaRPr kumimoji="1" lang="ja-JP" altLang="en-US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>
                <a:latin typeface="ＭＳ ゴシック" pitchFamily="49" charset="-128"/>
                <a:ea typeface="ＭＳ ゴシック" pitchFamily="49" charset="-128"/>
              </a:rPr>
              <a:t>ギットハブ</a:t>
            </a:r>
            <a:r>
              <a:rPr kumimoji="1" lang="en-US" altLang="ja-JP" dirty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kumimoji="1" lang="en-US" altLang="ja-JP" dirty="0" err="1">
                <a:latin typeface="ＭＳ ゴシック" pitchFamily="49" charset="-128"/>
                <a:ea typeface="ＭＳ ゴシック" pitchFamily="49" charset="-128"/>
              </a:rPr>
              <a:t>GitHub</a:t>
            </a:r>
            <a:r>
              <a:rPr kumimoji="1" lang="en-US" altLang="ja-JP" dirty="0">
                <a:latin typeface="ＭＳ ゴシック" pitchFamily="49" charset="-128"/>
                <a:ea typeface="ＭＳ ゴシック" pitchFamily="49" charset="-128"/>
              </a:rPr>
              <a:t>)</a:t>
            </a:r>
            <a:r>
              <a:rPr kumimoji="1" lang="ja-JP" altLang="en-US" dirty="0">
                <a:latin typeface="ＭＳ ゴシック" pitchFamily="49" charset="-128"/>
                <a:ea typeface="ＭＳ ゴシック" pitchFamily="49" charset="-128"/>
              </a:rPr>
              <a:t>とは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「</a:t>
            </a:r>
            <a:r>
              <a:rPr lang="en-US" altLang="ja-JP" dirty="0" err="1">
                <a:latin typeface="ＭＳ ゴシック" pitchFamily="49" charset="-128"/>
                <a:ea typeface="ＭＳ ゴシック" pitchFamily="49" charset="-128"/>
              </a:rPr>
              <a:t>Git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」の仕組みを利用して，世界中の人々が自分のファイルを保存・公開することができるウェブサービス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kumimoji="1" lang="en-US" altLang="ja-JP" dirty="0" err="1">
                <a:latin typeface="ＭＳ ゴシック" pitchFamily="49" charset="-128"/>
                <a:ea typeface="ＭＳ ゴシック" pitchFamily="49" charset="-128"/>
              </a:rPr>
              <a:t>GitHub</a:t>
            </a:r>
            <a:r>
              <a:rPr kumimoji="1" lang="ja-JP" altLang="en-US" dirty="0">
                <a:latin typeface="ＭＳ ゴシック" pitchFamily="49" charset="-128"/>
                <a:ea typeface="ＭＳ ゴシック" pitchFamily="49" charset="-128"/>
              </a:rPr>
              <a:t>社という会社によって運営されており，個人・企業問わず無料で利用可能</a:t>
            </a:r>
            <a:endParaRPr kumimoji="1"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基本的にはすべて公開されるが，有料サービスを利用することで，プライベートなレポジトリの作成が可能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>
                <a:latin typeface="ＭＳ ゴシック" pitchFamily="49" charset="-128"/>
                <a:ea typeface="ＭＳ ゴシック" pitchFamily="49" charset="-128"/>
              </a:rPr>
              <a:t>ギットハブ</a:t>
            </a:r>
            <a:r>
              <a:rPr kumimoji="1" lang="en-US" altLang="ja-JP" dirty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kumimoji="1" lang="en-US" altLang="ja-JP" dirty="0" err="1">
                <a:latin typeface="ＭＳ ゴシック" pitchFamily="49" charset="-128"/>
                <a:ea typeface="ＭＳ ゴシック" pitchFamily="49" charset="-128"/>
              </a:rPr>
              <a:t>GitHub</a:t>
            </a:r>
            <a:r>
              <a:rPr kumimoji="1" lang="en-US" altLang="ja-JP" dirty="0">
                <a:latin typeface="ＭＳ ゴシック" pitchFamily="49" charset="-128"/>
                <a:ea typeface="ＭＳ ゴシック" pitchFamily="49" charset="-128"/>
              </a:rPr>
              <a:t>)</a:t>
            </a:r>
            <a:r>
              <a:rPr kumimoji="1" lang="ja-JP" altLang="en-US" dirty="0">
                <a:latin typeface="ＭＳ ゴシック" pitchFamily="49" charset="-128"/>
                <a:ea typeface="ＭＳ ゴシック" pitchFamily="49" charset="-128"/>
              </a:rPr>
              <a:t>とは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itchFamily="49" charset="-128"/>
                <a:ea typeface="ＭＳ ゴシック" pitchFamily="49" charset="-128"/>
              </a:rPr>
              <a:t>ファイルの変更内容を正確かつ迅速に把握することが可能</a:t>
            </a:r>
            <a:endParaRPr kumimoji="1"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変更や提案をコメントとして送ることで発信することが可能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ギットハブとアプリケーションを連携させることで，開発ワークフローを強化・開発の効率をより高める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54050"/>
            <a:ext cx="86868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sz="4000" dirty="0" smtClean="0">
                <a:latin typeface="HGｺﾞｼｯｸE" pitchFamily="49" charset="-128"/>
                <a:ea typeface="HGｺﾞｼｯｸE" pitchFamily="49" charset="-128"/>
              </a:rPr>
              <a:t>背景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28600" y="1860549"/>
            <a:ext cx="8686800" cy="7842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6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電子メールを介したドキュメントのやり取りが行われている</a:t>
            </a:r>
            <a:endParaRPr kumimoji="1" lang="ja-JP" altLang="en-US" sz="26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12700" y="1398885"/>
            <a:ext cx="314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ＭＳ Ｐゴシック" pitchFamily="50" charset="-128"/>
                <a:ea typeface="ＭＳ Ｐゴシック" pitchFamily="50" charset="-128"/>
              </a:rPr>
              <a:t>Gmail</a:t>
            </a:r>
            <a:r>
              <a:rPr kumimoji="1"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や</a:t>
            </a:r>
            <a:r>
              <a:rPr kumimoji="1" lang="en-US" altLang="ja-JP" sz="2400" dirty="0" smtClean="0">
                <a:latin typeface="ＭＳ Ｐゴシック" pitchFamily="50" charset="-128"/>
                <a:ea typeface="ＭＳ Ｐゴシック" pitchFamily="50" charset="-128"/>
              </a:rPr>
              <a:t>Outlook</a:t>
            </a:r>
            <a:r>
              <a:rPr kumimoji="1"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など</a:t>
            </a:r>
            <a:endParaRPr kumimoji="1" lang="ja-JP" altLang="en-US" sz="24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8600" y="2825750"/>
            <a:ext cx="8686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600" dirty="0" smtClean="0">
                <a:latin typeface="ＭＳ Ｐゴシック" pitchFamily="50" charset="-128"/>
                <a:ea typeface="ＭＳ Ｐゴシック" pitchFamily="50" charset="-128"/>
              </a:rPr>
              <a:t>・メール内でドキュメントに関する</a:t>
            </a:r>
            <a:endParaRPr lang="en-US" altLang="ja-JP" sz="26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kumimoji="1" lang="ja-JP" altLang="en-US" sz="2600" dirty="0" smtClean="0"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kumimoji="1" lang="ja-JP" altLang="en-US" sz="2600" u="sng" dirty="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コメントや補足の説明</a:t>
            </a:r>
            <a:r>
              <a:rPr kumimoji="1" lang="ja-JP" altLang="en-US" sz="2600" dirty="0" smtClean="0">
                <a:latin typeface="ＭＳ Ｐゴシック" pitchFamily="50" charset="-128"/>
                <a:ea typeface="ＭＳ Ｐゴシック" pitchFamily="50" charset="-128"/>
              </a:rPr>
              <a:t>が述べられることがある</a:t>
            </a:r>
            <a:endParaRPr kumimoji="1" lang="en-US" altLang="ja-JP" sz="26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endParaRPr kumimoji="1" lang="en-US" altLang="ja-JP" sz="26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2600" dirty="0" smtClean="0">
                <a:latin typeface="ＭＳ Ｐゴシック" pitchFamily="50" charset="-128"/>
                <a:ea typeface="ＭＳ Ｐゴシック" pitchFamily="50" charset="-128"/>
              </a:rPr>
              <a:t>・コメントを基にドキュメントの推敲・更新される度，</a:t>
            </a:r>
            <a:endParaRPr lang="en-US" altLang="ja-JP" sz="26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kumimoji="1" lang="ja-JP" altLang="en-US" sz="2600" dirty="0" smtClean="0"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kumimoji="1" lang="ja-JP" altLang="en-US" sz="2600" u="sng" dirty="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多くの更新されたドキュメントが存在</a:t>
            </a:r>
            <a:endParaRPr kumimoji="1" lang="ja-JP" altLang="en-US" sz="2600" u="sng" dirty="0">
              <a:solidFill>
                <a:srgbClr val="0070C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9" name="下矢印 18"/>
          <p:cNvSpPr/>
          <p:nvPr/>
        </p:nvSpPr>
        <p:spPr>
          <a:xfrm>
            <a:off x="4330700" y="4816475"/>
            <a:ext cx="482600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28600" y="5299074"/>
            <a:ext cx="8794751" cy="13874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ドキュメントの推敲の上で</a:t>
            </a:r>
            <a:endParaRPr kumimoji="1" lang="en-US" altLang="ja-JP" sz="2800" b="1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algn="ctr"/>
            <a:r>
              <a:rPr kumimoji="1" lang="ja-JP" altLang="en-US" sz="2800" b="1" u="sng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ドキュメントと関するコメントを的確に把握すること</a:t>
            </a:r>
            <a:endParaRPr kumimoji="1" lang="en-US" altLang="ja-JP" sz="2800" b="1" u="sng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algn="ctr"/>
            <a:r>
              <a:rPr lang="ja-JP" altLang="en-US" sz="2800" b="1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重要だが困難</a:t>
            </a:r>
            <a:endParaRPr kumimoji="1" lang="ja-JP" altLang="en-US" sz="2800" b="1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dirty="0" smtClean="0">
                <a:latin typeface="HGｺﾞｼｯｸE" pitchFamily="49" charset="-128"/>
                <a:ea typeface="HGｺﾞｼｯｸE" pitchFamily="49" charset="-128"/>
              </a:rPr>
              <a:t>関連研究</a:t>
            </a:r>
            <a:endParaRPr lang="ja-JP" altLang="en-US" sz="4000" dirty="0" smtClean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9250" y="2886075"/>
            <a:ext cx="8445500" cy="1085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u="sng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問題点</a:t>
            </a:r>
            <a:r>
              <a:rPr kumimoji="1" lang="ja-JP" altLang="en-US" sz="2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　単なるファイルを共有するならば電子メールでも構わないが，グループのメンバーが多くなると非効率</a:t>
            </a:r>
            <a:endParaRPr kumimoji="1" lang="ja-JP" altLang="en-US" sz="2200" b="1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250" y="1981199"/>
            <a:ext cx="856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ja-JP" altLang="en-US" sz="32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0225" y="1852563"/>
            <a:ext cx="79025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300" b="1" u="sng" dirty="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ドキュメント共有・電子メールでの議論システムに関する研究</a:t>
            </a:r>
            <a:endParaRPr kumimoji="1" lang="en-US" altLang="ja-JP" sz="2300" b="1" u="sng" dirty="0" smtClean="0">
              <a:solidFill>
                <a:srgbClr val="0070C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r>
              <a:rPr lang="ja-JP" altLang="en-US" sz="2300" dirty="0" smtClean="0">
                <a:latin typeface="ＭＳ Ｐゴシック" pitchFamily="50" charset="-128"/>
                <a:ea typeface="ＭＳ Ｐゴシック" pitchFamily="50" charset="-128"/>
              </a:rPr>
              <a:t>グループ内ファイル共有システムに関する研究</a:t>
            </a:r>
            <a:r>
              <a:rPr lang="en-US" altLang="ja-JP" sz="2300" dirty="0" smtClean="0">
                <a:latin typeface="ＭＳ Ｐゴシック" pitchFamily="50" charset="-128"/>
                <a:ea typeface="ＭＳ Ｐゴシック" pitchFamily="50" charset="-128"/>
              </a:rPr>
              <a:t>[1</a:t>
            </a:r>
            <a:r>
              <a:rPr lang="en-US" altLang="ja-JP" sz="2300" dirty="0" smtClean="0">
                <a:latin typeface="ＭＳ Ｐゴシック" pitchFamily="50" charset="-128"/>
                <a:ea typeface="ＭＳ Ｐゴシック" pitchFamily="50" charset="-128"/>
              </a:rPr>
              <a:t>]</a:t>
            </a:r>
          </a:p>
          <a:p>
            <a:pPr>
              <a:buFont typeface="Wingdings" pitchFamily="2" charset="2"/>
              <a:buChar char="l"/>
            </a:pPr>
            <a:endParaRPr lang="en-US" altLang="ja-JP" sz="23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endParaRPr lang="en-US" altLang="ja-JP" sz="23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endParaRPr lang="en-US" altLang="ja-JP" sz="23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endParaRPr lang="en-US" altLang="ja-JP" sz="23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endParaRPr lang="en-US" altLang="ja-JP" sz="23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r>
              <a:rPr lang="ja-JP" altLang="en-US" sz="2300" dirty="0" smtClean="0">
                <a:latin typeface="ＭＳ Ｐゴシック" pitchFamily="50" charset="-128"/>
                <a:ea typeface="ＭＳ Ｐゴシック" pitchFamily="50" charset="-128"/>
              </a:rPr>
              <a:t>編集過程情報を伝えるメールシステムに関する研究</a:t>
            </a:r>
            <a:r>
              <a:rPr kumimoji="1" lang="en-US" altLang="ja-JP" sz="2300" dirty="0" smtClean="0">
                <a:latin typeface="ＭＳ Ｐゴシック" pitchFamily="50" charset="-128"/>
                <a:ea typeface="ＭＳ Ｐゴシック" pitchFamily="50" charset="-128"/>
              </a:rPr>
              <a:t>[2]</a:t>
            </a:r>
            <a:endParaRPr kumimoji="1" lang="ja-JP" altLang="en-US" sz="23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9250" y="5057775"/>
            <a:ext cx="8445500" cy="1085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200" b="1" u="sng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問題点</a:t>
            </a:r>
            <a:r>
              <a:rPr kumimoji="1" lang="ja-JP" altLang="en-US" sz="2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　送り手の気持ちや態度を推定することで，コメントの正　</a:t>
            </a:r>
            <a:endParaRPr kumimoji="1" lang="en-US" altLang="ja-JP" sz="2200" b="1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sz="2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　　　　</a:t>
            </a:r>
            <a:r>
              <a:rPr kumimoji="1" lang="ja-JP" altLang="en-US" sz="2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確さが欠けてしまう</a:t>
            </a:r>
            <a:endParaRPr kumimoji="1" lang="ja-JP" altLang="en-US" sz="2200" b="1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dirty="0" smtClean="0">
                <a:latin typeface="HGｺﾞｼｯｸE" pitchFamily="49" charset="-128"/>
                <a:ea typeface="HGｺﾞｼｯｸE" pitchFamily="49" charset="-128"/>
              </a:rPr>
              <a:t>目的</a:t>
            </a:r>
            <a:endParaRPr lang="ja-JP" altLang="en-US" sz="4000" dirty="0" smtClean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09575" y="4937125"/>
            <a:ext cx="8445500" cy="1689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8925" y="1739900"/>
            <a:ext cx="856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err="1" smtClean="0">
                <a:latin typeface="HGｺﾞｼｯｸE" pitchFamily="49" charset="-128"/>
                <a:ea typeface="HGｺﾞｼｯｸE" pitchFamily="49" charset="-128"/>
              </a:rPr>
              <a:t>GitHub</a:t>
            </a:r>
            <a:r>
              <a:rPr kumimoji="1" lang="ja-JP" altLang="en-US" sz="3200" dirty="0" smtClean="0">
                <a:latin typeface="HGｺﾞｼｯｸE" pitchFamily="49" charset="-128"/>
                <a:ea typeface="HGｺﾞｼｯｸE" pitchFamily="49" charset="-128"/>
              </a:rPr>
              <a:t>を用いた電子メール中の議論と</a:t>
            </a:r>
            <a:endParaRPr kumimoji="1" lang="en-US" altLang="ja-JP" sz="3200" dirty="0" smtClean="0">
              <a:latin typeface="HGｺﾞｼｯｸE" pitchFamily="49" charset="-128"/>
              <a:ea typeface="HGｺﾞｼｯｸE" pitchFamily="49" charset="-128"/>
            </a:endParaRPr>
          </a:p>
          <a:p>
            <a:pPr algn="ctr"/>
            <a:r>
              <a:rPr kumimoji="1" lang="ja-JP" altLang="en-US" sz="3200" dirty="0" smtClean="0">
                <a:latin typeface="HGｺﾞｼｯｸE" pitchFamily="49" charset="-128"/>
                <a:ea typeface="HGｺﾞｼｯｸE" pitchFamily="49" charset="-128"/>
              </a:rPr>
              <a:t>介在ドキュメントの管理支援</a:t>
            </a:r>
            <a:endParaRPr kumimoji="1" lang="en-US" altLang="ja-JP" sz="3200" dirty="0" smtClean="0">
              <a:latin typeface="HGｺﾞｼｯｸE" pitchFamily="49" charset="-128"/>
              <a:ea typeface="HGｺﾞｼｯｸE" pitchFamily="49" charset="-128"/>
            </a:endParaRPr>
          </a:p>
          <a:p>
            <a:pPr algn="ctr"/>
            <a:endParaRPr kumimoji="1" lang="ja-JP" altLang="en-US" sz="32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11200" y="3067050"/>
            <a:ext cx="7842249" cy="108585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0875" y="3129855"/>
            <a:ext cx="7842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>
                <a:latin typeface="ＭＳ ゴシック" pitchFamily="49" charset="-128"/>
                <a:ea typeface="ＭＳ ゴシック" pitchFamily="49" charset="-128"/>
              </a:rPr>
              <a:t>電子メール内のドキュメントとコメントを</a:t>
            </a:r>
            <a:endParaRPr lang="en-US" altLang="ja-JP" sz="2800" b="1" dirty="0" smtClean="0">
              <a:latin typeface="ＭＳ ゴシック" pitchFamily="49" charset="-128"/>
              <a:ea typeface="ＭＳ ゴシック" pitchFamily="49" charset="-128"/>
            </a:endParaRPr>
          </a:p>
          <a:p>
            <a:pPr algn="ctr"/>
            <a:r>
              <a:rPr lang="ja-JP" altLang="en-US" sz="2800" b="1" dirty="0" smtClean="0">
                <a:latin typeface="ＭＳ ゴシック" pitchFamily="49" charset="-128"/>
                <a:ea typeface="ＭＳ ゴシック" pitchFamily="49" charset="-128"/>
              </a:rPr>
              <a:t>共に容易に管理できるシステムの開発</a:t>
            </a:r>
            <a:endParaRPr lang="en-US" altLang="ja-JP" sz="2800" b="1" dirty="0" smtClean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4270375" y="4213226"/>
            <a:ext cx="603250" cy="603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9575" y="5184596"/>
            <a:ext cx="8505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u="sng" dirty="0" smtClean="0">
                <a:solidFill>
                  <a:srgbClr val="C00000"/>
                </a:solidFill>
                <a:latin typeface="HGｺﾞｼｯｸE" pitchFamily="49" charset="-128"/>
                <a:ea typeface="HGｺﾞｼｯｸE" pitchFamily="49" charset="-128"/>
              </a:rPr>
              <a:t>電子メールと</a:t>
            </a:r>
            <a:r>
              <a:rPr lang="en-US" altLang="ja-JP" sz="3600" u="sng" dirty="0" err="1" smtClean="0">
                <a:solidFill>
                  <a:srgbClr val="C00000"/>
                </a:solidFill>
                <a:latin typeface="HGｺﾞｼｯｸE" pitchFamily="49" charset="-128"/>
                <a:ea typeface="HGｺﾞｼｯｸE" pitchFamily="49" charset="-128"/>
              </a:rPr>
              <a:t>GitHub</a:t>
            </a:r>
            <a:r>
              <a:rPr lang="ja-JP" altLang="en-US" sz="3600" u="sng" dirty="0" smtClean="0">
                <a:solidFill>
                  <a:srgbClr val="C00000"/>
                </a:solidFill>
                <a:latin typeface="HGｺﾞｼｯｸE" pitchFamily="49" charset="-128"/>
                <a:ea typeface="HGｺﾞｼｯｸE" pitchFamily="49" charset="-128"/>
              </a:rPr>
              <a:t>の連携を活用した</a:t>
            </a:r>
            <a:endParaRPr lang="en-US" altLang="ja-JP" sz="3600" u="sng" dirty="0" smtClean="0">
              <a:solidFill>
                <a:srgbClr val="C00000"/>
              </a:solidFill>
              <a:latin typeface="HGｺﾞｼｯｸE" pitchFamily="49" charset="-128"/>
              <a:ea typeface="HGｺﾞｼｯｸE" pitchFamily="49" charset="-128"/>
            </a:endParaRPr>
          </a:p>
          <a:p>
            <a:pPr algn="ctr"/>
            <a:r>
              <a:rPr lang="ja-JP" altLang="en-US" sz="3600" u="sng" dirty="0" smtClean="0">
                <a:solidFill>
                  <a:srgbClr val="C00000"/>
                </a:solidFill>
                <a:latin typeface="HGｺﾞｼｯｸE" pitchFamily="49" charset="-128"/>
                <a:ea typeface="HGｺﾞｼｯｸE" pitchFamily="49" charset="-128"/>
              </a:rPr>
              <a:t>より効率的な作業を図る</a:t>
            </a:r>
            <a:endParaRPr lang="en-US" altLang="ja-JP" sz="3600" u="sng" dirty="0" smtClean="0">
              <a:solidFill>
                <a:srgbClr val="C00000"/>
              </a:solidFill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dirty="0" smtClean="0">
                <a:latin typeface="HGｺﾞｼｯｸE" pitchFamily="49" charset="-128"/>
                <a:ea typeface="HGｺﾞｼｯｸE" pitchFamily="49" charset="-128"/>
              </a:rPr>
              <a:t>問題点</a:t>
            </a:r>
            <a:endParaRPr lang="ja-JP" altLang="en-US" sz="4000" dirty="0" smtClean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250" y="1981199"/>
            <a:ext cx="856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ja-JP" altLang="en-US" sz="32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11200" y="1739900"/>
            <a:ext cx="7781925" cy="1447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  <a:latin typeface="HGｺﾞｼｯｸE" pitchFamily="49" charset="-128"/>
                <a:ea typeface="HGｺﾞｼｯｸE" pitchFamily="49" charset="-128"/>
              </a:rPr>
              <a:t>・</a:t>
            </a:r>
            <a:endParaRPr kumimoji="1" lang="en-US" altLang="ja-JP" sz="2800" dirty="0" smtClean="0">
              <a:solidFill>
                <a:schemeClr val="tx1"/>
              </a:solidFill>
              <a:latin typeface="HGｺﾞｼｯｸE" pitchFamily="49" charset="-128"/>
              <a:ea typeface="HGｺﾞｼｯｸE" pitchFamily="49" charset="-128"/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  <a:latin typeface="HGｺﾞｼｯｸE" pitchFamily="49" charset="-128"/>
                <a:ea typeface="HGｺﾞｼｯｸE" pitchFamily="49" charset="-128"/>
              </a:rPr>
              <a:t>→</a:t>
            </a:r>
            <a:endParaRPr kumimoji="1" lang="en-US" altLang="ja-JP" sz="2800" dirty="0" smtClean="0">
              <a:solidFill>
                <a:schemeClr val="tx1"/>
              </a:solidFill>
              <a:latin typeface="HGｺﾞｼｯｸE" pitchFamily="49" charset="-128"/>
              <a:ea typeface="HGｺﾞｼｯｸE" pitchFamily="49" charset="-128"/>
            </a:endParaRPr>
          </a:p>
          <a:p>
            <a:endParaRPr kumimoji="1" lang="ja-JP" altLang="en-US" sz="2400" dirty="0">
              <a:solidFill>
                <a:schemeClr val="tx1"/>
              </a:solidFill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11200" y="3248025"/>
            <a:ext cx="7781925" cy="1447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  <a:latin typeface="HGｺﾞｼｯｸE" pitchFamily="49" charset="-128"/>
                <a:ea typeface="HGｺﾞｼｯｸE" pitchFamily="49" charset="-128"/>
              </a:rPr>
              <a:t>・</a:t>
            </a:r>
            <a:endParaRPr kumimoji="1" lang="en-US" altLang="ja-JP" sz="2800" dirty="0" smtClean="0">
              <a:solidFill>
                <a:schemeClr val="tx1"/>
              </a:solidFill>
              <a:latin typeface="HGｺﾞｼｯｸE" pitchFamily="49" charset="-128"/>
              <a:ea typeface="HGｺﾞｼｯｸE" pitchFamily="49" charset="-128"/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  <a:latin typeface="HGｺﾞｼｯｸE" pitchFamily="49" charset="-128"/>
                <a:ea typeface="HGｺﾞｼｯｸE" pitchFamily="49" charset="-128"/>
              </a:rPr>
              <a:t>→</a:t>
            </a:r>
            <a:endParaRPr kumimoji="1" lang="en-US" altLang="ja-JP" sz="2800" dirty="0" smtClean="0">
              <a:solidFill>
                <a:schemeClr val="tx1"/>
              </a:solidFill>
              <a:latin typeface="HGｺﾞｼｯｸE" pitchFamily="49" charset="-128"/>
              <a:ea typeface="HGｺﾞｼｯｸE" pitchFamily="49" charset="-128"/>
            </a:endParaRPr>
          </a:p>
          <a:p>
            <a:endParaRPr kumimoji="1" lang="ja-JP" altLang="en-US" sz="2400" dirty="0">
              <a:solidFill>
                <a:schemeClr val="tx1"/>
              </a:solidFill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11200" y="4756150"/>
            <a:ext cx="7781925" cy="1447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  <a:latin typeface="HGｺﾞｼｯｸE" pitchFamily="49" charset="-128"/>
                <a:ea typeface="HGｺﾞｼｯｸE" pitchFamily="49" charset="-128"/>
              </a:rPr>
              <a:t>・</a:t>
            </a:r>
            <a:endParaRPr kumimoji="1" lang="en-US" altLang="ja-JP" sz="2800" dirty="0" smtClean="0">
              <a:solidFill>
                <a:schemeClr val="tx1"/>
              </a:solidFill>
              <a:latin typeface="HGｺﾞｼｯｸE" pitchFamily="49" charset="-128"/>
              <a:ea typeface="HGｺﾞｼｯｸE" pitchFamily="49" charset="-128"/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  <a:latin typeface="HGｺﾞｼｯｸE" pitchFamily="49" charset="-128"/>
                <a:ea typeface="HGｺﾞｼｯｸE" pitchFamily="49" charset="-128"/>
              </a:rPr>
              <a:t>→</a:t>
            </a:r>
            <a:endParaRPr kumimoji="1" lang="en-US" altLang="ja-JP" sz="2800" dirty="0" smtClean="0">
              <a:solidFill>
                <a:schemeClr val="tx1"/>
              </a:solidFill>
              <a:latin typeface="HGｺﾞｼｯｸE" pitchFamily="49" charset="-128"/>
              <a:ea typeface="HGｺﾞｼｯｸE" pitchFamily="49" charset="-128"/>
            </a:endParaRPr>
          </a:p>
          <a:p>
            <a:endParaRPr kumimoji="1" lang="ja-JP" altLang="en-US" sz="2400" dirty="0">
              <a:solidFill>
                <a:schemeClr val="tx1"/>
              </a:solidFill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dirty="0" smtClean="0">
                <a:latin typeface="HGｺﾞｼｯｸE" pitchFamily="49" charset="-128"/>
                <a:ea typeface="HGｺﾞｼｯｸE" pitchFamily="49" charset="-128"/>
              </a:rPr>
              <a:t>問題点とアプローチ</a:t>
            </a:r>
            <a:endParaRPr lang="ja-JP" altLang="en-US" sz="4000" dirty="0" smtClean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9250" y="1739900"/>
            <a:ext cx="8445500" cy="1085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250" y="1981199"/>
            <a:ext cx="856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ja-JP" altLang="en-US" sz="32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9250" y="5057774"/>
            <a:ext cx="8445500" cy="1266826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sz="4000" dirty="0" smtClean="0">
                <a:latin typeface="HGｺﾞｼｯｸE" pitchFamily="49" charset="-128"/>
                <a:ea typeface="HGｺﾞｼｯｸE" pitchFamily="49" charset="-128"/>
              </a:rPr>
              <a:t>システムの流れ</a:t>
            </a:r>
            <a:endParaRPr lang="ja-JP" altLang="en-US" sz="4000" dirty="0" smtClean="0">
              <a:latin typeface="HGｺﾞｼｯｸE" pitchFamily="49" charset="-128"/>
              <a:ea typeface="HGｺﾞｼｯｸE" pitchFamily="49" charset="-128"/>
            </a:endParaRPr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8962" y="1679575"/>
            <a:ext cx="1795463" cy="1833562"/>
          </a:xfrm>
          <a:prstGeom prst="rect">
            <a:avLst/>
          </a:prstGeom>
          <a:noFill/>
        </p:spPr>
      </p:pic>
      <p:sp>
        <p:nvSpPr>
          <p:cNvPr id="12" name="右矢印 11"/>
          <p:cNvSpPr/>
          <p:nvPr/>
        </p:nvSpPr>
        <p:spPr>
          <a:xfrm>
            <a:off x="2400299" y="2463800"/>
            <a:ext cx="1387476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6" descr="C:\Documents and Settings\DELL2\デスクトップ\1279476129_dedicated_server.png"/>
          <p:cNvPicPr>
            <a:picLocks noChangeAspect="1" noChangeArrowheads="1"/>
          </p:cNvPicPr>
          <p:nvPr/>
        </p:nvPicPr>
        <p:blipFill>
          <a:blip r:embed="rId3" cstate="print"/>
          <a:srcRect r="20252"/>
          <a:stretch>
            <a:fillRect/>
          </a:stretch>
        </p:blipFill>
        <p:spPr bwMode="auto">
          <a:xfrm>
            <a:off x="3899187" y="1739900"/>
            <a:ext cx="1396713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テキスト ボックス 13"/>
          <p:cNvSpPr txBox="1"/>
          <p:nvPr/>
        </p:nvSpPr>
        <p:spPr>
          <a:xfrm>
            <a:off x="3727450" y="3429000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ｺﾞｼｯｸE" pitchFamily="49" charset="-128"/>
                <a:ea typeface="HGｺﾞｼｯｸE" pitchFamily="49" charset="-128"/>
              </a:rPr>
              <a:t>管理システム</a:t>
            </a:r>
            <a:endParaRPr kumimoji="1" lang="ja-JP" altLang="en-US" dirty="0">
              <a:latin typeface="HGｺﾞｼｯｸE" pitchFamily="49" charset="-128"/>
              <a:ea typeface="HGｺﾞｼｯｸE" pitchFamily="49" charset="-128"/>
            </a:endParaRPr>
          </a:p>
        </p:txBody>
      </p:sp>
      <p:pic>
        <p:nvPicPr>
          <p:cNvPr id="15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349250" y="1655763"/>
            <a:ext cx="1930400" cy="1833562"/>
          </a:xfrm>
          <a:prstGeom prst="rect">
            <a:avLst/>
          </a:prstGeom>
          <a:noFill/>
        </p:spPr>
      </p:pic>
      <p:sp>
        <p:nvSpPr>
          <p:cNvPr id="17" name="テキスト ボックス 16"/>
          <p:cNvSpPr txBox="1"/>
          <p:nvPr/>
        </p:nvSpPr>
        <p:spPr>
          <a:xfrm>
            <a:off x="952500" y="348932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ｺﾞｼｯｸE" pitchFamily="49" charset="-128"/>
                <a:ea typeface="HGｺﾞｼｯｸE" pitchFamily="49" charset="-128"/>
              </a:rPr>
              <a:t>自分</a:t>
            </a:r>
            <a:endParaRPr kumimoji="1" lang="ja-JP" altLang="en-US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527925" y="348932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ｺﾞｼｯｸE" pitchFamily="49" charset="-128"/>
                <a:ea typeface="HGｺﾞｼｯｸE" pitchFamily="49" charset="-128"/>
              </a:rPr>
              <a:t>相手</a:t>
            </a:r>
            <a:endParaRPr kumimoji="1" lang="ja-JP" altLang="en-US" dirty="0">
              <a:latin typeface="HGｺﾞｼｯｸE" pitchFamily="49" charset="-128"/>
              <a:ea typeface="HGｺﾞｼｯｸE" pitchFamily="49" charset="-128"/>
            </a:endParaRPr>
          </a:p>
        </p:txBody>
      </p:sp>
      <p:pic>
        <p:nvPicPr>
          <p:cNvPr id="1028" name="Picture 4" descr="http://pandaman.site/wp-content/uploads/2016/09/20150513_108466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0300" y="1920875"/>
            <a:ext cx="542925" cy="542925"/>
          </a:xfrm>
          <a:prstGeom prst="rect">
            <a:avLst/>
          </a:prstGeom>
          <a:noFill/>
        </p:spPr>
      </p:pic>
      <p:pic>
        <p:nvPicPr>
          <p:cNvPr id="23" name="図 22" descr="160324-p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03550" y="1860550"/>
            <a:ext cx="603250" cy="603250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2279650" y="1498600"/>
            <a:ext cx="1447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HGSｺﾞｼｯｸE" pitchFamily="50" charset="-128"/>
                <a:ea typeface="HGSｺﾞｼｯｸE" pitchFamily="50" charset="-128"/>
              </a:rPr>
              <a:t>ドキュメント</a:t>
            </a:r>
            <a:endParaRPr kumimoji="1" lang="ja-JP" altLang="en-US" sz="1600" dirty="0">
              <a:latin typeface="HGSｺﾞｼｯｸE" pitchFamily="50" charset="-128"/>
              <a:ea typeface="HGSｺﾞｼｯｸE" pitchFamily="50" charset="-128"/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4692650" y="4092575"/>
            <a:ext cx="4162425" cy="2352675"/>
          </a:xfrm>
          <a:prstGeom prst="wedgeRoundRectCallout">
            <a:avLst>
              <a:gd name="adj1" fmla="val -59851"/>
              <a:gd name="adj2" fmla="val -57000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Picture 30" descr="C:\Users\GP\Desktop\window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00300" y="4800008"/>
            <a:ext cx="1053579" cy="96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1" descr="C:\Users\GP\Desktop\arrow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V="1">
            <a:off x="2616324" y="5088040"/>
            <a:ext cx="648072" cy="43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テキスト ボックス 31"/>
          <p:cNvSpPr txBox="1"/>
          <p:nvPr/>
        </p:nvSpPr>
        <p:spPr>
          <a:xfrm>
            <a:off x="2038350" y="5679500"/>
            <a:ext cx="17494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HGSｺﾞｼｯｸE" pitchFamily="50" charset="-128"/>
                <a:ea typeface="HGSｺﾞｼｯｸE" pitchFamily="50" charset="-128"/>
              </a:rPr>
              <a:t>ドキュメントの</a:t>
            </a:r>
            <a:endParaRPr kumimoji="1" lang="en-US" altLang="ja-JP" sz="1600" dirty="0" smtClean="0">
              <a:latin typeface="HGSｺﾞｼｯｸE" pitchFamily="50" charset="-128"/>
              <a:ea typeface="HGSｺﾞｼｯｸE" pitchFamily="50" charset="-128"/>
            </a:endParaRPr>
          </a:p>
          <a:p>
            <a:pPr algn="ctr"/>
            <a:r>
              <a:rPr kumimoji="1" lang="ja-JP" altLang="en-US" sz="1600" dirty="0" smtClean="0">
                <a:latin typeface="HGSｺﾞｼｯｸE" pitchFamily="50" charset="-128"/>
                <a:ea typeface="HGSｺﾞｼｯｸE" pitchFamily="50" charset="-128"/>
              </a:rPr>
              <a:t>推敲・更新</a:t>
            </a:r>
            <a:endParaRPr kumimoji="1" lang="ja-JP" altLang="en-US" sz="1600" dirty="0">
              <a:latin typeface="HGSｺﾞｼｯｸE" pitchFamily="50" charset="-128"/>
              <a:ea typeface="HGSｺﾞｼｯｸE" pitchFamily="50" charset="-128"/>
            </a:endParaRPr>
          </a:p>
        </p:txBody>
      </p:sp>
      <p:sp>
        <p:nvSpPr>
          <p:cNvPr id="33" name="右矢印 32"/>
          <p:cNvSpPr/>
          <p:nvPr/>
        </p:nvSpPr>
        <p:spPr>
          <a:xfrm flipH="1">
            <a:off x="2339974" y="2825750"/>
            <a:ext cx="138747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/>
          <p:cNvSpPr/>
          <p:nvPr/>
        </p:nvSpPr>
        <p:spPr>
          <a:xfrm flipH="1">
            <a:off x="5295900" y="2524125"/>
            <a:ext cx="138747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吹き出し 38"/>
          <p:cNvSpPr/>
          <p:nvPr/>
        </p:nvSpPr>
        <p:spPr>
          <a:xfrm>
            <a:off x="2581275" y="3187700"/>
            <a:ext cx="1085850" cy="361950"/>
          </a:xfrm>
          <a:prstGeom prst="wedgeRectCallout">
            <a:avLst>
              <a:gd name="adj1" fmla="val -40943"/>
              <a:gd name="adj2" fmla="val -7701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641600" y="3187700"/>
            <a:ext cx="1025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HGSｺﾞｼｯｸE" pitchFamily="50" charset="-128"/>
                <a:ea typeface="HGSｺﾞｼｯｸE" pitchFamily="50" charset="-128"/>
              </a:rPr>
              <a:t>コメント</a:t>
            </a:r>
            <a:endParaRPr kumimoji="1" lang="ja-JP" altLang="en-US" sz="1600" dirty="0">
              <a:latin typeface="HGSｺﾞｼｯｸE" pitchFamily="50" charset="-128"/>
              <a:ea typeface="HGSｺﾞｼｯｸE" pitchFamily="50" charset="-128"/>
            </a:endParaRPr>
          </a:p>
        </p:txBody>
      </p:sp>
      <p:sp>
        <p:nvSpPr>
          <p:cNvPr id="41" name="四角形吹き出し 40"/>
          <p:cNvSpPr/>
          <p:nvPr/>
        </p:nvSpPr>
        <p:spPr>
          <a:xfrm>
            <a:off x="5537200" y="2041525"/>
            <a:ext cx="1085850" cy="361950"/>
          </a:xfrm>
          <a:prstGeom prst="wedgeRectCallout">
            <a:avLst>
              <a:gd name="adj1" fmla="val -35916"/>
              <a:gd name="adj2" fmla="val 813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597525" y="2041525"/>
            <a:ext cx="1025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HGSｺﾞｼｯｸE" pitchFamily="50" charset="-128"/>
                <a:ea typeface="HGSｺﾞｼｯｸE" pitchFamily="50" charset="-128"/>
              </a:rPr>
              <a:t>コメント</a:t>
            </a:r>
            <a:endParaRPr kumimoji="1" lang="ja-JP" altLang="en-US" sz="1600" dirty="0">
              <a:latin typeface="HGSｺﾞｼｯｸE" pitchFamily="50" charset="-128"/>
              <a:ea typeface="HGSｺﾞｼｯｸE" pitchFamily="50" charset="-128"/>
            </a:endParaRPr>
          </a:p>
        </p:txBody>
      </p:sp>
      <p:sp>
        <p:nvSpPr>
          <p:cNvPr id="43" name="上カーブ矢印 42"/>
          <p:cNvSpPr/>
          <p:nvPr/>
        </p:nvSpPr>
        <p:spPr>
          <a:xfrm>
            <a:off x="1797049" y="3790949"/>
            <a:ext cx="2352675" cy="9048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4" name="Picture 4" descr="http://pandaman.site/wp-content/uploads/2016/09/20150513_108466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54600" y="4454525"/>
            <a:ext cx="542925" cy="542925"/>
          </a:xfrm>
          <a:prstGeom prst="rect">
            <a:avLst/>
          </a:prstGeom>
          <a:noFill/>
        </p:spPr>
      </p:pic>
      <p:pic>
        <p:nvPicPr>
          <p:cNvPr id="45" name="図 44" descr="160324-p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7850" y="4394200"/>
            <a:ext cx="603250" cy="603250"/>
          </a:xfrm>
          <a:prstGeom prst="rect">
            <a:avLst/>
          </a:prstGeom>
        </p:spPr>
      </p:pic>
      <p:sp>
        <p:nvSpPr>
          <p:cNvPr id="46" name="四角形吹き出し 45"/>
          <p:cNvSpPr/>
          <p:nvPr/>
        </p:nvSpPr>
        <p:spPr>
          <a:xfrm>
            <a:off x="7286625" y="4514850"/>
            <a:ext cx="1085850" cy="361950"/>
          </a:xfrm>
          <a:prstGeom prst="wedgeRectCallout">
            <a:avLst>
              <a:gd name="adj1" fmla="val -35916"/>
              <a:gd name="adj2" fmla="val 813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346950" y="4514850"/>
            <a:ext cx="1025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HGSｺﾞｼｯｸE" pitchFamily="50" charset="-128"/>
                <a:ea typeface="HGSｺﾞｼｯｸE" pitchFamily="50" charset="-128"/>
              </a:rPr>
              <a:t>コメント</a:t>
            </a:r>
            <a:endParaRPr kumimoji="1" lang="ja-JP" altLang="en-US" sz="1600" dirty="0">
              <a:latin typeface="HGSｺﾞｼｯｸE" pitchFamily="50" charset="-128"/>
              <a:ea typeface="HGSｺﾞｼｯｸE" pitchFamily="50" charset="-128"/>
            </a:endParaRPr>
          </a:p>
        </p:txBody>
      </p:sp>
      <p:sp>
        <p:nvSpPr>
          <p:cNvPr id="48" name="左右矢印 47"/>
          <p:cNvSpPr/>
          <p:nvPr/>
        </p:nvSpPr>
        <p:spPr>
          <a:xfrm>
            <a:off x="6381750" y="4575175"/>
            <a:ext cx="784225" cy="301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054600" y="5220295"/>
            <a:ext cx="349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SｺﾞｼｯｸE" pitchFamily="50" charset="-128"/>
                <a:ea typeface="HGSｺﾞｼｯｸE" pitchFamily="50" charset="-128"/>
              </a:rPr>
              <a:t>システムにより</a:t>
            </a:r>
            <a:endParaRPr kumimoji="1" lang="en-US" altLang="ja-JP" dirty="0" smtClean="0">
              <a:latin typeface="HGSｺﾞｼｯｸE" pitchFamily="50" charset="-128"/>
              <a:ea typeface="HGSｺﾞｼｯｸE" pitchFamily="50" charset="-128"/>
            </a:endParaRPr>
          </a:p>
          <a:p>
            <a:pPr algn="ctr"/>
            <a:r>
              <a:rPr kumimoji="1" lang="ja-JP" altLang="en-US" dirty="0" smtClean="0">
                <a:latin typeface="HGSｺﾞｼｯｸE" pitchFamily="50" charset="-128"/>
                <a:ea typeface="HGSｺﾞｼｯｸE" pitchFamily="50" charset="-128"/>
              </a:rPr>
              <a:t>次々と推敲・更新される</a:t>
            </a:r>
            <a:endParaRPr kumimoji="1" lang="en-US" altLang="ja-JP" dirty="0" smtClean="0">
              <a:latin typeface="HGSｺﾞｼｯｸE" pitchFamily="50" charset="-128"/>
              <a:ea typeface="HGSｺﾞｼｯｸE" pitchFamily="50" charset="-128"/>
            </a:endParaRPr>
          </a:p>
          <a:p>
            <a:pPr algn="ctr"/>
            <a:r>
              <a:rPr kumimoji="1" lang="ja-JP" altLang="en-US" dirty="0" smtClean="0">
                <a:latin typeface="HGSｺﾞｼｯｸE" pitchFamily="50" charset="-128"/>
                <a:ea typeface="HGSｺﾞｼｯｸE" pitchFamily="50" charset="-128"/>
              </a:rPr>
              <a:t>ドキュメントとコメントを管理</a:t>
            </a:r>
            <a:endParaRPr kumimoji="1" lang="ja-JP" altLang="en-US" dirty="0">
              <a:latin typeface="HGSｺﾞｼｯｸE" pitchFamily="50" charset="-128"/>
              <a:ea typeface="HGSｺﾞｼｯｸE" pitchFamily="50" charset="-128"/>
            </a:endParaRPr>
          </a:p>
        </p:txBody>
      </p:sp>
      <p:sp>
        <p:nvSpPr>
          <p:cNvPr id="50" name="スライド番号プレースホルダ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dirty="0" smtClean="0">
                <a:latin typeface="HGｺﾞｼｯｸE" pitchFamily="49" charset="-128"/>
                <a:ea typeface="HGｺﾞｼｯｸE" pitchFamily="49" charset="-128"/>
              </a:rPr>
              <a:t>準備</a:t>
            </a:r>
            <a:endParaRPr lang="ja-JP" altLang="en-US" sz="4000" dirty="0" smtClean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250" y="1981199"/>
            <a:ext cx="856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ja-JP" altLang="en-US" sz="32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0225" y="1558925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1200" y="1498600"/>
            <a:ext cx="681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電子メールからどんな情報を取り出すのか</a:t>
            </a:r>
            <a:endParaRPr kumimoji="1" lang="ja-JP" altLang="en-US" sz="2800" u="sng" dirty="0">
              <a:solidFill>
                <a:srgbClr val="0070C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1200" y="2482314"/>
            <a:ext cx="80232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kumimoji="1" lang="ja-JP" altLang="en-US" sz="2800" b="1" u="sng" dirty="0" smtClean="0">
                <a:latin typeface="ＭＳ Ｐゴシック" pitchFamily="50" charset="-128"/>
                <a:ea typeface="ＭＳ Ｐゴシック" pitchFamily="50" charset="-128"/>
              </a:rPr>
              <a:t>添付ドキュメント</a:t>
            </a:r>
            <a:endParaRPr lang="en-US" altLang="ja-JP" sz="2800" b="1" u="sng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kumimoji="1" lang="en-US" altLang="ja-JP" sz="2400" dirty="0" smtClean="0">
                <a:latin typeface="ＭＳ Ｐゴシック" pitchFamily="50" charset="-128"/>
                <a:ea typeface="ＭＳ Ｐゴシック" pitchFamily="50" charset="-128"/>
              </a:rPr>
              <a:t>Word</a:t>
            </a:r>
            <a:r>
              <a:rPr kumimoji="1"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や</a:t>
            </a:r>
            <a:r>
              <a:rPr kumimoji="1" lang="en-US" altLang="ja-JP" sz="2400" dirty="0" smtClean="0">
                <a:latin typeface="ＭＳ Ｐゴシック" pitchFamily="50" charset="-128"/>
                <a:ea typeface="ＭＳ Ｐゴシック" pitchFamily="50" charset="-128"/>
              </a:rPr>
              <a:t>PowerPoint</a:t>
            </a:r>
            <a:r>
              <a:rPr kumimoji="1"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などのメールに添付されたファイル</a:t>
            </a:r>
            <a:endParaRPr kumimoji="1" lang="en-US" altLang="ja-JP" sz="2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endParaRPr kumimoji="1" lang="en-US" altLang="ja-JP" sz="20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kumimoji="1" lang="ja-JP" altLang="en-US" sz="2800" b="1" u="sng" dirty="0" smtClean="0">
                <a:latin typeface="ＭＳ Ｐゴシック" pitchFamily="50" charset="-128"/>
                <a:ea typeface="ＭＳ Ｐゴシック" pitchFamily="50" charset="-128"/>
              </a:rPr>
              <a:t>電子メール内のコメント・補足説明</a:t>
            </a:r>
            <a:endParaRPr kumimoji="1" lang="en-US" altLang="ja-JP" sz="2800" b="1" u="sng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添付ファイルに対しての意見・コメントやアドバイス</a:t>
            </a:r>
            <a:endParaRPr lang="en-US" altLang="ja-JP" sz="2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endParaRPr kumimoji="1" lang="en-US" altLang="ja-JP" sz="2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lang="ja-JP" altLang="en-US" sz="2800" b="1" u="sng" dirty="0" smtClean="0">
                <a:latin typeface="ＭＳ Ｐゴシック" pitchFamily="50" charset="-128"/>
                <a:ea typeface="ＭＳ Ｐゴシック" pitchFamily="50" charset="-128"/>
              </a:rPr>
              <a:t>電子メールがやり取りされた日時</a:t>
            </a:r>
            <a:endParaRPr lang="en-US" altLang="ja-JP" sz="2800" b="1" u="sng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kumimoji="1"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電子</a:t>
            </a:r>
            <a:r>
              <a:rPr kumimoji="1"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メールが送信された日時</a:t>
            </a:r>
            <a:endParaRPr kumimoji="1" lang="en-US" altLang="ja-JP" sz="2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endParaRPr kumimoji="1" lang="ja-JP" altLang="en-US" sz="2800" dirty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dirty="0" smtClean="0">
                <a:latin typeface="HGｺﾞｼｯｸE" pitchFamily="49" charset="-128"/>
                <a:ea typeface="HGｺﾞｼｯｸE" pitchFamily="49" charset="-128"/>
              </a:rPr>
              <a:t>準備</a:t>
            </a:r>
            <a:endParaRPr lang="ja-JP" altLang="en-US" sz="4000" dirty="0" smtClean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250" y="1981199"/>
            <a:ext cx="856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ja-JP" altLang="en-US" sz="32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0225" y="1558925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1200" y="1498600"/>
            <a:ext cx="681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電子メールからどんな情報を取り出すのか</a:t>
            </a:r>
            <a:endParaRPr kumimoji="1" lang="ja-JP" altLang="en-US" sz="2800" u="sng" dirty="0">
              <a:solidFill>
                <a:srgbClr val="0070C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1200" y="2162175"/>
            <a:ext cx="802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kumimoji="1" lang="ja-JP" altLang="en-US" sz="2800" dirty="0" smtClean="0">
                <a:latin typeface="ＭＳ Ｐゴシック" pitchFamily="50" charset="-128"/>
                <a:ea typeface="ＭＳ Ｐゴシック" pitchFamily="50" charset="-128"/>
              </a:rPr>
              <a:t>電子メール内のあいさつや名前などの情報は省く</a:t>
            </a:r>
            <a:endParaRPr kumimoji="1" lang="ja-JP" altLang="en-US" sz="28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50875" y="2765425"/>
            <a:ext cx="7781925" cy="386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お疲れ様です。○○</a:t>
            </a:r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dirty="0" smtClean="0">
                <a:solidFill>
                  <a:schemeClr val="tx1"/>
                </a:solidFill>
              </a:rPr>
              <a:t>名前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dirty="0" smtClean="0">
                <a:solidFill>
                  <a:schemeClr val="tx1"/>
                </a:solidFill>
              </a:rPr>
              <a:t>です。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スライドについてなんですが，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○○</a:t>
            </a:r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ja-JP" altLang="en-US" dirty="0" smtClean="0">
                <a:solidFill>
                  <a:schemeClr val="tx1"/>
                </a:solidFill>
              </a:rPr>
              <a:t>○○○</a:t>
            </a:r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ja-JP" altLang="en-US" dirty="0" smtClean="0">
                <a:solidFill>
                  <a:schemeClr val="tx1"/>
                </a:solidFill>
              </a:rPr>
              <a:t>○○○</a:t>
            </a:r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ja-JP" altLang="en-US" dirty="0" smtClean="0">
                <a:solidFill>
                  <a:schemeClr val="tx1"/>
                </a:solidFill>
              </a:rPr>
              <a:t>○○○</a:t>
            </a:r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ja-JP" altLang="en-US" dirty="0" smtClean="0">
                <a:solidFill>
                  <a:schemeClr val="tx1"/>
                </a:solidFill>
              </a:rPr>
              <a:t>○○○</a:t>
            </a:r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○○○○○○○○○○○○○○○○○○○○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○○○○○○○○○○○○○○○○○○○○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したほうが良いと思います。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よろしくお願いします。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○○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名前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11201" y="3730625"/>
            <a:ext cx="4705350" cy="144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>
            <a:stCxn id="15" idx="3"/>
          </p:cNvCxnSpPr>
          <p:nvPr/>
        </p:nvCxnSpPr>
        <p:spPr>
          <a:xfrm>
            <a:off x="5416551" y="4454525"/>
            <a:ext cx="4825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959475" y="3971925"/>
            <a:ext cx="241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</a:rPr>
              <a:t>添付ドキュメントに関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</a:rPr>
              <a:t>してのコメントのみを取り出す</a:t>
            </a:r>
            <a:endParaRPr kumimoji="1" lang="ja-JP" altLang="en-US" sz="20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11200" y="3067050"/>
            <a:ext cx="3438525" cy="4826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11200" y="5299074"/>
            <a:ext cx="2593975" cy="10255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3305175" y="5842000"/>
            <a:ext cx="25939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959475" y="5480050"/>
            <a:ext cx="241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</a:rPr>
              <a:t>あいさつ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</a:rPr>
              <a:t>や自分の名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</a:rPr>
              <a:t>前などの情報は省く</a:t>
            </a:r>
            <a:endParaRPr kumimoji="1" lang="ja-JP" altLang="en-US" sz="2000" dirty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444</TotalTime>
  <Words>529</Words>
  <Application>Microsoft Office PowerPoint</Application>
  <PresentationFormat>画面に合わせる (4:3)</PresentationFormat>
  <Paragraphs>108</Paragraphs>
  <Slides>12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アーバン</vt:lpstr>
      <vt:lpstr>GitHubを用いた電子メール中の議論と 介在ドキュメントの管理支援 </vt:lpstr>
      <vt:lpstr>背景</vt:lpstr>
      <vt:lpstr>関連研究</vt:lpstr>
      <vt:lpstr>目的</vt:lpstr>
      <vt:lpstr>問題点</vt:lpstr>
      <vt:lpstr>問題点とアプローチ</vt:lpstr>
      <vt:lpstr>システムの流れ</vt:lpstr>
      <vt:lpstr>準備</vt:lpstr>
      <vt:lpstr>準備</vt:lpstr>
      <vt:lpstr>システムの例</vt:lpstr>
      <vt:lpstr>ギットハブ(GitHub)とは</vt:lpstr>
      <vt:lpstr>ギットハブ(GitHub)とは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student</dc:creator>
  <cp:lastModifiedBy>student</cp:lastModifiedBy>
  <cp:revision>18</cp:revision>
  <dcterms:created xsi:type="dcterms:W3CDTF">2018-07-04T02:08:48Z</dcterms:created>
  <dcterms:modified xsi:type="dcterms:W3CDTF">2018-08-02T02:53:42Z</dcterms:modified>
</cp:coreProperties>
</file>