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1" r:id="rId3"/>
    <p:sldId id="263" r:id="rId4"/>
    <p:sldId id="264" r:id="rId5"/>
    <p:sldId id="265" r:id="rId6"/>
    <p:sldId id="266" r:id="rId7"/>
    <p:sldId id="258" r:id="rId8"/>
    <p:sldId id="259" r:id="rId9"/>
    <p:sldId id="260"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052" autoAdjust="0"/>
    <p:restoredTop sz="94602" autoAdjust="0"/>
  </p:normalViewPr>
  <p:slideViewPr>
    <p:cSldViewPr>
      <p:cViewPr>
        <p:scale>
          <a:sx n="50" d="100"/>
          <a:sy n="50" d="100"/>
        </p:scale>
        <p:origin x="-48" y="-89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61571188" cy="6157118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3" name="正方形/長方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正方形/長方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正方形/長方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正方形/長方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正方形/長方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角丸四角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角丸四角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正方形/長方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正方形/長方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タイトル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ja-JP" altLang="en-US"/>
              <a:t>マスタ タイトルの書式設定</a:t>
            </a:r>
            <a:endParaRPr kumimoji="0" lang="en-US"/>
          </a:p>
        </p:txBody>
      </p:sp>
      <p:sp>
        <p:nvSpPr>
          <p:cNvPr id="9" name="サブタイトル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a:t>マスタ サブタイトルの書式設定</a:t>
            </a:r>
            <a:endParaRPr kumimoji="0" lang="en-US"/>
          </a:p>
        </p:txBody>
      </p:sp>
      <p:sp>
        <p:nvSpPr>
          <p:cNvPr id="28" name="日付プレースホルダ 27"/>
          <p:cNvSpPr>
            <a:spLocks noGrp="1"/>
          </p:cNvSpPr>
          <p:nvPr>
            <p:ph type="dt" sz="half" idx="10"/>
          </p:nvPr>
        </p:nvSpPr>
        <p:spPr>
          <a:xfrm>
            <a:off x="6705600" y="4206240"/>
            <a:ext cx="960120" cy="457200"/>
          </a:xfrm>
        </p:spPr>
        <p:txBody>
          <a:bodyPr/>
          <a:lstStyle/>
          <a:p>
            <a:fld id="{127ADB65-FFBB-4B17-8344-CFCB4FDEBE63}" type="datetimeFigureOut">
              <a:rPr kumimoji="1" lang="ja-JP" altLang="en-US" smtClean="0"/>
              <a:pPr/>
              <a:t>2018/8/2</a:t>
            </a:fld>
            <a:endParaRPr kumimoji="1" lang="ja-JP" altLang="en-US"/>
          </a:p>
        </p:txBody>
      </p:sp>
      <p:sp>
        <p:nvSpPr>
          <p:cNvPr id="17" name="フッター プレースホルダ 16"/>
          <p:cNvSpPr>
            <a:spLocks noGrp="1"/>
          </p:cNvSpPr>
          <p:nvPr>
            <p:ph type="ftr" sz="quarter" idx="11"/>
          </p:nvPr>
        </p:nvSpPr>
        <p:spPr>
          <a:xfrm>
            <a:off x="5410200" y="4205288"/>
            <a:ext cx="1295400" cy="457200"/>
          </a:xfrm>
        </p:spPr>
        <p:txBody>
          <a:bodyPr/>
          <a:lstStyle/>
          <a:p>
            <a:endParaRPr kumimoji="1" lang="ja-JP" altLang="en-US"/>
          </a:p>
        </p:txBody>
      </p:sp>
      <p:sp>
        <p:nvSpPr>
          <p:cNvPr id="29" name="スライド番号プレースホルダ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C45DA33-D7DA-4165-881B-3D80EBD10528}"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fld id="{127ADB65-FFBB-4B17-8344-CFCB4FDEBE63}" type="datetimeFigureOut">
              <a:rPr kumimoji="1" lang="ja-JP" altLang="en-US" smtClean="0"/>
              <a:pPr/>
              <a:t>2018/8/2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BC45DA33-D7DA-4165-881B-3D80EBD10528}"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81800" y="1143000"/>
            <a:ext cx="1905000" cy="5486400"/>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1143000"/>
            <a:ext cx="6248400" cy="5486400"/>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fld id="{127ADB65-FFBB-4B17-8344-CFCB4FDEBE63}" type="datetimeFigureOut">
              <a:rPr kumimoji="1" lang="ja-JP" altLang="en-US" smtClean="0"/>
              <a:pPr/>
              <a:t>2018/8/2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BC45DA33-D7DA-4165-881B-3D80EBD10528}"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fld id="{127ADB65-FFBB-4B17-8344-CFCB4FDEBE63}" type="datetimeFigureOut">
              <a:rPr kumimoji="1" lang="ja-JP" altLang="en-US" smtClean="0"/>
              <a:pPr/>
              <a:t>2018/8/2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BC45DA33-D7DA-4165-881B-3D80EBD10528}"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a:t>マスタ テキストの書式設定</a:t>
            </a:r>
          </a:p>
        </p:txBody>
      </p:sp>
      <p:sp>
        <p:nvSpPr>
          <p:cNvPr id="4" name="日付プレースホルダ 3"/>
          <p:cNvSpPr>
            <a:spLocks noGrp="1"/>
          </p:cNvSpPr>
          <p:nvPr>
            <p:ph type="dt" sz="half" idx="10"/>
          </p:nvPr>
        </p:nvSpPr>
        <p:spPr/>
        <p:txBody>
          <a:bodyPr/>
          <a:lstStyle/>
          <a:p>
            <a:fld id="{127ADB65-FFBB-4B17-8344-CFCB4FDEBE63}" type="datetimeFigureOut">
              <a:rPr kumimoji="1" lang="ja-JP" altLang="en-US" smtClean="0"/>
              <a:pPr/>
              <a:t>2018/8/2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BC45DA33-D7DA-4165-881B-3D80EBD10528}"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fld id="{127ADB65-FFBB-4B17-8344-CFCB4FDEBE63}" type="datetimeFigureOut">
              <a:rPr kumimoji="1" lang="ja-JP" altLang="en-US" smtClean="0"/>
              <a:pPr/>
              <a:t>2018/8/2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BC45DA33-D7DA-4165-881B-3D80EBD10528}"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1143000"/>
            <a:ext cx="8382000" cy="1069848"/>
          </a:xfrm>
        </p:spPr>
        <p:txBody>
          <a:bodyPr anchor="ctr"/>
          <a:lstStyle>
            <a:lvl1pPr>
              <a:defRPr sz="4000" b="0" i="0" cap="none" baseline="0"/>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a:t>マスタ テキストの書式設定</a:t>
            </a:r>
          </a:p>
        </p:txBody>
      </p:sp>
      <p:sp>
        <p:nvSpPr>
          <p:cNvPr id="4" name="テキスト プレースホルダ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a:t>マスタ テキストの書式設定</a:t>
            </a:r>
          </a:p>
        </p:txBody>
      </p:sp>
      <p:sp>
        <p:nvSpPr>
          <p:cNvPr id="5" name="コンテンツ プレースホルダ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6" name="コンテンツ プレースホルダ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26" name="日付プレースホルダ 25"/>
          <p:cNvSpPr>
            <a:spLocks noGrp="1"/>
          </p:cNvSpPr>
          <p:nvPr>
            <p:ph type="dt" sz="half" idx="10"/>
          </p:nvPr>
        </p:nvSpPr>
        <p:spPr/>
        <p:txBody>
          <a:bodyPr rtlCol="0"/>
          <a:lstStyle/>
          <a:p>
            <a:fld id="{127ADB65-FFBB-4B17-8344-CFCB4FDEBE63}" type="datetimeFigureOut">
              <a:rPr kumimoji="1" lang="ja-JP" altLang="en-US" smtClean="0"/>
              <a:pPr/>
              <a:t>2018/8/2</a:t>
            </a:fld>
            <a:endParaRPr kumimoji="1" lang="ja-JP" altLang="en-US"/>
          </a:p>
        </p:txBody>
      </p:sp>
      <p:sp>
        <p:nvSpPr>
          <p:cNvPr id="27" name="スライド番号プレースホルダ 26"/>
          <p:cNvSpPr>
            <a:spLocks noGrp="1"/>
          </p:cNvSpPr>
          <p:nvPr>
            <p:ph type="sldNum" sz="quarter" idx="11"/>
          </p:nvPr>
        </p:nvSpPr>
        <p:spPr/>
        <p:txBody>
          <a:bodyPr rtlCol="0"/>
          <a:lstStyle/>
          <a:p>
            <a:fld id="{BC45DA33-D7DA-4165-881B-3D80EBD10528}" type="slidenum">
              <a:rPr kumimoji="1" lang="ja-JP" altLang="en-US" smtClean="0"/>
              <a:pPr/>
              <a:t>&lt;#&gt;</a:t>
            </a:fld>
            <a:endParaRPr kumimoji="1" lang="ja-JP" altLang="en-US"/>
          </a:p>
        </p:txBody>
      </p:sp>
      <p:sp>
        <p:nvSpPr>
          <p:cNvPr id="28" name="フッター プレースホルダ 27"/>
          <p:cNvSpPr>
            <a:spLocks noGrp="1"/>
          </p:cNvSpPr>
          <p:nvPr>
            <p:ph type="ftr" sz="quarter" idx="12"/>
          </p:nvPr>
        </p:nvSpPr>
        <p:spPr/>
        <p:txBody>
          <a:bodyPr rtlCol="0"/>
          <a:lstStyle/>
          <a:p>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a:xfrm>
            <a:off x="6583680" y="612648"/>
            <a:ext cx="957264" cy="457200"/>
          </a:xfrm>
        </p:spPr>
        <p:txBody>
          <a:bodyPr/>
          <a:lstStyle/>
          <a:p>
            <a:fld id="{127ADB65-FFBB-4B17-8344-CFCB4FDEBE63}" type="datetimeFigureOut">
              <a:rPr kumimoji="1" lang="ja-JP" altLang="en-US" smtClean="0"/>
              <a:pPr/>
              <a:t>2018/8/2</a:t>
            </a:fld>
            <a:endParaRPr kumimoji="1" lang="ja-JP" altLang="en-US"/>
          </a:p>
        </p:txBody>
      </p:sp>
      <p:sp>
        <p:nvSpPr>
          <p:cNvPr id="4" name="フッター プレースホルダ 3"/>
          <p:cNvSpPr>
            <a:spLocks noGrp="1"/>
          </p:cNvSpPr>
          <p:nvPr>
            <p:ph type="ftr" sz="quarter" idx="11"/>
          </p:nvPr>
        </p:nvSpPr>
        <p:spPr>
          <a:xfrm>
            <a:off x="5257800" y="612648"/>
            <a:ext cx="1325880" cy="457200"/>
          </a:xfrm>
        </p:spPr>
        <p:txBody>
          <a:bodyPr/>
          <a:lstStyle/>
          <a:p>
            <a:endParaRPr kumimoji="1" lang="ja-JP" altLang="en-US"/>
          </a:p>
        </p:txBody>
      </p:sp>
      <p:sp>
        <p:nvSpPr>
          <p:cNvPr id="5" name="スライド番号プレースホルダ 4"/>
          <p:cNvSpPr>
            <a:spLocks noGrp="1"/>
          </p:cNvSpPr>
          <p:nvPr>
            <p:ph type="sldNum" sz="quarter" idx="12"/>
          </p:nvPr>
        </p:nvSpPr>
        <p:spPr>
          <a:xfrm>
            <a:off x="8174736" y="2272"/>
            <a:ext cx="762000" cy="365760"/>
          </a:xfrm>
        </p:spPr>
        <p:txBody>
          <a:bodyPr/>
          <a:lstStyle/>
          <a:p>
            <a:fld id="{BC45DA33-D7DA-4165-881B-3D80EBD10528}"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127ADB65-FFBB-4B17-8344-CFCB4FDEBE63}" type="datetimeFigureOut">
              <a:rPr kumimoji="1" lang="ja-JP" altLang="en-US" smtClean="0"/>
              <a:pPr/>
              <a:t>2018/8/2</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BC45DA33-D7DA-4165-881B-3D80EBD10528}"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353496" y="1101970"/>
            <a:ext cx="3383280" cy="877824"/>
          </a:xfrm>
        </p:spPr>
        <p:txBody>
          <a:bodyPr anchor="b"/>
          <a:lstStyle>
            <a:lvl1pPr algn="l">
              <a:buNone/>
              <a:defRPr sz="1800" b="1"/>
            </a:lvl1pPr>
          </a:lstStyle>
          <a:p>
            <a:r>
              <a:rPr kumimoji="0" lang="ja-JP" altLang="en-US"/>
              <a:t>マスタ タイトルの書式設定</a:t>
            </a:r>
            <a:endParaRPr kumimoji="0" lang="en-US"/>
          </a:p>
        </p:txBody>
      </p:sp>
      <p:sp>
        <p:nvSpPr>
          <p:cNvPr id="3" name="テキスト プレースホルダ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fld id="{127ADB65-FFBB-4B17-8344-CFCB4FDEBE63}" type="datetimeFigureOut">
              <a:rPr kumimoji="1" lang="ja-JP" altLang="en-US" smtClean="0"/>
              <a:pPr/>
              <a:t>2018/8/2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BC45DA33-D7DA-4165-881B-3D80EBD10528}"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ja-JP" altLang="en-US"/>
              <a:t>アイコンをクリックして図を追加</a:t>
            </a:r>
            <a:endParaRPr kumimoji="0" lang="en-US" dirty="0"/>
          </a:p>
        </p:txBody>
      </p:sp>
      <p:sp>
        <p:nvSpPr>
          <p:cNvPr id="4" name="テキスト プレースホルダ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a:t>マスタ テキストの書式設定</a:t>
            </a:r>
          </a:p>
        </p:txBody>
      </p:sp>
      <p:sp>
        <p:nvSpPr>
          <p:cNvPr id="5" name="日付プレースホルダ 4"/>
          <p:cNvSpPr>
            <a:spLocks noGrp="1"/>
          </p:cNvSpPr>
          <p:nvPr>
            <p:ph type="dt" sz="half" idx="10"/>
          </p:nvPr>
        </p:nvSpPr>
        <p:spPr/>
        <p:txBody>
          <a:bodyPr/>
          <a:lstStyle/>
          <a:p>
            <a:fld id="{127ADB65-FFBB-4B17-8344-CFCB4FDEBE63}" type="datetimeFigureOut">
              <a:rPr kumimoji="1" lang="ja-JP" altLang="en-US" smtClean="0"/>
              <a:pPr/>
              <a:t>2018/8/2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BC45DA33-D7DA-4165-881B-3D80EBD10528}"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正方形/長方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正方形/長方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正方形/長方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正方形/長方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正方形/長方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角丸四角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角丸四角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正方形/長方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正方形/長方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正方形/長方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正方形/長方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正方形/長方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正方形/長方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タイトル プレースホルダ 21"/>
          <p:cNvSpPr>
            <a:spLocks noGrp="1"/>
          </p:cNvSpPr>
          <p:nvPr>
            <p:ph type="title"/>
          </p:nvPr>
        </p:nvSpPr>
        <p:spPr>
          <a:xfrm>
            <a:off x="457200" y="1143000"/>
            <a:ext cx="8229600" cy="1066800"/>
          </a:xfrm>
          <a:prstGeom prst="rect">
            <a:avLst/>
          </a:prstGeom>
        </p:spPr>
        <p:txBody>
          <a:bodyPr vert="horz" anchor="ctr">
            <a:normAutofit/>
          </a:bodyPr>
          <a:lstStyle/>
          <a:p>
            <a:r>
              <a:rPr kumimoji="0" lang="ja-JP" altLang="en-US"/>
              <a:t>マスタ タイトルの書式設定</a:t>
            </a:r>
            <a:endParaRPr kumimoji="0" lang="en-US"/>
          </a:p>
        </p:txBody>
      </p:sp>
      <p:sp>
        <p:nvSpPr>
          <p:cNvPr id="13" name="テキスト プレースホルダ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4" name="日付プレースホルダ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27ADB65-FFBB-4B17-8344-CFCB4FDEBE63}" type="datetimeFigureOut">
              <a:rPr kumimoji="1" lang="ja-JP" altLang="en-US" smtClean="0"/>
              <a:pPr/>
              <a:t>2018/8/2</a:t>
            </a:fld>
            <a:endParaRPr kumimoji="1" lang="ja-JP" altLang="en-US"/>
          </a:p>
        </p:txBody>
      </p:sp>
      <p:sp>
        <p:nvSpPr>
          <p:cNvPr id="3" name="フッター プレースホルダ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kumimoji="1" lang="ja-JP" altLang="en-US"/>
          </a:p>
        </p:txBody>
      </p:sp>
      <p:sp>
        <p:nvSpPr>
          <p:cNvPr id="23" name="スライド番号プレースホルダ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C45DA33-D7DA-4165-881B-3D80EBD10528}"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1"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1"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1"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1"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1"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1"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1"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1"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1"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1" sz="1400" kern="1200" baseline="0">
          <a:solidFill>
            <a:schemeClr val="accent3"/>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en-US" altLang="ja-JP" sz="4000" dirty="0" err="1" smtClean="0">
                <a:latin typeface="HGｺﾞｼｯｸE" pitchFamily="49" charset="-128"/>
                <a:ea typeface="HGｺﾞｼｯｸE" pitchFamily="49" charset="-128"/>
              </a:rPr>
              <a:t>GitHub</a:t>
            </a:r>
            <a:r>
              <a:rPr kumimoji="1" lang="ja-JP" altLang="en-US" sz="4000" dirty="0" smtClean="0">
                <a:latin typeface="HGｺﾞｼｯｸE" pitchFamily="49" charset="-128"/>
                <a:ea typeface="HGｺﾞｼｯｸE" pitchFamily="49" charset="-128"/>
              </a:rPr>
              <a:t>を用いた電子メール中の議論と</a:t>
            </a:r>
            <a:r>
              <a:rPr kumimoji="1" lang="en-US" altLang="ja-JP" sz="4000" dirty="0" smtClean="0">
                <a:latin typeface="HGｺﾞｼｯｸE" pitchFamily="49" charset="-128"/>
                <a:ea typeface="HGｺﾞｼｯｸE" pitchFamily="49" charset="-128"/>
              </a:rPr>
              <a:t/>
            </a:r>
            <a:br>
              <a:rPr kumimoji="1" lang="en-US" altLang="ja-JP" sz="4000" dirty="0" smtClean="0">
                <a:latin typeface="HGｺﾞｼｯｸE" pitchFamily="49" charset="-128"/>
                <a:ea typeface="HGｺﾞｼｯｸE" pitchFamily="49" charset="-128"/>
              </a:rPr>
            </a:br>
            <a:r>
              <a:rPr kumimoji="1" lang="ja-JP" altLang="en-US" sz="4000" dirty="0" smtClean="0">
                <a:latin typeface="HGｺﾞｼｯｸE" pitchFamily="49" charset="-128"/>
                <a:ea typeface="HGｺﾞｼｯｸE" pitchFamily="49" charset="-128"/>
              </a:rPr>
              <a:t>介在ドキュメントの管理支援</a:t>
            </a:r>
            <a:r>
              <a:rPr kumimoji="1" lang="en-US" altLang="ja-JP" dirty="0" smtClean="0"/>
              <a:t/>
            </a:r>
            <a:br>
              <a:rPr kumimoji="1" lang="en-US" altLang="ja-JP" dirty="0" smtClean="0"/>
            </a:b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latin typeface="ＭＳ ゴシック" pitchFamily="49" charset="-128"/>
                <a:ea typeface="ＭＳ ゴシック" pitchFamily="49" charset="-128"/>
              </a:rPr>
              <a:t>中村研究室</a:t>
            </a:r>
            <a:endParaRPr kumimoji="1" lang="en-US" altLang="ja-JP" dirty="0" smtClean="0">
              <a:latin typeface="ＭＳ ゴシック" pitchFamily="49" charset="-128"/>
              <a:ea typeface="ＭＳ ゴシック" pitchFamily="49" charset="-128"/>
            </a:endParaRPr>
          </a:p>
          <a:p>
            <a:r>
              <a:rPr lang="en-US" altLang="ja-JP" dirty="0" smtClean="0">
                <a:latin typeface="ＭＳ ゴシック" pitchFamily="49" charset="-128"/>
                <a:ea typeface="ＭＳ ゴシック" pitchFamily="49" charset="-128"/>
              </a:rPr>
              <a:t>211510031</a:t>
            </a:r>
            <a:r>
              <a:rPr lang="ja-JP" altLang="en-US" dirty="0" smtClean="0">
                <a:latin typeface="ＭＳ ゴシック" pitchFamily="49" charset="-128"/>
                <a:ea typeface="ＭＳ ゴシック" pitchFamily="49" charset="-128"/>
              </a:rPr>
              <a:t>　岩本 翼</a:t>
            </a:r>
            <a:endParaRPr kumimoji="1" lang="ja-JP" altLang="en-US" dirty="0">
              <a:latin typeface="ＭＳ ゴシック" pitchFamily="49" charset="-128"/>
              <a:ea typeface="ＭＳ ゴシック" pitchFamily="49"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4"/>
          <p:cNvSpPr>
            <a:spLocks noGrp="1" noChangeArrowheads="1"/>
          </p:cNvSpPr>
          <p:nvPr>
            <p:ph type="title" idx="4294967295"/>
          </p:nvPr>
        </p:nvSpPr>
        <p:spPr>
          <a:xfrm>
            <a:off x="228600" y="654050"/>
            <a:ext cx="8686800" cy="685800"/>
          </a:xfrm>
          <a:solidFill>
            <a:srgbClr val="E5FFE5"/>
          </a:solidFill>
          <a:ln w="19050">
            <a:solidFill>
              <a:srgbClr val="003A42"/>
            </a:solidFill>
          </a:ln>
        </p:spPr>
        <p:txBody>
          <a:bodyPr>
            <a:normAutofit fontScale="90000"/>
          </a:bodyPr>
          <a:lstStyle/>
          <a:p>
            <a:pPr algn="ctr" eaLnBrk="1" hangingPunct="1"/>
            <a:r>
              <a:rPr lang="ja-JP" altLang="en-US" sz="4000" dirty="0" smtClean="0">
                <a:latin typeface="HGｺﾞｼｯｸE" pitchFamily="49" charset="-128"/>
                <a:ea typeface="HGｺﾞｼｯｸE" pitchFamily="49" charset="-128"/>
              </a:rPr>
              <a:t>背景</a:t>
            </a:r>
          </a:p>
        </p:txBody>
      </p:sp>
      <p:sp>
        <p:nvSpPr>
          <p:cNvPr id="14" name="正方形/長方形 13"/>
          <p:cNvSpPr/>
          <p:nvPr/>
        </p:nvSpPr>
        <p:spPr>
          <a:xfrm>
            <a:off x="228600" y="1860549"/>
            <a:ext cx="8686800" cy="784225"/>
          </a:xfrm>
          <a:prstGeom prst="rect">
            <a:avLst/>
          </a:prstGeom>
          <a:solidFill>
            <a:schemeClr val="accent4">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latin typeface="ＭＳ ゴシック" pitchFamily="49" charset="-128"/>
                <a:ea typeface="ＭＳ ゴシック" pitchFamily="49" charset="-128"/>
              </a:rPr>
              <a:t>電子メールを介したドキュメントのやり取りが行われている</a:t>
            </a:r>
            <a:endParaRPr kumimoji="1" lang="ja-JP" altLang="en-US" sz="2400" dirty="0">
              <a:solidFill>
                <a:schemeClr val="tx1"/>
              </a:solidFill>
              <a:latin typeface="ＭＳ ゴシック" pitchFamily="49" charset="-128"/>
              <a:ea typeface="ＭＳ ゴシック" pitchFamily="49" charset="-128"/>
            </a:endParaRPr>
          </a:p>
        </p:txBody>
      </p:sp>
      <p:sp>
        <p:nvSpPr>
          <p:cNvPr id="15" name="テキスト ボックス 14"/>
          <p:cNvSpPr txBox="1"/>
          <p:nvPr/>
        </p:nvSpPr>
        <p:spPr>
          <a:xfrm>
            <a:off x="155575" y="1377950"/>
            <a:ext cx="3149600" cy="461665"/>
          </a:xfrm>
          <a:prstGeom prst="rect">
            <a:avLst/>
          </a:prstGeom>
          <a:noFill/>
        </p:spPr>
        <p:txBody>
          <a:bodyPr wrap="square" rtlCol="0">
            <a:spAutoFit/>
          </a:bodyPr>
          <a:lstStyle/>
          <a:p>
            <a:pPr algn="ctr"/>
            <a:r>
              <a:rPr kumimoji="1" lang="en-US" altLang="ja-JP" sz="2400" dirty="0" smtClean="0">
                <a:latin typeface="ＭＳ ゴシック" pitchFamily="49" charset="-128"/>
                <a:ea typeface="ＭＳ ゴシック" pitchFamily="49" charset="-128"/>
              </a:rPr>
              <a:t>Gmail</a:t>
            </a:r>
            <a:r>
              <a:rPr kumimoji="1" lang="ja-JP" altLang="en-US" sz="2400" dirty="0" smtClean="0">
                <a:latin typeface="ＭＳ ゴシック" pitchFamily="49" charset="-128"/>
                <a:ea typeface="ＭＳ ゴシック" pitchFamily="49" charset="-128"/>
              </a:rPr>
              <a:t>や</a:t>
            </a:r>
            <a:r>
              <a:rPr kumimoji="1" lang="en-US" altLang="ja-JP" sz="2400" dirty="0" smtClean="0">
                <a:latin typeface="ＭＳ ゴシック" pitchFamily="49" charset="-128"/>
                <a:ea typeface="ＭＳ ゴシック" pitchFamily="49" charset="-128"/>
              </a:rPr>
              <a:t>Outlook</a:t>
            </a:r>
            <a:r>
              <a:rPr kumimoji="1" lang="ja-JP" altLang="en-US" sz="2400" dirty="0" smtClean="0">
                <a:latin typeface="ＭＳ ゴシック" pitchFamily="49" charset="-128"/>
                <a:ea typeface="ＭＳ ゴシック" pitchFamily="49" charset="-128"/>
              </a:rPr>
              <a:t>など</a:t>
            </a:r>
            <a:endParaRPr kumimoji="1" lang="ja-JP" altLang="en-US" sz="2400" dirty="0">
              <a:latin typeface="ＭＳ ゴシック" pitchFamily="49" charset="-128"/>
              <a:ea typeface="ＭＳ ゴシック" pitchFamily="49" charset="-128"/>
            </a:endParaRPr>
          </a:p>
        </p:txBody>
      </p:sp>
      <p:sp>
        <p:nvSpPr>
          <p:cNvPr id="18" name="テキスト ボックス 17"/>
          <p:cNvSpPr txBox="1"/>
          <p:nvPr/>
        </p:nvSpPr>
        <p:spPr>
          <a:xfrm>
            <a:off x="228600" y="2825750"/>
            <a:ext cx="8686800" cy="1938992"/>
          </a:xfrm>
          <a:prstGeom prst="rect">
            <a:avLst/>
          </a:prstGeom>
          <a:noFill/>
        </p:spPr>
        <p:txBody>
          <a:bodyPr wrap="square" rtlCol="0">
            <a:spAutoFit/>
          </a:bodyPr>
          <a:lstStyle/>
          <a:p>
            <a:r>
              <a:rPr lang="ja-JP" altLang="en-US" sz="2400" dirty="0" smtClean="0">
                <a:latin typeface="ＭＳ ゴシック" pitchFamily="49" charset="-128"/>
                <a:ea typeface="ＭＳ ゴシック" pitchFamily="49" charset="-128"/>
              </a:rPr>
              <a:t>・メール内でドキュメントに関する</a:t>
            </a:r>
            <a:endParaRPr lang="en-US" altLang="ja-JP" sz="2400" dirty="0" smtClean="0">
              <a:latin typeface="ＭＳ ゴシック" pitchFamily="49" charset="-128"/>
              <a:ea typeface="ＭＳ ゴシック" pitchFamily="49" charset="-128"/>
            </a:endParaRPr>
          </a:p>
          <a:p>
            <a:r>
              <a:rPr kumimoji="1" lang="ja-JP" altLang="en-US" sz="2400" dirty="0" smtClean="0">
                <a:latin typeface="ＭＳ ゴシック" pitchFamily="49" charset="-128"/>
                <a:ea typeface="ＭＳ ゴシック" pitchFamily="49" charset="-128"/>
              </a:rPr>
              <a:t>　</a:t>
            </a:r>
            <a:r>
              <a:rPr kumimoji="1" lang="ja-JP" altLang="en-US" sz="2400" u="sng" dirty="0" smtClean="0">
                <a:solidFill>
                  <a:srgbClr val="0070C0"/>
                </a:solidFill>
                <a:latin typeface="ＭＳ ゴシック" pitchFamily="49" charset="-128"/>
                <a:ea typeface="ＭＳ ゴシック" pitchFamily="49" charset="-128"/>
              </a:rPr>
              <a:t>コメントや補足の説明</a:t>
            </a:r>
            <a:r>
              <a:rPr kumimoji="1" lang="ja-JP" altLang="en-US" sz="2400" dirty="0" smtClean="0">
                <a:latin typeface="ＭＳ ゴシック" pitchFamily="49" charset="-128"/>
                <a:ea typeface="ＭＳ ゴシック" pitchFamily="49" charset="-128"/>
              </a:rPr>
              <a:t>が述べられることがある</a:t>
            </a:r>
            <a:endParaRPr kumimoji="1" lang="en-US" altLang="ja-JP" sz="2400" dirty="0" smtClean="0">
              <a:latin typeface="ＭＳ ゴシック" pitchFamily="49" charset="-128"/>
              <a:ea typeface="ＭＳ ゴシック" pitchFamily="49" charset="-128"/>
            </a:endParaRPr>
          </a:p>
          <a:p>
            <a:endParaRPr kumimoji="1" lang="en-US" altLang="ja-JP" sz="2400" dirty="0" smtClean="0">
              <a:latin typeface="ＭＳ ゴシック" pitchFamily="49" charset="-128"/>
              <a:ea typeface="ＭＳ ゴシック" pitchFamily="49" charset="-128"/>
            </a:endParaRPr>
          </a:p>
          <a:p>
            <a:r>
              <a:rPr lang="ja-JP" altLang="en-US" sz="2400" dirty="0" smtClean="0">
                <a:latin typeface="ＭＳ ゴシック" pitchFamily="49" charset="-128"/>
                <a:ea typeface="ＭＳ ゴシック" pitchFamily="49" charset="-128"/>
              </a:rPr>
              <a:t>・コメントを基にドキュメントの推敲・更新される度，</a:t>
            </a:r>
            <a:endParaRPr lang="en-US" altLang="ja-JP" sz="2400" dirty="0" smtClean="0">
              <a:latin typeface="ＭＳ ゴシック" pitchFamily="49" charset="-128"/>
              <a:ea typeface="ＭＳ ゴシック" pitchFamily="49" charset="-128"/>
            </a:endParaRPr>
          </a:p>
          <a:p>
            <a:r>
              <a:rPr kumimoji="1" lang="ja-JP" altLang="en-US" sz="2400" dirty="0" smtClean="0">
                <a:latin typeface="ＭＳ ゴシック" pitchFamily="49" charset="-128"/>
                <a:ea typeface="ＭＳ ゴシック" pitchFamily="49" charset="-128"/>
              </a:rPr>
              <a:t>　</a:t>
            </a:r>
            <a:r>
              <a:rPr kumimoji="1" lang="ja-JP" altLang="en-US" sz="2400" u="sng" dirty="0" smtClean="0">
                <a:solidFill>
                  <a:srgbClr val="0070C0"/>
                </a:solidFill>
                <a:latin typeface="ＭＳ ゴシック" pitchFamily="49" charset="-128"/>
                <a:ea typeface="ＭＳ ゴシック" pitchFamily="49" charset="-128"/>
              </a:rPr>
              <a:t>多くの更新されたドキュメントが存在</a:t>
            </a:r>
            <a:endParaRPr kumimoji="1" lang="ja-JP" altLang="en-US" sz="2400" u="sng" dirty="0">
              <a:solidFill>
                <a:srgbClr val="0070C0"/>
              </a:solidFill>
              <a:latin typeface="ＭＳ ゴシック" pitchFamily="49" charset="-128"/>
              <a:ea typeface="ＭＳ ゴシック" pitchFamily="49" charset="-128"/>
            </a:endParaRPr>
          </a:p>
        </p:txBody>
      </p:sp>
      <p:sp>
        <p:nvSpPr>
          <p:cNvPr id="19" name="下矢印 18"/>
          <p:cNvSpPr/>
          <p:nvPr/>
        </p:nvSpPr>
        <p:spPr>
          <a:xfrm>
            <a:off x="4330700" y="4816475"/>
            <a:ext cx="482600" cy="3619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349250" y="5299075"/>
            <a:ext cx="8445500" cy="1266826"/>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b="1" dirty="0" smtClean="0">
                <a:solidFill>
                  <a:schemeClr val="tx1"/>
                </a:solidFill>
                <a:latin typeface="ＭＳ ゴシック" pitchFamily="49" charset="-128"/>
                <a:ea typeface="ＭＳ ゴシック" pitchFamily="49" charset="-128"/>
              </a:rPr>
              <a:t>ドキュメントの推敲の上で</a:t>
            </a:r>
            <a:endParaRPr kumimoji="1" lang="en-US" altLang="ja-JP" sz="2400" b="1" dirty="0" smtClean="0">
              <a:solidFill>
                <a:schemeClr val="tx1"/>
              </a:solidFill>
              <a:latin typeface="ＭＳ ゴシック" pitchFamily="49" charset="-128"/>
              <a:ea typeface="ＭＳ ゴシック" pitchFamily="49" charset="-128"/>
            </a:endParaRPr>
          </a:p>
          <a:p>
            <a:pPr algn="ctr"/>
            <a:r>
              <a:rPr kumimoji="1" lang="ja-JP" altLang="en-US" sz="2400" b="1" u="sng" dirty="0" smtClean="0">
                <a:solidFill>
                  <a:schemeClr val="tx1"/>
                </a:solidFill>
                <a:latin typeface="ＭＳ ゴシック" pitchFamily="49" charset="-128"/>
                <a:ea typeface="ＭＳ ゴシック" pitchFamily="49" charset="-128"/>
              </a:rPr>
              <a:t>ドキュメントと関するコメントを的確に把握すること</a:t>
            </a:r>
            <a:endParaRPr kumimoji="1" lang="en-US" altLang="ja-JP" sz="2400" b="1" u="sng" dirty="0" smtClean="0">
              <a:solidFill>
                <a:schemeClr val="tx1"/>
              </a:solidFill>
              <a:latin typeface="ＭＳ ゴシック" pitchFamily="49" charset="-128"/>
              <a:ea typeface="ＭＳ ゴシック" pitchFamily="49" charset="-128"/>
            </a:endParaRPr>
          </a:p>
          <a:p>
            <a:pPr algn="ctr"/>
            <a:r>
              <a:rPr lang="ja-JP" altLang="en-US" sz="2400" b="1" dirty="0" smtClean="0">
                <a:solidFill>
                  <a:schemeClr val="tx1"/>
                </a:solidFill>
                <a:latin typeface="ＭＳ ゴシック" pitchFamily="49" charset="-128"/>
                <a:ea typeface="ＭＳ ゴシック" pitchFamily="49" charset="-128"/>
              </a:rPr>
              <a:t>重要だが困難</a:t>
            </a:r>
            <a:endParaRPr kumimoji="1" lang="ja-JP" altLang="en-US" sz="2400" b="1" dirty="0">
              <a:solidFill>
                <a:schemeClr val="tx1"/>
              </a:solidFill>
              <a:latin typeface="ＭＳ ゴシック" pitchFamily="49" charset="-128"/>
              <a:ea typeface="ＭＳ ゴシック" pitchFamily="49"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4"/>
          <p:cNvSpPr>
            <a:spLocks noGrp="1" noChangeArrowheads="1"/>
          </p:cNvSpPr>
          <p:nvPr>
            <p:ph type="title" idx="4294967295"/>
          </p:nvPr>
        </p:nvSpPr>
        <p:spPr>
          <a:xfrm>
            <a:off x="711200" y="654050"/>
            <a:ext cx="7772400" cy="685800"/>
          </a:xfrm>
          <a:solidFill>
            <a:srgbClr val="E5FFE5"/>
          </a:solidFill>
          <a:ln w="19050">
            <a:solidFill>
              <a:srgbClr val="003A42"/>
            </a:solidFill>
          </a:ln>
        </p:spPr>
        <p:txBody>
          <a:bodyPr>
            <a:normAutofit fontScale="90000"/>
          </a:bodyPr>
          <a:lstStyle/>
          <a:p>
            <a:pPr algn="ctr" eaLnBrk="1" hangingPunct="1"/>
            <a:r>
              <a:rPr lang="ja-JP" altLang="en-US" dirty="0" smtClean="0">
                <a:latin typeface="HGｺﾞｼｯｸE" pitchFamily="49" charset="-128"/>
                <a:ea typeface="HGｺﾞｼｯｸE" pitchFamily="49" charset="-128"/>
              </a:rPr>
              <a:t>関連研究</a:t>
            </a:r>
            <a:endParaRPr lang="ja-JP" altLang="en-US" sz="4000" dirty="0" smtClean="0">
              <a:latin typeface="HGｺﾞｼｯｸE" pitchFamily="49" charset="-128"/>
              <a:ea typeface="HGｺﾞｼｯｸE" pitchFamily="49" charset="-128"/>
            </a:endParaRPr>
          </a:p>
        </p:txBody>
      </p:sp>
      <p:sp>
        <p:nvSpPr>
          <p:cNvPr id="6" name="正方形/長方形 5"/>
          <p:cNvSpPr/>
          <p:nvPr/>
        </p:nvSpPr>
        <p:spPr>
          <a:xfrm>
            <a:off x="349250" y="2886075"/>
            <a:ext cx="8445500" cy="1085850"/>
          </a:xfrm>
          <a:prstGeom prst="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200" b="1" u="sng" dirty="0" smtClean="0">
                <a:solidFill>
                  <a:schemeClr val="tx1"/>
                </a:solidFill>
                <a:latin typeface="ＭＳ ゴシック" pitchFamily="49" charset="-128"/>
                <a:ea typeface="ＭＳ ゴシック" pitchFamily="49" charset="-128"/>
              </a:rPr>
              <a:t>問題点</a:t>
            </a:r>
            <a:r>
              <a:rPr kumimoji="1" lang="ja-JP" altLang="en-US" sz="2200" b="1" dirty="0" smtClean="0">
                <a:solidFill>
                  <a:schemeClr val="tx1"/>
                </a:solidFill>
                <a:latin typeface="ＭＳ ゴシック" pitchFamily="49" charset="-128"/>
                <a:ea typeface="ＭＳ ゴシック" pitchFamily="49" charset="-128"/>
              </a:rPr>
              <a:t>　単なるファイルを共有するならば電子メールでも構わないが，グループのメンバーが多くなると非効率</a:t>
            </a:r>
            <a:endParaRPr kumimoji="1" lang="ja-JP" altLang="en-US" sz="2200" b="1" dirty="0">
              <a:solidFill>
                <a:schemeClr val="tx1"/>
              </a:solidFill>
              <a:latin typeface="ＭＳ ゴシック" pitchFamily="49" charset="-128"/>
              <a:ea typeface="ＭＳ ゴシック" pitchFamily="49" charset="-128"/>
            </a:endParaRPr>
          </a:p>
        </p:txBody>
      </p:sp>
      <p:sp>
        <p:nvSpPr>
          <p:cNvPr id="7" name="テキスト ボックス 6"/>
          <p:cNvSpPr txBox="1"/>
          <p:nvPr/>
        </p:nvSpPr>
        <p:spPr>
          <a:xfrm>
            <a:off x="349250" y="1981199"/>
            <a:ext cx="8566150" cy="584775"/>
          </a:xfrm>
          <a:prstGeom prst="rect">
            <a:avLst/>
          </a:prstGeom>
          <a:noFill/>
        </p:spPr>
        <p:txBody>
          <a:bodyPr wrap="square" rtlCol="0">
            <a:spAutoFit/>
          </a:bodyPr>
          <a:lstStyle/>
          <a:p>
            <a:pPr algn="ctr"/>
            <a:endParaRPr kumimoji="1" lang="ja-JP" altLang="en-US" sz="3200" dirty="0">
              <a:latin typeface="HGｺﾞｼｯｸE" pitchFamily="49" charset="-128"/>
              <a:ea typeface="HGｺﾞｼｯｸE" pitchFamily="49" charset="-128"/>
            </a:endParaRPr>
          </a:p>
        </p:txBody>
      </p:sp>
      <p:sp>
        <p:nvSpPr>
          <p:cNvPr id="8" name="テキスト ボックス 7"/>
          <p:cNvSpPr txBox="1"/>
          <p:nvPr/>
        </p:nvSpPr>
        <p:spPr>
          <a:xfrm>
            <a:off x="530225" y="1852563"/>
            <a:ext cx="7902575" cy="3000821"/>
          </a:xfrm>
          <a:prstGeom prst="rect">
            <a:avLst/>
          </a:prstGeom>
          <a:noFill/>
        </p:spPr>
        <p:txBody>
          <a:bodyPr wrap="square" rtlCol="0">
            <a:spAutoFit/>
          </a:bodyPr>
          <a:lstStyle/>
          <a:p>
            <a:r>
              <a:rPr kumimoji="1" lang="ja-JP" altLang="en-US" sz="2100" b="1" u="sng" dirty="0" smtClean="0">
                <a:solidFill>
                  <a:srgbClr val="0070C0"/>
                </a:solidFill>
                <a:latin typeface="ＭＳ ゴシック" pitchFamily="49" charset="-128"/>
                <a:ea typeface="ＭＳ ゴシック" pitchFamily="49" charset="-128"/>
              </a:rPr>
              <a:t>ドキュメント共有・電子メールでの議論システムに関する研究</a:t>
            </a:r>
            <a:endParaRPr kumimoji="1" lang="en-US" altLang="ja-JP" sz="2100" b="1" u="sng" dirty="0" smtClean="0">
              <a:solidFill>
                <a:srgbClr val="0070C0"/>
              </a:solidFill>
              <a:latin typeface="ＭＳ ゴシック" pitchFamily="49" charset="-128"/>
              <a:ea typeface="ＭＳ ゴシック" pitchFamily="49" charset="-128"/>
            </a:endParaRPr>
          </a:p>
          <a:p>
            <a:pPr>
              <a:buFont typeface="Wingdings" pitchFamily="2" charset="2"/>
              <a:buChar char="l"/>
            </a:pPr>
            <a:r>
              <a:rPr lang="ja-JP" altLang="en-US" sz="2400" dirty="0" smtClean="0">
                <a:latin typeface="ＭＳ ゴシック" pitchFamily="49" charset="-128"/>
                <a:ea typeface="ＭＳ ゴシック" pitchFamily="49" charset="-128"/>
              </a:rPr>
              <a:t>グループ内ファイル共有システムに関する研究</a:t>
            </a:r>
            <a:r>
              <a:rPr lang="en-US" altLang="ja-JP" sz="2400" dirty="0" smtClean="0">
                <a:latin typeface="ＭＳ ゴシック" pitchFamily="49" charset="-128"/>
                <a:ea typeface="ＭＳ ゴシック" pitchFamily="49" charset="-128"/>
              </a:rPr>
              <a:t>[1</a:t>
            </a:r>
            <a:r>
              <a:rPr lang="en-US" altLang="ja-JP" sz="2400" dirty="0" smtClean="0">
                <a:latin typeface="ＭＳ ゴシック" pitchFamily="49" charset="-128"/>
                <a:ea typeface="ＭＳ ゴシック" pitchFamily="49" charset="-128"/>
              </a:rPr>
              <a:t>]</a:t>
            </a:r>
          </a:p>
          <a:p>
            <a:pPr>
              <a:buFont typeface="Wingdings" pitchFamily="2" charset="2"/>
              <a:buChar char="l"/>
            </a:pPr>
            <a:endParaRPr lang="en-US" altLang="ja-JP" sz="2400" dirty="0" smtClean="0">
              <a:latin typeface="ＭＳ ゴシック" pitchFamily="49" charset="-128"/>
              <a:ea typeface="ＭＳ ゴシック" pitchFamily="49" charset="-128"/>
            </a:endParaRPr>
          </a:p>
          <a:p>
            <a:pPr>
              <a:buFont typeface="Wingdings" pitchFamily="2" charset="2"/>
              <a:buChar char="l"/>
            </a:pPr>
            <a:endParaRPr lang="en-US" altLang="ja-JP" sz="2400" dirty="0" smtClean="0">
              <a:latin typeface="ＭＳ ゴシック" pitchFamily="49" charset="-128"/>
              <a:ea typeface="ＭＳ ゴシック" pitchFamily="49" charset="-128"/>
            </a:endParaRPr>
          </a:p>
          <a:p>
            <a:pPr>
              <a:buFont typeface="Wingdings" pitchFamily="2" charset="2"/>
              <a:buChar char="l"/>
            </a:pPr>
            <a:endParaRPr lang="en-US" altLang="ja-JP" sz="2400" dirty="0" smtClean="0">
              <a:latin typeface="ＭＳ ゴシック" pitchFamily="49" charset="-128"/>
              <a:ea typeface="ＭＳ ゴシック" pitchFamily="49" charset="-128"/>
            </a:endParaRPr>
          </a:p>
          <a:p>
            <a:pPr>
              <a:buFont typeface="Wingdings" pitchFamily="2" charset="2"/>
              <a:buChar char="l"/>
            </a:pPr>
            <a:endParaRPr lang="en-US" altLang="ja-JP" sz="2400" dirty="0" smtClean="0">
              <a:latin typeface="ＭＳ ゴシック" pitchFamily="49" charset="-128"/>
              <a:ea typeface="ＭＳ ゴシック" pitchFamily="49" charset="-128"/>
            </a:endParaRPr>
          </a:p>
          <a:p>
            <a:pPr>
              <a:buFont typeface="Wingdings" pitchFamily="2" charset="2"/>
              <a:buChar char="l"/>
            </a:pPr>
            <a:endParaRPr lang="en-US" altLang="ja-JP" sz="2400" dirty="0" smtClean="0">
              <a:latin typeface="ＭＳ ゴシック" pitchFamily="49" charset="-128"/>
              <a:ea typeface="ＭＳ ゴシック" pitchFamily="49" charset="-128"/>
            </a:endParaRPr>
          </a:p>
          <a:p>
            <a:pPr>
              <a:buFont typeface="Wingdings" pitchFamily="2" charset="2"/>
              <a:buChar char="l"/>
            </a:pPr>
            <a:r>
              <a:rPr lang="ja-JP" altLang="en-US" sz="2400" dirty="0" smtClean="0">
                <a:latin typeface="ＭＳ ゴシック" pitchFamily="49" charset="-128"/>
                <a:ea typeface="ＭＳ ゴシック" pitchFamily="49" charset="-128"/>
              </a:rPr>
              <a:t>編集過程情報を伝えるメールシステムに関する研究</a:t>
            </a:r>
            <a:r>
              <a:rPr kumimoji="1" lang="en-US" altLang="ja-JP" sz="2400" dirty="0" smtClean="0">
                <a:latin typeface="ＭＳ ゴシック" pitchFamily="49" charset="-128"/>
                <a:ea typeface="ＭＳ ゴシック" pitchFamily="49" charset="-128"/>
              </a:rPr>
              <a:t>[2]</a:t>
            </a:r>
            <a:endParaRPr kumimoji="1" lang="ja-JP" altLang="en-US" sz="2400" dirty="0">
              <a:latin typeface="ＭＳ ゴシック" pitchFamily="49" charset="-128"/>
              <a:ea typeface="ＭＳ ゴシック" pitchFamily="49" charset="-128"/>
            </a:endParaRPr>
          </a:p>
        </p:txBody>
      </p:sp>
      <p:sp>
        <p:nvSpPr>
          <p:cNvPr id="10" name="正方形/長方形 9"/>
          <p:cNvSpPr/>
          <p:nvPr/>
        </p:nvSpPr>
        <p:spPr>
          <a:xfrm>
            <a:off x="349250" y="5057775"/>
            <a:ext cx="8445500" cy="1085850"/>
          </a:xfrm>
          <a:prstGeom prst="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200" b="1" u="sng" dirty="0" smtClean="0">
                <a:solidFill>
                  <a:schemeClr val="tx1"/>
                </a:solidFill>
                <a:latin typeface="ＭＳ ゴシック" pitchFamily="49" charset="-128"/>
                <a:ea typeface="ＭＳ ゴシック" pitchFamily="49" charset="-128"/>
              </a:rPr>
              <a:t>問題点</a:t>
            </a:r>
            <a:r>
              <a:rPr kumimoji="1" lang="ja-JP" altLang="en-US" sz="2200" b="1" dirty="0" smtClean="0">
                <a:solidFill>
                  <a:schemeClr val="tx1"/>
                </a:solidFill>
                <a:latin typeface="ＭＳ ゴシック" pitchFamily="49" charset="-128"/>
                <a:ea typeface="ＭＳ ゴシック" pitchFamily="49" charset="-128"/>
              </a:rPr>
              <a:t>　送り手の気持ちや態度を推定することで，コメントの正　</a:t>
            </a:r>
            <a:endParaRPr kumimoji="1" lang="en-US" altLang="ja-JP" sz="2200" b="1" dirty="0" smtClean="0">
              <a:solidFill>
                <a:schemeClr val="tx1"/>
              </a:solidFill>
              <a:latin typeface="ＭＳ ゴシック" pitchFamily="49" charset="-128"/>
              <a:ea typeface="ＭＳ ゴシック" pitchFamily="49" charset="-128"/>
            </a:endParaRPr>
          </a:p>
          <a:p>
            <a:r>
              <a:rPr lang="ja-JP" altLang="en-US" sz="2200" b="1" dirty="0" smtClean="0">
                <a:solidFill>
                  <a:schemeClr val="tx1"/>
                </a:solidFill>
                <a:latin typeface="ＭＳ ゴシック" pitchFamily="49" charset="-128"/>
                <a:ea typeface="ＭＳ ゴシック" pitchFamily="49" charset="-128"/>
              </a:rPr>
              <a:t>　　　　</a:t>
            </a:r>
            <a:r>
              <a:rPr kumimoji="1" lang="ja-JP" altLang="en-US" sz="2200" b="1" dirty="0" smtClean="0">
                <a:solidFill>
                  <a:schemeClr val="tx1"/>
                </a:solidFill>
                <a:latin typeface="ＭＳ ゴシック" pitchFamily="49" charset="-128"/>
                <a:ea typeface="ＭＳ ゴシック" pitchFamily="49" charset="-128"/>
              </a:rPr>
              <a:t>確さが欠けてしまう</a:t>
            </a:r>
            <a:endParaRPr kumimoji="1" lang="ja-JP" altLang="en-US" sz="2200" b="1" dirty="0">
              <a:solidFill>
                <a:schemeClr val="tx1"/>
              </a:solidFill>
              <a:latin typeface="ＭＳ ゴシック" pitchFamily="49" charset="-128"/>
              <a:ea typeface="ＭＳ ゴシック" pitchFamily="49" charset="-12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4"/>
          <p:cNvSpPr>
            <a:spLocks noGrp="1" noChangeArrowheads="1"/>
          </p:cNvSpPr>
          <p:nvPr>
            <p:ph type="title" idx="4294967295"/>
          </p:nvPr>
        </p:nvSpPr>
        <p:spPr>
          <a:xfrm>
            <a:off x="711200" y="654050"/>
            <a:ext cx="7772400" cy="685800"/>
          </a:xfrm>
          <a:solidFill>
            <a:srgbClr val="E5FFE5"/>
          </a:solidFill>
          <a:ln w="19050">
            <a:solidFill>
              <a:srgbClr val="003A42"/>
            </a:solidFill>
          </a:ln>
        </p:spPr>
        <p:txBody>
          <a:bodyPr>
            <a:normAutofit fontScale="90000"/>
          </a:bodyPr>
          <a:lstStyle/>
          <a:p>
            <a:pPr algn="ctr" eaLnBrk="1" hangingPunct="1"/>
            <a:r>
              <a:rPr lang="ja-JP" altLang="en-US" dirty="0" smtClean="0">
                <a:latin typeface="HGｺﾞｼｯｸE" pitchFamily="49" charset="-128"/>
                <a:ea typeface="HGｺﾞｼｯｸE" pitchFamily="49" charset="-128"/>
              </a:rPr>
              <a:t>目的</a:t>
            </a:r>
            <a:endParaRPr lang="ja-JP" altLang="en-US" sz="4000" dirty="0" smtClean="0">
              <a:latin typeface="HGｺﾞｼｯｸE" pitchFamily="49" charset="-128"/>
              <a:ea typeface="HGｺﾞｼｯｸE" pitchFamily="49" charset="-128"/>
            </a:endParaRPr>
          </a:p>
        </p:txBody>
      </p:sp>
      <p:sp>
        <p:nvSpPr>
          <p:cNvPr id="6" name="正方形/長方形 5"/>
          <p:cNvSpPr/>
          <p:nvPr/>
        </p:nvSpPr>
        <p:spPr>
          <a:xfrm>
            <a:off x="409575" y="4937125"/>
            <a:ext cx="8445500" cy="1689100"/>
          </a:xfrm>
          <a:prstGeom prst="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88925" y="1739900"/>
            <a:ext cx="8566150" cy="1569660"/>
          </a:xfrm>
          <a:prstGeom prst="rect">
            <a:avLst/>
          </a:prstGeom>
          <a:noFill/>
        </p:spPr>
        <p:txBody>
          <a:bodyPr wrap="square" rtlCol="0">
            <a:spAutoFit/>
          </a:bodyPr>
          <a:lstStyle/>
          <a:p>
            <a:pPr algn="ctr"/>
            <a:r>
              <a:rPr kumimoji="1" lang="en-US" altLang="ja-JP" sz="3200" dirty="0" err="1" smtClean="0">
                <a:latin typeface="HGｺﾞｼｯｸE" pitchFamily="49" charset="-128"/>
                <a:ea typeface="HGｺﾞｼｯｸE" pitchFamily="49" charset="-128"/>
              </a:rPr>
              <a:t>GitHub</a:t>
            </a:r>
            <a:r>
              <a:rPr kumimoji="1" lang="ja-JP" altLang="en-US" sz="3200" dirty="0" smtClean="0">
                <a:latin typeface="HGｺﾞｼｯｸE" pitchFamily="49" charset="-128"/>
                <a:ea typeface="HGｺﾞｼｯｸE" pitchFamily="49" charset="-128"/>
              </a:rPr>
              <a:t>を用いた電子メール中の議論と</a:t>
            </a:r>
            <a:endParaRPr kumimoji="1" lang="en-US" altLang="ja-JP" sz="3200" dirty="0" smtClean="0">
              <a:latin typeface="HGｺﾞｼｯｸE" pitchFamily="49" charset="-128"/>
              <a:ea typeface="HGｺﾞｼｯｸE" pitchFamily="49" charset="-128"/>
            </a:endParaRPr>
          </a:p>
          <a:p>
            <a:pPr algn="ctr"/>
            <a:r>
              <a:rPr kumimoji="1" lang="ja-JP" altLang="en-US" sz="3200" dirty="0" smtClean="0">
                <a:latin typeface="HGｺﾞｼｯｸE" pitchFamily="49" charset="-128"/>
                <a:ea typeface="HGｺﾞｼｯｸE" pitchFamily="49" charset="-128"/>
              </a:rPr>
              <a:t>介在ドキュメントの管理支援</a:t>
            </a:r>
            <a:endParaRPr kumimoji="1" lang="en-US" altLang="ja-JP" sz="3200" dirty="0" smtClean="0">
              <a:latin typeface="HGｺﾞｼｯｸE" pitchFamily="49" charset="-128"/>
              <a:ea typeface="HGｺﾞｼｯｸE" pitchFamily="49" charset="-128"/>
            </a:endParaRPr>
          </a:p>
          <a:p>
            <a:pPr algn="ctr"/>
            <a:endParaRPr kumimoji="1" lang="ja-JP" altLang="en-US" sz="3200" dirty="0">
              <a:latin typeface="HGｺﾞｼｯｸE" pitchFamily="49" charset="-128"/>
              <a:ea typeface="HGｺﾞｼｯｸE" pitchFamily="49" charset="-128"/>
            </a:endParaRPr>
          </a:p>
        </p:txBody>
      </p:sp>
      <p:sp>
        <p:nvSpPr>
          <p:cNvPr id="8" name="正方形/長方形 7"/>
          <p:cNvSpPr/>
          <p:nvPr/>
        </p:nvSpPr>
        <p:spPr>
          <a:xfrm>
            <a:off x="711200" y="3067050"/>
            <a:ext cx="7842249" cy="108585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テキスト ボックス 9"/>
          <p:cNvSpPr txBox="1"/>
          <p:nvPr/>
        </p:nvSpPr>
        <p:spPr>
          <a:xfrm>
            <a:off x="650875" y="3129855"/>
            <a:ext cx="7842250" cy="954107"/>
          </a:xfrm>
          <a:prstGeom prst="rect">
            <a:avLst/>
          </a:prstGeom>
          <a:noFill/>
        </p:spPr>
        <p:txBody>
          <a:bodyPr wrap="square" rtlCol="0">
            <a:spAutoFit/>
          </a:bodyPr>
          <a:lstStyle/>
          <a:p>
            <a:pPr algn="ctr"/>
            <a:r>
              <a:rPr lang="ja-JP" altLang="en-US" sz="2800" b="1" dirty="0" smtClean="0">
                <a:latin typeface="ＭＳ ゴシック" pitchFamily="49" charset="-128"/>
                <a:ea typeface="ＭＳ ゴシック" pitchFamily="49" charset="-128"/>
              </a:rPr>
              <a:t>電子メール内のドキュメントとコメントを</a:t>
            </a:r>
            <a:endParaRPr lang="en-US" altLang="ja-JP" sz="2800" b="1" dirty="0" smtClean="0">
              <a:latin typeface="ＭＳ ゴシック" pitchFamily="49" charset="-128"/>
              <a:ea typeface="ＭＳ ゴシック" pitchFamily="49" charset="-128"/>
            </a:endParaRPr>
          </a:p>
          <a:p>
            <a:pPr algn="ctr"/>
            <a:r>
              <a:rPr lang="ja-JP" altLang="en-US" sz="2800" b="1" dirty="0" smtClean="0">
                <a:latin typeface="ＭＳ ゴシック" pitchFamily="49" charset="-128"/>
                <a:ea typeface="ＭＳ ゴシック" pitchFamily="49" charset="-128"/>
              </a:rPr>
              <a:t>共に容易に管理できるシステムの開発</a:t>
            </a:r>
            <a:endParaRPr lang="en-US" altLang="ja-JP" sz="2800" b="1" dirty="0" smtClean="0">
              <a:latin typeface="ＭＳ ゴシック" pitchFamily="49" charset="-128"/>
              <a:ea typeface="ＭＳ ゴシック" pitchFamily="49" charset="-128"/>
            </a:endParaRPr>
          </a:p>
        </p:txBody>
      </p:sp>
      <p:sp>
        <p:nvSpPr>
          <p:cNvPr id="11" name="下矢印 10"/>
          <p:cNvSpPr/>
          <p:nvPr/>
        </p:nvSpPr>
        <p:spPr>
          <a:xfrm>
            <a:off x="4270375" y="4213226"/>
            <a:ext cx="603250" cy="6032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409575" y="5184596"/>
            <a:ext cx="8505825" cy="1200329"/>
          </a:xfrm>
          <a:prstGeom prst="rect">
            <a:avLst/>
          </a:prstGeom>
          <a:noFill/>
        </p:spPr>
        <p:txBody>
          <a:bodyPr wrap="square" rtlCol="0">
            <a:spAutoFit/>
          </a:bodyPr>
          <a:lstStyle/>
          <a:p>
            <a:pPr algn="ctr"/>
            <a:r>
              <a:rPr lang="ja-JP" altLang="en-US" sz="3600" u="sng" dirty="0" smtClean="0">
                <a:solidFill>
                  <a:srgbClr val="C00000"/>
                </a:solidFill>
                <a:latin typeface="HGｺﾞｼｯｸE" pitchFamily="49" charset="-128"/>
                <a:ea typeface="HGｺﾞｼｯｸE" pitchFamily="49" charset="-128"/>
              </a:rPr>
              <a:t>電子メールと</a:t>
            </a:r>
            <a:r>
              <a:rPr lang="en-US" altLang="ja-JP" sz="3600" u="sng" dirty="0" err="1" smtClean="0">
                <a:solidFill>
                  <a:srgbClr val="C00000"/>
                </a:solidFill>
                <a:latin typeface="HGｺﾞｼｯｸE" pitchFamily="49" charset="-128"/>
                <a:ea typeface="HGｺﾞｼｯｸE" pitchFamily="49" charset="-128"/>
              </a:rPr>
              <a:t>GitHub</a:t>
            </a:r>
            <a:r>
              <a:rPr lang="ja-JP" altLang="en-US" sz="3600" u="sng" dirty="0" smtClean="0">
                <a:solidFill>
                  <a:srgbClr val="C00000"/>
                </a:solidFill>
                <a:latin typeface="HGｺﾞｼｯｸE" pitchFamily="49" charset="-128"/>
                <a:ea typeface="HGｺﾞｼｯｸE" pitchFamily="49" charset="-128"/>
              </a:rPr>
              <a:t>の連携を活用した</a:t>
            </a:r>
            <a:endParaRPr lang="en-US" altLang="ja-JP" sz="3600" u="sng" dirty="0" smtClean="0">
              <a:solidFill>
                <a:srgbClr val="C00000"/>
              </a:solidFill>
              <a:latin typeface="HGｺﾞｼｯｸE" pitchFamily="49" charset="-128"/>
              <a:ea typeface="HGｺﾞｼｯｸE" pitchFamily="49" charset="-128"/>
            </a:endParaRPr>
          </a:p>
          <a:p>
            <a:pPr algn="ctr"/>
            <a:r>
              <a:rPr lang="ja-JP" altLang="en-US" sz="3600" u="sng" dirty="0" smtClean="0">
                <a:solidFill>
                  <a:srgbClr val="C00000"/>
                </a:solidFill>
                <a:latin typeface="HGｺﾞｼｯｸE" pitchFamily="49" charset="-128"/>
                <a:ea typeface="HGｺﾞｼｯｸE" pitchFamily="49" charset="-128"/>
              </a:rPr>
              <a:t>より効率的な作業を図る</a:t>
            </a:r>
            <a:endParaRPr lang="en-US" altLang="ja-JP" sz="3600" u="sng" dirty="0" smtClean="0">
              <a:solidFill>
                <a:srgbClr val="C00000"/>
              </a:solidFill>
              <a:latin typeface="HGｺﾞｼｯｸE" pitchFamily="49" charset="-128"/>
              <a:ea typeface="HGｺﾞｼｯｸE" pitchFamily="49"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4"/>
          <p:cNvSpPr>
            <a:spLocks noGrp="1" noChangeArrowheads="1"/>
          </p:cNvSpPr>
          <p:nvPr>
            <p:ph type="title" idx="4294967295"/>
          </p:nvPr>
        </p:nvSpPr>
        <p:spPr>
          <a:xfrm>
            <a:off x="711200" y="654050"/>
            <a:ext cx="7772400" cy="685800"/>
          </a:xfrm>
          <a:solidFill>
            <a:srgbClr val="E5FFE5"/>
          </a:solidFill>
          <a:ln w="19050">
            <a:solidFill>
              <a:srgbClr val="003A42"/>
            </a:solidFill>
          </a:ln>
        </p:spPr>
        <p:txBody>
          <a:bodyPr>
            <a:normAutofit fontScale="90000"/>
          </a:bodyPr>
          <a:lstStyle/>
          <a:p>
            <a:pPr algn="ctr" eaLnBrk="1" hangingPunct="1"/>
            <a:r>
              <a:rPr lang="ja-JP" altLang="en-US" dirty="0" smtClean="0">
                <a:latin typeface="HGｺﾞｼｯｸE" pitchFamily="49" charset="-128"/>
                <a:ea typeface="HGｺﾞｼｯｸE" pitchFamily="49" charset="-128"/>
              </a:rPr>
              <a:t>問題点</a:t>
            </a:r>
            <a:endParaRPr lang="ja-JP" altLang="en-US" sz="4000" dirty="0" smtClean="0">
              <a:latin typeface="HGｺﾞｼｯｸE" pitchFamily="49" charset="-128"/>
              <a:ea typeface="HGｺﾞｼｯｸE" pitchFamily="49" charset="-128"/>
            </a:endParaRPr>
          </a:p>
        </p:txBody>
      </p:sp>
      <p:sp>
        <p:nvSpPr>
          <p:cNvPr id="7" name="テキスト ボックス 6"/>
          <p:cNvSpPr txBox="1"/>
          <p:nvPr/>
        </p:nvSpPr>
        <p:spPr>
          <a:xfrm>
            <a:off x="349250" y="1981199"/>
            <a:ext cx="8566150" cy="584775"/>
          </a:xfrm>
          <a:prstGeom prst="rect">
            <a:avLst/>
          </a:prstGeom>
          <a:noFill/>
        </p:spPr>
        <p:txBody>
          <a:bodyPr wrap="square" rtlCol="0">
            <a:spAutoFit/>
          </a:bodyPr>
          <a:lstStyle/>
          <a:p>
            <a:pPr algn="ctr"/>
            <a:endParaRPr kumimoji="1" lang="ja-JP" altLang="en-US" sz="3200" dirty="0">
              <a:latin typeface="HGｺﾞｼｯｸE" pitchFamily="49" charset="-128"/>
              <a:ea typeface="HGｺﾞｼｯｸE" pitchFamily="49" charset="-128"/>
            </a:endParaRPr>
          </a:p>
        </p:txBody>
      </p:sp>
      <p:sp>
        <p:nvSpPr>
          <p:cNvPr id="8" name="正方形/長方形 7"/>
          <p:cNvSpPr/>
          <p:nvPr/>
        </p:nvSpPr>
        <p:spPr>
          <a:xfrm>
            <a:off x="711200" y="1739900"/>
            <a:ext cx="7781925" cy="1447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dirty="0" smtClean="0">
                <a:solidFill>
                  <a:schemeClr val="tx1"/>
                </a:solidFill>
                <a:latin typeface="HGｺﾞｼｯｸE" pitchFamily="49" charset="-128"/>
                <a:ea typeface="HGｺﾞｼｯｸE" pitchFamily="49" charset="-128"/>
              </a:rPr>
              <a:t>・添付ファイルは様々な形式が存在</a:t>
            </a:r>
            <a:endParaRPr kumimoji="1" lang="en-US" altLang="ja-JP" sz="2800" dirty="0" smtClean="0">
              <a:solidFill>
                <a:schemeClr val="tx1"/>
              </a:solidFill>
              <a:latin typeface="HGｺﾞｼｯｸE" pitchFamily="49" charset="-128"/>
              <a:ea typeface="HGｺﾞｼｯｸE" pitchFamily="49" charset="-128"/>
            </a:endParaRPr>
          </a:p>
          <a:p>
            <a:r>
              <a:rPr lang="ja-JP" altLang="en-US" sz="2800" dirty="0" smtClean="0">
                <a:solidFill>
                  <a:schemeClr val="tx1"/>
                </a:solidFill>
                <a:latin typeface="HGｺﾞｼｯｸE" pitchFamily="49" charset="-128"/>
                <a:ea typeface="HGｺﾞｼｯｸE" pitchFamily="49" charset="-128"/>
              </a:rPr>
              <a:t>→</a:t>
            </a:r>
            <a:endParaRPr kumimoji="1" lang="en-US" altLang="ja-JP" sz="2800" dirty="0" smtClean="0">
              <a:solidFill>
                <a:schemeClr val="tx1"/>
              </a:solidFill>
              <a:latin typeface="HGｺﾞｼｯｸE" pitchFamily="49" charset="-128"/>
              <a:ea typeface="HGｺﾞｼｯｸE" pitchFamily="49" charset="-128"/>
            </a:endParaRPr>
          </a:p>
          <a:p>
            <a:endParaRPr kumimoji="1" lang="ja-JP" altLang="en-US" sz="2400" dirty="0">
              <a:solidFill>
                <a:schemeClr val="tx1"/>
              </a:solidFill>
              <a:latin typeface="HGｺﾞｼｯｸE" pitchFamily="49" charset="-128"/>
              <a:ea typeface="HGｺﾞｼｯｸE" pitchFamily="49" charset="-128"/>
            </a:endParaRPr>
          </a:p>
        </p:txBody>
      </p:sp>
      <p:sp>
        <p:nvSpPr>
          <p:cNvPr id="12" name="正方形/長方形 11"/>
          <p:cNvSpPr/>
          <p:nvPr/>
        </p:nvSpPr>
        <p:spPr>
          <a:xfrm>
            <a:off x="711200" y="3248025"/>
            <a:ext cx="7781925" cy="1447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dirty="0" smtClean="0">
                <a:solidFill>
                  <a:schemeClr val="tx1"/>
                </a:solidFill>
                <a:latin typeface="HGｺﾞｼｯｸE" pitchFamily="49" charset="-128"/>
                <a:ea typeface="HGｺﾞｼｯｸE" pitchFamily="49" charset="-128"/>
              </a:rPr>
              <a:t>・</a:t>
            </a:r>
            <a:endParaRPr kumimoji="1" lang="en-US" altLang="ja-JP" sz="2800" dirty="0" smtClean="0">
              <a:solidFill>
                <a:schemeClr val="tx1"/>
              </a:solidFill>
              <a:latin typeface="HGｺﾞｼｯｸE" pitchFamily="49" charset="-128"/>
              <a:ea typeface="HGｺﾞｼｯｸE" pitchFamily="49" charset="-128"/>
            </a:endParaRPr>
          </a:p>
          <a:p>
            <a:r>
              <a:rPr lang="ja-JP" altLang="en-US" sz="2800" dirty="0" smtClean="0">
                <a:solidFill>
                  <a:schemeClr val="tx1"/>
                </a:solidFill>
                <a:latin typeface="HGｺﾞｼｯｸE" pitchFamily="49" charset="-128"/>
                <a:ea typeface="HGｺﾞｼｯｸE" pitchFamily="49" charset="-128"/>
              </a:rPr>
              <a:t>→</a:t>
            </a:r>
            <a:endParaRPr kumimoji="1" lang="en-US" altLang="ja-JP" sz="2800" dirty="0" smtClean="0">
              <a:solidFill>
                <a:schemeClr val="tx1"/>
              </a:solidFill>
              <a:latin typeface="HGｺﾞｼｯｸE" pitchFamily="49" charset="-128"/>
              <a:ea typeface="HGｺﾞｼｯｸE" pitchFamily="49" charset="-128"/>
            </a:endParaRPr>
          </a:p>
          <a:p>
            <a:endParaRPr kumimoji="1" lang="ja-JP" altLang="en-US" sz="2400" dirty="0">
              <a:solidFill>
                <a:schemeClr val="tx1"/>
              </a:solidFill>
              <a:latin typeface="HGｺﾞｼｯｸE" pitchFamily="49" charset="-128"/>
              <a:ea typeface="HGｺﾞｼｯｸE" pitchFamily="49" charset="-128"/>
            </a:endParaRPr>
          </a:p>
        </p:txBody>
      </p:sp>
      <p:sp>
        <p:nvSpPr>
          <p:cNvPr id="13" name="正方形/長方形 12"/>
          <p:cNvSpPr/>
          <p:nvPr/>
        </p:nvSpPr>
        <p:spPr>
          <a:xfrm>
            <a:off x="711200" y="4756150"/>
            <a:ext cx="7781925" cy="1447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dirty="0" smtClean="0">
                <a:solidFill>
                  <a:schemeClr val="tx1"/>
                </a:solidFill>
                <a:latin typeface="HGｺﾞｼｯｸE" pitchFamily="49" charset="-128"/>
                <a:ea typeface="HGｺﾞｼｯｸE" pitchFamily="49" charset="-128"/>
              </a:rPr>
              <a:t>・</a:t>
            </a:r>
            <a:endParaRPr kumimoji="1" lang="en-US" altLang="ja-JP" sz="2800" dirty="0" smtClean="0">
              <a:solidFill>
                <a:schemeClr val="tx1"/>
              </a:solidFill>
              <a:latin typeface="HGｺﾞｼｯｸE" pitchFamily="49" charset="-128"/>
              <a:ea typeface="HGｺﾞｼｯｸE" pitchFamily="49" charset="-128"/>
            </a:endParaRPr>
          </a:p>
          <a:p>
            <a:r>
              <a:rPr lang="ja-JP" altLang="en-US" sz="2800" dirty="0" smtClean="0">
                <a:solidFill>
                  <a:schemeClr val="tx1"/>
                </a:solidFill>
                <a:latin typeface="HGｺﾞｼｯｸE" pitchFamily="49" charset="-128"/>
                <a:ea typeface="HGｺﾞｼｯｸE" pitchFamily="49" charset="-128"/>
              </a:rPr>
              <a:t>→</a:t>
            </a:r>
            <a:endParaRPr kumimoji="1" lang="en-US" altLang="ja-JP" sz="2800" dirty="0" smtClean="0">
              <a:solidFill>
                <a:schemeClr val="tx1"/>
              </a:solidFill>
              <a:latin typeface="HGｺﾞｼｯｸE" pitchFamily="49" charset="-128"/>
              <a:ea typeface="HGｺﾞｼｯｸE" pitchFamily="49" charset="-128"/>
            </a:endParaRPr>
          </a:p>
          <a:p>
            <a:endParaRPr kumimoji="1" lang="ja-JP" altLang="en-US" sz="2400" dirty="0">
              <a:solidFill>
                <a:schemeClr val="tx1"/>
              </a:solidFill>
              <a:latin typeface="HGｺﾞｼｯｸE" pitchFamily="49" charset="-128"/>
              <a:ea typeface="HGｺﾞｼｯｸE" pitchFamily="49"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4"/>
          <p:cNvSpPr>
            <a:spLocks noGrp="1" noChangeArrowheads="1"/>
          </p:cNvSpPr>
          <p:nvPr>
            <p:ph type="title" idx="4294967295"/>
          </p:nvPr>
        </p:nvSpPr>
        <p:spPr>
          <a:xfrm>
            <a:off x="711200" y="654050"/>
            <a:ext cx="7772400" cy="685800"/>
          </a:xfrm>
          <a:solidFill>
            <a:srgbClr val="E5FFE5"/>
          </a:solidFill>
          <a:ln w="19050">
            <a:solidFill>
              <a:srgbClr val="003A42"/>
            </a:solidFill>
          </a:ln>
        </p:spPr>
        <p:txBody>
          <a:bodyPr>
            <a:normAutofit fontScale="90000"/>
          </a:bodyPr>
          <a:lstStyle/>
          <a:p>
            <a:pPr algn="ctr" eaLnBrk="1" hangingPunct="1"/>
            <a:r>
              <a:rPr lang="ja-JP" altLang="en-US" dirty="0" smtClean="0">
                <a:latin typeface="HGｺﾞｼｯｸE" pitchFamily="49" charset="-128"/>
                <a:ea typeface="HGｺﾞｼｯｸE" pitchFamily="49" charset="-128"/>
              </a:rPr>
              <a:t>問題点とアプローチ</a:t>
            </a:r>
            <a:endParaRPr lang="ja-JP" altLang="en-US" sz="4000" dirty="0" smtClean="0">
              <a:latin typeface="HGｺﾞｼｯｸE" pitchFamily="49" charset="-128"/>
              <a:ea typeface="HGｺﾞｼｯｸE" pitchFamily="49" charset="-128"/>
            </a:endParaRPr>
          </a:p>
        </p:txBody>
      </p:sp>
      <p:sp>
        <p:nvSpPr>
          <p:cNvPr id="6" name="正方形/長方形 5"/>
          <p:cNvSpPr/>
          <p:nvPr/>
        </p:nvSpPr>
        <p:spPr>
          <a:xfrm>
            <a:off x="349250" y="1739900"/>
            <a:ext cx="8445500" cy="1085850"/>
          </a:xfrm>
          <a:prstGeom prst="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349250" y="1981199"/>
            <a:ext cx="8566150" cy="584775"/>
          </a:xfrm>
          <a:prstGeom prst="rect">
            <a:avLst/>
          </a:prstGeom>
          <a:noFill/>
        </p:spPr>
        <p:txBody>
          <a:bodyPr wrap="square" rtlCol="0">
            <a:spAutoFit/>
          </a:bodyPr>
          <a:lstStyle/>
          <a:p>
            <a:pPr algn="ctr"/>
            <a:endParaRPr kumimoji="1" lang="ja-JP" altLang="en-US" sz="3200" dirty="0">
              <a:latin typeface="HGｺﾞｼｯｸE" pitchFamily="49" charset="-128"/>
              <a:ea typeface="HGｺﾞｼｯｸE" pitchFamily="49" charset="-128"/>
            </a:endParaRPr>
          </a:p>
        </p:txBody>
      </p:sp>
      <p:sp>
        <p:nvSpPr>
          <p:cNvPr id="9" name="正方形/長方形 8"/>
          <p:cNvSpPr/>
          <p:nvPr/>
        </p:nvSpPr>
        <p:spPr>
          <a:xfrm>
            <a:off x="349250" y="5057774"/>
            <a:ext cx="8445500" cy="1266826"/>
          </a:xfrm>
          <a:prstGeom prst="rect">
            <a:avLst/>
          </a:prstGeom>
          <a:solidFill>
            <a:schemeClr val="bg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dirty="0">
                <a:latin typeface="ＭＳ ゴシック" pitchFamily="49" charset="-128"/>
                <a:ea typeface="ＭＳ ゴシック" pitchFamily="49" charset="-128"/>
              </a:rPr>
              <a:t>ギットハブ</a:t>
            </a:r>
            <a:r>
              <a:rPr kumimoji="1" lang="en-US" altLang="ja-JP" dirty="0">
                <a:latin typeface="ＭＳ ゴシック" pitchFamily="49" charset="-128"/>
                <a:ea typeface="ＭＳ ゴシック" pitchFamily="49" charset="-128"/>
              </a:rPr>
              <a:t>(</a:t>
            </a:r>
            <a:r>
              <a:rPr kumimoji="1" lang="en-US" altLang="ja-JP" dirty="0" err="1">
                <a:latin typeface="ＭＳ ゴシック" pitchFamily="49" charset="-128"/>
                <a:ea typeface="ＭＳ ゴシック" pitchFamily="49" charset="-128"/>
              </a:rPr>
              <a:t>GitHub</a:t>
            </a:r>
            <a:r>
              <a:rPr kumimoji="1" lang="en-US" altLang="ja-JP" dirty="0">
                <a:latin typeface="ＭＳ ゴシック" pitchFamily="49" charset="-128"/>
                <a:ea typeface="ＭＳ ゴシック" pitchFamily="49" charset="-128"/>
              </a:rPr>
              <a:t>)</a:t>
            </a:r>
            <a:r>
              <a:rPr kumimoji="1" lang="ja-JP" altLang="en-US" dirty="0">
                <a:latin typeface="ＭＳ ゴシック" pitchFamily="49" charset="-128"/>
                <a:ea typeface="ＭＳ ゴシック" pitchFamily="49" charset="-128"/>
              </a:rPr>
              <a:t>とは</a:t>
            </a:r>
          </a:p>
        </p:txBody>
      </p:sp>
      <p:sp>
        <p:nvSpPr>
          <p:cNvPr id="3" name="コンテンツ プレースホルダ 2"/>
          <p:cNvSpPr>
            <a:spLocks noGrp="1"/>
          </p:cNvSpPr>
          <p:nvPr>
            <p:ph idx="1"/>
          </p:nvPr>
        </p:nvSpPr>
        <p:spPr/>
        <p:txBody>
          <a:bodyPr>
            <a:normAutofit/>
          </a:bodyPr>
          <a:lstStyle/>
          <a:p>
            <a:r>
              <a:rPr lang="ja-JP" altLang="en-US" dirty="0">
                <a:latin typeface="ＭＳ ゴシック" pitchFamily="49" charset="-128"/>
                <a:ea typeface="ＭＳ ゴシック" pitchFamily="49" charset="-128"/>
              </a:rPr>
              <a:t>「</a:t>
            </a:r>
            <a:r>
              <a:rPr lang="en-US" altLang="ja-JP" dirty="0" err="1">
                <a:latin typeface="ＭＳ ゴシック" pitchFamily="49" charset="-128"/>
                <a:ea typeface="ＭＳ ゴシック" pitchFamily="49" charset="-128"/>
              </a:rPr>
              <a:t>Git</a:t>
            </a:r>
            <a:r>
              <a:rPr lang="ja-JP" altLang="en-US" dirty="0">
                <a:latin typeface="ＭＳ ゴシック" pitchFamily="49" charset="-128"/>
                <a:ea typeface="ＭＳ ゴシック" pitchFamily="49" charset="-128"/>
              </a:rPr>
              <a:t>」の仕組みを利用して，世界中の人々が自分のファイルを保存・公開することができるウェブサービス</a:t>
            </a:r>
            <a:endParaRPr lang="en-US" altLang="ja-JP" dirty="0">
              <a:latin typeface="ＭＳ ゴシック" pitchFamily="49" charset="-128"/>
              <a:ea typeface="ＭＳ ゴシック" pitchFamily="49" charset="-128"/>
            </a:endParaRPr>
          </a:p>
          <a:p>
            <a:r>
              <a:rPr kumimoji="1" lang="en-US" altLang="ja-JP" dirty="0" err="1">
                <a:latin typeface="ＭＳ ゴシック" pitchFamily="49" charset="-128"/>
                <a:ea typeface="ＭＳ ゴシック" pitchFamily="49" charset="-128"/>
              </a:rPr>
              <a:t>GitHub</a:t>
            </a:r>
            <a:r>
              <a:rPr kumimoji="1" lang="ja-JP" altLang="en-US" dirty="0">
                <a:latin typeface="ＭＳ ゴシック" pitchFamily="49" charset="-128"/>
                <a:ea typeface="ＭＳ ゴシック" pitchFamily="49" charset="-128"/>
              </a:rPr>
              <a:t>社という会社によって運営されており，個人・企業問わず無料で利用可能</a:t>
            </a:r>
            <a:endParaRPr kumimoji="1" lang="en-US" altLang="ja-JP" dirty="0">
              <a:latin typeface="ＭＳ ゴシック" pitchFamily="49" charset="-128"/>
              <a:ea typeface="ＭＳ ゴシック" pitchFamily="49" charset="-128"/>
            </a:endParaRPr>
          </a:p>
          <a:p>
            <a:r>
              <a:rPr lang="ja-JP" altLang="en-US" dirty="0">
                <a:latin typeface="ＭＳ ゴシック" pitchFamily="49" charset="-128"/>
                <a:ea typeface="ＭＳ ゴシック" pitchFamily="49" charset="-128"/>
              </a:rPr>
              <a:t>基本的にはすべて公開されるが，有料サービスを利用することで，プライベートなレポジトリの作成が可能</a:t>
            </a:r>
            <a:endParaRPr kumimoji="1" lang="ja-JP" altLang="en-US" dirty="0">
              <a:latin typeface="ＭＳ ゴシック" pitchFamily="49" charset="-128"/>
              <a:ea typeface="ＭＳ ゴシック" pitchFamily="49"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dirty="0">
                <a:latin typeface="ＭＳ ゴシック" pitchFamily="49" charset="-128"/>
                <a:ea typeface="ＭＳ ゴシック" pitchFamily="49" charset="-128"/>
              </a:rPr>
              <a:t>ギットハブ</a:t>
            </a:r>
            <a:r>
              <a:rPr kumimoji="1" lang="en-US" altLang="ja-JP" dirty="0">
                <a:latin typeface="ＭＳ ゴシック" pitchFamily="49" charset="-128"/>
                <a:ea typeface="ＭＳ ゴシック" pitchFamily="49" charset="-128"/>
              </a:rPr>
              <a:t>(</a:t>
            </a:r>
            <a:r>
              <a:rPr kumimoji="1" lang="en-US" altLang="ja-JP" dirty="0" err="1">
                <a:latin typeface="ＭＳ ゴシック" pitchFamily="49" charset="-128"/>
                <a:ea typeface="ＭＳ ゴシック" pitchFamily="49" charset="-128"/>
              </a:rPr>
              <a:t>GitHub</a:t>
            </a:r>
            <a:r>
              <a:rPr kumimoji="1" lang="en-US" altLang="ja-JP" dirty="0">
                <a:latin typeface="ＭＳ ゴシック" pitchFamily="49" charset="-128"/>
                <a:ea typeface="ＭＳ ゴシック" pitchFamily="49" charset="-128"/>
              </a:rPr>
              <a:t>)</a:t>
            </a:r>
            <a:r>
              <a:rPr kumimoji="1" lang="ja-JP" altLang="en-US" dirty="0">
                <a:latin typeface="ＭＳ ゴシック" pitchFamily="49" charset="-128"/>
                <a:ea typeface="ＭＳ ゴシック" pitchFamily="49" charset="-128"/>
              </a:rPr>
              <a:t>とは</a:t>
            </a:r>
          </a:p>
        </p:txBody>
      </p:sp>
      <p:sp>
        <p:nvSpPr>
          <p:cNvPr id="3" name="コンテンツ プレースホルダ 2"/>
          <p:cNvSpPr>
            <a:spLocks noGrp="1"/>
          </p:cNvSpPr>
          <p:nvPr>
            <p:ph idx="1"/>
          </p:nvPr>
        </p:nvSpPr>
        <p:spPr/>
        <p:txBody>
          <a:bodyPr/>
          <a:lstStyle/>
          <a:p>
            <a:r>
              <a:rPr kumimoji="1" lang="ja-JP" altLang="en-US" dirty="0">
                <a:latin typeface="ＭＳ ゴシック" pitchFamily="49" charset="-128"/>
                <a:ea typeface="ＭＳ ゴシック" pitchFamily="49" charset="-128"/>
              </a:rPr>
              <a:t>ファイルの変更内容を正確かつ迅速に把握することが可能</a:t>
            </a:r>
            <a:endParaRPr kumimoji="1" lang="en-US" altLang="ja-JP" dirty="0">
              <a:latin typeface="ＭＳ ゴシック" pitchFamily="49" charset="-128"/>
              <a:ea typeface="ＭＳ ゴシック" pitchFamily="49" charset="-128"/>
            </a:endParaRPr>
          </a:p>
          <a:p>
            <a:r>
              <a:rPr lang="ja-JP" altLang="en-US" dirty="0">
                <a:latin typeface="ＭＳ ゴシック" pitchFamily="49" charset="-128"/>
                <a:ea typeface="ＭＳ ゴシック" pitchFamily="49" charset="-128"/>
              </a:rPr>
              <a:t>変更や提案をコメントとして送ることで発信することが可能</a:t>
            </a:r>
            <a:endParaRPr lang="en-US" altLang="ja-JP" dirty="0">
              <a:latin typeface="ＭＳ ゴシック" pitchFamily="49" charset="-128"/>
              <a:ea typeface="ＭＳ ゴシック" pitchFamily="49" charset="-128"/>
            </a:endParaRPr>
          </a:p>
          <a:p>
            <a:r>
              <a:rPr lang="ja-JP" altLang="en-US" dirty="0">
                <a:latin typeface="ＭＳ ゴシック" pitchFamily="49" charset="-128"/>
                <a:ea typeface="ＭＳ ゴシック" pitchFamily="49" charset="-128"/>
              </a:rPr>
              <a:t>ギットハブとアプリケーションを連携させることで，開発ワークフローを強化・開発の効率をより高める</a:t>
            </a:r>
            <a:endParaRPr lang="en-US" altLang="ja-JP" dirty="0">
              <a:latin typeface="ＭＳ ゴシック" pitchFamily="49" charset="-128"/>
              <a:ea typeface="ＭＳ ゴシック" pitchFamily="49" charset="-128"/>
            </a:endParaRPr>
          </a:p>
          <a:p>
            <a:endParaRPr kumimoji="1" lang="ja-JP" altLang="en-US" dirty="0">
              <a:latin typeface="ＭＳ ゴシック" pitchFamily="49" charset="-128"/>
              <a:ea typeface="ＭＳ ゴシック" pitchFamily="49"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A80E8799-2CA6-455F-8923-1EEEB484D5C2}"/>
              </a:ext>
            </a:extLst>
          </p:cNvPr>
          <p:cNvSpPr>
            <a:spLocks noGrp="1"/>
          </p:cNvSpPr>
          <p:nvPr>
            <p:ph type="title"/>
          </p:nvPr>
        </p:nvSpPr>
        <p:spPr/>
        <p:txBody>
          <a:bodyPr>
            <a:normAutofit fontScale="90000"/>
          </a:bodyPr>
          <a:lstStyle/>
          <a:p>
            <a:r>
              <a:rPr lang="ja-JP" altLang="en-US" dirty="0"/>
              <a:t>ギットハブと電子メールが連携してこうなったらいいな</a:t>
            </a:r>
            <a:endParaRPr kumimoji="1" lang="ja-JP" altLang="en-US" dirty="0"/>
          </a:p>
        </p:txBody>
      </p:sp>
      <p:sp>
        <p:nvSpPr>
          <p:cNvPr id="3" name="コンテンツ プレースホルダー 2">
            <a:extLst>
              <a:ext uri="{FF2B5EF4-FFF2-40B4-BE49-F238E27FC236}">
                <a16:creationId xmlns:a16="http://schemas.microsoft.com/office/drawing/2014/main" xmlns="" id="{0F1BA55E-9DBD-4B9B-B005-C9ACA0ED39E9}"/>
              </a:ext>
            </a:extLst>
          </p:cNvPr>
          <p:cNvSpPr>
            <a:spLocks noGrp="1"/>
          </p:cNvSpPr>
          <p:nvPr>
            <p:ph idx="1"/>
          </p:nvPr>
        </p:nvSpPr>
        <p:spPr/>
        <p:txBody>
          <a:bodyPr/>
          <a:lstStyle/>
          <a:p>
            <a:r>
              <a:rPr kumimoji="1" lang="ja-JP" altLang="en-US" dirty="0"/>
              <a:t>変更や提案をコメントとしてメールで送る際に同じ内容のコメントが送られることがないように防ぐ</a:t>
            </a:r>
            <a:endParaRPr kumimoji="1" lang="en-US" altLang="ja-JP" dirty="0"/>
          </a:p>
          <a:p>
            <a:r>
              <a:rPr lang="ja-JP" altLang="en-US" dirty="0"/>
              <a:t>変更が長い</a:t>
            </a:r>
            <a:r>
              <a:rPr lang="ja-JP" altLang="en-US" dirty="0" err="1"/>
              <a:t>間されない</a:t>
            </a:r>
            <a:r>
              <a:rPr lang="ja-JP" altLang="en-US" dirty="0"/>
              <a:t>ファイルに対して変更がないかをメールで配信（確認）される</a:t>
            </a:r>
            <a:endParaRPr lang="en-US" altLang="ja-JP"/>
          </a:p>
          <a:p>
            <a:endParaRPr kumimoji="1" lang="ja-JP" altLang="en-US" dirty="0"/>
          </a:p>
        </p:txBody>
      </p:sp>
    </p:spTree>
    <p:extLst>
      <p:ext uri="{BB962C8B-B14F-4D97-AF65-F5344CB8AC3E}">
        <p14:creationId xmlns:p14="http://schemas.microsoft.com/office/powerpoint/2010/main" xmlns="" val="35025241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アーバン">
  <a:themeElements>
    <a:clrScheme name="アーバン">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アーバン">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アーバン">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319</TotalTime>
  <Words>336</Words>
  <Application>Microsoft Office PowerPoint</Application>
  <PresentationFormat>画面に合わせる (4:3)</PresentationFormat>
  <Paragraphs>52</Paragraphs>
  <Slides>9</Slides>
  <Notes>0</Notes>
  <HiddenSlides>0</HiddenSlides>
  <MMClips>0</MMClips>
  <ScaleCrop>false</ScaleCrop>
  <HeadingPairs>
    <vt:vector size="4" baseType="variant">
      <vt:variant>
        <vt:lpstr>テーマ</vt:lpstr>
      </vt:variant>
      <vt:variant>
        <vt:i4>1</vt:i4>
      </vt:variant>
      <vt:variant>
        <vt:lpstr>スライド タイトル</vt:lpstr>
      </vt:variant>
      <vt:variant>
        <vt:i4>9</vt:i4>
      </vt:variant>
    </vt:vector>
  </HeadingPairs>
  <TitlesOfParts>
    <vt:vector size="10" baseType="lpstr">
      <vt:lpstr>アーバン</vt:lpstr>
      <vt:lpstr>GitHubを用いた電子メール中の議論と 介在ドキュメントの管理支援 </vt:lpstr>
      <vt:lpstr>背景</vt:lpstr>
      <vt:lpstr>関連研究</vt:lpstr>
      <vt:lpstr>目的</vt:lpstr>
      <vt:lpstr>問題点</vt:lpstr>
      <vt:lpstr>問題点とアプローチ</vt:lpstr>
      <vt:lpstr>ギットハブ(GitHub)とは</vt:lpstr>
      <vt:lpstr>ギットハブ(GitHub)とは</vt:lpstr>
      <vt:lpstr>ギットハブと電子メールが連携してこうなったらいいな</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student</dc:creator>
  <cp:lastModifiedBy>student</cp:lastModifiedBy>
  <cp:revision>13</cp:revision>
  <dcterms:created xsi:type="dcterms:W3CDTF">2018-07-04T02:08:48Z</dcterms:created>
  <dcterms:modified xsi:type="dcterms:W3CDTF">2018-08-02T00:48:20Z</dcterms:modified>
</cp:coreProperties>
</file>