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71" r:id="rId6"/>
    <p:sldId id="272" r:id="rId7"/>
    <p:sldId id="265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49" autoAdjust="0"/>
    <p:restoredTop sz="93807" autoAdjust="0"/>
  </p:normalViewPr>
  <p:slideViewPr>
    <p:cSldViewPr>
      <p:cViewPr>
        <p:scale>
          <a:sx n="60" d="100"/>
          <a:sy n="60" d="100"/>
        </p:scale>
        <p:origin x="-69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61571188" cy="61571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13A8-7E7C-4BE7-983D-2FA4814B3B6B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04FEC-8CB4-4997-89D7-95A53AA0D20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04FEC-8CB4-4997-89D7-95A53AA0D20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C9F1F3-6640-48F0-98DD-156CCC599425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D285-F6FD-4D27-9B44-51E204FF02E8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E432-FFBF-4C53-9D99-164172E8CEDA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79AC-2253-4C29-830D-7188CD3E2161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FBB-F1BD-439F-8D9B-CB70E0EF702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F656-FAA1-407A-B265-BB65D555CB45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FBBD99-EE67-435A-A5DE-BB0417DDE037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E8BD189-87B6-495E-8397-A7D7C134C928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5ADA-C0F5-4726-AC83-772CE1AE8C5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01A-722E-4F8E-B237-9D4C33BCAE8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318-A014-4FAE-8A29-0689A949E888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4C423F-40C1-49E0-86F8-3B42B945881F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C45DA33-D7DA-4165-881B-3D80EBD1052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err="1" smtClean="0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kumimoji="1" lang="ja-JP" altLang="en-US" sz="4000" dirty="0" smtClean="0">
                <a:latin typeface="HGSｺﾞｼｯｸE" pitchFamily="50" charset="-128"/>
                <a:ea typeface="HGSｺﾞｼｯｸE" pitchFamily="50" charset="-128"/>
              </a:rPr>
              <a:t>を用いた電子メール中の議論と</a:t>
            </a:r>
            <a:r>
              <a:rPr kumimoji="1" lang="en-US" altLang="ja-JP" sz="4000" dirty="0" smtClean="0">
                <a:latin typeface="HGSｺﾞｼｯｸE" pitchFamily="50" charset="-128"/>
                <a:ea typeface="HGSｺﾞｼｯｸE" pitchFamily="50" charset="-128"/>
              </a:rPr>
              <a:t/>
            </a:r>
            <a:br>
              <a:rPr kumimoji="1" lang="en-US" altLang="ja-JP" sz="4000" dirty="0" smtClean="0">
                <a:latin typeface="HGSｺﾞｼｯｸE" pitchFamily="50" charset="-128"/>
                <a:ea typeface="HGSｺﾞｼｯｸE" pitchFamily="50" charset="-128"/>
              </a:rPr>
            </a:br>
            <a:r>
              <a:rPr kumimoji="1" lang="ja-JP" altLang="en-US" sz="4000" dirty="0" smtClean="0">
                <a:latin typeface="HGSｺﾞｼｯｸE" pitchFamily="50" charset="-128"/>
                <a:ea typeface="HGSｺﾞｼｯｸE" pitchFamily="50" charset="-128"/>
              </a:rPr>
              <a:t>介在ドキュメントの管理支援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ゴシック" pitchFamily="49" charset="-128"/>
                <a:ea typeface="ＭＳ ゴシック" pitchFamily="49" charset="-128"/>
              </a:rPr>
              <a:t>中村研究室</a:t>
            </a:r>
            <a:endParaRPr kumimoji="1"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211510031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　岩本 翼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準備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55892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1200" y="1498600"/>
            <a:ext cx="681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電子メールからどんな情報を取り出すのか</a:t>
            </a:r>
            <a:endParaRPr kumimoji="1" lang="ja-JP" altLang="en-US" sz="2800" u="sng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1200" y="2162175"/>
            <a:ext cx="802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電子メール内のあいさつや名前などの情報は省く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0875" y="2765425"/>
            <a:ext cx="7781925" cy="386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お疲れ様です。○○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名前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です。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スライドについてなんですが，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r>
              <a:rPr lang="ja-JP" altLang="en-US" dirty="0" smtClean="0">
                <a:solidFill>
                  <a:schemeClr val="tx1"/>
                </a:solidFill>
              </a:rPr>
              <a:t>○○○</a:t>
            </a:r>
            <a:r>
              <a:rPr lang="ja-JP" altLang="en-US" dirty="0" smtClean="0">
                <a:solidFill>
                  <a:schemeClr val="tx1"/>
                </a:solidFill>
              </a:rPr>
              <a:t>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○○○○○○○○○○○○○○○○○○○○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○○○○○○○○○○○○○○○○○○○○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したほうが良いと思います。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よろしくお願いします。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○○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名前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1201" y="3730625"/>
            <a:ext cx="470535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5" idx="3"/>
          </p:cNvCxnSpPr>
          <p:nvPr/>
        </p:nvCxnSpPr>
        <p:spPr>
          <a:xfrm>
            <a:off x="5416551" y="4454525"/>
            <a:ext cx="4825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59475" y="3971925"/>
            <a:ext cx="241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添付ドキュメントに関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してのコメントのみを取り出す</a:t>
            </a:r>
            <a:endParaRPr kumimoji="1"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1200" y="3067050"/>
            <a:ext cx="3438525" cy="482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11200" y="5299074"/>
            <a:ext cx="2593975" cy="10255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05175" y="5842000"/>
            <a:ext cx="25939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959475" y="5480050"/>
            <a:ext cx="241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あいさつ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や自分の名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</a:rPr>
              <a:t>前などの情報は省く</a:t>
            </a:r>
            <a:endParaRPr kumimoji="1" lang="ja-JP" altLang="en-US" sz="20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システムの例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52500" y="1920875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まだ考え中です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54050"/>
            <a:ext cx="86868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背景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28600" y="1860549"/>
            <a:ext cx="8686800" cy="784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6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電子メールを介したドキュメントのやり取りが行われている</a:t>
            </a:r>
            <a:endParaRPr kumimoji="1" lang="ja-JP" altLang="en-US" sz="26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2700" y="1398885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Gmail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や</a:t>
            </a:r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Outlook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など</a:t>
            </a:r>
            <a:endParaRPr kumimoji="1" lang="ja-JP" altLang="en-US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600" y="2825750"/>
            <a:ext cx="868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・メール内でドキュメントに関する</a:t>
            </a:r>
            <a:endParaRPr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ja-JP" altLang="en-US" sz="26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コメントや補足の説明</a:t>
            </a:r>
            <a:r>
              <a:rPr kumimoji="1"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が述べられることがある</a:t>
            </a:r>
            <a:endParaRPr kumimoji="1"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endParaRPr kumimoji="1"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・コメントを基にドキュメントの推敲・更新される度，</a:t>
            </a:r>
            <a:endParaRPr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ja-JP" altLang="en-US" sz="26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多くの更新されたドキュメントが存在</a:t>
            </a:r>
            <a:endParaRPr kumimoji="1" lang="ja-JP" altLang="en-US" sz="2600" u="sng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4330700" y="4816475"/>
            <a:ext cx="482600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28600" y="5299074"/>
            <a:ext cx="8794751" cy="13874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ドキュメントの推敲の上で</a:t>
            </a:r>
            <a:endParaRPr kumimoji="1" lang="en-US" altLang="ja-JP" sz="2800" b="1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sz="2800" b="1" u="sng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ドキュメントと関するコメントを的確に把握すること</a:t>
            </a:r>
            <a:endParaRPr kumimoji="1" lang="en-US" altLang="ja-JP" sz="2800" b="1" u="sng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ja-JP" altLang="en-US" sz="2800" b="1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重要だが困難</a:t>
            </a:r>
            <a:endParaRPr kumimoji="1" lang="ja-JP" altLang="en-US" sz="2800" b="1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関連研究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9250" y="2886075"/>
            <a:ext cx="8445500" cy="1085850"/>
          </a:xfrm>
          <a:prstGeom prst="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200" b="1" u="sng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問題点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ファイルの削除や変更の最終的な判断は，責任者に委ね　　</a:t>
            </a:r>
            <a:endParaRPr kumimoji="1" lang="en-US" altLang="ja-JP" sz="22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　　</a:t>
            </a:r>
            <a:r>
              <a:rPr kumimoji="1" lang="ja-JP" altLang="en-US" sz="2200" b="1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られて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おり，誰もが更新できるとは限らない</a:t>
            </a:r>
            <a:endParaRPr kumimoji="1" lang="ja-JP" altLang="en-US" sz="2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852563"/>
            <a:ext cx="79025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00" b="1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ドキュメント共有・電子メールでの議論システムに関する研究</a:t>
            </a:r>
            <a:endParaRPr kumimoji="1" lang="en-US" altLang="ja-JP" sz="2300" b="1" u="sng" dirty="0" smtClean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sz="2300" dirty="0" smtClean="0">
                <a:latin typeface="ＭＳ Ｐゴシック" pitchFamily="50" charset="-128"/>
                <a:ea typeface="ＭＳ Ｐゴシック" pitchFamily="50" charset="-128"/>
              </a:rPr>
              <a:t>グループ内ファイル共有システムに関する研究</a:t>
            </a:r>
            <a:r>
              <a:rPr lang="en-US" altLang="ja-JP" sz="2300" dirty="0" smtClean="0">
                <a:latin typeface="ＭＳ Ｐゴシック" pitchFamily="50" charset="-128"/>
                <a:ea typeface="ＭＳ Ｐゴシック" pitchFamily="50" charset="-128"/>
              </a:rPr>
              <a:t>[1</a:t>
            </a:r>
            <a:r>
              <a:rPr lang="en-US" altLang="ja-JP" sz="2300" dirty="0" smtClean="0">
                <a:latin typeface="ＭＳ Ｐゴシック" pitchFamily="50" charset="-128"/>
                <a:ea typeface="ＭＳ Ｐゴシック" pitchFamily="50" charset="-128"/>
              </a:rPr>
              <a:t>]</a:t>
            </a: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sz="23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sz="2300" dirty="0" smtClean="0">
                <a:latin typeface="ＭＳ Ｐゴシック" pitchFamily="50" charset="-128"/>
                <a:ea typeface="ＭＳ Ｐゴシック" pitchFamily="50" charset="-128"/>
              </a:rPr>
              <a:t>電子メール内の議論過程抽出に</a:t>
            </a:r>
            <a:r>
              <a:rPr lang="ja-JP" altLang="en-US" sz="2300" dirty="0" smtClean="0">
                <a:latin typeface="ＭＳ Ｐゴシック" pitchFamily="50" charset="-128"/>
                <a:ea typeface="ＭＳ Ｐゴシック" pitchFamily="50" charset="-128"/>
              </a:rPr>
              <a:t>関する研究</a:t>
            </a:r>
            <a:r>
              <a:rPr kumimoji="1" lang="en-US" altLang="ja-JP" sz="2300" dirty="0" smtClean="0">
                <a:latin typeface="ＭＳ Ｐゴシック" pitchFamily="50" charset="-128"/>
                <a:ea typeface="ＭＳ Ｐゴシック" pitchFamily="50" charset="-128"/>
              </a:rPr>
              <a:t>[2]</a:t>
            </a:r>
            <a:endParaRPr kumimoji="1" lang="ja-JP" altLang="en-US" sz="23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250" y="5057775"/>
            <a:ext cx="8445500" cy="1085850"/>
          </a:xfrm>
          <a:prstGeom prst="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200" b="1" u="sng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問題点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議論が長時間続く場合，電子メールと記述数が膨大と</a:t>
            </a:r>
            <a:r>
              <a:rPr kumimoji="1" lang="ja-JP" altLang="en-US" sz="2200" b="1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な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　</a:t>
            </a:r>
            <a:endParaRPr kumimoji="1" lang="en-US" altLang="ja-JP" sz="22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　　</a:t>
            </a:r>
            <a:r>
              <a:rPr kumimoji="1" lang="ja-JP" altLang="en-US" sz="2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り，流れを正確に掴むことが困難</a:t>
            </a:r>
            <a:endParaRPr kumimoji="1" lang="en-US" altLang="ja-JP" sz="22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目的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9575" y="4937125"/>
            <a:ext cx="8445500" cy="1689100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8925" y="1739900"/>
            <a:ext cx="856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>
                <a:latin typeface="HGｺﾞｼｯｸE" pitchFamily="49" charset="-128"/>
                <a:ea typeface="HGｺﾞｼｯｸE" pitchFamily="49" charset="-128"/>
              </a:rPr>
              <a:t>GitHub</a:t>
            </a:r>
            <a:r>
              <a:rPr kumimoji="1" lang="ja-JP" altLang="en-US" sz="3200" dirty="0" smtClean="0">
                <a:latin typeface="HGｺﾞｼｯｸE" pitchFamily="49" charset="-128"/>
                <a:ea typeface="HGｺﾞｼｯｸE" pitchFamily="49" charset="-128"/>
              </a:rPr>
              <a:t>を用いた電子メール中の議論と</a:t>
            </a:r>
            <a:endParaRPr kumimoji="1" lang="en-US" altLang="ja-JP" sz="3200" dirty="0" smtClean="0">
              <a:latin typeface="HGｺﾞｼｯｸE" pitchFamily="49" charset="-128"/>
              <a:ea typeface="HGｺﾞｼｯｸE" pitchFamily="49" charset="-128"/>
            </a:endParaRPr>
          </a:p>
          <a:p>
            <a:pPr algn="ctr"/>
            <a:r>
              <a:rPr kumimoji="1" lang="ja-JP" altLang="en-US" sz="3200" dirty="0" smtClean="0">
                <a:latin typeface="HGｺﾞｼｯｸE" pitchFamily="49" charset="-128"/>
                <a:ea typeface="HGｺﾞｼｯｸE" pitchFamily="49" charset="-128"/>
              </a:rPr>
              <a:t>介在ドキュメントの管理支援</a:t>
            </a:r>
            <a:endParaRPr kumimoji="1" lang="en-US" altLang="ja-JP" sz="3200" dirty="0" smtClean="0">
              <a:latin typeface="HGｺﾞｼｯｸE" pitchFamily="49" charset="-128"/>
              <a:ea typeface="HGｺﾞｼｯｸE" pitchFamily="49" charset="-128"/>
            </a:endParaRPr>
          </a:p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200" y="3067050"/>
            <a:ext cx="7842249" cy="10858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0875" y="3129855"/>
            <a:ext cx="784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latin typeface="ＭＳ ゴシック" pitchFamily="49" charset="-128"/>
                <a:ea typeface="ＭＳ ゴシック" pitchFamily="49" charset="-128"/>
              </a:rPr>
              <a:t>電子メール内のドキュメントとコメントを</a:t>
            </a:r>
            <a:endParaRPr lang="en-US" altLang="ja-JP" sz="2800" b="1" dirty="0" smtClean="0">
              <a:latin typeface="ＭＳ ゴシック" pitchFamily="49" charset="-128"/>
              <a:ea typeface="ＭＳ ゴシック" pitchFamily="49" charset="-128"/>
            </a:endParaRPr>
          </a:p>
          <a:p>
            <a:pPr algn="ctr"/>
            <a:r>
              <a:rPr lang="ja-JP" altLang="en-US" sz="2800" b="1" dirty="0" smtClean="0">
                <a:latin typeface="ＭＳ ゴシック" pitchFamily="49" charset="-128"/>
                <a:ea typeface="ＭＳ ゴシック" pitchFamily="49" charset="-128"/>
              </a:rPr>
              <a:t>共に容易に管理できるシステムの開発</a:t>
            </a:r>
            <a:endParaRPr lang="en-US" altLang="ja-JP" sz="2800" b="1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270375" y="4213226"/>
            <a:ext cx="603250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9575" y="5184596"/>
            <a:ext cx="850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u="sng" dirty="0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電子メールと</a:t>
            </a:r>
            <a:r>
              <a:rPr lang="en-US" altLang="ja-JP" sz="3600" u="sng" dirty="0" err="1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GitHub</a:t>
            </a:r>
            <a:r>
              <a:rPr lang="ja-JP" altLang="en-US" sz="3600" u="sng" dirty="0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の連携を活用した</a:t>
            </a:r>
            <a:endParaRPr lang="en-US" altLang="ja-JP" sz="3600" u="sng" dirty="0" smtClean="0">
              <a:solidFill>
                <a:srgbClr val="C00000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pPr algn="ctr"/>
            <a:r>
              <a:rPr lang="ja-JP" altLang="en-US" sz="3600" u="sng" dirty="0" smtClean="0">
                <a:solidFill>
                  <a:srgbClr val="C00000"/>
                </a:solidFill>
                <a:latin typeface="HGｺﾞｼｯｸE" pitchFamily="49" charset="-128"/>
                <a:ea typeface="HGｺﾞｼｯｸE" pitchFamily="49" charset="-128"/>
              </a:rPr>
              <a:t>より効率的な作業を図る</a:t>
            </a:r>
            <a:endParaRPr lang="en-US" altLang="ja-JP" sz="3600" u="sng" dirty="0" smtClean="0">
              <a:solidFill>
                <a:srgbClr val="C00000"/>
              </a:solidFill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ja-JP" sz="4000" dirty="0" err="1" smtClean="0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lang="en-US" altLang="ja-JP" sz="4000" dirty="0" smtClean="0">
                <a:latin typeface="HGｺﾞｼｯｸE" pitchFamily="49" charset="-128"/>
                <a:ea typeface="HGｺﾞｼｯｸE" pitchFamily="49" charset="-128"/>
              </a:rPr>
              <a:t>(</a:t>
            </a:r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ギットハブ</a:t>
            </a:r>
            <a:r>
              <a:rPr lang="en-US" altLang="ja-JP" sz="4000" dirty="0" smtClean="0">
                <a:latin typeface="HGｺﾞｼｯｸE" pitchFamily="49" charset="-128"/>
                <a:ea typeface="HGｺﾞｼｯｸE" pitchFamily="49" charset="-128"/>
              </a:rPr>
              <a:t>)</a:t>
            </a:r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とは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288925" y="2041525"/>
            <a:ext cx="8458200" cy="3894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「</a:t>
            </a:r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Git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」の仕組みを利用して，世界中の人々が自分のファイルを保存・公開することができる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ウェブサービス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ja-JP" dirty="0" err="1">
                <a:latin typeface="ＭＳ Ｐゴシック" pitchFamily="50" charset="-128"/>
                <a:ea typeface="ＭＳ Ｐゴシック" pitchFamily="50" charset="-128"/>
              </a:rPr>
              <a:t>GitHub</a:t>
            </a:r>
            <a:r>
              <a:rPr kumimoji="1" lang="ja-JP" altLang="en-US" dirty="0">
                <a:latin typeface="ＭＳ Ｐゴシック" pitchFamily="50" charset="-128"/>
                <a:ea typeface="ＭＳ Ｐゴシック" pitchFamily="50" charset="-128"/>
              </a:rPr>
              <a:t>社という会社によって運営されており，個人・企業問わず無料で利用</a:t>
            </a:r>
            <a:r>
              <a:rPr kumimoji="1" lang="ja-JP" altLang="en-US" dirty="0" smtClean="0">
                <a:latin typeface="ＭＳ Ｐゴシック" pitchFamily="50" charset="-128"/>
                <a:ea typeface="ＭＳ Ｐゴシック" pitchFamily="50" charset="-128"/>
              </a:rPr>
              <a:t>可能</a:t>
            </a:r>
            <a:endParaRPr kumimoji="1"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endParaRPr kumimoji="1"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基本的にはすべて公開されるが，有料サービスを利用することで，プライベートなレポジトリの作成が可能</a:t>
            </a: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ja-JP" sz="4000" dirty="0" err="1" smtClean="0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lang="en-US" altLang="ja-JP" sz="4000" dirty="0" smtClean="0">
                <a:latin typeface="HGｺﾞｼｯｸE" pitchFamily="49" charset="-128"/>
                <a:ea typeface="HGｺﾞｼｯｸE" pitchFamily="49" charset="-128"/>
              </a:rPr>
              <a:t>(</a:t>
            </a:r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ギットハブ</a:t>
            </a:r>
            <a:r>
              <a:rPr lang="en-US" altLang="ja-JP" sz="4000" dirty="0" smtClean="0">
                <a:latin typeface="HGｺﾞｼｯｸE" pitchFamily="49" charset="-128"/>
                <a:ea typeface="HGｺﾞｼｯｸE" pitchFamily="49" charset="-128"/>
              </a:rPr>
              <a:t>)</a:t>
            </a:r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とは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288925" y="2041525"/>
            <a:ext cx="8445500" cy="434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ファイルの変更内容を正確かつ迅速に把握することが可能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変更や提案をコメントとして送ることで発信することが可能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ギットハブとアプリケーションを連携させることで，開発ワークフローを強化・開発の効率をより高める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問題点とアプローチ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200" y="1558925"/>
            <a:ext cx="7781925" cy="259397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kumimoji="1" lang="ja-JP" altLang="en-US" sz="2800" dirty="0" smtClean="0">
                <a:solidFill>
                  <a:srgbClr val="FF0000"/>
                </a:solidFill>
                <a:latin typeface="HGｺﾞｼｯｸE" pitchFamily="49" charset="-128"/>
                <a:ea typeface="HGｺﾞｼｯｸE" pitchFamily="49" charset="-128"/>
              </a:rPr>
              <a:t>問題点</a:t>
            </a:r>
            <a:endParaRPr kumimoji="1" lang="en-US" altLang="ja-JP" sz="2800" dirty="0" smtClean="0">
              <a:solidFill>
                <a:srgbClr val="FF0000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ドキュメントとそれに対するコメントの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対応関係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が把握しづらい</a:t>
            </a:r>
            <a:endParaRPr kumimoji="1" lang="en-US" altLang="ja-JP" sz="24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多くの更新された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ドキュメントの管理</a:t>
            </a:r>
            <a:r>
              <a:rPr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が困難</a:t>
            </a:r>
            <a:endParaRPr lang="en-US" altLang="ja-JP" sz="24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多くの議論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コメント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によって，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正確に議論を把握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することが困難</a:t>
            </a:r>
            <a:endParaRPr kumimoji="1" lang="ja-JP" altLang="en-US" sz="24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11200" y="4514850"/>
            <a:ext cx="7781925" cy="187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lang="ja-JP" altLang="en-US" sz="2800" dirty="0" smtClean="0">
                <a:solidFill>
                  <a:schemeClr val="tx1"/>
                </a:solidFill>
                <a:latin typeface="HGｺﾞｼｯｸE" pitchFamily="49" charset="-128"/>
                <a:ea typeface="HGｺﾞｼｯｸE" pitchFamily="49" charset="-128"/>
              </a:rPr>
              <a:t>アプローチ</a:t>
            </a:r>
            <a:endParaRPr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ドキュメントとコメントの対応関係を抽出　　　　　　</a:t>
            </a:r>
            <a:r>
              <a:rPr lang="ja-JP" altLang="en-US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⇒問題点</a:t>
            </a:r>
            <a:r>
              <a:rPr lang="en-US" altLang="ja-JP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1</a:t>
            </a:r>
            <a:r>
              <a:rPr lang="ja-JP" altLang="en-US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の解決</a:t>
            </a:r>
            <a:endParaRPr lang="en-US" altLang="ja-JP" sz="2000" dirty="0" smtClean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やり取りされたドキュメントを時系列に管理　　　　</a:t>
            </a:r>
            <a:r>
              <a:rPr lang="ja-JP" altLang="en-US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⇒問題点</a:t>
            </a:r>
            <a:r>
              <a:rPr lang="en-US" altLang="ja-JP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2</a:t>
            </a:r>
            <a:r>
              <a:rPr lang="ja-JP" altLang="en-US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の解決</a:t>
            </a:r>
            <a:endParaRPr lang="en-US" altLang="ja-JP" sz="2000" dirty="0" smtClean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電子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メール内で最小限の情報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を抽出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　　　 　　　</a:t>
            </a:r>
            <a:r>
              <a:rPr lang="ja-JP" altLang="en-US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⇒問題点</a:t>
            </a:r>
            <a:r>
              <a:rPr lang="en-US" altLang="ja-JP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3</a:t>
            </a:r>
            <a:r>
              <a:rPr lang="ja-JP" altLang="en-US" sz="2000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の解決</a:t>
            </a:r>
            <a:endParaRPr lang="en-US" altLang="ja-JP" sz="2000" dirty="0" smtClean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lang="en-US" altLang="ja-JP" sz="2800" dirty="0" smtClean="0">
              <a:solidFill>
                <a:schemeClr val="tx1"/>
              </a:solidFill>
              <a:latin typeface="HGｺﾞｼｯｸE" pitchFamily="49" charset="-128"/>
              <a:ea typeface="HGｺﾞｼｯｸE" pitchFamily="49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sz="4000" dirty="0" smtClean="0">
                <a:latin typeface="HGｺﾞｼｯｸE" pitchFamily="49" charset="-128"/>
                <a:ea typeface="HGｺﾞｼｯｸE" pitchFamily="49" charset="-128"/>
              </a:rPr>
              <a:t>システムの流れ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8962" y="1679575"/>
            <a:ext cx="1795463" cy="1833562"/>
          </a:xfrm>
          <a:prstGeom prst="rect">
            <a:avLst/>
          </a:prstGeom>
          <a:noFill/>
        </p:spPr>
      </p:pic>
      <p:sp>
        <p:nvSpPr>
          <p:cNvPr id="12" name="右矢印 11"/>
          <p:cNvSpPr/>
          <p:nvPr/>
        </p:nvSpPr>
        <p:spPr>
          <a:xfrm>
            <a:off x="2400300" y="2343150"/>
            <a:ext cx="1387476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6" descr="C:\Documents and Settings\DELL2\デスクトップ\1279476129_dedicated_server.png"/>
          <p:cNvPicPr>
            <a:picLocks noChangeAspect="1" noChangeArrowheads="1"/>
          </p:cNvPicPr>
          <p:nvPr/>
        </p:nvPicPr>
        <p:blipFill>
          <a:blip r:embed="rId3" cstate="print"/>
          <a:srcRect r="20252"/>
          <a:stretch>
            <a:fillRect/>
          </a:stretch>
        </p:blipFill>
        <p:spPr bwMode="auto">
          <a:xfrm>
            <a:off x="3899187" y="1739900"/>
            <a:ext cx="13967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3727450" y="342900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ｺﾞｼｯｸE" pitchFamily="49" charset="-128"/>
                <a:ea typeface="HGｺﾞｼｯｸE" pitchFamily="49" charset="-128"/>
              </a:rPr>
              <a:t>管理システム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pic>
        <p:nvPicPr>
          <p:cNvPr id="1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49250" y="1655763"/>
            <a:ext cx="1930400" cy="1833562"/>
          </a:xfrm>
          <a:prstGeom prst="rect">
            <a:avLst/>
          </a:prstGeom>
          <a:noFill/>
        </p:spPr>
      </p:pic>
      <p:sp>
        <p:nvSpPr>
          <p:cNvPr id="17" name="テキスト ボックス 16"/>
          <p:cNvSpPr txBox="1"/>
          <p:nvPr/>
        </p:nvSpPr>
        <p:spPr>
          <a:xfrm>
            <a:off x="952500" y="34893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ｺﾞｼｯｸE" pitchFamily="49" charset="-128"/>
                <a:ea typeface="HGｺﾞｼｯｸE" pitchFamily="49" charset="-128"/>
              </a:rPr>
              <a:t>自分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27925" y="34893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相手</a:t>
            </a:r>
            <a:endParaRPr kumimoji="1" lang="ja-JP" altLang="en-US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4511675" y="4152900"/>
            <a:ext cx="4162425" cy="2352675"/>
          </a:xfrm>
          <a:prstGeom prst="wedgeRoundRectCallout">
            <a:avLst>
              <a:gd name="adj1" fmla="val -59851"/>
              <a:gd name="adj2" fmla="val -57000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30" descr="C:\Users\GP\Desktop\window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850" y="4876800"/>
            <a:ext cx="1053579" cy="96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1" descr="C:\Users\GP\Desktop\arrow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1047874" y="5164832"/>
            <a:ext cx="648072" cy="4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テキスト ボックス 31"/>
          <p:cNvSpPr txBox="1"/>
          <p:nvPr/>
        </p:nvSpPr>
        <p:spPr>
          <a:xfrm>
            <a:off x="469900" y="5756292"/>
            <a:ext cx="17494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ドキュメントの</a:t>
            </a:r>
            <a:endParaRPr kumimoji="1" lang="en-US" altLang="ja-JP" sz="1600" dirty="0" smtClean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推敲・更新</a:t>
            </a:r>
            <a:endParaRPr kumimoji="1" lang="ja-JP" altLang="en-US" sz="1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flipH="1">
            <a:off x="2339974" y="2825750"/>
            <a:ext cx="138747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flipH="1">
            <a:off x="5295900" y="2825750"/>
            <a:ext cx="138747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上カーブ矢印 42"/>
          <p:cNvSpPr/>
          <p:nvPr/>
        </p:nvSpPr>
        <p:spPr>
          <a:xfrm>
            <a:off x="530225" y="3790950"/>
            <a:ext cx="1749425" cy="9048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4" name="Picture 4" descr="http://pandaman.site/wp-content/uploads/2016/09/20150513_108466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3625" y="4514850"/>
            <a:ext cx="542925" cy="542925"/>
          </a:xfrm>
          <a:prstGeom prst="rect">
            <a:avLst/>
          </a:prstGeom>
          <a:noFill/>
        </p:spPr>
      </p:pic>
      <p:pic>
        <p:nvPicPr>
          <p:cNvPr id="45" name="図 44" descr="160324-p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76875" y="4454525"/>
            <a:ext cx="603250" cy="603250"/>
          </a:xfrm>
          <a:prstGeom prst="rect">
            <a:avLst/>
          </a:prstGeom>
        </p:spPr>
      </p:pic>
      <p:sp>
        <p:nvSpPr>
          <p:cNvPr id="46" name="四角形吹き出し 45"/>
          <p:cNvSpPr/>
          <p:nvPr/>
        </p:nvSpPr>
        <p:spPr>
          <a:xfrm>
            <a:off x="7105650" y="4575175"/>
            <a:ext cx="1085850" cy="361950"/>
          </a:xfrm>
          <a:prstGeom prst="wedgeRectCallout">
            <a:avLst>
              <a:gd name="adj1" fmla="val -35916"/>
              <a:gd name="adj2" fmla="val 813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65975" y="4575175"/>
            <a:ext cx="1025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コメント</a:t>
            </a:r>
            <a:endParaRPr kumimoji="1" lang="ja-JP" altLang="en-US" sz="1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48" name="左右矢印 47"/>
          <p:cNvSpPr/>
          <p:nvPr/>
        </p:nvSpPr>
        <p:spPr>
          <a:xfrm>
            <a:off x="6200775" y="4635500"/>
            <a:ext cx="784225" cy="301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73625" y="5280620"/>
            <a:ext cx="349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HGSｺﾞｼｯｸE" pitchFamily="50" charset="-128"/>
                <a:ea typeface="HGSｺﾞｼｯｸE" pitchFamily="50" charset="-128"/>
              </a:rPr>
              <a:t>GitHub</a:t>
            </a:r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のシステムを用いて</a:t>
            </a:r>
            <a:endParaRPr kumimoji="1" lang="en-US" altLang="ja-JP" dirty="0" smtClean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次々と推敲・更新される</a:t>
            </a:r>
            <a:endParaRPr kumimoji="1" lang="en-US" altLang="ja-JP" dirty="0" smtClean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ドキュメントとコメントを管理</a:t>
            </a:r>
            <a:endParaRPr kumimoji="1" lang="ja-JP" altLang="en-US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50" name="スライド番号プレースホル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1" name="右矢印 50"/>
          <p:cNvSpPr/>
          <p:nvPr/>
        </p:nvSpPr>
        <p:spPr>
          <a:xfrm>
            <a:off x="5356224" y="2403475"/>
            <a:ext cx="1387476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0" name="Picture 16" descr="C:\Users\student\AppData\Local\Microsoft\Windows\INetCache\IE\Z18KUHEF\mail-297031_960_72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2250" y="2282825"/>
            <a:ext cx="616085" cy="42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57" name="テキスト ボックス 56"/>
          <p:cNvSpPr txBox="1"/>
          <p:nvPr/>
        </p:nvSpPr>
        <p:spPr>
          <a:xfrm>
            <a:off x="2159000" y="1558925"/>
            <a:ext cx="1870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添付ドキュメント</a:t>
            </a:r>
            <a:endParaRPr kumimoji="1" lang="en-US" altLang="ja-JP" b="1" u="sng" dirty="0" smtClean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b="1" u="sng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のメール</a:t>
            </a:r>
            <a:endParaRPr kumimoji="1" lang="ja-JP" altLang="en-US" b="1" u="sng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58" name="Picture 16" descr="C:\Users\student\AppData\Local\Microsoft\Windows\INetCache\IE\Z18KUHEF\mail-297031_960_72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8175" y="2282825"/>
            <a:ext cx="616085" cy="42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59" name="テキスト ボックス 58"/>
          <p:cNvSpPr txBox="1"/>
          <p:nvPr/>
        </p:nvSpPr>
        <p:spPr>
          <a:xfrm>
            <a:off x="5114925" y="1558925"/>
            <a:ext cx="1870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添付ドキュメント</a:t>
            </a:r>
            <a:endParaRPr kumimoji="1" lang="en-US" altLang="ja-JP" b="1" u="sng" dirty="0" smtClean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b="1" u="sng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のメール</a:t>
            </a:r>
            <a:endParaRPr kumimoji="1" lang="ja-JP" altLang="en-US" b="1" u="sng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60" name="Picture 16" descr="C:\Users\student\AppData\Local\Microsoft\Windows\INetCache\IE\Z18KUHEF\mail-297031_960_72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8175" y="2825750"/>
            <a:ext cx="616085" cy="4222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61" name="Picture 16" descr="C:\Users\student\AppData\Local\Microsoft\Windows\INetCache\IE\Z18KUHEF\mail-297031_960_72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2250" y="2825750"/>
            <a:ext cx="616085" cy="4222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62" name="テキスト ボックス 61"/>
          <p:cNvSpPr txBox="1"/>
          <p:nvPr/>
        </p:nvSpPr>
        <p:spPr>
          <a:xfrm>
            <a:off x="5175250" y="3248025"/>
            <a:ext cx="1870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コメント付の</a:t>
            </a:r>
            <a:endParaRPr kumimoji="1" lang="en-US" altLang="ja-JP" b="1" u="sng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b="1" u="sng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メール</a:t>
            </a:r>
            <a:endParaRPr kumimoji="1" lang="ja-JP" altLang="en-US" b="1" u="sng" dirty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159000" y="3248025"/>
            <a:ext cx="1870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コメント付の</a:t>
            </a:r>
            <a:endParaRPr kumimoji="1" lang="en-US" altLang="ja-JP" b="1" u="sng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kumimoji="1" lang="ja-JP" altLang="en-US" b="1" u="sng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メール</a:t>
            </a:r>
            <a:endParaRPr kumimoji="1" lang="ja-JP" altLang="en-US" b="1" u="sng" dirty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8600" y="4292025"/>
            <a:ext cx="2400300" cy="584775"/>
          </a:xfrm>
          <a:prstGeom prst="rect">
            <a:avLst/>
          </a:prstGeom>
          <a:solidFill>
            <a:srgbClr val="FFCC99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推敲が終わったら再度</a:t>
            </a:r>
            <a:endParaRPr lang="en-US" altLang="ja-JP" sz="1600" dirty="0" smtClean="0">
              <a:latin typeface="HGSｺﾞｼｯｸE" pitchFamily="50" charset="-128"/>
              <a:ea typeface="HGSｺﾞｼｯｸE" pitchFamily="50" charset="-128"/>
            </a:endParaRPr>
          </a:p>
          <a:p>
            <a:pPr algn="ctr"/>
            <a:r>
              <a:rPr kumimoji="1" lang="ja-JP" altLang="en-US" sz="1600" dirty="0" smtClean="0">
                <a:latin typeface="HGSｺﾞｼｯｸE" pitchFamily="50" charset="-128"/>
                <a:ea typeface="HGSｺﾞｼｯｸE" pitchFamily="50" charset="-128"/>
              </a:rPr>
              <a:t>電子メールで送信</a:t>
            </a:r>
            <a:endParaRPr kumimoji="1" lang="en-US" altLang="ja-JP" sz="1600" dirty="0" smtClean="0">
              <a:latin typeface="HGSｺﾞｼｯｸE" pitchFamily="50" charset="-128"/>
              <a:ea typeface="HGSｺﾞｼｯｸE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54050"/>
            <a:ext cx="7772400" cy="685800"/>
          </a:xfrm>
          <a:solidFill>
            <a:srgbClr val="E5FFE5"/>
          </a:solidFill>
          <a:ln w="19050">
            <a:solidFill>
              <a:srgbClr val="003A42"/>
            </a:solidFill>
          </a:ln>
        </p:spPr>
        <p:txBody>
          <a:bodyPr>
            <a:normAutofit fontScale="90000"/>
          </a:bodyPr>
          <a:lstStyle/>
          <a:p>
            <a:pPr algn="ctr" eaLnBrk="1" hangingPunct="1"/>
            <a:r>
              <a:rPr lang="ja-JP" altLang="en-US" dirty="0" smtClean="0">
                <a:latin typeface="HGｺﾞｼｯｸE" pitchFamily="49" charset="-128"/>
                <a:ea typeface="HGｺﾞｼｯｸE" pitchFamily="49" charset="-128"/>
              </a:rPr>
              <a:t>準備</a:t>
            </a:r>
            <a:endParaRPr lang="ja-JP" altLang="en-US" sz="4000" dirty="0" smtClean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250" y="1981199"/>
            <a:ext cx="856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ja-JP" altLang="en-US" sz="3200" dirty="0">
              <a:latin typeface="HGｺﾞｼｯｸE" pitchFamily="49" charset="-128"/>
              <a:ea typeface="HGｺﾞｼｯｸE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225" y="155892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A33-D7DA-4165-881B-3D80EBD1052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1200" y="1498600"/>
            <a:ext cx="681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 smtClean="0">
                <a:solidFill>
                  <a:srgbClr val="0070C0"/>
                </a:solidFill>
                <a:latin typeface="ＭＳ Ｐゴシック" pitchFamily="50" charset="-128"/>
                <a:ea typeface="ＭＳ Ｐゴシック" pitchFamily="50" charset="-128"/>
              </a:rPr>
              <a:t>電子メールからどんな情報を取り出すのか</a:t>
            </a:r>
            <a:endParaRPr kumimoji="1" lang="ja-JP" altLang="en-US" sz="2800" u="sng" dirty="0">
              <a:solidFill>
                <a:srgbClr val="0070C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1200" y="2482314"/>
            <a:ext cx="80232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添付ドキュメント</a:t>
            </a:r>
            <a:endParaRPr lang="en-US" altLang="ja-JP" sz="2800" b="1" u="sng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Word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や</a:t>
            </a:r>
            <a:r>
              <a:rPr kumimoji="1"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PowerPoint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などのメールに添付されたファイル</a:t>
            </a:r>
            <a:endParaRPr kumimoji="1"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en-US" altLang="ja-JP" sz="20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電子メール内のコメント・補足説明</a:t>
            </a:r>
            <a:endParaRPr kumimoji="1" lang="en-US" altLang="ja-JP" sz="2800" b="1" u="sng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添付ファイルに対しての意見・コメントやアドバイス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電子メールがやり取りされた日時</a:t>
            </a:r>
            <a:endParaRPr lang="en-US" altLang="ja-JP" sz="2800" b="1" u="sng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電子</a:t>
            </a:r>
            <a:r>
              <a:rPr kumimoji="1"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メールが送信された日時</a:t>
            </a:r>
            <a:endParaRPr kumimoji="1"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514350" indent="-514350"/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668</TotalTime>
  <Words>573</Words>
  <Application>Microsoft Office PowerPoint</Application>
  <PresentationFormat>画面に合わせる (4:3)</PresentationFormat>
  <Paragraphs>121</Paragraphs>
  <Slides>11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アーバン</vt:lpstr>
      <vt:lpstr>GitHubを用いた電子メール中の議論と 介在ドキュメントの管理支援 </vt:lpstr>
      <vt:lpstr>背景</vt:lpstr>
      <vt:lpstr>関連研究</vt:lpstr>
      <vt:lpstr>目的</vt:lpstr>
      <vt:lpstr>GitHub(ギットハブ)とは</vt:lpstr>
      <vt:lpstr>GitHub(ギットハブ)とは</vt:lpstr>
      <vt:lpstr>問題点とアプローチ</vt:lpstr>
      <vt:lpstr>システムの流れ</vt:lpstr>
      <vt:lpstr>準備</vt:lpstr>
      <vt:lpstr>準備</vt:lpstr>
      <vt:lpstr>システムの例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student</dc:creator>
  <cp:lastModifiedBy>student</cp:lastModifiedBy>
  <cp:revision>28</cp:revision>
  <dcterms:created xsi:type="dcterms:W3CDTF">2018-07-04T02:08:48Z</dcterms:created>
  <dcterms:modified xsi:type="dcterms:W3CDTF">2018-08-02T06:37:11Z</dcterms:modified>
</cp:coreProperties>
</file>