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1" r:id="rId3"/>
    <p:sldId id="273" r:id="rId4"/>
    <p:sldId id="264" r:id="rId5"/>
    <p:sldId id="271" r:id="rId6"/>
    <p:sldId id="272" r:id="rId7"/>
    <p:sldId id="265" r:id="rId8"/>
    <p:sldId id="267" r:id="rId9"/>
    <p:sldId id="268" r:id="rId10"/>
    <p:sldId id="269" r:id="rId11"/>
    <p:sldId id="270" r:id="rId12"/>
    <p:sldId id="278" r:id="rId13"/>
    <p:sldId id="274" r:id="rId14"/>
    <p:sldId id="275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9" autoAdjust="0"/>
    <p:restoredTop sz="93807" autoAdjust="0"/>
  </p:normalViewPr>
  <p:slideViewPr>
    <p:cSldViewPr>
      <p:cViewPr varScale="1">
        <p:scale>
          <a:sx n="66" d="100"/>
          <a:sy n="66" d="100"/>
        </p:scale>
        <p:origin x="62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13A8-7E7C-4BE7-983D-2FA4814B3B6B}" type="datetimeFigureOut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04FEC-8CB4-4997-89D7-95A53AA0D20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16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C9F1F3-6640-48F0-98DD-156CCC599425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285-F6FD-4D27-9B44-51E204FF02E8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432-FFBF-4C53-9D99-164172E8CEDA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79AC-2253-4C29-830D-7188CD3E2161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FBB-F1BD-439F-8D9B-CB70E0EF702B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F656-FAA1-407A-B265-BB65D555CB45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FBBD99-EE67-435A-A5DE-BB0417DDE037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E8BD189-87B6-495E-8397-A7D7C134C928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5ADA-C0F5-4726-AC83-772CE1AE8C5B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01A-722E-4F8E-B237-9D4C33BCAE8B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318-A014-4FAE-8A29-0689A949E888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4C423F-40C1-49E0-86F8-3B42B945881F}" type="datetime1">
              <a:rPr kumimoji="1" lang="ja-JP" altLang="en-US" smtClean="0"/>
              <a:pPr/>
              <a:t>2018/8/4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C45DA33-D7DA-4165-881B-3D80EBD1052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err="1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kumimoji="1" lang="ja-JP" altLang="en-US" sz="4000" dirty="0">
                <a:latin typeface="HGSｺﾞｼｯｸE" pitchFamily="50" charset="-128"/>
                <a:ea typeface="HGSｺﾞｼｯｸE" pitchFamily="50" charset="-128"/>
              </a:rPr>
              <a:t>を用いた電子メール中の議論と</a:t>
            </a:r>
            <a:br>
              <a:rPr kumimoji="1" lang="en-US" altLang="ja-JP" sz="4000" dirty="0">
                <a:latin typeface="HGSｺﾞｼｯｸE" pitchFamily="50" charset="-128"/>
                <a:ea typeface="HGSｺﾞｼｯｸE" pitchFamily="50" charset="-128"/>
              </a:rPr>
            </a:br>
            <a:r>
              <a:rPr kumimoji="1" lang="ja-JP" altLang="en-US" sz="4000" dirty="0">
                <a:latin typeface="HGSｺﾞｼｯｸE" pitchFamily="50" charset="-128"/>
                <a:ea typeface="HGSｺﾞｼｯｸE" pitchFamily="50" charset="-128"/>
              </a:rPr>
              <a:t>介在ドキュメントの管理支援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itchFamily="49" charset="-128"/>
                <a:ea typeface="ＭＳ ゴシック" pitchFamily="49" charset="-128"/>
              </a:rPr>
              <a:t>中村研究室</a:t>
            </a:r>
            <a:endParaRPr kumimoji="1"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211510031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　岩本 翼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準備</a:t>
            </a:r>
            <a:endParaRPr lang="ja-JP" altLang="en-US" sz="40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55892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1200" y="1498600"/>
            <a:ext cx="681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電子メールからどんな情報を取り出すのか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1200" y="2162175"/>
            <a:ext cx="802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kumimoji="1" lang="ja-JP" altLang="en-US" sz="2800" dirty="0">
                <a:latin typeface="ＭＳ Ｐゴシック" pitchFamily="50" charset="-128"/>
                <a:ea typeface="ＭＳ Ｐゴシック" pitchFamily="50" charset="-128"/>
              </a:rPr>
              <a:t>電子メール内のあいさつや名前などの情報は省く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50875" y="2765425"/>
            <a:ext cx="7781925" cy="386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お疲れ様です。○○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名前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です。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スライドについてなんですが，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○○○○○○○○○○○○○○○○○○○○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○○○○○○○○○○○○○○○○○○○○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○○○○○○○○○○○○○○○○○○○○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したほうが良いと思います。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よろしくお願いします。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名前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1201" y="3730625"/>
            <a:ext cx="470535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5" idx="3"/>
          </p:cNvCxnSpPr>
          <p:nvPr/>
        </p:nvCxnSpPr>
        <p:spPr>
          <a:xfrm>
            <a:off x="5416551" y="4454525"/>
            <a:ext cx="4825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59475" y="3971925"/>
            <a:ext cx="241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添付ドキュメントに関</a:t>
            </a:r>
            <a:endParaRPr lang="en-US" altLang="ja-JP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してのコメントのみを取り出す</a:t>
            </a:r>
            <a:endParaRPr kumimoji="1"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1200" y="3067050"/>
            <a:ext cx="3438525" cy="482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11200" y="5299074"/>
            <a:ext cx="2593975" cy="10255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05175" y="5842000"/>
            <a:ext cx="25939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959475" y="5480050"/>
            <a:ext cx="241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あいさつや自分の名</a:t>
            </a:r>
            <a:endParaRPr lang="en-US" altLang="ja-JP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前などの情報は省く</a:t>
            </a:r>
            <a:endParaRPr kumimoji="1"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システムの例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3336C0-2BA2-4F2B-AB93-138FCB71C6DB}"/>
              </a:ext>
            </a:extLst>
          </p:cNvPr>
          <p:cNvSpPr txBox="1"/>
          <p:nvPr/>
        </p:nvSpPr>
        <p:spPr>
          <a:xfrm>
            <a:off x="540841" y="1499631"/>
            <a:ext cx="811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電子メールに添付されたドキュメント・コメントを半自動でローカルリポジトリに保存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ネットワーク上の「リモートリポジトリ」にプッシュされ、管理される</a:t>
            </a:r>
          </a:p>
        </p:txBody>
      </p:sp>
      <p:pic>
        <p:nvPicPr>
          <p:cNvPr id="4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3ABD58F-F80C-4C54-BD35-77085A86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6" y="2346696"/>
            <a:ext cx="6876907" cy="41261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システムの例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3336C0-2BA2-4F2B-AB93-138FCB71C6DB}"/>
              </a:ext>
            </a:extLst>
          </p:cNvPr>
          <p:cNvSpPr txBox="1"/>
          <p:nvPr/>
        </p:nvSpPr>
        <p:spPr>
          <a:xfrm>
            <a:off x="844064" y="1504904"/>
            <a:ext cx="671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管理されたドキュメントを以下のように表示される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最後に更新された日時，それに対してのコメントを一覧に表示させる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5237956-D945-4DC6-9085-E05FFD178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01"/>
          <a:stretch/>
        </p:blipFill>
        <p:spPr>
          <a:xfrm>
            <a:off x="711200" y="2151235"/>
            <a:ext cx="7772400" cy="43562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4F144-E019-464A-AA81-90BA0964D0E0}"/>
              </a:ext>
            </a:extLst>
          </p:cNvPr>
          <p:cNvSpPr/>
          <p:nvPr/>
        </p:nvSpPr>
        <p:spPr>
          <a:xfrm>
            <a:off x="1024448" y="3669512"/>
            <a:ext cx="901920" cy="2344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85A0CE-71DA-480B-8577-1F86295E7B8D}"/>
              </a:ext>
            </a:extLst>
          </p:cNvPr>
          <p:cNvSpPr/>
          <p:nvPr/>
        </p:nvSpPr>
        <p:spPr>
          <a:xfrm>
            <a:off x="2392016" y="3669512"/>
            <a:ext cx="977424" cy="2344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6D594C-30E0-4BBF-AE53-8E2784B65AE3}"/>
              </a:ext>
            </a:extLst>
          </p:cNvPr>
          <p:cNvSpPr/>
          <p:nvPr/>
        </p:nvSpPr>
        <p:spPr>
          <a:xfrm>
            <a:off x="4108688" y="3641285"/>
            <a:ext cx="2567792" cy="2344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46DC08-FF68-4AC9-ABDB-17D56A1E065D}"/>
              </a:ext>
            </a:extLst>
          </p:cNvPr>
          <p:cNvSpPr txBox="1"/>
          <p:nvPr/>
        </p:nvSpPr>
        <p:spPr>
          <a:xfrm>
            <a:off x="724241" y="310217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solidFill>
                  <a:srgbClr val="FFC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ドキュメント名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EFDFCE-4835-498F-8530-7954101A8BDD}"/>
              </a:ext>
            </a:extLst>
          </p:cNvPr>
          <p:cNvSpPr txBox="1"/>
          <p:nvPr/>
        </p:nvSpPr>
        <p:spPr>
          <a:xfrm>
            <a:off x="2239616" y="312496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>
                <a:solidFill>
                  <a:srgbClr val="00B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最終更新日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F1A673-EAFD-4D4B-B5B5-760E48D4CE86}"/>
              </a:ext>
            </a:extLst>
          </p:cNvPr>
          <p:cNvSpPr/>
          <p:nvPr/>
        </p:nvSpPr>
        <p:spPr>
          <a:xfrm>
            <a:off x="4450942" y="3107463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コメントの表示</a:t>
            </a:r>
          </a:p>
        </p:txBody>
      </p:sp>
    </p:spTree>
    <p:extLst>
      <p:ext uri="{BB962C8B-B14F-4D97-AF65-F5344CB8AC3E}">
        <p14:creationId xmlns:p14="http://schemas.microsoft.com/office/powerpoint/2010/main" val="37626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まとめ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参考文献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0875" y="1800225"/>
            <a:ext cx="79025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2000" dirty="0">
                <a:latin typeface="ＭＳ Ｐゴシック" pitchFamily="50" charset="-128"/>
                <a:ea typeface="ＭＳ Ｐゴシック" pitchFamily="50" charset="-128"/>
              </a:rPr>
              <a:t>[1]</a:t>
            </a: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　福山悠，福田洋治，毛利公美，白石善明，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”</a:t>
            </a: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バージョン管理シス</a:t>
            </a:r>
            <a:endParaRPr lang="en-US" altLang="ja-JP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　　　テムを利用したグループ内ファイル共有システム，”全国大会公演</a:t>
            </a:r>
            <a:endParaRPr lang="en-US" altLang="ja-JP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　　　論文集，  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Vol.71</a:t>
            </a:r>
            <a:r>
              <a:rPr lang="ja-JP" altLang="en-US" sz="2000" dirty="0" err="1">
                <a:latin typeface="ＭＳ Ｐゴシック" pitchFamily="50" charset="-128"/>
                <a:ea typeface="ＭＳ Ｐゴシック" pitchFamily="50" charset="-128"/>
              </a:rPr>
              <a:t>，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pp.649-650</a:t>
            </a:r>
            <a:r>
              <a:rPr lang="ja-JP" altLang="en-US" sz="2000" dirty="0" err="1">
                <a:latin typeface="ＭＳ Ｐゴシック" pitchFamily="50" charset="-128"/>
                <a:ea typeface="ＭＳ Ｐゴシック" pitchFamily="50" charset="-128"/>
              </a:rPr>
              <a:t>，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2009</a:t>
            </a:r>
            <a:r>
              <a:rPr lang="ja-JP" altLang="en-US" sz="2000" dirty="0" err="1">
                <a:latin typeface="ＭＳ Ｐゴシック" pitchFamily="50" charset="-128"/>
                <a:ea typeface="ＭＳ Ｐゴシック" pitchFamily="50" charset="-128"/>
              </a:rPr>
              <a:t>．</a:t>
            </a:r>
            <a:endParaRPr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en-US" altLang="ja-JP" sz="2000" dirty="0">
                <a:latin typeface="ＭＳ Ｐゴシック" pitchFamily="50" charset="-128"/>
                <a:ea typeface="ＭＳ Ｐゴシック" pitchFamily="50" charset="-128"/>
              </a:rPr>
              <a:t>[2]</a:t>
            </a: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　中山祐貴，大沼亮，神長裕明，横山節雄，宮寺庸造，中村勝一，”記</a:t>
            </a:r>
            <a:endParaRPr lang="en-US" altLang="ja-JP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　　　述形式の多様性を考慮した電子メール中の議論過程抽出手法，”情</a:t>
            </a:r>
            <a:endParaRPr lang="en-US" altLang="ja-JP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</a:rPr>
              <a:t>　　　報処理学会論文誌，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Vol.56</a:t>
            </a:r>
            <a:r>
              <a:rPr lang="ja-JP" altLang="en-US" sz="2000" dirty="0" err="1">
                <a:latin typeface="ＭＳ Ｐゴシック" pitchFamily="50" charset="-128"/>
                <a:ea typeface="ＭＳ Ｐゴシック" pitchFamily="50" charset="-128"/>
              </a:rPr>
              <a:t>，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No.1</a:t>
            </a:r>
            <a:r>
              <a:rPr lang="ja-JP" altLang="en-US" sz="2000" dirty="0" err="1">
                <a:latin typeface="ＭＳ Ｐゴシック" pitchFamily="50" charset="-128"/>
                <a:ea typeface="ＭＳ Ｐゴシック" pitchFamily="50" charset="-128"/>
              </a:rPr>
              <a:t>，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pp.196-206</a:t>
            </a:r>
            <a:r>
              <a:rPr lang="ja-JP" altLang="en-US" sz="2000" dirty="0" err="1">
                <a:latin typeface="ＭＳ Ｐゴシック" pitchFamily="50" charset="-128"/>
                <a:ea typeface="ＭＳ Ｐゴシック" pitchFamily="50" charset="-128"/>
              </a:rPr>
              <a:t>，</a:t>
            </a:r>
            <a:r>
              <a:rPr lang="en-US" sz="2000" dirty="0">
                <a:latin typeface="ＭＳ Ｐゴシック" pitchFamily="50" charset="-128"/>
                <a:ea typeface="ＭＳ Ｐゴシック" pitchFamily="50" charset="-128"/>
              </a:rPr>
              <a:t>2015</a:t>
            </a:r>
            <a:r>
              <a:rPr lang="ja-JP" altLang="en-US" sz="2000" dirty="0" err="1">
                <a:latin typeface="ＭＳ Ｐゴシック" pitchFamily="50" charset="-128"/>
                <a:ea typeface="ＭＳ Ｐゴシック" pitchFamily="50" charset="-128"/>
              </a:rPr>
              <a:t>．</a:t>
            </a:r>
            <a:endParaRPr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54050"/>
            <a:ext cx="86868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背景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28600" y="1860549"/>
            <a:ext cx="8686800" cy="784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6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電子メールを介したドキュメントのやり取りが行われている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2700" y="1398885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ＭＳ Ｐゴシック" pitchFamily="50" charset="-128"/>
                <a:ea typeface="ＭＳ Ｐゴシック" pitchFamily="50" charset="-128"/>
              </a:rPr>
              <a:t>Gmail</a:t>
            </a:r>
            <a:r>
              <a:rPr kumimoji="1" lang="ja-JP" altLang="en-US" sz="2400" dirty="0">
                <a:latin typeface="ＭＳ Ｐゴシック" pitchFamily="50" charset="-128"/>
                <a:ea typeface="ＭＳ Ｐゴシック" pitchFamily="50" charset="-128"/>
              </a:rPr>
              <a:t>や</a:t>
            </a:r>
            <a:r>
              <a:rPr kumimoji="1" lang="en-US" altLang="ja-JP" sz="2400" dirty="0">
                <a:latin typeface="ＭＳ Ｐゴシック" pitchFamily="50" charset="-128"/>
                <a:ea typeface="ＭＳ Ｐゴシック" pitchFamily="50" charset="-128"/>
              </a:rPr>
              <a:t>Outlook</a:t>
            </a:r>
            <a:r>
              <a:rPr kumimoji="1" lang="ja-JP" altLang="en-US" sz="2400" dirty="0">
                <a:latin typeface="ＭＳ Ｐゴシック" pitchFamily="50" charset="-128"/>
                <a:ea typeface="ＭＳ Ｐゴシック" pitchFamily="50" charset="-128"/>
              </a:rPr>
              <a:t>など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600" y="2825750"/>
            <a:ext cx="868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latin typeface="ＭＳ Ｐゴシック" pitchFamily="50" charset="-128"/>
                <a:ea typeface="ＭＳ Ｐゴシック" pitchFamily="50" charset="-128"/>
              </a:rPr>
              <a:t>・メール内でドキュメントに関する</a:t>
            </a:r>
            <a:endParaRPr lang="en-US" altLang="ja-JP" sz="26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2600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ja-JP" altLang="en-US" sz="2600" u="sng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コメントや補足の説明</a:t>
            </a:r>
            <a:r>
              <a:rPr kumimoji="1" lang="ja-JP" altLang="en-US" sz="2600" dirty="0">
                <a:latin typeface="ＭＳ Ｐゴシック" pitchFamily="50" charset="-128"/>
                <a:ea typeface="ＭＳ Ｐゴシック" pitchFamily="50" charset="-128"/>
              </a:rPr>
              <a:t>が述べられることがある</a:t>
            </a:r>
            <a:endParaRPr kumimoji="1" lang="en-US" altLang="ja-JP" sz="2600" dirty="0">
              <a:latin typeface="ＭＳ Ｐゴシック" pitchFamily="50" charset="-128"/>
              <a:ea typeface="ＭＳ Ｐゴシック" pitchFamily="50" charset="-128"/>
            </a:endParaRPr>
          </a:p>
          <a:p>
            <a:endParaRPr kumimoji="1" lang="en-US" altLang="ja-JP" sz="26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600" dirty="0">
                <a:latin typeface="ＭＳ Ｐゴシック" pitchFamily="50" charset="-128"/>
                <a:ea typeface="ＭＳ Ｐゴシック" pitchFamily="50" charset="-128"/>
              </a:rPr>
              <a:t>・コメントを基にドキュメントの推敲・更新される度，</a:t>
            </a:r>
            <a:endParaRPr lang="en-US" altLang="ja-JP" sz="26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2600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ja-JP" altLang="en-US" sz="2600" u="sng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多くの更新されたドキュメントが存在</a:t>
            </a:r>
          </a:p>
        </p:txBody>
      </p:sp>
      <p:sp>
        <p:nvSpPr>
          <p:cNvPr id="19" name="下矢印 18"/>
          <p:cNvSpPr/>
          <p:nvPr/>
        </p:nvSpPr>
        <p:spPr>
          <a:xfrm>
            <a:off x="4330700" y="4816475"/>
            <a:ext cx="482600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28600" y="5299074"/>
            <a:ext cx="8794751" cy="13874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ドキュメントの推敲の上で</a:t>
            </a:r>
            <a:endParaRPr kumimoji="1" lang="en-US" altLang="ja-JP" sz="2800" b="1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sz="2800" b="1" u="sng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ドキュメントと関するコメントを的確に把握すること</a:t>
            </a:r>
            <a:endParaRPr kumimoji="1" lang="en-US" altLang="ja-JP" sz="2800" b="1" u="sng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重要だが困難</a:t>
            </a:r>
            <a:endParaRPr kumimoji="1" lang="ja-JP" altLang="en-US" sz="2800" b="1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関連研究</a:t>
            </a:r>
            <a:endParaRPr lang="ja-JP" altLang="en-US" sz="40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9250" y="2226440"/>
            <a:ext cx="8445500" cy="1085850"/>
          </a:xfrm>
          <a:prstGeom prst="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200" b="1" u="sng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問題点</a:t>
            </a:r>
            <a:r>
              <a:rPr kumimoji="1" lang="ja-JP" altLang="en-US" sz="22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lang="ja-JP" altLang="en-US" sz="22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各ドキュメントがいつ更新されたのかを迅速に簡単に知</a:t>
            </a:r>
            <a:endParaRPr lang="en-US" altLang="ja-JP" sz="2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22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　　　ることが困難</a:t>
            </a:r>
            <a:endParaRPr kumimoji="1" lang="en-US" altLang="ja-JP" sz="2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513284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384648"/>
            <a:ext cx="790257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00" b="1" u="sng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ドキュメント共有・電子メールでの議論システムに関する研究</a:t>
            </a:r>
            <a:endParaRPr kumimoji="1" lang="en-US" altLang="ja-JP" sz="2300" b="1" u="sng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sz="2300" dirty="0">
                <a:latin typeface="ＭＳ Ｐゴシック" pitchFamily="50" charset="-128"/>
                <a:ea typeface="ＭＳ Ｐゴシック" pitchFamily="50" charset="-128"/>
              </a:rPr>
              <a:t>グループ内ファイル共有システムに関する研究</a:t>
            </a:r>
            <a:r>
              <a:rPr lang="en-US" altLang="ja-JP" sz="2300" dirty="0">
                <a:latin typeface="ＭＳ Ｐゴシック" pitchFamily="50" charset="-128"/>
                <a:ea typeface="ＭＳ Ｐゴシック" pitchFamily="50" charset="-128"/>
              </a:rPr>
              <a:t>[1]</a:t>
            </a:r>
          </a:p>
          <a:p>
            <a:pPr>
              <a:buFont typeface="Wingdings" pitchFamily="2" charset="2"/>
              <a:buChar char="l"/>
            </a:pPr>
            <a:endParaRPr lang="en-US" altLang="ja-JP" sz="2300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sz="2300" dirty="0">
                <a:latin typeface="ＭＳ Ｐゴシック" pitchFamily="50" charset="-128"/>
                <a:ea typeface="ＭＳ Ｐゴシック" pitchFamily="50" charset="-128"/>
              </a:rPr>
              <a:t>電子メール内の議論過程抽出に関する研究</a:t>
            </a:r>
            <a:r>
              <a:rPr kumimoji="1" lang="en-US" altLang="ja-JP" sz="2300" dirty="0">
                <a:latin typeface="ＭＳ Ｐゴシック" pitchFamily="50" charset="-128"/>
                <a:ea typeface="ＭＳ Ｐゴシック" pitchFamily="50" charset="-128"/>
              </a:rPr>
              <a:t>[2]</a:t>
            </a:r>
            <a:endParaRPr kumimoji="1" lang="ja-JP" altLang="en-US" sz="23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250" y="4030280"/>
            <a:ext cx="8445500" cy="1085850"/>
          </a:xfrm>
          <a:prstGeom prst="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200" b="1" u="sng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問題点</a:t>
            </a:r>
            <a:r>
              <a:rPr kumimoji="1" lang="ja-JP" altLang="en-US" sz="22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議論が長時間続く場合，電子メールと記述数が膨大と</a:t>
            </a:r>
            <a:r>
              <a:rPr kumimoji="1" lang="ja-JP" altLang="en-US" sz="2200" b="1" dirty="0" err="1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な</a:t>
            </a:r>
            <a:r>
              <a:rPr kumimoji="1" lang="ja-JP" altLang="en-US" sz="22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　</a:t>
            </a:r>
            <a:endParaRPr kumimoji="1" lang="en-US" altLang="ja-JP" sz="2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22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　　　</a:t>
            </a:r>
            <a:r>
              <a:rPr kumimoji="1" lang="ja-JP" altLang="en-US" sz="22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り，流れを正確に掴むことが困難</a:t>
            </a:r>
            <a:endParaRPr kumimoji="1" lang="en-US" altLang="ja-JP" sz="2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7ACD1968-DD2E-4CDE-9ECA-19FF17FCCA40}"/>
              </a:ext>
            </a:extLst>
          </p:cNvPr>
          <p:cNvSpPr/>
          <p:nvPr/>
        </p:nvSpPr>
        <p:spPr>
          <a:xfrm>
            <a:off x="3820400" y="5237587"/>
            <a:ext cx="1503200" cy="48102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5FB3C-1538-4113-84C6-0D1C5BA75305}"/>
              </a:ext>
            </a:extLst>
          </p:cNvPr>
          <p:cNvSpPr txBox="1"/>
          <p:nvPr/>
        </p:nvSpPr>
        <p:spPr>
          <a:xfrm>
            <a:off x="349250" y="5718611"/>
            <a:ext cx="844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ＭＳ ゴシック" pitchFamily="49" charset="-128"/>
                <a:ea typeface="ＭＳ ゴシック" pitchFamily="49" charset="-128"/>
              </a:rPr>
              <a:t>電子メール内のドキュメントとコメントを</a:t>
            </a:r>
            <a:endParaRPr lang="en-US" altLang="ja-JP" sz="2400" b="1" dirty="0">
              <a:solidFill>
                <a:srgbClr val="C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ＭＳ ゴシック" pitchFamily="49" charset="-128"/>
                <a:ea typeface="ＭＳ ゴシック" pitchFamily="49" charset="-128"/>
              </a:rPr>
              <a:t>的確かつ容易に管理できるようにするための支援が必要</a:t>
            </a:r>
            <a:endParaRPr lang="en-US" altLang="ja-JP" sz="2400" b="1" dirty="0">
              <a:solidFill>
                <a:srgbClr val="C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目的</a:t>
            </a:r>
            <a:endParaRPr lang="ja-JP" altLang="en-US" sz="40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9575" y="4816475"/>
            <a:ext cx="8445500" cy="1689100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8925" y="1619250"/>
            <a:ext cx="856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kumimoji="1" lang="ja-JP" altLang="en-US" sz="3200" dirty="0">
                <a:latin typeface="HGSｺﾞｼｯｸE" pitchFamily="50" charset="-128"/>
                <a:ea typeface="HGSｺﾞｼｯｸE" pitchFamily="50" charset="-128"/>
              </a:rPr>
              <a:t>を用いた電子メール中の議論と</a:t>
            </a:r>
            <a:endParaRPr kumimoji="1" lang="en-US" altLang="ja-JP" sz="3200" dirty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sz="3200" dirty="0">
                <a:latin typeface="HGSｺﾞｼｯｸE" pitchFamily="50" charset="-128"/>
                <a:ea typeface="HGSｺﾞｼｯｸE" pitchFamily="50" charset="-128"/>
              </a:rPr>
              <a:t>介在ドキュメントの管理支援</a:t>
            </a:r>
            <a:endParaRPr kumimoji="1" lang="en-US" altLang="ja-JP" sz="3200" dirty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200" y="2946400"/>
            <a:ext cx="7842249" cy="10858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0875" y="3009205"/>
            <a:ext cx="784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latin typeface="ＭＳ ゴシック" pitchFamily="49" charset="-128"/>
                <a:ea typeface="ＭＳ ゴシック" pitchFamily="49" charset="-128"/>
              </a:rPr>
              <a:t>電子メール内のドキュメントとコメントを</a:t>
            </a:r>
            <a:endParaRPr lang="en-US" altLang="ja-JP" sz="2800" b="1" dirty="0"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itchFamily="49" charset="-128"/>
                <a:ea typeface="ＭＳ ゴシック" pitchFamily="49" charset="-128"/>
              </a:rPr>
              <a:t>共に容易に管理できるシステムの開発</a:t>
            </a:r>
            <a:endParaRPr lang="en-US" altLang="ja-JP" sz="28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270375" y="4092576"/>
            <a:ext cx="603250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9575" y="5063946"/>
            <a:ext cx="850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solidFill>
                  <a:srgbClr val="C00000"/>
                </a:solidFill>
                <a:latin typeface="ＭＳ Ｐゴシック" pitchFamily="50" charset="-128"/>
                <a:ea typeface="ＭＳ Ｐゴシック" pitchFamily="50" charset="-128"/>
              </a:rPr>
              <a:t>電子メールと</a:t>
            </a:r>
            <a:r>
              <a:rPr lang="en-US" altLang="ja-JP" sz="3600" b="1" u="sng" dirty="0" err="1">
                <a:solidFill>
                  <a:srgbClr val="C00000"/>
                </a:solidFill>
                <a:latin typeface="ＭＳ Ｐゴシック" pitchFamily="50" charset="-128"/>
                <a:ea typeface="ＭＳ Ｐゴシック" pitchFamily="50" charset="-128"/>
              </a:rPr>
              <a:t>GitHub</a:t>
            </a:r>
            <a:r>
              <a:rPr lang="ja-JP" altLang="en-US" sz="3600" b="1" u="sng" dirty="0">
                <a:solidFill>
                  <a:srgbClr val="C00000"/>
                </a:solidFill>
                <a:latin typeface="ＭＳ Ｐゴシック" pitchFamily="50" charset="-128"/>
                <a:ea typeface="ＭＳ Ｐゴシック" pitchFamily="50" charset="-128"/>
              </a:rPr>
              <a:t>の連携を活用した</a:t>
            </a:r>
            <a:endParaRPr lang="en-US" altLang="ja-JP" sz="3600" b="1" u="sng" dirty="0">
              <a:solidFill>
                <a:srgbClr val="C0000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ja-JP" altLang="en-US" sz="3600" b="1" u="sng" dirty="0">
                <a:solidFill>
                  <a:srgbClr val="C00000"/>
                </a:solidFill>
                <a:latin typeface="ＭＳ Ｐゴシック" pitchFamily="50" charset="-128"/>
                <a:ea typeface="ＭＳ Ｐゴシック" pitchFamily="50" charset="-128"/>
              </a:rPr>
              <a:t>より効率的な作業を図る</a:t>
            </a:r>
            <a:endParaRPr lang="en-US" altLang="ja-JP" sz="3600" b="1" u="sng" dirty="0">
              <a:solidFill>
                <a:srgbClr val="C0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ja-JP" sz="4000" dirty="0" err="1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lang="en-US" altLang="ja-JP" sz="4000" dirty="0">
                <a:latin typeface="HGｺﾞｼｯｸE" pitchFamily="49" charset="-128"/>
                <a:ea typeface="HGｺﾞｼｯｸE" pitchFamily="49" charset="-128"/>
              </a:rPr>
              <a:t>(</a:t>
            </a:r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ギットハブ</a:t>
            </a:r>
            <a:r>
              <a:rPr lang="en-US" altLang="ja-JP" sz="4000" dirty="0">
                <a:latin typeface="HGｺﾞｼｯｸE" pitchFamily="49" charset="-128"/>
                <a:ea typeface="HGｺﾞｼｯｸE" pitchFamily="49" charset="-128"/>
              </a:rPr>
              <a:t>)</a:t>
            </a:r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とは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288925" y="2430399"/>
            <a:ext cx="8458200" cy="3894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「</a:t>
            </a:r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Git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」の仕組みを利用して，世界中の人々が自分のファイルを保存・公開することができるウェブサービス</a:t>
            </a: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ja-JP" dirty="0" err="1">
                <a:latin typeface="ＭＳ Ｐゴシック" pitchFamily="50" charset="-128"/>
                <a:ea typeface="ＭＳ Ｐゴシック" pitchFamily="50" charset="-128"/>
              </a:rPr>
              <a:t>GitHub</a:t>
            </a:r>
            <a:r>
              <a:rPr kumimoji="1" lang="ja-JP" altLang="en-US" dirty="0">
                <a:latin typeface="ＭＳ Ｐゴシック" pitchFamily="50" charset="-128"/>
                <a:ea typeface="ＭＳ Ｐゴシック" pitchFamily="50" charset="-128"/>
              </a:rPr>
              <a:t>社という会社によって運営されており，個人・企業問わず無料で利用可能</a:t>
            </a:r>
            <a:endParaRPr kumimoji="1"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kumimoji="1"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基本的にはすべて公開されるが，有料サービスを利用することで，プライベートなレポジトリの作成が可能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589" y="1679575"/>
            <a:ext cx="784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本研究では，</a:t>
            </a:r>
            <a:r>
              <a:rPr lang="en-US" altLang="ja-JP" sz="2800" dirty="0" err="1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GitHub</a:t>
            </a:r>
            <a:r>
              <a:rPr lang="ja-JP" altLang="en-US" sz="28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について着目し，研究を進める</a:t>
            </a:r>
            <a:endParaRPr kumimoji="1" lang="ja-JP" altLang="en-US" sz="2800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ja-JP" sz="4000" dirty="0" err="1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lang="en-US" altLang="ja-JP" sz="4000" dirty="0">
                <a:latin typeface="HGｺﾞｼｯｸE" pitchFamily="49" charset="-128"/>
                <a:ea typeface="HGｺﾞｼｯｸE" pitchFamily="49" charset="-128"/>
              </a:rPr>
              <a:t>(</a:t>
            </a:r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ギットハブ</a:t>
            </a:r>
            <a:r>
              <a:rPr lang="en-US" altLang="ja-JP" sz="4000" dirty="0">
                <a:latin typeface="HGｺﾞｼｯｸE" pitchFamily="49" charset="-128"/>
                <a:ea typeface="HGｺﾞｼｯｸE" pitchFamily="49" charset="-128"/>
              </a:rPr>
              <a:t>)</a:t>
            </a:r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とは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288925" y="2041525"/>
            <a:ext cx="8445500" cy="434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ファイルの変更内容を正確かつ迅速に把握することが可能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変更や提案をコメントとして送ることで発信することが可能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ギットハブとアプリケーションを連携させることで，開発ワークフローを強化・開発の効率をより高める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問題点とアプローチ</a:t>
            </a:r>
            <a:endParaRPr lang="ja-JP" altLang="en-US" sz="40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200" y="1558925"/>
            <a:ext cx="7781925" cy="259397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kumimoji="1" lang="ja-JP" altLang="en-US" sz="2800" dirty="0">
                <a:solidFill>
                  <a:srgbClr val="FF0000"/>
                </a:solidFill>
                <a:latin typeface="HGｺﾞｼｯｸE" pitchFamily="49" charset="-128"/>
                <a:ea typeface="HGｺﾞｼｯｸE" pitchFamily="49" charset="-128"/>
              </a:rPr>
              <a:t>問題点</a:t>
            </a:r>
            <a:endParaRPr kumimoji="1" lang="en-US" altLang="ja-JP" sz="2800" dirty="0">
              <a:solidFill>
                <a:srgbClr val="FF0000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ドキュメントとそれに対するコメントの</a:t>
            </a:r>
            <a:r>
              <a:rPr kumimoji="1" lang="ja-JP" altLang="en-US" sz="2400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対応関係</a:t>
            </a:r>
            <a:r>
              <a:rPr kumimoji="1"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が把握しづらい</a:t>
            </a:r>
            <a:endParaRPr kumimoji="1" lang="en-US" altLang="ja-JP" sz="24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多くの更新された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ドキュメントの管理</a:t>
            </a:r>
            <a:r>
              <a:rPr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が困難</a:t>
            </a:r>
            <a:endParaRPr lang="en-US" altLang="ja-JP" sz="24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多くの議論</a:t>
            </a:r>
            <a:r>
              <a:rPr kumimoji="1" lang="en-US" altLang="ja-JP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コメント</a:t>
            </a:r>
            <a:r>
              <a:rPr kumimoji="1" lang="en-US" altLang="ja-JP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kumimoji="1"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によって，</a:t>
            </a:r>
            <a:r>
              <a:rPr kumimoji="1" lang="ja-JP" altLang="en-US" sz="2400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正確に議論を把握</a:t>
            </a:r>
            <a:r>
              <a:rPr kumimoji="1" lang="ja-JP" altLang="en-US" sz="24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することが困難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11200" y="4514850"/>
            <a:ext cx="7781925" cy="18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lang="ja-JP" altLang="en-US" sz="2800" dirty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アプローチ</a:t>
            </a:r>
            <a:endParaRPr lang="en-US" altLang="ja-JP" sz="2800" dirty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ドキュメントとコメントの対応関係を抽出　　　　　　</a:t>
            </a: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⇒問題点</a:t>
            </a:r>
            <a:r>
              <a:rPr lang="en-US" altLang="ja-JP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1</a:t>
            </a: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の解決</a:t>
            </a:r>
            <a:endParaRPr lang="en-US" altLang="ja-JP" sz="2000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更新過程を把握し，的確なドキュメントの管理する手法の開発　　</a:t>
            </a: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⇒問題点</a:t>
            </a:r>
            <a:r>
              <a:rPr lang="en-US" altLang="ja-JP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2</a:t>
            </a: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の解決</a:t>
            </a:r>
            <a:endParaRPr lang="en-US" altLang="ja-JP" sz="2000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電子メール内で必要な部分のみの情報を抽出　 </a:t>
            </a: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⇒問題点</a:t>
            </a:r>
            <a:r>
              <a:rPr lang="en-US" altLang="ja-JP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3</a:t>
            </a: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の解決</a:t>
            </a:r>
            <a:endParaRPr lang="en-US" altLang="ja-JP" sz="2000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lang="en-US" altLang="ja-JP" sz="2800" dirty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>
                <a:latin typeface="HGｺﾞｼｯｸE" pitchFamily="49" charset="-128"/>
                <a:ea typeface="HGｺﾞｼｯｸE" pitchFamily="49" charset="-128"/>
              </a:rPr>
              <a:t>システムの流れ</a:t>
            </a: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8962" y="1679575"/>
            <a:ext cx="1795463" cy="1833562"/>
          </a:xfrm>
          <a:prstGeom prst="rect">
            <a:avLst/>
          </a:prstGeom>
          <a:noFill/>
        </p:spPr>
      </p:pic>
      <p:pic>
        <p:nvPicPr>
          <p:cNvPr id="1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49250" y="1655763"/>
            <a:ext cx="1930400" cy="1833562"/>
          </a:xfrm>
          <a:prstGeom prst="rect">
            <a:avLst/>
          </a:prstGeom>
          <a:noFill/>
        </p:spPr>
      </p:pic>
      <p:sp>
        <p:nvSpPr>
          <p:cNvPr id="17" name="テキスト ボックス 16"/>
          <p:cNvSpPr txBox="1"/>
          <p:nvPr/>
        </p:nvSpPr>
        <p:spPr>
          <a:xfrm>
            <a:off x="952500" y="34893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ｺﾞｼｯｸE" pitchFamily="49" charset="-128"/>
                <a:ea typeface="HGｺﾞｼｯｸE" pitchFamily="49" charset="-128"/>
              </a:rPr>
              <a:t>自分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27925" y="34893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相手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30225" y="4152900"/>
            <a:ext cx="8143875" cy="2352675"/>
          </a:xfrm>
          <a:prstGeom prst="wedgeRoundRectCallout">
            <a:avLst>
              <a:gd name="adj1" fmla="val -225"/>
              <a:gd name="adj2" fmla="val -94526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flipH="1">
            <a:off x="2400299" y="2825750"/>
            <a:ext cx="428307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4" descr="http://pandaman.site/wp-content/uploads/2016/09/20150513_108466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575" y="4333875"/>
            <a:ext cx="542925" cy="542925"/>
          </a:xfrm>
          <a:prstGeom prst="rect">
            <a:avLst/>
          </a:prstGeom>
          <a:noFill/>
        </p:spPr>
      </p:pic>
      <p:pic>
        <p:nvPicPr>
          <p:cNvPr id="45" name="図 44" descr="160324-p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5825" y="4273550"/>
            <a:ext cx="603250" cy="603250"/>
          </a:xfrm>
          <a:prstGeom prst="rect">
            <a:avLst/>
          </a:prstGeom>
        </p:spPr>
      </p:pic>
      <p:sp>
        <p:nvSpPr>
          <p:cNvPr id="46" name="四角形吹き出し 45"/>
          <p:cNvSpPr/>
          <p:nvPr/>
        </p:nvSpPr>
        <p:spPr>
          <a:xfrm>
            <a:off x="5054600" y="4394200"/>
            <a:ext cx="1085850" cy="361950"/>
          </a:xfrm>
          <a:prstGeom prst="wedgeRectCallout">
            <a:avLst>
              <a:gd name="adj1" fmla="val -35916"/>
              <a:gd name="adj2" fmla="val 813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14925" y="4394200"/>
            <a:ext cx="1025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HGSｺﾞｼｯｸE" pitchFamily="50" charset="-128"/>
                <a:ea typeface="HGSｺﾞｼｯｸE" pitchFamily="50" charset="-128"/>
              </a:rPr>
              <a:t>コメント</a:t>
            </a:r>
          </a:p>
        </p:txBody>
      </p:sp>
      <p:sp>
        <p:nvSpPr>
          <p:cNvPr id="48" name="左右矢印 47"/>
          <p:cNvSpPr/>
          <p:nvPr/>
        </p:nvSpPr>
        <p:spPr>
          <a:xfrm>
            <a:off x="4149725" y="4454525"/>
            <a:ext cx="784225" cy="301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31850" y="4937125"/>
            <a:ext cx="7540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HGSｺﾞｼｯｸE" pitchFamily="50" charset="-128"/>
                <a:ea typeface="HGSｺﾞｼｯｸE" pitchFamily="50" charset="-128"/>
              </a:rPr>
              <a:t>メール上でやり取りされている</a:t>
            </a:r>
            <a:endParaRPr kumimoji="1" lang="en-US" altLang="ja-JP" sz="2800" dirty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sz="2800" dirty="0">
                <a:latin typeface="HGSｺﾞｼｯｸE" pitchFamily="50" charset="-128"/>
                <a:ea typeface="HGSｺﾞｼｯｸE" pitchFamily="50" charset="-128"/>
              </a:rPr>
              <a:t>添付ドキュメントやコメントから</a:t>
            </a:r>
            <a:endParaRPr kumimoji="1" lang="en-US" altLang="ja-JP" sz="2800" dirty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lang="ja-JP" altLang="en-US" sz="2800" dirty="0">
                <a:latin typeface="HGSｺﾞｼｯｸE" pitchFamily="50" charset="-128"/>
                <a:ea typeface="HGSｺﾞｼｯｸE" pitchFamily="50" charset="-128"/>
              </a:rPr>
              <a:t>重要な部分を</a:t>
            </a:r>
            <a:r>
              <a:rPr lang="en-US" altLang="ja-JP" sz="2800" dirty="0" err="1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lang="ja-JP" altLang="en-US" sz="2800" dirty="0">
                <a:latin typeface="HGSｺﾞｼｯｸE" pitchFamily="50" charset="-128"/>
                <a:ea typeface="HGSｺﾞｼｯｸE" pitchFamily="50" charset="-128"/>
              </a:rPr>
              <a:t>上に表示させる</a:t>
            </a:r>
            <a:endParaRPr kumimoji="1" lang="ja-JP" altLang="en-US" sz="28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50" name="スライド番号プレースホル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1" name="右矢印 50"/>
          <p:cNvSpPr/>
          <p:nvPr/>
        </p:nvSpPr>
        <p:spPr>
          <a:xfrm>
            <a:off x="2400300" y="2403475"/>
            <a:ext cx="434340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0" name="Picture 16" descr="C:\Users\student\AppData\Local\Microsoft\Windows\INetCache\IE\Z18KUHEF\mail-297031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1040" y="2282825"/>
            <a:ext cx="616085" cy="42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57" name="テキスト ボックス 56"/>
          <p:cNvSpPr txBox="1"/>
          <p:nvPr/>
        </p:nvSpPr>
        <p:spPr>
          <a:xfrm>
            <a:off x="2460626" y="1558925"/>
            <a:ext cx="1870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添付ドキュメント</a:t>
            </a:r>
            <a:endParaRPr kumimoji="1" lang="en-US" altLang="ja-JP" b="1" u="sng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b="1" u="sng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のメール</a:t>
            </a:r>
          </a:p>
        </p:txBody>
      </p:sp>
      <p:pic>
        <p:nvPicPr>
          <p:cNvPr id="60" name="Picture 16" descr="C:\Users\student\AppData\Local\Microsoft\Windows\INetCache\IE\Z18KUHEF\mail-297031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6875" y="2825750"/>
            <a:ext cx="616085" cy="4222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62" name="テキスト ボックス 61"/>
          <p:cNvSpPr txBox="1"/>
          <p:nvPr/>
        </p:nvSpPr>
        <p:spPr>
          <a:xfrm>
            <a:off x="4873625" y="3248025"/>
            <a:ext cx="1870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コメント付の</a:t>
            </a:r>
            <a:endParaRPr kumimoji="1" lang="en-US" altLang="ja-JP" b="1" u="sng" dirty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b="1" u="sng" dirty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メール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>
                <a:latin typeface="HGｺﾞｼｯｸE" pitchFamily="49" charset="-128"/>
                <a:ea typeface="HGｺﾞｼｯｸE" pitchFamily="49" charset="-128"/>
              </a:rPr>
              <a:t>準備</a:t>
            </a:r>
            <a:endParaRPr lang="ja-JP" altLang="en-US" sz="40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55892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1200" y="1498600"/>
            <a:ext cx="681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電子メールからどんな情報を取り出すのか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1200" y="2482314"/>
            <a:ext cx="80232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添付ドキュメント</a:t>
            </a:r>
            <a:endParaRPr lang="en-US" altLang="ja-JP" sz="2800" b="1" u="sng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en-US" altLang="ja-JP" sz="2400" dirty="0">
                <a:latin typeface="ＭＳ Ｐゴシック" pitchFamily="50" charset="-128"/>
                <a:ea typeface="ＭＳ Ｐゴシック" pitchFamily="50" charset="-128"/>
              </a:rPr>
              <a:t>Word</a:t>
            </a:r>
            <a:r>
              <a:rPr kumimoji="1" lang="ja-JP" altLang="en-US" sz="2400" dirty="0">
                <a:latin typeface="ＭＳ Ｐゴシック" pitchFamily="50" charset="-128"/>
                <a:ea typeface="ＭＳ Ｐゴシック" pitchFamily="50" charset="-128"/>
              </a:rPr>
              <a:t>や</a:t>
            </a:r>
            <a:r>
              <a:rPr kumimoji="1" lang="en-US" altLang="ja-JP" sz="2400" dirty="0">
                <a:latin typeface="ＭＳ Ｐゴシック" pitchFamily="50" charset="-128"/>
                <a:ea typeface="ＭＳ Ｐゴシック" pitchFamily="50" charset="-128"/>
              </a:rPr>
              <a:t>PowerPoint</a:t>
            </a:r>
            <a:r>
              <a:rPr kumimoji="1" lang="ja-JP" altLang="en-US" sz="2400" dirty="0">
                <a:latin typeface="ＭＳ Ｐゴシック" pitchFamily="50" charset="-128"/>
                <a:ea typeface="ＭＳ Ｐゴシック" pitchFamily="50" charset="-128"/>
              </a:rPr>
              <a:t>などのメールに添付されたファイル</a:t>
            </a:r>
            <a:endParaRPr kumimoji="1"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en-US" altLang="ja-JP" sz="20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電子メール内のコメント・補足説明</a:t>
            </a:r>
            <a:endParaRPr kumimoji="1" lang="en-US" altLang="ja-JP" sz="2800" b="1" u="sng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添付ファイルに対しての意見・コメントやアドバイス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電子メールがやり取りされた日時</a:t>
            </a:r>
            <a:endParaRPr lang="en-US" altLang="ja-JP" sz="2800" b="1" u="sng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ja-JP" altLang="en-US" sz="2400" dirty="0">
                <a:latin typeface="ＭＳ Ｐゴシック" pitchFamily="50" charset="-128"/>
                <a:ea typeface="ＭＳ Ｐゴシック" pitchFamily="50" charset="-128"/>
              </a:rPr>
              <a:t>電子メールが送信された日時</a:t>
            </a:r>
            <a:endParaRPr kumimoji="1"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1155</TotalTime>
  <Words>659</Words>
  <Application>Microsoft Office PowerPoint</Application>
  <PresentationFormat>画面に合わせる (4:3)</PresentationFormat>
  <Paragraphs>135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6" baseType="lpstr">
      <vt:lpstr>HGSｺﾞｼｯｸE</vt:lpstr>
      <vt:lpstr>HGｺﾞｼｯｸE</vt:lpstr>
      <vt:lpstr>HGｺﾞｼｯｸM</vt:lpstr>
      <vt:lpstr>HG明朝B</vt:lpstr>
      <vt:lpstr>ＭＳ Ｐゴシック</vt:lpstr>
      <vt:lpstr>ＭＳ ゴシック</vt:lpstr>
      <vt:lpstr>Calibri</vt:lpstr>
      <vt:lpstr>Georgia</vt:lpstr>
      <vt:lpstr>Trebuchet MS</vt:lpstr>
      <vt:lpstr>Wingdings</vt:lpstr>
      <vt:lpstr>Wingdings 2</vt:lpstr>
      <vt:lpstr>アーバン</vt:lpstr>
      <vt:lpstr>GitHubを用いた電子メール中の議論と 介在ドキュメントの管理支援 </vt:lpstr>
      <vt:lpstr>背景</vt:lpstr>
      <vt:lpstr>関連研究</vt:lpstr>
      <vt:lpstr>目的</vt:lpstr>
      <vt:lpstr>GitHub(ギットハブ)とは</vt:lpstr>
      <vt:lpstr>GitHub(ギットハブ)とは</vt:lpstr>
      <vt:lpstr>問題点とアプローチ</vt:lpstr>
      <vt:lpstr>システムの流れ</vt:lpstr>
      <vt:lpstr>準備</vt:lpstr>
      <vt:lpstr>準備</vt:lpstr>
      <vt:lpstr>システムの例</vt:lpstr>
      <vt:lpstr>システムの例</vt:lpstr>
      <vt:lpstr>まとめ</vt:lpstr>
      <vt:lpstr>参考文献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student</dc:creator>
  <cp:lastModifiedBy>岩本 翼</cp:lastModifiedBy>
  <cp:revision>42</cp:revision>
  <dcterms:created xsi:type="dcterms:W3CDTF">2018-07-04T02:08:48Z</dcterms:created>
  <dcterms:modified xsi:type="dcterms:W3CDTF">2018-08-04T07:20:45Z</dcterms:modified>
</cp:coreProperties>
</file>