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45" r:id="rId2"/>
  </p:sldMasterIdLst>
  <p:notesMasterIdLst>
    <p:notesMasterId r:id="rId13"/>
  </p:notesMasterIdLst>
  <p:handoutMasterIdLst>
    <p:handoutMasterId r:id="rId14"/>
  </p:handoutMasterIdLst>
  <p:sldIdLst>
    <p:sldId id="743" r:id="rId3"/>
    <p:sldId id="929" r:id="rId4"/>
    <p:sldId id="950" r:id="rId5"/>
    <p:sldId id="949" r:id="rId6"/>
    <p:sldId id="956" r:id="rId7"/>
    <p:sldId id="951" r:id="rId8"/>
    <p:sldId id="952" r:id="rId9"/>
    <p:sldId id="958" r:id="rId10"/>
    <p:sldId id="953" r:id="rId11"/>
    <p:sldId id="948" r:id="rId1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Liu" initials="AL" lastIdx="10" clrIdx="0"/>
  <p:cmAuthor id="1" name="Sean Lin" initials="SL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3D2E"/>
    <a:srgbClr val="111111"/>
    <a:srgbClr val="1C1C1C"/>
    <a:srgbClr val="FFFF00"/>
    <a:srgbClr val="A3D3FF"/>
    <a:srgbClr val="D5EBFF"/>
    <a:srgbClr val="666699"/>
    <a:srgbClr val="000000"/>
    <a:srgbClr val="FFFF99"/>
    <a:srgbClr val="CBD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6" autoAdjust="0"/>
    <p:restoredTop sz="89504" autoAdjust="0"/>
  </p:normalViewPr>
  <p:slideViewPr>
    <p:cSldViewPr>
      <p:cViewPr>
        <p:scale>
          <a:sx n="80" d="100"/>
          <a:sy n="80" d="100"/>
        </p:scale>
        <p:origin x="-1758" y="-132"/>
      </p:cViewPr>
      <p:guideLst>
        <p:guide orient="horz" pos="393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776"/>
    </p:cViewPr>
  </p:sorterViewPr>
  <p:notesViewPr>
    <p:cSldViewPr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2FC6E593-A147-4DFC-849E-5C527B9C2FF3}" type="datetimeFigureOut">
              <a:rPr lang="en-US" smtClean="0"/>
              <a:pPr/>
              <a:t>5/23/2014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596763D8-074C-48EE-BCC9-AE8D863ACD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7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889ACB1B-C663-453A-9F7B-C0BB705FD6B1}" type="datetimeFigureOut">
              <a:rPr lang="en-US" smtClean="0"/>
              <a:pPr/>
              <a:t>5/23/2014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7DB68DF2-728C-4865-8EA9-77A431828F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55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68DF2-728C-4865-8EA9-77A431828F5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jpeg"/><Relationship Id="rId4" Type="http://schemas.openxmlformats.org/officeDocument/2006/relationships/image" Target="../media/image1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10506348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 flipH="1">
            <a:off x="0" y="0"/>
            <a:ext cx="9144000" cy="6248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gradient_black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2209800"/>
            <a:ext cx="9143999" cy="4041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43400"/>
            <a:ext cx="8170333" cy="1143000"/>
          </a:xfrm>
          <a:noFill/>
          <a:ln>
            <a:noFill/>
          </a:ln>
        </p:spPr>
        <p:txBody>
          <a:bodyPr lIns="0" anchor="b">
            <a:noAutofit/>
          </a:bodyPr>
          <a:lstStyle>
            <a:lvl1pPr marL="0" indent="0">
              <a:defRPr sz="2700" spc="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86401"/>
            <a:ext cx="8170333" cy="761999"/>
          </a:xfrm>
          <a:noFill/>
        </p:spPr>
        <p:txBody>
          <a:bodyPr lIns="0" tIns="0">
            <a:noAutofit/>
          </a:bodyPr>
          <a:lstStyle>
            <a:lvl1pPr marL="0" indent="0" algn="l">
              <a:buNone/>
              <a:tabLst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 descr="swish_medBlue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5590025" y="0"/>
            <a:ext cx="3553975" cy="686411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flipV="1">
            <a:off x="-1" y="5472514"/>
            <a:ext cx="9144000" cy="18288"/>
          </a:xfrm>
          <a:prstGeom prst="rect">
            <a:avLst/>
          </a:prstGeom>
          <a:gradFill>
            <a:gsLst>
              <a:gs pos="30000">
                <a:schemeClr val="bg1"/>
              </a:gs>
              <a:gs pos="98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PMC_Logo_1C_PMS295.png"/>
          <p:cNvPicPr>
            <a:picLocks noChangeAspect="1"/>
          </p:cNvPicPr>
          <p:nvPr userDrawn="1"/>
        </p:nvPicPr>
        <p:blipFill>
          <a:blip r:embed="rId5"/>
          <a:srcRect l="3037" t="25438" r="3253" b="26866"/>
          <a:stretch>
            <a:fillRect/>
          </a:stretch>
        </p:blipFill>
        <p:spPr>
          <a:xfrm>
            <a:off x="6841067" y="5811013"/>
            <a:ext cx="2265270" cy="943862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035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281112"/>
            <a:ext cx="7603490" cy="504348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938D5-676B-4424-8B52-343AF2A125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91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988" y="1281113"/>
            <a:ext cx="3591731" cy="479107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1113"/>
            <a:ext cx="3765550" cy="479107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DF13B-F67F-4AC9-9D3E-BD49C9AC58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51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181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0" y="3629025"/>
            <a:ext cx="4587875" cy="1639661"/>
          </a:xfrm>
        </p:spPr>
        <p:txBody>
          <a:bodyPr lIns="0" tIns="0" rIns="0" bIns="0"/>
          <a:lstStyle>
            <a:lvl1pPr marL="228600" indent="-22860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6"/>
          <p:cNvSpPr>
            <a:spLocks noGrp="1"/>
          </p:cNvSpPr>
          <p:nvPr userDrawn="1">
            <p:ph type="title"/>
          </p:nvPr>
        </p:nvSpPr>
        <p:spPr>
          <a:xfrm>
            <a:off x="349250" y="1736726"/>
            <a:ext cx="4587875" cy="1765300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 smtClean="0"/>
          </a:p>
        </p:txBody>
      </p:sp>
      <p:pic>
        <p:nvPicPr>
          <p:cNvPr id="8" name="Picture 7" descr="Shapes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1600" y="2452121"/>
            <a:ext cx="3613150" cy="21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95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1" y="3628572"/>
            <a:ext cx="4587874" cy="1642675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349250" y="1736725"/>
            <a:ext cx="4587875" cy="1766207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 smtClean="0"/>
          </a:p>
        </p:txBody>
      </p:sp>
      <p:pic>
        <p:nvPicPr>
          <p:cNvPr id="8" name="Picture 7" descr="Shapes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1600" y="2452121"/>
            <a:ext cx="3613150" cy="21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73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316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6203" y="3074122"/>
            <a:ext cx="3804884" cy="617504"/>
          </a:xfrm>
          <a:prstGeom prst="rect">
            <a:avLst/>
          </a:prstGeom>
        </p:spPr>
      </p:pic>
      <p:pic>
        <p:nvPicPr>
          <p:cNvPr id="7" name="Picture 6" descr="Puzzle_2_HiR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219519" y="2490667"/>
            <a:ext cx="3575231" cy="229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62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 descr="C:\Users\freelance\Desktop\NA_PPT_Template_R1_012511\Collateral\NA_ThankYou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5" y="3004451"/>
            <a:ext cx="3461004" cy="10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tom_2_HiR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466649" y="2075542"/>
            <a:ext cx="2773331" cy="275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696"/>
            <a:ext cx="8229600" cy="868362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56260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 marL="1371600" indent="-230188"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/>
        </p:nvSpPr>
        <p:spPr>
          <a:xfrm>
            <a:off x="0" y="923144"/>
            <a:ext cx="8686800" cy="18288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PMC-Logo-29-small.png"/>
          <p:cNvPicPr>
            <a:picLocks noChangeAspect="1"/>
          </p:cNvPicPr>
          <p:nvPr userDrawn="1"/>
        </p:nvPicPr>
        <p:blipFill rotWithShape="1">
          <a:blip r:embed="rId3"/>
          <a:srcRect l="6597" t="26841" r="5395" b="24891"/>
          <a:stretch/>
        </p:blipFill>
        <p:spPr>
          <a:xfrm>
            <a:off x="8125689" y="6403032"/>
            <a:ext cx="1018311" cy="457200"/>
          </a:xfrm>
          <a:prstGeom prst="rect">
            <a:avLst/>
          </a:prstGeom>
        </p:spPr>
      </p:pic>
      <p:sp>
        <p:nvSpPr>
          <p:cNvPr id="10" name="TextBox 28"/>
          <p:cNvSpPr txBox="1">
            <a:spLocks noChangeArrowheads="1"/>
          </p:cNvSpPr>
          <p:nvPr userDrawn="1"/>
        </p:nvSpPr>
        <p:spPr bwMode="auto">
          <a:xfrm>
            <a:off x="321381" y="6629400"/>
            <a:ext cx="16425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i="0" dirty="0" smtClean="0"/>
              <a:t>Proprietary and Confidential</a:t>
            </a:r>
            <a:endParaRPr lang="en-US" sz="900" i="0" dirty="0"/>
          </a:p>
        </p:txBody>
      </p:sp>
      <p:sp>
        <p:nvSpPr>
          <p:cNvPr id="12" name="Slide Number Placeholder 6"/>
          <p:cNvSpPr txBox="1">
            <a:spLocks/>
          </p:cNvSpPr>
          <p:nvPr userDrawn="1"/>
        </p:nvSpPr>
        <p:spPr>
          <a:xfrm>
            <a:off x="10296" y="6631632"/>
            <a:ext cx="446904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BCE4E5-8F0C-4EE4-939A-EA63C6B9741B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4068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41696"/>
            <a:ext cx="8229600" cy="868362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923144"/>
            <a:ext cx="8686800" cy="18288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600"/>
              </a:spcBef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2515394" y="3771106"/>
            <a:ext cx="4114800" cy="15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0"/>
          </p:nvPr>
        </p:nvSpPr>
        <p:spPr>
          <a:xfrm>
            <a:off x="4724400" y="1600200"/>
            <a:ext cx="3962400" cy="4525963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600"/>
              </a:spcBef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8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41696"/>
            <a:ext cx="8229600" cy="868362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923144"/>
            <a:ext cx="8686800" cy="18288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8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2779294.jpg"/>
          <p:cNvPicPr>
            <a:picLocks noChangeAspect="1"/>
          </p:cNvPicPr>
          <p:nvPr userDrawn="1"/>
        </p:nvPicPr>
        <p:blipFill>
          <a:blip r:embed="rId2"/>
          <a:srcRect b="8889"/>
          <a:stretch>
            <a:fillRect/>
          </a:stretch>
        </p:blipFill>
        <p:spPr>
          <a:xfrm>
            <a:off x="0" y="0"/>
            <a:ext cx="9144000" cy="6248400"/>
          </a:xfrm>
          <a:prstGeom prst="rect">
            <a:avLst/>
          </a:prstGeom>
        </p:spPr>
      </p:pic>
      <p:pic>
        <p:nvPicPr>
          <p:cNvPr id="10" name="Picture 9" descr="gradient_black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2209800"/>
            <a:ext cx="9144000" cy="4041648"/>
          </a:xfrm>
          <a:prstGeom prst="rect">
            <a:avLst/>
          </a:prstGeom>
        </p:spPr>
      </p:pic>
      <p:pic>
        <p:nvPicPr>
          <p:cNvPr id="13" name="Picture 12" descr="swish_medBlue.png"/>
          <p:cNvPicPr>
            <a:picLocks noChangeAspect="1"/>
          </p:cNvPicPr>
          <p:nvPr userDrawn="1"/>
        </p:nvPicPr>
        <p:blipFill>
          <a:blip r:embed="rId4" cstate="screen">
            <a:biLevel thresh="50000"/>
            <a:lum bright="100000"/>
          </a:blip>
          <a:stretch>
            <a:fillRect/>
          </a:stretch>
        </p:blipFill>
        <p:spPr>
          <a:xfrm>
            <a:off x="5590326" y="-5528"/>
            <a:ext cx="3553674" cy="686352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 userDrawn="1"/>
        </p:nvSpPr>
        <p:spPr>
          <a:xfrm>
            <a:off x="440269" y="5544312"/>
            <a:ext cx="8174733" cy="18288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>
                  <a:lumMod val="95000"/>
                  <a:alpha val="3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71756"/>
            <a:ext cx="7772400" cy="1362075"/>
          </a:xfrm>
        </p:spPr>
        <p:txBody>
          <a:bodyPr lIns="0" tIns="0" rIns="0" bIns="0" anchor="b"/>
          <a:lstStyle>
            <a:lvl1pPr algn="l">
              <a:lnSpc>
                <a:spcPts val="2600"/>
              </a:lnSpc>
              <a:defRPr sz="26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PMC_Logo_1C_PMS295.png"/>
          <p:cNvPicPr>
            <a:picLocks noChangeAspect="1"/>
          </p:cNvPicPr>
          <p:nvPr userDrawn="1"/>
        </p:nvPicPr>
        <p:blipFill>
          <a:blip r:embed="rId5"/>
          <a:srcRect l="3037" t="25438" r="3253" b="26866"/>
          <a:stretch>
            <a:fillRect/>
          </a:stretch>
        </p:blipFill>
        <p:spPr>
          <a:xfrm>
            <a:off x="6841067" y="5811013"/>
            <a:ext cx="2265270" cy="943862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312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60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229600" cy="83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584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5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05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2ABCE4E5-8F0C-4EE4-939A-EA63C6B9741B}" type="slidenum">
              <a:rPr lang="en-US" smtClean="0">
                <a:solidFill>
                  <a:srgbClr val="003B6E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3B6E">
                  <a:tint val="75000"/>
                </a:srgbClr>
              </a:solidFill>
            </a:endParaRPr>
          </a:p>
        </p:txBody>
      </p:sp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2514600"/>
            <a:ext cx="9144000" cy="3733800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MC_Logo_1C_PMS295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20077" y="2590800"/>
            <a:ext cx="2490651" cy="1014813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 userDrawn="1"/>
        </p:nvSpPr>
        <p:spPr>
          <a:xfrm>
            <a:off x="3048000" y="3886200"/>
            <a:ext cx="303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3B6E"/>
                </a:solidFill>
              </a:rPr>
              <a:t>NASDAQ:  PMCS</a:t>
            </a:r>
            <a:endParaRPr lang="en-US" sz="2800" dirty="0">
              <a:solidFill>
                <a:srgbClr val="003B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04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349250" y="3629025"/>
            <a:ext cx="4127331" cy="1678210"/>
          </a:xfrm>
        </p:spPr>
        <p:txBody>
          <a:bodyPr>
            <a:noAutofit/>
          </a:bodyPr>
          <a:lstStyle>
            <a:lvl1pPr marL="0" indent="0">
              <a:buFont typeface="Wingdings 2" pitchFamily="18" charset="2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 bwMode="black">
          <a:xfrm>
            <a:off x="349250" y="1746249"/>
            <a:ext cx="4118134" cy="1765301"/>
          </a:xfrm>
        </p:spPr>
        <p:txBody>
          <a:bodyPr tIns="0" bIns="0" anchor="b"/>
          <a:lstStyle>
            <a:lvl1pPr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856" y="317258"/>
            <a:ext cx="1054977" cy="123444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2524" y="426955"/>
            <a:ext cx="1436523" cy="186610"/>
          </a:xfrm>
          <a:prstGeom prst="rect">
            <a:avLst/>
          </a:prstGeom>
        </p:spPr>
      </p:pic>
      <p:sp>
        <p:nvSpPr>
          <p:cNvPr id="5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F08185-882F-4F21-B6AB-5D917FCFAB1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" name="Picture 39" descr="Head_1_CMYK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54744" y="1281113"/>
            <a:ext cx="3104321" cy="4113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1" y="6606705"/>
            <a:ext cx="2267465" cy="1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8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2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PMC-Logo-29-small.png"/>
          <p:cNvPicPr>
            <a:picLocks noChangeAspect="1"/>
          </p:cNvPicPr>
          <p:nvPr userDrawn="1"/>
        </p:nvPicPr>
        <p:blipFill rotWithShape="1">
          <a:blip r:embed="rId10"/>
          <a:srcRect l="6597" t="26841" r="5395" b="24891"/>
          <a:stretch/>
        </p:blipFill>
        <p:spPr>
          <a:xfrm>
            <a:off x="8125689" y="6403032"/>
            <a:ext cx="1018311" cy="457200"/>
          </a:xfrm>
          <a:prstGeom prst="rect">
            <a:avLst/>
          </a:prstGeom>
        </p:spPr>
      </p:pic>
      <p:sp>
        <p:nvSpPr>
          <p:cNvPr id="7" name="TextBox 28"/>
          <p:cNvSpPr txBox="1">
            <a:spLocks noChangeArrowheads="1"/>
          </p:cNvSpPr>
          <p:nvPr userDrawn="1"/>
        </p:nvSpPr>
        <p:spPr bwMode="auto">
          <a:xfrm>
            <a:off x="321381" y="6629400"/>
            <a:ext cx="16425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i="0" dirty="0" smtClean="0"/>
              <a:t>Proprietary and Confidential</a:t>
            </a:r>
            <a:endParaRPr lang="en-US" sz="900" i="0" dirty="0"/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10296" y="6631632"/>
            <a:ext cx="446904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BCE4E5-8F0C-4EE4-939A-EA63C6B9741B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5334000"/>
            <a:ext cx="9144000" cy="1521768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MC-Logo-29-small.png"/>
          <p:cNvPicPr>
            <a:picLocks noChangeAspect="1"/>
          </p:cNvPicPr>
          <p:nvPr userDrawn="1"/>
        </p:nvPicPr>
        <p:blipFill rotWithShape="1">
          <a:blip r:embed="rId10"/>
          <a:srcRect l="6597" t="26841" r="5395" b="24891"/>
          <a:stretch/>
        </p:blipFill>
        <p:spPr>
          <a:xfrm>
            <a:off x="8125689" y="6400800"/>
            <a:ext cx="1018311" cy="457200"/>
          </a:xfrm>
          <a:prstGeom prst="rect">
            <a:avLst/>
          </a:prstGeom>
        </p:spPr>
      </p:pic>
      <p:sp>
        <p:nvSpPr>
          <p:cNvPr id="12" name="TextBox 28"/>
          <p:cNvSpPr txBox="1">
            <a:spLocks noChangeArrowheads="1"/>
          </p:cNvSpPr>
          <p:nvPr userDrawn="1"/>
        </p:nvSpPr>
        <p:spPr bwMode="auto">
          <a:xfrm>
            <a:off x="321381" y="6627168"/>
            <a:ext cx="16425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i="0" dirty="0" smtClean="0"/>
              <a:t>Proprietary and Confidential</a:t>
            </a:r>
            <a:endParaRPr lang="en-US" sz="900" i="0" dirty="0"/>
          </a:p>
        </p:txBody>
      </p:sp>
      <p:sp>
        <p:nvSpPr>
          <p:cNvPr id="13" name="Slide Number Placeholder 6"/>
          <p:cNvSpPr txBox="1">
            <a:spLocks/>
          </p:cNvSpPr>
          <p:nvPr userDrawn="1"/>
        </p:nvSpPr>
        <p:spPr>
          <a:xfrm>
            <a:off x="10296" y="6629400"/>
            <a:ext cx="446904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BCE4E5-8F0C-4EE4-939A-EA63C6B9741B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868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3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60" r:id="rId2"/>
    <p:sldLayoutId id="2147483732" r:id="rId3"/>
    <p:sldLayoutId id="2147483737" r:id="rId4"/>
    <p:sldLayoutId id="2147483689" r:id="rId5"/>
    <p:sldLayoutId id="2147483655" r:id="rId6"/>
    <p:sldLayoutId id="2147483744" r:id="rId7"/>
    <p:sldLayoutId id="214748375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4488" indent="-223838" algn="l" defTabSz="914400" rtl="0" eaLnBrk="1" latinLnBrk="0" hangingPunct="1">
        <a:spcBef>
          <a:spcPts val="600"/>
        </a:spcBef>
        <a:spcAft>
          <a:spcPts val="0"/>
        </a:spcAft>
        <a:buClrTx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9713" algn="l" defTabSz="914400" rtl="0" eaLnBrk="1" latinLnBrk="0" hangingPunct="1">
        <a:spcBef>
          <a:spcPts val="600"/>
        </a:spcBef>
        <a:spcAft>
          <a:spcPts val="0"/>
        </a:spcAft>
        <a:buClrTx/>
        <a:buFont typeface="Lucida Grande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88" indent="-236538" algn="l" defTabSz="914400" rtl="0" eaLnBrk="1" latinLnBrk="0" hangingPunct="1">
        <a:spcBef>
          <a:spcPts val="600"/>
        </a:spcBef>
        <a:spcAft>
          <a:spcPts val="0"/>
        </a:spcAft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30188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Char char="−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279398"/>
            <a:ext cx="7612821" cy="504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352425"/>
            <a:ext cx="760825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138" y="331016"/>
            <a:ext cx="656429" cy="768096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F08185-882F-4F21-B6AB-5D917FCFAB1F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1" y="6606705"/>
            <a:ext cx="2267465" cy="1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0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98450" indent="-298450" algn="l" rtl="0" eaLnBrk="0" fontAlgn="base" hangingPunct="0">
        <a:spcBef>
          <a:spcPts val="676"/>
        </a:spcBef>
        <a:spcAft>
          <a:spcPct val="0"/>
        </a:spcAft>
        <a:buClr>
          <a:schemeClr val="accent2"/>
        </a:buClr>
        <a:buFont typeface="Wingdings 2" pitchFamily="18" charset="2"/>
        <a:buChar char="¡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336550" algn="l" rtl="0" eaLnBrk="0" fontAlgn="base" hangingPunct="0">
        <a:spcBef>
          <a:spcPts val="624"/>
        </a:spcBef>
        <a:spcAft>
          <a:spcPct val="0"/>
        </a:spcAft>
        <a:buFont typeface="Arial" charset="0"/>
        <a:buChar char="–"/>
        <a:defRPr sz="2600">
          <a:solidFill>
            <a:schemeClr val="tx1"/>
          </a:solidFill>
          <a:latin typeface="+mn-lt"/>
        </a:defRPr>
      </a:lvl2pPr>
      <a:lvl3pPr marL="927100" indent="-288925" algn="l" rtl="0" eaLnBrk="0" fontAlgn="base" hangingPunct="0">
        <a:spcBef>
          <a:spcPts val="576"/>
        </a:spcBef>
        <a:spcAft>
          <a:spcPct val="0"/>
        </a:spcAft>
        <a:buFont typeface="Wingdings 2" pitchFamily="18" charset="2"/>
        <a:buChar char="¡"/>
        <a:defRPr sz="2400">
          <a:solidFill>
            <a:schemeClr val="tx1"/>
          </a:solidFill>
          <a:latin typeface="+mn-lt"/>
        </a:defRPr>
      </a:lvl3pPr>
      <a:lvl4pPr marL="1236663" indent="-307975" algn="l" rtl="0" eaLnBrk="0" fontAlgn="base" hangingPunct="0">
        <a:spcBef>
          <a:spcPts val="48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504950" indent="-266700" algn="l" rtl="0" eaLnBrk="0" fontAlgn="base" hangingPunct="0">
        <a:spcBef>
          <a:spcPts val="48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5pPr>
      <a:lvl6pPr marL="19621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6pPr>
      <a:lvl7pPr marL="24193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7pPr>
      <a:lvl8pPr marL="28765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8pPr>
      <a:lvl9pPr marL="33337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66" y="4177489"/>
            <a:ext cx="8316433" cy="1362075"/>
          </a:xfrm>
        </p:spPr>
        <p:txBody>
          <a:bodyPr/>
          <a:lstStyle/>
          <a:p>
            <a:r>
              <a:rPr lang="en-US" sz="2800" dirty="0" smtClean="0"/>
              <a:t>Honeywell PM8088 performance tuning</a:t>
            </a:r>
            <a:endParaRPr lang="en-US" sz="2400" b="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79192" y="5638801"/>
            <a:ext cx="8170333" cy="7619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0663" indent="-220663" algn="l" defTabSz="914400" rtl="0" eaLnBrk="1" latinLnBrk="0" hangingPunct="1">
              <a:spcBef>
                <a:spcPts val="18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9713" algn="l" defTabSz="9144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May </a:t>
            </a:r>
            <a:r>
              <a:rPr lang="en-US" dirty="0" smtClean="0">
                <a:solidFill>
                  <a:schemeClr val="bg1"/>
                </a:solidFill>
              </a:rPr>
              <a:t>23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2014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Proprietary and Confidential – Disclosed under NDA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CE4E5-8F0C-4EE4-939A-EA63C6B9741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924800" cy="757658"/>
          </a:xfrm>
        </p:spPr>
        <p:txBody>
          <a:bodyPr anchor="b"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45166" cy="54102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Application Tuning Objective</a:t>
            </a: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FP/timestamp enhancement example –</a:t>
            </a:r>
            <a:r>
              <a:rPr lang="en-US" sz="2000" b="1" dirty="0" err="1" smtClean="0">
                <a:latin typeface="Calibri" pitchFamily="34" charset="0"/>
                <a:cs typeface="Calibri" pitchFamily="34" charset="0"/>
              </a:rPr>
              <a:t>RTPReceptionStats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::</a:t>
            </a:r>
            <a:r>
              <a:rPr lang="en-US" sz="2000" b="1" dirty="0" err="1" smtClean="0">
                <a:latin typeface="Calibri" pitchFamily="34" charset="0"/>
                <a:cs typeface="Calibri" pitchFamily="34" charset="0"/>
              </a:rPr>
              <a:t>noteIncomingPacket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indent="0">
              <a:buNone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Tuning Result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2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Tuning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Observation refresh</a:t>
            </a:r>
            <a:endParaRPr lang="en-US" dirty="0" smtClean="0"/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err="1" smtClean="0"/>
              <a:t>strace</a:t>
            </a:r>
            <a:r>
              <a:rPr lang="en-US" dirty="0" smtClean="0"/>
              <a:t> </a:t>
            </a:r>
            <a:r>
              <a:rPr lang="en-US" dirty="0" smtClean="0"/>
              <a:t>shows the </a:t>
            </a:r>
            <a:r>
              <a:rPr lang="en-US" dirty="0" err="1" smtClean="0"/>
              <a:t>gettimeofday</a:t>
            </a:r>
            <a:r>
              <a:rPr lang="en-US" dirty="0" smtClean="0"/>
              <a:t> </a:t>
            </a:r>
            <a:r>
              <a:rPr lang="en-US" dirty="0" err="1" smtClean="0"/>
              <a:t>syscall</a:t>
            </a:r>
            <a:r>
              <a:rPr lang="en-US" dirty="0" smtClean="0"/>
              <a:t> very frequently, 2 times over the </a:t>
            </a:r>
            <a:r>
              <a:rPr lang="en-US" dirty="0" err="1" smtClean="0"/>
              <a:t>recvmsg</a:t>
            </a:r>
            <a:r>
              <a:rPr lang="en-US" dirty="0" smtClean="0"/>
              <a:t> </a:t>
            </a:r>
            <a:r>
              <a:rPr lang="en-US" dirty="0" err="1" smtClean="0"/>
              <a:t>syscall</a:t>
            </a:r>
            <a:r>
              <a:rPr lang="en-US" dirty="0" smtClean="0"/>
              <a:t>, which means 2 </a:t>
            </a:r>
            <a:r>
              <a:rPr lang="en-US" dirty="0" err="1" smtClean="0"/>
              <a:t>gettimeofday</a:t>
            </a:r>
            <a:r>
              <a:rPr lang="en-US" dirty="0" smtClean="0"/>
              <a:t> </a:t>
            </a:r>
            <a:r>
              <a:rPr lang="en-US" dirty="0" err="1" smtClean="0"/>
              <a:t>syscall</a:t>
            </a:r>
            <a:r>
              <a:rPr lang="en-US" dirty="0" smtClean="0"/>
              <a:t> of each packet received. The time expended in </a:t>
            </a:r>
            <a:r>
              <a:rPr lang="en-US" dirty="0" err="1" smtClean="0"/>
              <a:t>gettimeofday</a:t>
            </a:r>
            <a:r>
              <a:rPr lang="en-US" dirty="0" smtClean="0"/>
              <a:t> is close to that of </a:t>
            </a:r>
            <a:r>
              <a:rPr lang="en-US" dirty="0" err="1" smtClean="0"/>
              <a:t>recvmsg</a:t>
            </a:r>
            <a:r>
              <a:rPr lang="en-US" dirty="0" smtClean="0"/>
              <a:t>.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err="1" smtClean="0"/>
              <a:t>oprofile</a:t>
            </a:r>
            <a:r>
              <a:rPr lang="en-US" dirty="0" smtClean="0"/>
              <a:t> shows 33% of the total </a:t>
            </a:r>
            <a:r>
              <a:rPr lang="en-US" dirty="0"/>
              <a:t>CPU time is on </a:t>
            </a:r>
            <a:r>
              <a:rPr lang="en-US" dirty="0" smtClean="0"/>
              <a:t>fpu_emulator_cop1Handler. Honeywell confirms the application dynamic library involves float point calculation in RTP timestamp processing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Tuning Objective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Enha</a:t>
            </a:r>
            <a:r>
              <a:rPr lang="en-US" dirty="0" smtClean="0"/>
              <a:t>nce the local time (</a:t>
            </a:r>
            <a:r>
              <a:rPr lang="en-US" dirty="0" err="1" smtClean="0"/>
              <a:t>gettimeofday</a:t>
            </a:r>
            <a:r>
              <a:rPr lang="en-US" dirty="0" smtClean="0"/>
              <a:t>) efficiency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Replace the float point with integer 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FP/timestamp enhancement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example</a:t>
            </a:r>
            <a:br>
              <a:rPr lang="en-US" sz="2800" dirty="0" smtClean="0"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RTPReceptionStats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::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noteIncomingPacket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code snippet for tuning in </a:t>
            </a:r>
            <a:r>
              <a:rPr lang="en-US" dirty="0" err="1" smtClean="0"/>
              <a:t>RTPReceptionStatus</a:t>
            </a:r>
            <a:r>
              <a:rPr lang="en-US" dirty="0" smtClean="0"/>
              <a:t>::</a:t>
            </a:r>
            <a:r>
              <a:rPr lang="en-US" dirty="0" err="1" smtClean="0"/>
              <a:t>noteIncomingPacket</a:t>
            </a:r>
            <a:endParaRPr lang="en-US" dirty="0" smtClean="0"/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Record the inter-packet delay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get and calculate the current time stamp base on the </a:t>
            </a:r>
            <a:r>
              <a:rPr lang="en-US" dirty="0" err="1" smtClean="0"/>
              <a:t>timeval</a:t>
            </a:r>
            <a:r>
              <a:rPr lang="en-US" dirty="0" smtClean="0"/>
              <a:t> returned by </a:t>
            </a:r>
            <a:r>
              <a:rPr lang="en-US" dirty="0" err="1" smtClean="0"/>
              <a:t>gettimeofday</a:t>
            </a:r>
            <a:r>
              <a:rPr lang="en-US" dirty="0" smtClean="0"/>
              <a:t>()</a:t>
            </a:r>
          </a:p>
          <a:p>
            <a:pPr lvl="2" indent="0">
              <a:buNone/>
            </a:pPr>
            <a:r>
              <a:rPr lang="en-US" dirty="0" err="1" smtClean="0"/>
              <a:t>gettimeofday</a:t>
            </a:r>
            <a:r>
              <a:rPr lang="en-US" dirty="0" smtClean="0"/>
              <a:t>() –  </a:t>
            </a:r>
            <a:r>
              <a:rPr lang="en-US" dirty="0" err="1" smtClean="0"/>
              <a:t>syscall</a:t>
            </a:r>
            <a:r>
              <a:rPr lang="en-US" dirty="0" smtClean="0"/>
              <a:t> and </a:t>
            </a:r>
            <a:r>
              <a:rPr lang="en-US" dirty="0" err="1" smtClean="0"/>
              <a:t>timeval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overhead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inter-packet us gap</a:t>
            </a:r>
            <a:endParaRPr lang="en-US" dirty="0"/>
          </a:p>
          <a:p>
            <a:pPr lvl="2" indent="0">
              <a:buNone/>
            </a:pPr>
            <a:r>
              <a:rPr lang="en-US" dirty="0" err="1" smtClean="0"/>
              <a:t>timeval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based – </a:t>
            </a:r>
            <a:r>
              <a:rPr lang="en-US" dirty="0" err="1" smtClean="0"/>
              <a:t>tv_sec</a:t>
            </a:r>
            <a:r>
              <a:rPr lang="en-US" dirty="0" smtClean="0"/>
              <a:t>/</a:t>
            </a:r>
            <a:r>
              <a:rPr lang="en-US" dirty="0" err="1" smtClean="0"/>
              <a:t>tv_usec</a:t>
            </a:r>
            <a:r>
              <a:rPr lang="en-US" dirty="0" smtClean="0"/>
              <a:t> to us conversion overhead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Jitter computing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Float point calculation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err="1" smtClean="0"/>
              <a:t>Timeval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based – </a:t>
            </a:r>
            <a:r>
              <a:rPr lang="en-US" dirty="0" err="1" smtClean="0"/>
              <a:t>tv_sec</a:t>
            </a:r>
            <a:r>
              <a:rPr lang="en-US" dirty="0" smtClean="0"/>
              <a:t>/</a:t>
            </a:r>
            <a:r>
              <a:rPr lang="en-US" dirty="0" err="1" smtClean="0"/>
              <a:t>tv_usec</a:t>
            </a:r>
            <a:r>
              <a:rPr lang="en-US" dirty="0" smtClean="0"/>
              <a:t> to timestamp conversion overhead</a:t>
            </a:r>
            <a:endParaRPr lang="en-US" dirty="0" smtClean="0"/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Presentation time computing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The RTP timestamp diff added to the last sync </a:t>
            </a:r>
            <a:r>
              <a:rPr lang="en-US" dirty="0" err="1" smtClean="0"/>
              <a:t>timeval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for presentation </a:t>
            </a:r>
            <a:r>
              <a:rPr lang="en-US" dirty="0" err="1" smtClean="0"/>
              <a:t>timeval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/>
          </a:p>
          <a:p>
            <a:pPr lvl="2" indent="0">
              <a:buNone/>
            </a:pPr>
            <a:r>
              <a:rPr lang="en-US" dirty="0" err="1" smtClean="0"/>
              <a:t>timeval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to timestamp conversion and float point processing overhead</a:t>
            </a:r>
          </a:p>
          <a:p>
            <a:endParaRPr lang="en-US" dirty="0" smtClean="0"/>
          </a:p>
          <a:p>
            <a:pPr marL="630238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630238" lvl="1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FP/timestamp enhancement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example</a:t>
            </a:r>
            <a:br>
              <a:rPr lang="en-US" sz="2800" dirty="0" smtClean="0"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RTPReceptionStats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::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noteIncomingPacket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PMC tuning in </a:t>
            </a:r>
            <a:r>
              <a:rPr lang="en-US" dirty="0" err="1" smtClean="0"/>
              <a:t>RTPReceptionStatus</a:t>
            </a:r>
            <a:r>
              <a:rPr lang="en-US" dirty="0" smtClean="0"/>
              <a:t>::</a:t>
            </a:r>
            <a:r>
              <a:rPr lang="en-US" dirty="0" err="1" smtClean="0"/>
              <a:t>noteIncomingPacket</a:t>
            </a:r>
            <a:endParaRPr lang="en-US" dirty="0" smtClean="0"/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Replace all </a:t>
            </a:r>
            <a:r>
              <a:rPr lang="en-US" dirty="0" err="1" smtClean="0"/>
              <a:t>timeval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with local timestamp read from CPU counter, fill in the presentation </a:t>
            </a:r>
            <a:r>
              <a:rPr lang="en-US" dirty="0" err="1" smtClean="0"/>
              <a:t>timeval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in the end of the function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All float/double variables to int_32/int_64 variables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Replace </a:t>
            </a:r>
            <a:r>
              <a:rPr lang="en-US" dirty="0" err="1" smtClean="0"/>
              <a:t>mul</a:t>
            </a:r>
            <a:r>
              <a:rPr lang="en-US" dirty="0" smtClean="0"/>
              <a:t>/div operation with shift operation wherever possible</a:t>
            </a:r>
          </a:p>
          <a:p>
            <a:pPr marL="630238" lvl="1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630238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630238" lvl="1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result</a:t>
            </a:r>
            <a:br>
              <a:rPr lang="en-US" dirty="0" smtClean="0"/>
            </a:br>
            <a:r>
              <a:rPr lang="en-US" sz="2000" dirty="0" smtClean="0"/>
              <a:t>test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Test setup/method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Media server: VLC on host server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Media client: Live555 </a:t>
            </a:r>
            <a:r>
              <a:rPr lang="en-US" dirty="0" err="1" smtClean="0"/>
              <a:t>testRTSP</a:t>
            </a:r>
            <a:r>
              <a:rPr lang="en-US" dirty="0" smtClean="0"/>
              <a:t> application on pm8088 </a:t>
            </a:r>
            <a:r>
              <a:rPr lang="en-US" dirty="0" err="1" smtClean="0"/>
              <a:t>eval</a:t>
            </a:r>
            <a:r>
              <a:rPr lang="en-US" dirty="0" smtClean="0"/>
              <a:t> board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Two processes of Live555 client instance are running simultaneously on the pm8088 </a:t>
            </a:r>
            <a:r>
              <a:rPr lang="en-US" dirty="0" err="1" smtClean="0"/>
              <a:t>eval</a:t>
            </a:r>
            <a:r>
              <a:rPr lang="en-US" dirty="0" smtClean="0"/>
              <a:t> board, one for optimized, the other for un-optimized. Two processes run on separate CPUs.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The server duplicates the same load to the two Live555 clients.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Log the CPU utilization for both processes and compare the difference.</a:t>
            </a:r>
          </a:p>
          <a:p>
            <a:pPr marL="630238" lvl="1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result</a:t>
            </a:r>
            <a:br>
              <a:rPr lang="en-US" dirty="0" smtClean="0"/>
            </a:br>
            <a:r>
              <a:rPr lang="en-US" sz="2000" dirty="0" smtClean="0"/>
              <a:t>test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Test result</a:t>
            </a:r>
            <a:endParaRPr lang="en-US" dirty="0" smtClean="0"/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Single live555 client: 8 streams, total </a:t>
            </a:r>
            <a:r>
              <a:rPr lang="en-US" dirty="0" smtClean="0"/>
              <a:t>56</a:t>
            </a:r>
            <a:r>
              <a:rPr lang="en-US" dirty="0" smtClean="0"/>
              <a:t>Mbit/s throughput</a:t>
            </a:r>
            <a:endParaRPr lang="en-US" dirty="0" smtClean="0"/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Un-optimized live555 client CPU util</a:t>
            </a:r>
            <a:r>
              <a:rPr lang="en-US" dirty="0" smtClean="0"/>
              <a:t>ization</a:t>
            </a:r>
            <a:endParaRPr lang="en-US" dirty="0" smtClean="0"/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CPU </a:t>
            </a:r>
            <a:r>
              <a:rPr lang="en-US" dirty="0" err="1" smtClean="0"/>
              <a:t>util</a:t>
            </a:r>
            <a:r>
              <a:rPr lang="en-US" dirty="0" smtClean="0"/>
              <a:t>: </a:t>
            </a:r>
            <a:r>
              <a:rPr lang="en-US" dirty="0" err="1" smtClean="0"/>
              <a:t>usr</a:t>
            </a:r>
            <a:r>
              <a:rPr lang="en-US" dirty="0" smtClean="0"/>
              <a:t> 10.4%, sys 60.2%, total 70.6%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/>
              <a:t>fpu_emulator_cop1Handler: </a:t>
            </a:r>
            <a:r>
              <a:rPr lang="en-US" dirty="0" smtClean="0"/>
              <a:t>10.2813%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err="1" smtClean="0"/>
              <a:t>gettimeofday</a:t>
            </a:r>
            <a:r>
              <a:rPr lang="en-US" dirty="0" smtClean="0"/>
              <a:t>/</a:t>
            </a:r>
            <a:r>
              <a:rPr lang="en-US" dirty="0" err="1" smtClean="0"/>
              <a:t>recvfrom</a:t>
            </a:r>
            <a:r>
              <a:rPr lang="en-US" dirty="0" smtClean="0"/>
              <a:t>: 4.62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Optimized </a:t>
            </a:r>
            <a:r>
              <a:rPr lang="en-US" dirty="0"/>
              <a:t>live555 </a:t>
            </a:r>
            <a:r>
              <a:rPr lang="en-US" dirty="0" smtClean="0"/>
              <a:t>client</a:t>
            </a:r>
            <a:endParaRPr lang="en-US" dirty="0"/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CPU </a:t>
            </a:r>
            <a:r>
              <a:rPr lang="en-US" dirty="0" err="1" smtClean="0"/>
              <a:t>util</a:t>
            </a:r>
            <a:r>
              <a:rPr lang="en-US" dirty="0" smtClean="0"/>
              <a:t>: </a:t>
            </a:r>
            <a:r>
              <a:rPr lang="en-US" dirty="0" err="1" smtClean="0"/>
              <a:t>usr</a:t>
            </a:r>
            <a:r>
              <a:rPr lang="en-US" dirty="0" smtClean="0"/>
              <a:t> 10.3%, </a:t>
            </a:r>
            <a:r>
              <a:rPr lang="en-US" dirty="0"/>
              <a:t>sys </a:t>
            </a:r>
            <a:r>
              <a:rPr lang="en-US" dirty="0" smtClean="0"/>
              <a:t>38.4%, </a:t>
            </a:r>
            <a:r>
              <a:rPr lang="en-US" dirty="0"/>
              <a:t>total </a:t>
            </a:r>
            <a:r>
              <a:rPr lang="en-US" dirty="0" smtClean="0"/>
              <a:t>48.7%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fpu_emulator_cop1Handler: 2.4790%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err="1" smtClean="0"/>
              <a:t>gettimeofday</a:t>
            </a:r>
            <a:r>
              <a:rPr lang="en-US" dirty="0" smtClean="0"/>
              <a:t>/</a:t>
            </a:r>
            <a:r>
              <a:rPr lang="en-US" dirty="0" err="1" smtClean="0"/>
              <a:t>recvfrom</a:t>
            </a:r>
            <a:r>
              <a:rPr lang="en-US" dirty="0" smtClean="0"/>
              <a:t>: 2.54</a:t>
            </a:r>
            <a:endParaRPr lang="en-US" dirty="0"/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Performance improvement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CPU utilization dropped 31%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FP handling dropped 75.9%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err="1" smtClean="0"/>
              <a:t>gettimeofday</a:t>
            </a:r>
            <a:r>
              <a:rPr lang="en-US" dirty="0" smtClean="0"/>
              <a:t> call dropped 45%</a:t>
            </a:r>
          </a:p>
          <a:p>
            <a:pPr marL="630238" lvl="1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20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result</a:t>
            </a:r>
            <a:br>
              <a:rPr lang="en-US" dirty="0" smtClean="0"/>
            </a:br>
            <a:r>
              <a:rPr lang="en-US" sz="2000" dirty="0" smtClean="0"/>
              <a:t>test result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Analysis</a:t>
            </a:r>
            <a:endParaRPr lang="en-US" dirty="0"/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CPU system time has been dropped a lot, due to </a:t>
            </a:r>
            <a:r>
              <a:rPr lang="en-US" dirty="0" err="1" smtClean="0"/>
              <a:t>gettimeofday</a:t>
            </a:r>
            <a:r>
              <a:rPr lang="en-US" dirty="0" smtClean="0"/>
              <a:t>/FPU optimization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The live555 client PMC is testing with calls </a:t>
            </a:r>
            <a:r>
              <a:rPr lang="en-US" i="1" dirty="0" smtClean="0"/>
              <a:t>select</a:t>
            </a:r>
            <a:r>
              <a:rPr lang="en-US" dirty="0" smtClean="0"/>
              <a:t> instead of </a:t>
            </a:r>
            <a:r>
              <a:rPr lang="en-US" i="1" dirty="0" err="1" smtClean="0"/>
              <a:t>epoll</a:t>
            </a:r>
            <a:r>
              <a:rPr lang="en-US" dirty="0" smtClean="0"/>
              <a:t>. If switching to </a:t>
            </a:r>
            <a:r>
              <a:rPr lang="en-US" dirty="0" err="1" smtClean="0"/>
              <a:t>epoll</a:t>
            </a:r>
            <a:r>
              <a:rPr lang="en-US" dirty="0" smtClean="0"/>
              <a:t>, which is much more efficient than select, the overall performance enhancement ratio could be bigger than 31%.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There’s remaining </a:t>
            </a:r>
            <a:r>
              <a:rPr lang="en-US" dirty="0" err="1" smtClean="0"/>
              <a:t>gettimeofday</a:t>
            </a:r>
            <a:r>
              <a:rPr lang="en-US" dirty="0" smtClean="0"/>
              <a:t>/FP handling, could be further optimized out for more performance enhancement</a:t>
            </a:r>
            <a:endParaRPr lang="en-US" dirty="0"/>
          </a:p>
          <a:p>
            <a:pPr marL="977900" lvl="2" indent="-285750">
              <a:buFont typeface="Arial" pitchFamily="34" charset="0"/>
              <a:buChar char="•"/>
            </a:pPr>
            <a:endParaRPr lang="en-US" dirty="0" smtClean="0"/>
          </a:p>
          <a:p>
            <a:pPr marL="630238" lvl="1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9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result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performance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Honeywell test result on 15</a:t>
            </a:r>
            <a:r>
              <a:rPr lang="en-US" baseline="30000" dirty="0" smtClean="0"/>
              <a:t>th</a:t>
            </a:r>
            <a:r>
              <a:rPr lang="en-US" dirty="0" smtClean="0"/>
              <a:t> May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Projection </a:t>
            </a:r>
          </a:p>
          <a:p>
            <a:pPr marL="630238" lvl="1" indent="-285750"/>
            <a:r>
              <a:rPr lang="en-US" dirty="0" smtClean="0"/>
              <a:t>In test1, PMC </a:t>
            </a:r>
            <a:r>
              <a:rPr lang="en-US" dirty="0"/>
              <a:t>platform opt </a:t>
            </a:r>
            <a:r>
              <a:rPr lang="en-US" dirty="0" smtClean="0"/>
              <a:t>brought the receive </a:t>
            </a:r>
            <a:r>
              <a:rPr lang="en-US" dirty="0" err="1" smtClean="0"/>
              <a:t>cpu</a:t>
            </a:r>
            <a:r>
              <a:rPr lang="en-US" dirty="0" smtClean="0"/>
              <a:t> </a:t>
            </a:r>
            <a:r>
              <a:rPr lang="en-US" dirty="0" err="1" smtClean="0"/>
              <a:t>utilzation</a:t>
            </a:r>
            <a:r>
              <a:rPr lang="en-US" dirty="0" smtClean="0"/>
              <a:t> drop </a:t>
            </a:r>
            <a:r>
              <a:rPr lang="en-US" dirty="0"/>
              <a:t>to ~35% </a:t>
            </a:r>
            <a:r>
              <a:rPr lang="en-US" dirty="0" smtClean="0"/>
              <a:t>under </a:t>
            </a:r>
            <a:r>
              <a:rPr lang="en-US" dirty="0"/>
              <a:t>target </a:t>
            </a:r>
            <a:r>
              <a:rPr lang="en-US" dirty="0" smtClean="0"/>
              <a:t>loading level.</a:t>
            </a:r>
            <a:endParaRPr lang="en-US" dirty="0"/>
          </a:p>
          <a:p>
            <a:pPr marL="630238" lvl="1" indent="-285750"/>
            <a:r>
              <a:rPr lang="en-US" dirty="0" smtClean="0"/>
              <a:t>In the test2/3 didn’t bring in any performance improvement. According to PMC application tuning test result, we expect roughly 30% more CPU drop if taking in PMC application optimization recommendations.</a:t>
            </a:r>
          </a:p>
          <a:p>
            <a:pPr marL="630238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977900" lvl="2" indent="-28575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34558"/>
              </p:ext>
            </p:extLst>
          </p:nvPr>
        </p:nvGraphicFramePr>
        <p:xfrm>
          <a:off x="762000" y="1447800"/>
          <a:ext cx="6705332" cy="1508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2980"/>
                <a:gridCol w="563570"/>
                <a:gridCol w="691997"/>
                <a:gridCol w="516065"/>
                <a:gridCol w="691997"/>
                <a:gridCol w="562980"/>
                <a:gridCol w="562980"/>
                <a:gridCol w="562980"/>
                <a:gridCol w="562980"/>
                <a:gridCol w="562980"/>
                <a:gridCol w="863823"/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宋体"/>
                        </a:rPr>
                        <a:t>PMC platform opt</a:t>
                      </a:r>
                      <a:endParaRPr lang="en-US" sz="11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Gettimeofday</a:t>
                      </a:r>
                      <a:r>
                        <a:rPr lang="en-US" sz="1100" dirty="0" smtClean="0">
                          <a:effectLst/>
                        </a:rPr>
                        <a:t> opt</a:t>
                      </a:r>
                      <a:endParaRPr lang="en-US" sz="11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FP </a:t>
                      </a:r>
                      <a:r>
                        <a:rPr lang="en-US" sz="1100" dirty="0" smtClean="0">
                          <a:effectLst/>
                        </a:rPr>
                        <a:t>opt</a:t>
                      </a:r>
                      <a:endParaRPr lang="en-US" sz="11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CPU total %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CPU 0 %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CPU 1 %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CPU 2 %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CPU 3 %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fpu emu %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libc02.11.3.so %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宋体"/>
                        </a:rPr>
                        <a:t>Test1</a:t>
                      </a:r>
                      <a:endParaRPr lang="en-US" sz="11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34.825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51.9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52.9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9.5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32.7064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5.1004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宋体"/>
                        </a:rPr>
                        <a:t>Test2</a:t>
                      </a:r>
                      <a:endParaRPr lang="en-US" sz="11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36.525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24.5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59.8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55.9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5.9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32.8848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5.2167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宋体"/>
                        </a:rPr>
                        <a:t>Test3</a:t>
                      </a:r>
                      <a:endParaRPr lang="en-US" sz="11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31.6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N/A</a:t>
                      </a:r>
                      <a:endParaRPr lang="en-US" sz="11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N/A</a:t>
                      </a:r>
                      <a:endParaRPr lang="en-US" sz="11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N/A</a:t>
                      </a:r>
                      <a:endParaRPr lang="en-US" sz="11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N/A</a:t>
                      </a:r>
                      <a:endParaRPr lang="en-US" sz="11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7.4548</a:t>
                      </a:r>
                      <a:endParaRPr lang="en-US" sz="110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36.3981</a:t>
                      </a:r>
                      <a:endParaRPr lang="en-US" sz="110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32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MC-Sierra1">
      <a:dk1>
        <a:srgbClr val="003B6E"/>
      </a:dk1>
      <a:lt1>
        <a:sysClr val="window" lastClr="FFFFFF"/>
      </a:lt1>
      <a:dk2>
        <a:srgbClr val="003B6E"/>
      </a:dk2>
      <a:lt2>
        <a:srgbClr val="D0D7DD"/>
      </a:lt2>
      <a:accent1>
        <a:srgbClr val="0067B1"/>
      </a:accent1>
      <a:accent2>
        <a:srgbClr val="0067FF"/>
      </a:accent2>
      <a:accent3>
        <a:srgbClr val="FFBF45"/>
      </a:accent3>
      <a:accent4>
        <a:srgbClr val="5FB5FF"/>
      </a:accent4>
      <a:accent5>
        <a:srgbClr val="FF4E00"/>
      </a:accent5>
      <a:accent6>
        <a:srgbClr val="7BD334"/>
      </a:accent6>
      <a:hlink>
        <a:srgbClr val="0067FF"/>
      </a:hlink>
      <a:folHlink>
        <a:srgbClr val="FFBF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New NetApp Color Palette">
      <a:dk1>
        <a:srgbClr val="000000"/>
      </a:dk1>
      <a:lt1>
        <a:srgbClr val="FFFFFF"/>
      </a:lt1>
      <a:dk2>
        <a:srgbClr val="003B5C"/>
      </a:dk2>
      <a:lt2>
        <a:srgbClr val="333333"/>
      </a:lt2>
      <a:accent1>
        <a:srgbClr val="F2A900"/>
      </a:accent1>
      <a:accent2>
        <a:srgbClr val="84BD00"/>
      </a:accent2>
      <a:accent3>
        <a:srgbClr val="0067C5"/>
      </a:accent3>
      <a:accent4>
        <a:srgbClr val="E87722"/>
      </a:accent4>
      <a:accent5>
        <a:srgbClr val="C8102D"/>
      </a:accent5>
      <a:accent6>
        <a:srgbClr val="512D6D"/>
      </a:accent6>
      <a:hlink>
        <a:srgbClr val="005EB8"/>
      </a:hlink>
      <a:folHlink>
        <a:srgbClr val="512D6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 2" pitchFamily="18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0" indent="0">
          <a:buClr>
            <a:schemeClr val="accent2"/>
          </a:buClr>
          <a:buFont typeface="Wingdings" pitchFamily="2" charset="2"/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85B4"/>
        </a:dk2>
        <a:lt2>
          <a:srgbClr val="565656"/>
        </a:lt2>
        <a:accent1>
          <a:srgbClr val="A5A5A5"/>
        </a:accent1>
        <a:accent2>
          <a:srgbClr val="58A61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4F9615"/>
        </a:accent6>
        <a:hlink>
          <a:srgbClr val="005BAE"/>
        </a:hlink>
        <a:folHlink>
          <a:srgbClr val="F95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41978</TotalTime>
  <Words>597</Words>
  <Application>Microsoft Office PowerPoint</Application>
  <PresentationFormat>On-screen Show (4:3)</PresentationFormat>
  <Paragraphs>120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Default Design</vt:lpstr>
      <vt:lpstr>Honeywell PM8088 performance tuning</vt:lpstr>
      <vt:lpstr>Agenda</vt:lpstr>
      <vt:lpstr>Application Tuning Objective</vt:lpstr>
      <vt:lpstr>FP/timestamp enhancement example  – RTPReceptionStats::noteIncomingPacket</vt:lpstr>
      <vt:lpstr>FP/timestamp enhancement example  – RTPReceptionStats::noteIncomingPacket</vt:lpstr>
      <vt:lpstr>Tuning result test configuration</vt:lpstr>
      <vt:lpstr>Turning result test result</vt:lpstr>
      <vt:lpstr>Turning result test result analysis</vt:lpstr>
      <vt:lpstr>Tuning result performance projection</vt:lpstr>
      <vt:lpstr>PowerPoint Presentation</vt:lpstr>
    </vt:vector>
  </TitlesOfParts>
  <Company>PMC-Sierra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PMC’s New Messaging</dc:title>
  <dc:creator>stamoura</dc:creator>
  <cp:lastModifiedBy>Sean Lin</cp:lastModifiedBy>
  <cp:revision>1030</cp:revision>
  <cp:lastPrinted>2012-11-08T21:47:21Z</cp:lastPrinted>
  <dcterms:created xsi:type="dcterms:W3CDTF">2011-10-18T01:16:30Z</dcterms:created>
  <dcterms:modified xsi:type="dcterms:W3CDTF">2014-05-23T09:34:09Z</dcterms:modified>
</cp:coreProperties>
</file>