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45" r:id="rId2"/>
  </p:sldMasterIdLst>
  <p:notesMasterIdLst>
    <p:notesMasterId r:id="rId8"/>
  </p:notesMasterIdLst>
  <p:handoutMasterIdLst>
    <p:handoutMasterId r:id="rId9"/>
  </p:handoutMasterIdLst>
  <p:sldIdLst>
    <p:sldId id="743" r:id="rId3"/>
    <p:sldId id="929" r:id="rId4"/>
    <p:sldId id="950" r:id="rId5"/>
    <p:sldId id="960" r:id="rId6"/>
    <p:sldId id="948" r:id="rId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Liu" initials="AL" lastIdx="10" clrIdx="0"/>
  <p:cmAuthor id="1" name="Sean Lin" initials="SL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D2E"/>
    <a:srgbClr val="111111"/>
    <a:srgbClr val="1C1C1C"/>
    <a:srgbClr val="FFFF00"/>
    <a:srgbClr val="A3D3FF"/>
    <a:srgbClr val="D5EBFF"/>
    <a:srgbClr val="666699"/>
    <a:srgbClr val="000000"/>
    <a:srgbClr val="FFFF99"/>
    <a:srgbClr val="CB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89504" autoAdjust="0"/>
  </p:normalViewPr>
  <p:slideViewPr>
    <p:cSldViewPr>
      <p:cViewPr varScale="1">
        <p:scale>
          <a:sx n="82" d="100"/>
          <a:sy n="82" d="100"/>
        </p:scale>
        <p:origin x="-876" y="-90"/>
      </p:cViewPr>
      <p:guideLst>
        <p:guide orient="horz" pos="393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76"/>
    </p:cViewPr>
  </p:sorterViewPr>
  <p:notesViewPr>
    <p:cSldViewPr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2FC6E593-A147-4DFC-849E-5C527B9C2FF3}" type="datetimeFigureOut">
              <a:rPr lang="en-US" smtClean="0"/>
              <a:pPr/>
              <a:t>2014-06-20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596763D8-074C-48EE-BCC9-AE8D863ACD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889ACB1B-C663-453A-9F7B-C0BB705FD6B1}" type="datetimeFigureOut">
              <a:rPr lang="en-US" smtClean="0"/>
              <a:pPr/>
              <a:t>2014-06-20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7DB68DF2-728C-4865-8EA9-77A431828F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5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10506348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0" y="0"/>
            <a:ext cx="9144000" cy="62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3999" cy="4041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 anchor="b">
            <a:noAutofit/>
          </a:bodyPr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590025" y="0"/>
            <a:ext cx="3553975" cy="686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3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1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1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18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31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Puzzl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19519" y="2490667"/>
            <a:ext cx="3575231" cy="2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2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tom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6649" y="2075542"/>
            <a:ext cx="2773331" cy="27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5626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 marL="1371600" indent="-230188"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MC-Logo-29-small.png"/>
          <p:cNvPicPr>
            <a:picLocks noChangeAspect="1"/>
          </p:cNvPicPr>
          <p:nvPr userDrawn="1"/>
        </p:nvPicPr>
        <p:blipFill rotWithShape="1">
          <a:blip r:embed="rId3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10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515394" y="3771106"/>
            <a:ext cx="41148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47244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2779294.jpg"/>
          <p:cNvPicPr>
            <a:picLocks noChangeAspect="1"/>
          </p:cNvPicPr>
          <p:nvPr userDrawn="1"/>
        </p:nvPicPr>
        <p:blipFill>
          <a:blip r:embed="rId2"/>
          <a:srcRect b="8889"/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  <p:pic>
        <p:nvPicPr>
          <p:cNvPr id="10" name="Picture 9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4000" cy="4041648"/>
          </a:xfrm>
          <a:prstGeom prst="rect">
            <a:avLst/>
          </a:prstGeom>
        </p:spPr>
      </p:pic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>
            <a:biLevel thresh="50000"/>
            <a:lum bright="100000"/>
          </a:blip>
          <a:stretch>
            <a:fillRect/>
          </a:stretch>
        </p:blipFill>
        <p:spPr>
          <a:xfrm>
            <a:off x="5590326" y="-5528"/>
            <a:ext cx="3553674" cy="686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 userDrawn="1"/>
        </p:nvSpPr>
        <p:spPr>
          <a:xfrm>
            <a:off x="440269" y="5544312"/>
            <a:ext cx="8174733" cy="18288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 anchor="b"/>
          <a:lstStyle>
            <a:lvl1pPr algn="l">
              <a:lnSpc>
                <a:spcPts val="2600"/>
              </a:lnSpc>
              <a:defRPr sz="2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1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60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229600" cy="83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8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5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2ABCE4E5-8F0C-4EE4-939A-EA63C6B9741B}" type="slidenum">
              <a:rPr lang="en-US" smtClean="0">
                <a:solidFill>
                  <a:srgbClr val="003B6E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3B6E">
                  <a:tint val="75000"/>
                </a:srgbClr>
              </a:solidFill>
            </a:endParaRPr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20077" y="2590800"/>
            <a:ext cx="2490651" cy="101481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3048000" y="388620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3B6E"/>
                </a:solidFill>
              </a:rPr>
              <a:t>NASDAQ:  PMCS</a:t>
            </a:r>
            <a:endParaRPr lang="en-US" sz="2800" dirty="0">
              <a:solidFill>
                <a:srgbClr val="003B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0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Head_1_CMY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4744" y="1281113"/>
            <a:ext cx="3104321" cy="4113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7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1521768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0800"/>
            <a:ext cx="1018311" cy="457200"/>
          </a:xfrm>
          <a:prstGeom prst="rect">
            <a:avLst/>
          </a:prstGeom>
        </p:spPr>
      </p:pic>
      <p:sp>
        <p:nvSpPr>
          <p:cNvPr id="12" name="TextBox 28"/>
          <p:cNvSpPr txBox="1">
            <a:spLocks noChangeArrowheads="1"/>
          </p:cNvSpPr>
          <p:nvPr userDrawn="1"/>
        </p:nvSpPr>
        <p:spPr bwMode="auto">
          <a:xfrm>
            <a:off x="321381" y="6627168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10296" y="6629400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0" r:id="rId2"/>
    <p:sldLayoutId id="2147483732" r:id="rId3"/>
    <p:sldLayoutId id="2147483737" r:id="rId4"/>
    <p:sldLayoutId id="2147483689" r:id="rId5"/>
    <p:sldLayoutId id="2147483655" r:id="rId6"/>
    <p:sldLayoutId id="2147483744" r:id="rId7"/>
    <p:sldLayoutId id="21474837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223838" algn="l" defTabSz="914400" rtl="0" eaLnBrk="1" latinLnBrk="0" hangingPunct="1">
        <a:spcBef>
          <a:spcPts val="600"/>
        </a:spcBef>
        <a:spcAft>
          <a:spcPts val="0"/>
        </a:spcAft>
        <a:buClrTx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9713" algn="l" defTabSz="914400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88" indent="-236538" algn="l" defTabSz="914400" rtl="0" eaLnBrk="1" latinLnBrk="0" hangingPunct="1">
        <a:spcBef>
          <a:spcPts val="600"/>
        </a:spcBef>
        <a:spcAft>
          <a:spcPts val="0"/>
        </a:spcAft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30188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6" y="4177489"/>
            <a:ext cx="8316433" cy="1362075"/>
          </a:xfrm>
        </p:spPr>
        <p:txBody>
          <a:bodyPr/>
          <a:lstStyle/>
          <a:p>
            <a:r>
              <a:rPr lang="en-US" sz="2800" dirty="0" smtClean="0"/>
              <a:t>Honeywell PM8088 performance tuning</a:t>
            </a:r>
            <a:endParaRPr lang="en-US" sz="2400" b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79192" y="5638801"/>
            <a:ext cx="8170333" cy="761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663" indent="-220663" algn="l" defTabSz="914400" rtl="0" eaLnBrk="1" latinLnBrk="0" hangingPunct="1">
              <a:spcBef>
                <a:spcPts val="18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9713" algn="l" defTabSz="9144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Jun 20, </a:t>
            </a:r>
            <a:r>
              <a:rPr lang="en-US" dirty="0" smtClean="0">
                <a:solidFill>
                  <a:schemeClr val="bg1"/>
                </a:solidFill>
              </a:rPr>
              <a:t>2014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Proprietary and Confidential – Disclosed under NDA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757658"/>
          </a:xfrm>
        </p:spPr>
        <p:txBody>
          <a:bodyPr anchor="b"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45166" cy="5410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Observation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Update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from PMC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Summary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sz="1400" dirty="0" smtClean="0"/>
              <a:t>The forward stream consumes not much CPU power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/>
              <a:t>Points</a:t>
            </a:r>
          </a:p>
          <a:p>
            <a:pPr marL="633412" lvl="2" indent="-285750">
              <a:buFont typeface="Arial" pitchFamily="34" charset="0"/>
              <a:buChar char="•"/>
            </a:pPr>
            <a:r>
              <a:rPr lang="en-US" dirty="0" smtClean="0"/>
              <a:t>The 64 forward </a:t>
            </a:r>
            <a:r>
              <a:rPr lang="en-US" dirty="0"/>
              <a:t>streams consume </a:t>
            </a:r>
            <a:r>
              <a:rPr lang="en-US" dirty="0"/>
              <a:t>just </a:t>
            </a:r>
            <a:r>
              <a:rPr lang="en-US" b="1" dirty="0"/>
              <a:t>~27% </a:t>
            </a:r>
            <a:r>
              <a:rPr lang="en-US" dirty="0"/>
              <a:t>of </a:t>
            </a:r>
            <a:r>
              <a:rPr lang="en-US" dirty="0"/>
              <a:t>the </a:t>
            </a:r>
            <a:r>
              <a:rPr lang="en-US" dirty="0" smtClean="0"/>
              <a:t>CPU power</a:t>
            </a:r>
          </a:p>
          <a:p>
            <a:pPr marL="971550" lvl="3" indent="-285750">
              <a:buFont typeface="Arial" pitchFamily="34" charset="0"/>
              <a:buChar char="•"/>
            </a:pPr>
            <a:r>
              <a:rPr lang="en-US" dirty="0" smtClean="0"/>
              <a:t>Conclude that </a:t>
            </a:r>
            <a:r>
              <a:rPr lang="en-US" b="1" dirty="0" smtClean="0">
                <a:solidFill>
                  <a:srgbClr val="0070C0"/>
                </a:solidFill>
              </a:rPr>
              <a:t>128 forward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streams </a:t>
            </a:r>
            <a:r>
              <a:rPr lang="en-US" b="1" dirty="0" smtClean="0">
                <a:solidFill>
                  <a:srgbClr val="0070C0"/>
                </a:solidFill>
              </a:rPr>
              <a:t>consume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~54% </a:t>
            </a:r>
            <a:r>
              <a:rPr lang="en-US" dirty="0" smtClean="0"/>
              <a:t>of the </a:t>
            </a:r>
            <a:r>
              <a:rPr lang="en-US" b="1" dirty="0" smtClean="0"/>
              <a:t>CPU</a:t>
            </a:r>
            <a:r>
              <a:rPr lang="en-US" dirty="0" smtClean="0"/>
              <a:t> power</a:t>
            </a:r>
          </a:p>
          <a:p>
            <a:pPr marL="971550" lvl="3" indent="-285750">
              <a:buFont typeface="Arial" pitchFamily="34" charset="0"/>
              <a:buChar char="•"/>
            </a:pPr>
            <a:r>
              <a:rPr lang="en-US" dirty="0" smtClean="0"/>
              <a:t>(Note</a:t>
            </a:r>
            <a:r>
              <a:rPr lang="en-US" dirty="0" smtClean="0">
                <a:solidFill>
                  <a:srgbClr val="00B050"/>
                </a:solidFill>
              </a:rPr>
              <a:t>: r4k_wait_irqoff</a:t>
            </a:r>
            <a:r>
              <a:rPr lang="en-US" dirty="0" smtClean="0"/>
              <a:t>() mostly indicates CPU idle)</a:t>
            </a:r>
          </a:p>
          <a:p>
            <a:pPr marL="971550" lvl="3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60050"/>
              </p:ext>
            </p:extLst>
          </p:nvPr>
        </p:nvGraphicFramePr>
        <p:xfrm>
          <a:off x="1524000" y="2971801"/>
          <a:ext cx="6324600" cy="236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920"/>
                <a:gridCol w="1264920"/>
                <a:gridCol w="1264920"/>
                <a:gridCol w="1264920"/>
                <a:gridCol w="1264920"/>
              </a:tblGrid>
              <a:tr h="197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Samples (CPU4)</a:t>
                      </a:r>
                      <a:endParaRPr lang="en-US" sz="10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%(CPU4)</a:t>
                      </a:r>
                      <a:endParaRPr lang="en-US" sz="10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image_name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app_name</a:t>
                      </a:r>
                      <a:endParaRPr lang="en-US" sz="10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symbol_name</a:t>
                      </a:r>
                      <a:endParaRPr lang="en-US" sz="10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29520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73.3471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1000" b="0" i="0" u="none" strike="noStrike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r4k_wait_irqoff</a:t>
                      </a:r>
                    </a:p>
                  </a:txBody>
                  <a:tcPr marL="9525" marR="9525" marT="9525" marB="0" anchor="b"/>
                </a:tc>
              </a:tr>
              <a:tr h="19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1000" b="0" i="0" u="none" strike="noStrike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1000" b="0" i="0" u="none" strike="noStrike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__</a:t>
                      </a:r>
                      <a:r>
                        <a:rPr lang="en-US" sz="10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pastwait</a:t>
                      </a:r>
                      <a:endParaRPr lang="en-US" sz="1000" b="0" i="0" u="none" strike="noStrike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libc-2.11.3.so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libc-2.11.3.so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/lib/libc-2.11.3.so</a:t>
                      </a:r>
                    </a:p>
                  </a:txBody>
                  <a:tcPr marL="9525" marR="9525" marT="9525" marB="0" anchor="b"/>
                </a:tc>
              </a:tr>
              <a:tr h="19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__copy_user</a:t>
                      </a:r>
                    </a:p>
                  </a:txBody>
                  <a:tcPr marL="9525" marR="9525" marT="9525" marB="0" anchor="b"/>
                </a:tc>
              </a:tr>
              <a:tr h="19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  <a:endParaRPr lang="en-US" sz="1000" b="0" i="0" u="none" strike="noStrike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RTPStream</a:t>
                      </a:r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::Write</a:t>
                      </a:r>
                      <a:r>
                        <a:rPr lang="en-US" sz="10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000" b="0" i="0" u="none" strike="noStrike" dirty="0"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bnx2_start_xmit</a:t>
                      </a:r>
                    </a:p>
                  </a:txBody>
                  <a:tcPr marL="9525" marR="9525" marT="9525" marB="0" anchor="b"/>
                </a:tc>
              </a:tr>
              <a:tr h="19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udp_sendmsg</a:t>
                      </a:r>
                    </a:p>
                  </a:txBody>
                  <a:tcPr marL="9525" marR="9525" marT="9525" marB="0" anchor="b"/>
                </a:tc>
              </a:tr>
              <a:tr h="19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dev_queue_xmit</a:t>
                      </a:r>
                    </a:p>
                  </a:txBody>
                  <a:tcPr marL="9525" marR="9525" marT="9525" marB="0" anchor="b"/>
                </a:tc>
              </a:tr>
              <a:tr h="197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libpthread-2.11.3.so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libpthread-2.11.3.so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pthread_mutex_lock</a:t>
                      </a:r>
                    </a:p>
                  </a:txBody>
                  <a:tcPr marL="9525" marR="9525" marT="9525" marB="0" anchor="b"/>
                </a:tc>
              </a:tr>
              <a:tr h="384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r4k_dma_cache_wback_inv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from PMC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Completed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Modifications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enhancement </a:t>
            </a:r>
            <a:r>
              <a:rPr lang="en-US" dirty="0"/>
              <a:t>on </a:t>
            </a:r>
            <a:r>
              <a:rPr lang="en-US" i="1" dirty="0" err="1"/>
              <a:t>BasicTaskScheduler</a:t>
            </a:r>
            <a:r>
              <a:rPr lang="en-US" i="1" dirty="0"/>
              <a:t>::</a:t>
            </a:r>
            <a:r>
              <a:rPr lang="en-US" i="1" dirty="0" err="1" smtClean="0"/>
              <a:t>SingleStep</a:t>
            </a:r>
            <a:endParaRPr lang="en-US" i="1" dirty="0" smtClean="0"/>
          </a:p>
          <a:p>
            <a:pPr marL="1316038" lvl="3" indent="-285750">
              <a:buFont typeface="Arial" pitchFamily="34" charset="0"/>
              <a:buChar char="•"/>
            </a:pPr>
            <a:r>
              <a:rPr lang="en-US" dirty="0" smtClean="0"/>
              <a:t>Changed the </a:t>
            </a:r>
            <a:r>
              <a:rPr lang="en-US" b="1" dirty="0" smtClean="0"/>
              <a:t>search flow </a:t>
            </a:r>
            <a:r>
              <a:rPr lang="en-US" dirty="0" smtClean="0"/>
              <a:t>for last handled socket from </a:t>
            </a:r>
            <a:r>
              <a:rPr lang="en-US" i="1" dirty="0" smtClean="0"/>
              <a:t>“loop by </a:t>
            </a:r>
            <a:r>
              <a:rPr lang="en-US" i="1" dirty="0" err="1" smtClean="0"/>
              <a:t>iter.next</a:t>
            </a:r>
            <a:r>
              <a:rPr lang="en-US" i="1" dirty="0" smtClean="0"/>
              <a:t>()”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b="1" i="1" dirty="0" smtClean="0"/>
              <a:t>array positioning</a:t>
            </a:r>
            <a:r>
              <a:rPr lang="en-US" i="1" dirty="0" smtClean="0"/>
              <a:t>”</a:t>
            </a:r>
          </a:p>
          <a:p>
            <a:pPr marL="1316038" lvl="3" indent="-285750">
              <a:buFont typeface="Arial" pitchFamily="34" charset="0"/>
              <a:buChar char="•"/>
            </a:pPr>
            <a:r>
              <a:rPr lang="en-US" b="1" i="1" dirty="0" smtClean="0"/>
              <a:t>Handle all sockets</a:t>
            </a:r>
            <a:r>
              <a:rPr lang="en-US" i="1" dirty="0" smtClean="0"/>
              <a:t> </a:t>
            </a:r>
            <a:r>
              <a:rPr lang="en-US" dirty="0" smtClean="0"/>
              <a:t>that detected by </a:t>
            </a:r>
            <a:r>
              <a:rPr lang="en-US" dirty="0" err="1" smtClean="0"/>
              <a:t>epoll</a:t>
            </a:r>
            <a:r>
              <a:rPr lang="en-US" dirty="0" smtClean="0"/>
              <a:t> </a:t>
            </a:r>
            <a:r>
              <a:rPr lang="en-US" b="1" dirty="0" smtClean="0"/>
              <a:t>in </a:t>
            </a:r>
            <a:r>
              <a:rPr lang="en-US" b="1" dirty="0" err="1" smtClean="0"/>
              <a:t>SingleStep</a:t>
            </a:r>
            <a:r>
              <a:rPr lang="en-US" dirty="0" smtClean="0"/>
              <a:t>(), instead of </a:t>
            </a:r>
            <a:r>
              <a:rPr lang="en-US" i="1" dirty="0" smtClean="0"/>
              <a:t>handle just single socket</a:t>
            </a:r>
          </a:p>
          <a:p>
            <a:pPr marL="1316038" lvl="3" indent="-285750">
              <a:buFont typeface="Arial" pitchFamily="34" charset="0"/>
              <a:buChar char="•"/>
            </a:pPr>
            <a:r>
              <a:rPr lang="en-US" dirty="0" smtClean="0"/>
              <a:t>Changed </a:t>
            </a:r>
            <a:r>
              <a:rPr lang="en-US" b="1" dirty="0" smtClean="0"/>
              <a:t>socket handle scheduler </a:t>
            </a:r>
            <a:r>
              <a:rPr lang="en-US" dirty="0" smtClean="0"/>
              <a:t>to </a:t>
            </a:r>
            <a:r>
              <a:rPr lang="en-US" i="1" dirty="0" smtClean="0"/>
              <a:t>“</a:t>
            </a:r>
            <a:r>
              <a:rPr lang="en-US" b="1" i="1" dirty="0" smtClean="0"/>
              <a:t>first raise first service</a:t>
            </a:r>
            <a:r>
              <a:rPr lang="en-US" i="1" dirty="0" smtClean="0"/>
              <a:t>”</a:t>
            </a:r>
            <a:r>
              <a:rPr lang="en-US" dirty="0" smtClean="0"/>
              <a:t>, instead of </a:t>
            </a:r>
            <a:r>
              <a:rPr lang="en-US" i="1" dirty="0" smtClean="0"/>
              <a:t>“fixed order”</a:t>
            </a:r>
            <a:endParaRPr lang="en-US" i="1" dirty="0" smtClean="0"/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Result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/>
              <a:t>CPU utilize for </a:t>
            </a:r>
            <a:r>
              <a:rPr lang="en-US" dirty="0" smtClean="0"/>
              <a:t>“RTP receive only” </a:t>
            </a:r>
            <a:r>
              <a:rPr lang="en-US" dirty="0"/>
              <a:t>decreased </a:t>
            </a:r>
            <a:r>
              <a:rPr lang="en-US" b="1" dirty="0"/>
              <a:t>~</a:t>
            </a:r>
            <a:r>
              <a:rPr lang="en-US" b="1" dirty="0"/>
              <a:t>2</a:t>
            </a:r>
            <a:r>
              <a:rPr lang="en-US" b="1" dirty="0"/>
              <a:t>0%</a:t>
            </a:r>
            <a:r>
              <a:rPr lang="en-US" dirty="0"/>
              <a:t>, </a:t>
            </a:r>
            <a:r>
              <a:rPr lang="en-US" dirty="0"/>
              <a:t>by comparing </a:t>
            </a:r>
            <a:r>
              <a:rPr lang="en-US" b="1" dirty="0"/>
              <a:t>to </a:t>
            </a:r>
            <a:r>
              <a:rPr lang="en-US" b="1" dirty="0" smtClean="0"/>
              <a:t>patch02</a:t>
            </a:r>
            <a:endParaRPr lang="en-US" b="1" dirty="0"/>
          </a:p>
          <a:p>
            <a:pPr marL="977900" lvl="2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128 receive </a:t>
            </a:r>
            <a:r>
              <a:rPr lang="en-US" dirty="0"/>
              <a:t>streams </a:t>
            </a:r>
            <a:r>
              <a:rPr lang="en-US" dirty="0" smtClean="0"/>
              <a:t>CPU </a:t>
            </a:r>
            <a:r>
              <a:rPr lang="en-US" b="1" dirty="0" smtClean="0">
                <a:solidFill>
                  <a:srgbClr val="0070C0"/>
                </a:solidFill>
              </a:rPr>
              <a:t>usage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would be </a:t>
            </a:r>
            <a:r>
              <a:rPr lang="en-US" b="1" dirty="0" smtClean="0">
                <a:solidFill>
                  <a:srgbClr val="0070C0"/>
                </a:solidFill>
              </a:rPr>
              <a:t>&lt;100%</a:t>
            </a:r>
            <a:r>
              <a:rPr lang="en-US" dirty="0" smtClean="0"/>
              <a:t>, (64 streams </a:t>
            </a:r>
            <a:r>
              <a:rPr lang="en-US" dirty="0"/>
              <a:t>consume 44%~51%)</a:t>
            </a:r>
            <a:endParaRPr lang="en-US" dirty="0"/>
          </a:p>
          <a:p>
            <a:pPr marL="97790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977900" lvl="2" indent="-285750">
              <a:buFont typeface="Arial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54615"/>
              </p:ext>
            </p:extLst>
          </p:nvPr>
        </p:nvGraphicFramePr>
        <p:xfrm>
          <a:off x="2286000" y="3886200"/>
          <a:ext cx="1930400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%CPU, </a:t>
                      </a:r>
                      <a:r>
                        <a:rPr lang="en-US" sz="1100" b="1" i="0" u="none" strike="noStrik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64 </a:t>
                      </a:r>
                      <a:r>
                        <a:rPr lang="en-US" sz="11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recv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patch02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49.20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patch03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61.50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E4E5-8F0C-4EE4-939A-EA63C6B974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MC-Sierra1">
      <a:dk1>
        <a:srgbClr val="003B6E"/>
      </a:dk1>
      <a:lt1>
        <a:sysClr val="window" lastClr="C0C0C0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42319</TotalTime>
  <Words>243</Words>
  <Application>Microsoft Office PowerPoint</Application>
  <PresentationFormat>On-screen Show (4:3)</PresentationFormat>
  <Paragraphs>87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Default Design</vt:lpstr>
      <vt:lpstr>Honeywell PM8088 performance tuning</vt:lpstr>
      <vt:lpstr>Content</vt:lpstr>
      <vt:lpstr>Observation</vt:lpstr>
      <vt:lpstr>Update from PMC</vt:lpstr>
      <vt:lpstr>PowerPoint Presentation</vt:lpstr>
    </vt:vector>
  </TitlesOfParts>
  <Company>PMC-Sierra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PMC’s New Messaging</dc:title>
  <dc:creator>stamoura</dc:creator>
  <cp:lastModifiedBy>Qing Hou</cp:lastModifiedBy>
  <cp:revision>1084</cp:revision>
  <cp:lastPrinted>2012-11-08T21:47:21Z</cp:lastPrinted>
  <dcterms:created xsi:type="dcterms:W3CDTF">2011-10-18T01:16:30Z</dcterms:created>
  <dcterms:modified xsi:type="dcterms:W3CDTF">2014-06-20T08:30:41Z</dcterms:modified>
</cp:coreProperties>
</file>