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45" r:id="rId2"/>
  </p:sldMasterIdLst>
  <p:notesMasterIdLst>
    <p:notesMasterId r:id="rId13"/>
  </p:notesMasterIdLst>
  <p:handoutMasterIdLst>
    <p:handoutMasterId r:id="rId14"/>
  </p:handoutMasterIdLst>
  <p:sldIdLst>
    <p:sldId id="743" r:id="rId3"/>
    <p:sldId id="929" r:id="rId4"/>
    <p:sldId id="950" r:id="rId5"/>
    <p:sldId id="964" r:id="rId6"/>
    <p:sldId id="961" r:id="rId7"/>
    <p:sldId id="962" r:id="rId8"/>
    <p:sldId id="963" r:id="rId9"/>
    <p:sldId id="965" r:id="rId10"/>
    <p:sldId id="966" r:id="rId11"/>
    <p:sldId id="948" r:id="rId1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Liu" initials="AL" lastIdx="10" clrIdx="0"/>
  <p:cmAuthor id="1" name="Sean Lin" initials="SL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D2E"/>
    <a:srgbClr val="111111"/>
    <a:srgbClr val="1C1C1C"/>
    <a:srgbClr val="FFFF00"/>
    <a:srgbClr val="A3D3FF"/>
    <a:srgbClr val="D5EBFF"/>
    <a:srgbClr val="666699"/>
    <a:srgbClr val="000000"/>
    <a:srgbClr val="FFFF99"/>
    <a:srgbClr val="CBD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89504" autoAdjust="0"/>
  </p:normalViewPr>
  <p:slideViewPr>
    <p:cSldViewPr>
      <p:cViewPr varScale="1">
        <p:scale>
          <a:sx n="82" d="100"/>
          <a:sy n="82" d="100"/>
        </p:scale>
        <p:origin x="-876" y="-90"/>
      </p:cViewPr>
      <p:guideLst>
        <p:guide orient="horz" pos="393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76"/>
    </p:cViewPr>
  </p:sorterViewPr>
  <p:notesViewPr>
    <p:cSldViewPr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2FC6E593-A147-4DFC-849E-5C527B9C2FF3}" type="datetimeFigureOut">
              <a:rPr lang="en-US" smtClean="0"/>
              <a:pPr/>
              <a:t>2014-06-26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596763D8-074C-48EE-BCC9-AE8D863ACD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7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>
              <a:defRPr sz="1200"/>
            </a:lvl1pPr>
          </a:lstStyle>
          <a:p>
            <a:fld id="{889ACB1B-C663-453A-9F7B-C0BB705FD6B1}" type="datetimeFigureOut">
              <a:rPr lang="en-US" smtClean="0"/>
              <a:pPr/>
              <a:t>2014-06-26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200"/>
            </a:lvl1pPr>
          </a:lstStyle>
          <a:p>
            <a:fld id="{7DB68DF2-728C-4865-8EA9-77A431828F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5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8DF2-728C-4865-8EA9-77A431828F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8DF2-728C-4865-8EA9-77A431828F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9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10506348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 flipH="1">
            <a:off x="0" y="0"/>
            <a:ext cx="9144000" cy="624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3999" cy="4041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8170333" cy="1143000"/>
          </a:xfrm>
          <a:noFill/>
          <a:ln>
            <a:noFill/>
          </a:ln>
        </p:spPr>
        <p:txBody>
          <a:bodyPr lIns="0" anchor="b">
            <a:noAutofit/>
          </a:bodyPr>
          <a:lstStyle>
            <a:lvl1pPr marL="0" indent="0">
              <a:defRPr sz="2700" spc="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1"/>
            <a:ext cx="8170333" cy="761999"/>
          </a:xfrm>
          <a:noFill/>
        </p:spPr>
        <p:txBody>
          <a:bodyPr lIns="0" tIns="0">
            <a:noAutofit/>
          </a:bodyPr>
          <a:lstStyle>
            <a:lvl1pPr marL="0" indent="0" algn="l"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5590025" y="0"/>
            <a:ext cx="3553975" cy="686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flipV="1">
            <a:off x="-1" y="5472514"/>
            <a:ext cx="9144000" cy="18288"/>
          </a:xfrm>
          <a:prstGeom prst="rect">
            <a:avLst/>
          </a:prstGeom>
          <a:gradFill>
            <a:gsLst>
              <a:gs pos="30000">
                <a:schemeClr val="bg1"/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3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1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3"/>
            <a:ext cx="3591731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3"/>
            <a:ext cx="3765550" cy="479107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1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18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31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Puzzle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19519" y="2490667"/>
            <a:ext cx="3575231" cy="22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62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tom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66649" y="2075542"/>
            <a:ext cx="2773331" cy="27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5626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 marL="1371600" indent="-230188"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PMC-Logo-29-small.png"/>
          <p:cNvPicPr>
            <a:picLocks noChangeAspect="1"/>
          </p:cNvPicPr>
          <p:nvPr userDrawn="1"/>
        </p:nvPicPr>
        <p:blipFill rotWithShape="1">
          <a:blip r:embed="rId3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10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2515394" y="3771106"/>
            <a:ext cx="41148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4724400" y="1600200"/>
            <a:ext cx="3962400" cy="4525963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1696"/>
            <a:ext cx="8229600" cy="868362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23144"/>
            <a:ext cx="8686800" cy="18288"/>
          </a:xfrm>
          <a:prstGeom prst="rect">
            <a:avLst/>
          </a:prstGeom>
          <a:gradFill>
            <a:gsLst>
              <a:gs pos="0">
                <a:schemeClr val="tx1"/>
              </a:gs>
              <a:gs pos="88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2779294.jpg"/>
          <p:cNvPicPr>
            <a:picLocks noChangeAspect="1"/>
          </p:cNvPicPr>
          <p:nvPr userDrawn="1"/>
        </p:nvPicPr>
        <p:blipFill>
          <a:blip r:embed="rId2"/>
          <a:srcRect b="8889"/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  <p:pic>
        <p:nvPicPr>
          <p:cNvPr id="10" name="Picture 9" descr="gradient_black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2209800"/>
            <a:ext cx="9144000" cy="4041648"/>
          </a:xfrm>
          <a:prstGeom prst="rect">
            <a:avLst/>
          </a:prstGeom>
        </p:spPr>
      </p:pic>
      <p:pic>
        <p:nvPicPr>
          <p:cNvPr id="13" name="Picture 12" descr="swish_medBlue.png"/>
          <p:cNvPicPr>
            <a:picLocks noChangeAspect="1"/>
          </p:cNvPicPr>
          <p:nvPr userDrawn="1"/>
        </p:nvPicPr>
        <p:blipFill>
          <a:blip r:embed="rId4" cstate="screen">
            <a:biLevel thresh="50000"/>
            <a:lum bright="100000"/>
          </a:blip>
          <a:stretch>
            <a:fillRect/>
          </a:stretch>
        </p:blipFill>
        <p:spPr>
          <a:xfrm>
            <a:off x="5590326" y="-5528"/>
            <a:ext cx="3553674" cy="686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 userDrawn="1"/>
        </p:nvSpPr>
        <p:spPr>
          <a:xfrm>
            <a:off x="440269" y="5544312"/>
            <a:ext cx="8174733" cy="18288"/>
          </a:xfrm>
          <a:prstGeom prst="rect">
            <a:avLst/>
          </a:prstGeom>
          <a:gradFill>
            <a:gsLst>
              <a:gs pos="0">
                <a:schemeClr val="bg1"/>
              </a:gs>
              <a:gs pos="69000">
                <a:schemeClr val="bg1">
                  <a:lumMod val="95000"/>
                  <a:alpha val="3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71756"/>
            <a:ext cx="7772400" cy="1362075"/>
          </a:xfrm>
        </p:spPr>
        <p:txBody>
          <a:bodyPr lIns="0" tIns="0" rIns="0" bIns="0" anchor="b"/>
          <a:lstStyle>
            <a:lvl1pPr algn="l">
              <a:lnSpc>
                <a:spcPts val="2600"/>
              </a:lnSpc>
              <a:defRPr sz="2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MC_Logo_1C_PMS295.png"/>
          <p:cNvPicPr>
            <a:picLocks noChangeAspect="1"/>
          </p:cNvPicPr>
          <p:nvPr userDrawn="1"/>
        </p:nvPicPr>
        <p:blipFill>
          <a:blip r:embed="rId5"/>
          <a:srcRect l="3037" t="25438" r="3253" b="26866"/>
          <a:stretch>
            <a:fillRect/>
          </a:stretch>
        </p:blipFill>
        <p:spPr>
          <a:xfrm>
            <a:off x="6841067" y="5811013"/>
            <a:ext cx="2265270" cy="943862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1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60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229600" cy="83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84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5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2ABCE4E5-8F0C-4EE4-939A-EA63C6B9741B}" type="slidenum">
              <a:rPr lang="en-US" smtClean="0">
                <a:solidFill>
                  <a:srgbClr val="003B6E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3B6E">
                  <a:tint val="75000"/>
                </a:srgbClr>
              </a:solidFill>
            </a:endParaRPr>
          </a:p>
        </p:txBody>
      </p:sp>
      <p:pic>
        <p:nvPicPr>
          <p:cNvPr id="11" name="Picture 10" descr="swish_medBl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6339834" y="0"/>
            <a:ext cx="2804166" cy="2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0" y="2514600"/>
            <a:ext cx="9144000" cy="3733800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MC_Logo_1C_PMS295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20077" y="2590800"/>
            <a:ext cx="2490651" cy="1014813"/>
          </a:xfrm>
          <a:prstGeom prst="rect">
            <a:avLst/>
          </a:prstGeom>
          <a:effectLst>
            <a:outerShdw blurRad="50800" dist="63500" dir="2700000">
              <a:srgbClr val="000000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 userDrawn="1"/>
        </p:nvSpPr>
        <p:spPr>
          <a:xfrm>
            <a:off x="3048000" y="3886200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3B6E"/>
                </a:solidFill>
              </a:rPr>
              <a:t>NASDAQ:  PMCS</a:t>
            </a:r>
            <a:endParaRPr lang="en-US" sz="2800" dirty="0">
              <a:solidFill>
                <a:srgbClr val="003B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0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49250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349250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Head_1_CMY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54744" y="1281113"/>
            <a:ext cx="3104321" cy="4113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3032"/>
            <a:ext cx="1018311" cy="457200"/>
          </a:xfrm>
          <a:prstGeom prst="rect">
            <a:avLst/>
          </a:prstGeom>
        </p:spPr>
      </p:pic>
      <p:sp>
        <p:nvSpPr>
          <p:cNvPr id="7" name="TextBox 28"/>
          <p:cNvSpPr txBox="1">
            <a:spLocks noChangeArrowheads="1"/>
          </p:cNvSpPr>
          <p:nvPr userDrawn="1"/>
        </p:nvSpPr>
        <p:spPr bwMode="auto">
          <a:xfrm>
            <a:off x="321381" y="6629400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10296" y="6631632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334000"/>
            <a:ext cx="9144000" cy="1521768"/>
          </a:xfrm>
          <a:prstGeom prst="rect">
            <a:avLst/>
          </a:prstGeom>
          <a:gradFill>
            <a:gsLst>
              <a:gs pos="0">
                <a:srgbClr val="6EB0D8"/>
              </a:gs>
              <a:gs pos="26000">
                <a:srgbClr val="BCDCEF"/>
              </a:gs>
              <a:gs pos="58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MC-Logo-29-small.png"/>
          <p:cNvPicPr>
            <a:picLocks noChangeAspect="1"/>
          </p:cNvPicPr>
          <p:nvPr userDrawn="1"/>
        </p:nvPicPr>
        <p:blipFill rotWithShape="1">
          <a:blip r:embed="rId10"/>
          <a:srcRect l="6597" t="26841" r="5395" b="24891"/>
          <a:stretch/>
        </p:blipFill>
        <p:spPr>
          <a:xfrm>
            <a:off x="8125689" y="6400800"/>
            <a:ext cx="1018311" cy="457200"/>
          </a:xfrm>
          <a:prstGeom prst="rect">
            <a:avLst/>
          </a:prstGeom>
        </p:spPr>
      </p:pic>
      <p:sp>
        <p:nvSpPr>
          <p:cNvPr id="12" name="TextBox 28"/>
          <p:cNvSpPr txBox="1">
            <a:spLocks noChangeArrowheads="1"/>
          </p:cNvSpPr>
          <p:nvPr userDrawn="1"/>
        </p:nvSpPr>
        <p:spPr bwMode="auto">
          <a:xfrm>
            <a:off x="321381" y="6627168"/>
            <a:ext cx="16425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i="0" dirty="0" smtClean="0"/>
              <a:t>Proprietary and Confidential</a:t>
            </a:r>
            <a:endParaRPr lang="en-US" sz="900" i="0" dirty="0"/>
          </a:p>
        </p:txBody>
      </p:sp>
      <p:sp>
        <p:nvSpPr>
          <p:cNvPr id="13" name="Slide Number Placeholder 6"/>
          <p:cNvSpPr txBox="1">
            <a:spLocks/>
          </p:cNvSpPr>
          <p:nvPr userDrawn="1"/>
        </p:nvSpPr>
        <p:spPr>
          <a:xfrm>
            <a:off x="10296" y="6629400"/>
            <a:ext cx="446904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CE4E5-8F0C-4EE4-939A-EA63C6B9741B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3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0" r:id="rId2"/>
    <p:sldLayoutId id="2147483732" r:id="rId3"/>
    <p:sldLayoutId id="2147483737" r:id="rId4"/>
    <p:sldLayoutId id="2147483689" r:id="rId5"/>
    <p:sldLayoutId id="2147483655" r:id="rId6"/>
    <p:sldLayoutId id="2147483744" r:id="rId7"/>
    <p:sldLayoutId id="214748375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223838" algn="l" defTabSz="914400" rtl="0" eaLnBrk="1" latinLnBrk="0" hangingPunct="1">
        <a:spcBef>
          <a:spcPts val="600"/>
        </a:spcBef>
        <a:spcAft>
          <a:spcPts val="0"/>
        </a:spcAft>
        <a:buClrTx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9713" algn="l" defTabSz="914400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88" indent="-236538" algn="l" defTabSz="914400" rtl="0" eaLnBrk="1" latinLnBrk="0" hangingPunct="1">
        <a:spcBef>
          <a:spcPts val="600"/>
        </a:spcBef>
        <a:spcAft>
          <a:spcPts val="0"/>
        </a:spcAft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30188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−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NetApp Confidential -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" y="6606705"/>
            <a:ext cx="2267465" cy="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0" fontAlgn="base" hangingPunct="0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0" fontAlgn="base" hangingPunct="0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0" fontAlgn="base" hangingPunct="0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0" fontAlgn="base" hangingPunct="0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66" y="4177489"/>
            <a:ext cx="8316433" cy="1362075"/>
          </a:xfrm>
        </p:spPr>
        <p:txBody>
          <a:bodyPr/>
          <a:lstStyle/>
          <a:p>
            <a:r>
              <a:rPr lang="en-US" sz="2800" dirty="0" smtClean="0"/>
              <a:t>Honeywell PM8088 performance tuning</a:t>
            </a:r>
            <a:endParaRPr lang="en-US" sz="2400" b="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79192" y="5638801"/>
            <a:ext cx="8170333" cy="7619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0663" indent="-220663" algn="l" defTabSz="914400" rtl="0" eaLnBrk="1" latinLnBrk="0" hangingPunct="1">
              <a:spcBef>
                <a:spcPts val="18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9713" algn="l" defTabSz="9144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Jun </a:t>
            </a:r>
            <a:r>
              <a:rPr lang="en-US" dirty="0" smtClean="0">
                <a:solidFill>
                  <a:schemeClr val="bg1"/>
                </a:solidFill>
              </a:rPr>
              <a:t>25, </a:t>
            </a:r>
            <a:r>
              <a:rPr lang="en-US" dirty="0" smtClean="0">
                <a:solidFill>
                  <a:schemeClr val="bg1"/>
                </a:solidFill>
              </a:rPr>
              <a:t>2014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Proprietary and Confidential – Disclosed under NDA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E4E5-8F0C-4EE4-939A-EA63C6B974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924800" cy="757658"/>
          </a:xfrm>
        </p:spPr>
        <p:txBody>
          <a:bodyPr anchor="b"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45166" cy="54102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Observation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Question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Next step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Summary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 err="1" smtClean="0"/>
              <a:t>libc</a:t>
            </a:r>
            <a:r>
              <a:rPr lang="en-US" sz="1400" dirty="0" smtClean="0"/>
              <a:t> library is heavily called, need deeper analyze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sz="1400" dirty="0" smtClean="0"/>
              <a:t>Some new image file been found in log, need to understand the new work flow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sz="1200" dirty="0" smtClean="0"/>
              <a:t>Need system log for the “receive and forward without saving” mode</a:t>
            </a:r>
          </a:p>
          <a:p>
            <a:pPr marL="977900" lvl="2" indent="-285750">
              <a:buFont typeface="Arial" pitchFamily="34" charset="0"/>
              <a:buChar char="•"/>
            </a:pPr>
            <a:r>
              <a:rPr lang="en-US" sz="1200" dirty="0" smtClean="0"/>
              <a:t>The functionality for known </a:t>
            </a:r>
            <a:r>
              <a:rPr lang="en-US" sz="1200" dirty="0"/>
              <a:t>p</a:t>
            </a:r>
            <a:r>
              <a:rPr lang="en-US" sz="1200" dirty="0" smtClean="0"/>
              <a:t>rocesses are mostly changed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sz="1400" dirty="0"/>
              <a:t>Need to read the source relating to heavily used </a:t>
            </a:r>
            <a:r>
              <a:rPr lang="en-US" sz="1400" dirty="0" smtClean="0"/>
              <a:t>functions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sz="1400" dirty="0" smtClean="0"/>
              <a:t>Need to review the modification for all released patches</a:t>
            </a:r>
          </a:p>
          <a:p>
            <a:pPr marL="630238" lvl="1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4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800" dirty="0" smtClean="0"/>
              <a:t>Points</a:t>
            </a:r>
          </a:p>
          <a:p>
            <a:pPr marL="633412" lvl="2" indent="-285750">
              <a:buFont typeface="Arial" pitchFamily="34" charset="0"/>
              <a:buChar char="•"/>
            </a:pPr>
            <a:r>
              <a:rPr lang="en-US" dirty="0" smtClean="0"/>
              <a:t>The libc-2.11.3.so used most CPU power, need to get deep into the symbol detail</a:t>
            </a:r>
          </a:p>
          <a:p>
            <a:pPr marL="633412" lvl="2" indent="-285750">
              <a:buFont typeface="Arial" pitchFamily="34" charset="0"/>
              <a:buChar char="•"/>
            </a:pPr>
            <a:endParaRPr lang="en-US" dirty="0"/>
          </a:p>
          <a:p>
            <a:pPr marL="633412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633412" lvl="2" indent="-285750">
              <a:buFont typeface="Arial" pitchFamily="34" charset="0"/>
              <a:buChar char="•"/>
            </a:pPr>
            <a:endParaRPr lang="en-US" dirty="0"/>
          </a:p>
          <a:p>
            <a:pPr marL="633412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633412" lvl="2" indent="-285750">
              <a:buFont typeface="Arial" pitchFamily="34" charset="0"/>
              <a:buChar char="•"/>
            </a:pPr>
            <a:endParaRPr lang="en-US" dirty="0"/>
          </a:p>
          <a:p>
            <a:pPr marL="633412" lvl="2" indent="-285750">
              <a:buFont typeface="Arial" pitchFamily="34" charset="0"/>
              <a:buChar char="•"/>
            </a:pPr>
            <a:r>
              <a:rPr lang="en-US" dirty="0" smtClean="0"/>
              <a:t>Some new modules can have potential to be optimized</a:t>
            </a:r>
          </a:p>
          <a:p>
            <a:pPr marL="633412" lvl="2" indent="-285750">
              <a:buFont typeface="Arial" pitchFamily="34" charset="0"/>
              <a:buChar char="•"/>
            </a:pPr>
            <a:endParaRPr lang="en-US" dirty="0"/>
          </a:p>
          <a:p>
            <a:pPr marL="633412" lvl="2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60920"/>
              </p:ext>
            </p:extLst>
          </p:nvPr>
        </p:nvGraphicFramePr>
        <p:xfrm>
          <a:off x="1219200" y="1676400"/>
          <a:ext cx="5681664" cy="1447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50"/>
                <a:gridCol w="561975"/>
                <a:gridCol w="1290638"/>
                <a:gridCol w="1290638"/>
                <a:gridCol w="1922463"/>
              </a:tblGrid>
              <a:tr h="1608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samples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image_name</a:t>
                      </a:r>
                      <a:endParaRPr lang="en-US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app_name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symbol_name</a:t>
                      </a:r>
                      <a:endParaRPr lang="en-US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086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72025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44.3239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r4k_wait_irqoff</a:t>
                      </a:r>
                    </a:p>
                  </a:txBody>
                  <a:tcPr marL="9525" marR="9525" marT="9525" marB="0" anchor="b"/>
                </a:tc>
              </a:tr>
              <a:tr h="16086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11.7381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__pastwait</a:t>
                      </a:r>
                    </a:p>
                  </a:txBody>
                  <a:tcPr marL="9525" marR="9525" marT="9525" marB="0" anchor="b"/>
                </a:tc>
              </a:tr>
              <a:tr h="16086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libc-2.11.3.so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libc-2.11.3.so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/lib/libc-2.11.3.so</a:t>
                      </a:r>
                    </a:p>
                  </a:txBody>
                  <a:tcPr marL="9525" marR="9525" marT="9525" marB="0" anchor="b"/>
                </a:tc>
              </a:tr>
              <a:tr h="16086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__</a:t>
                      </a:r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copy_user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086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_raw_spin_unlock_irqrestore</a:t>
                      </a:r>
                    </a:p>
                  </a:txBody>
                  <a:tcPr marL="9525" marR="9525" marT="9525" marB="0" anchor="b"/>
                </a:tc>
              </a:tr>
              <a:tr h="16086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1.4049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__do_softirq</a:t>
                      </a:r>
                    </a:p>
                  </a:txBody>
                  <a:tcPr marL="9525" marR="9525" marT="9525" marB="0" anchor="b"/>
                </a:tc>
              </a:tr>
              <a:tr h="16086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finish_task_switch</a:t>
                      </a:r>
                    </a:p>
                  </a:txBody>
                  <a:tcPr marL="9525" marR="9525" marT="9525" marB="0" anchor="b"/>
                </a:tc>
              </a:tr>
              <a:tr h="16086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bnx2_poll_work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83815"/>
              </p:ext>
            </p:extLst>
          </p:nvPr>
        </p:nvGraphicFramePr>
        <p:xfrm>
          <a:off x="1295400" y="3429000"/>
          <a:ext cx="4953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86"/>
                <a:gridCol w="1147838"/>
                <a:gridCol w="2625876"/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samples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image_name</a:t>
                      </a:r>
                      <a:endParaRPr lang="en-US" sz="9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129198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79.5079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vmlinux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libc-2.11.3.so</a:t>
                      </a: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  <a:endParaRPr lang="en-US" sz="900" b="1" i="0" u="none" strike="noStrike" dirty="0"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libpthread-2.11.3.so</a:t>
                      </a: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1.5028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  <a:endParaRPr lang="en-US" sz="900" b="1" i="0" u="none" strike="noStrike" dirty="0"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1.4837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rpc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libsys_api.so</a:t>
                      </a: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oprofiled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libgcc_s.so.1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Points (continued)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Most used functions from </a:t>
            </a:r>
            <a:r>
              <a:rPr lang="en-US" dirty="0" err="1" smtClean="0"/>
              <a:t>ONVIFAdaptor</a:t>
            </a: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10454"/>
              </p:ext>
            </p:extLst>
          </p:nvPr>
        </p:nvGraphicFramePr>
        <p:xfrm>
          <a:off x="1219200" y="1752600"/>
          <a:ext cx="6400800" cy="3106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89"/>
                <a:gridCol w="505960"/>
                <a:gridCol w="1011921"/>
                <a:gridCol w="1011921"/>
                <a:gridCol w="3228509"/>
              </a:tblGrid>
              <a:tr h="1626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samples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image_name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app_name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symbol_name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__udivdi3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RTPReceptionStats</a:t>
                      </a:r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::</a:t>
                      </a:r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noteIncomingPacket</a:t>
                      </a:r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BasicTaskSchedulerEpoll</a:t>
                      </a:r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::</a:t>
                      </a:r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SingleStep</a:t>
                      </a:r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</a:tr>
              <a:tr h="18714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MultiFramedRTPSource</a:t>
                      </a:r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::networkReadHandler1()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NVRH264Sink::</a:t>
                      </a:r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addData</a:t>
                      </a:r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__moddi3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MultiFramedRTPSource::doGetNextFrame1()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Groupsock::handleRead()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0.0917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__divdi3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BufferedPacket::use()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ReorderingPacketBuffer::storePacket()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Groupsock::outputToAllMembersExcept()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RTPInterface::handleRead()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0.0634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BasicHashTable::Iterator::next()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BufferedPacket::fillInData()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ONVIFAdaptor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RTPReceptionStatsDB</a:t>
                      </a:r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::</a:t>
                      </a:r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noteIncomingPacket</a:t>
                      </a:r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1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Points (continued)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Most used functions from </a:t>
            </a:r>
            <a:r>
              <a:rPr lang="en-US" dirty="0" err="1" smtClean="0"/>
              <a:t>CPSModule</a:t>
            </a: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56437"/>
              </p:ext>
            </p:extLst>
          </p:nvPr>
        </p:nvGraphicFramePr>
        <p:xfrm>
          <a:off x="1219200" y="1752600"/>
          <a:ext cx="6400800" cy="180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89"/>
                <a:gridCol w="505960"/>
                <a:gridCol w="1011921"/>
                <a:gridCol w="1011921"/>
                <a:gridCol w="3228509"/>
              </a:tblGrid>
              <a:tr h="1626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samples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image_name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app_name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symbol_name</a:t>
                      </a:r>
                      <a:endParaRPr lang="en-US" sz="9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0.2394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StdPacketizer</a:t>
                      </a:r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::SendH264Frame()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find_fit</a:t>
                      </a:r>
                      <a:endParaRPr lang="en-US" sz="900" b="1" i="0" u="none" strike="noStrike" dirty="0"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coalesce</a:t>
                      </a:r>
                    </a:p>
                  </a:txBody>
                  <a:tcPr marL="9525" marR="9525" marT="9525" marB="0" anchor="b"/>
                </a:tc>
              </a:tr>
              <a:tr h="18714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msb_adjust_headers_live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msb_put_one_frame_by_index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Streamer::HandleData1()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NetworkTask::ProcessData()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StdRelayConnector::WriteStream()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CPSModule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msb_bfree_new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9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Points (continued)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Most used functions from </a:t>
            </a:r>
            <a:r>
              <a:rPr lang="en-US" dirty="0" err="1" smtClean="0"/>
              <a:t>StreamServer</a:t>
            </a:r>
            <a:endParaRPr lang="en-US" dirty="0" smtClean="0"/>
          </a:p>
          <a:p>
            <a:pPr marL="630238" lvl="1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28186"/>
              </p:ext>
            </p:extLst>
          </p:nvPr>
        </p:nvGraphicFramePr>
        <p:xfrm>
          <a:off x="1219200" y="1752600"/>
          <a:ext cx="6400800" cy="26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89"/>
                <a:gridCol w="505960"/>
                <a:gridCol w="1011921"/>
                <a:gridCol w="1011921"/>
                <a:gridCol w="3228509"/>
              </a:tblGrid>
              <a:tr h="1626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samples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image_name</a:t>
                      </a:r>
                      <a:endParaRPr lang="en-US" sz="9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app_name</a:t>
                      </a:r>
                      <a:endParaRPr lang="en-US" sz="9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symbol_name</a:t>
                      </a:r>
                      <a:endParaRPr lang="en-US" sz="9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RTPStream</a:t>
                      </a:r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::Write()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0.1471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OSMutex</a:t>
                      </a:r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::</a:t>
                      </a:r>
                      <a:r>
                        <a:rPr lang="en-US" sz="900" b="1" i="0" u="none" strike="noStrike" dirty="0" err="1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RecursiveLock</a:t>
                      </a:r>
                      <a:r>
                        <a:rPr lang="en-US" sz="9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OSMutex::RecursiveUnlock()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RTPOverbufferWindow::CheckTransmitTime()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LogError()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RTPStream::UpdateQualityLevel()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OS::Milliseconds()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QTSServerInterface::LogError()</a:t>
                      </a:r>
                    </a:p>
                  </a:txBody>
                  <a:tcPr marL="9525" marR="9525" marT="9525" marB="0" anchor="b"/>
                </a:tc>
              </a:tr>
              <a:tr h="18714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OSMutex::RecursiveTryLock()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UDPSocket</a:t>
                      </a:r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::</a:t>
                      </a:r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SendTo</a:t>
                      </a:r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0.0462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QTSSCallbacks::QTSS_Write()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atomic_add</a:t>
                      </a:r>
                    </a:p>
                  </a:txBody>
                  <a:tcPr marL="9525" marR="9525" marT="9525" marB="0" anchor="b"/>
                </a:tc>
              </a:tr>
              <a:tr h="19439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qtss_snprintf</a:t>
                      </a:r>
                    </a:p>
                  </a:txBody>
                  <a:tcPr marL="9525" marR="9525" marT="9525" marB="0" anchor="b"/>
                </a:tc>
              </a:tr>
              <a:tr h="1626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StreamingServer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RTPStream3GPP::</a:t>
                      </a:r>
                      <a:r>
                        <a:rPr 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AddSeqNumTimeMapping</a:t>
                      </a:r>
                      <a:r>
                        <a:rPr 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Please confirm if the flow below is consistent with Honeywell’s latest code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Especially on the “Copy” related description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91" y="1828800"/>
            <a:ext cx="5040630" cy="455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7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HON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/>
              <a:t>"</a:t>
            </a:r>
            <a:r>
              <a:rPr lang="en-US" dirty="0" smtClean="0"/>
              <a:t>libc6-dev“ into system </a:t>
            </a:r>
            <a:r>
              <a:rPr lang="en-US" dirty="0"/>
              <a:t>for analyzing the /lib/libc-2.11.3.so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Confirm </a:t>
            </a:r>
            <a:r>
              <a:rPr lang="en-US" dirty="0"/>
              <a:t>the work </a:t>
            </a:r>
            <a:r>
              <a:rPr lang="en-US" dirty="0" smtClean="0"/>
              <a:t>flow mentioned in question </a:t>
            </a:r>
            <a:r>
              <a:rPr lang="en-US" dirty="0"/>
              <a:t>and </a:t>
            </a:r>
            <a:r>
              <a:rPr lang="en-US" dirty="0" smtClean="0"/>
              <a:t>possibly add </a:t>
            </a:r>
            <a:r>
              <a:rPr lang="en-US" dirty="0"/>
              <a:t>more </a:t>
            </a:r>
            <a:r>
              <a:rPr lang="en-US" dirty="0" smtClean="0"/>
              <a:t>detail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Gather </a:t>
            </a:r>
            <a:r>
              <a:rPr lang="en-US" dirty="0" err="1" smtClean="0"/>
              <a:t>oprofile</a:t>
            </a:r>
            <a:r>
              <a:rPr lang="en-US" dirty="0" smtClean="0"/>
              <a:t> data according to reviewed code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Gather system log according to reviewed code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onsite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Read </a:t>
            </a:r>
            <a:r>
              <a:rPr lang="en-US" dirty="0"/>
              <a:t>the source relating to heavy used functions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Review </a:t>
            </a:r>
            <a:r>
              <a:rPr lang="en-US" dirty="0"/>
              <a:t>the modifications according to all released </a:t>
            </a:r>
            <a:r>
              <a:rPr lang="en-US" dirty="0" smtClean="0"/>
              <a:t>patches</a:t>
            </a:r>
          </a:p>
          <a:p>
            <a:pPr marL="630238" lvl="1" indent="-285750">
              <a:buFont typeface="Arial" pitchFamily="34" charset="0"/>
              <a:buChar char="•"/>
            </a:pPr>
            <a:r>
              <a:rPr lang="en-US" dirty="0" smtClean="0"/>
              <a:t>Discuss the optimize proposal for “Packager” </a:t>
            </a:r>
            <a:r>
              <a:rPr lang="en-US" dirty="0" err="1" smtClean="0"/>
              <a:t>memcpy</a:t>
            </a:r>
            <a:r>
              <a:rPr lang="en-US" dirty="0" smtClean="0"/>
              <a:t> flow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MC-Sierra1">
      <a:dk1>
        <a:srgbClr val="003B6E"/>
      </a:dk1>
      <a:lt1>
        <a:sysClr val="window" lastClr="C0C0C0"/>
      </a:lt1>
      <a:dk2>
        <a:srgbClr val="003B6E"/>
      </a:dk2>
      <a:lt2>
        <a:srgbClr val="D0D7DD"/>
      </a:lt2>
      <a:accent1>
        <a:srgbClr val="0067B1"/>
      </a:accent1>
      <a:accent2>
        <a:srgbClr val="0067FF"/>
      </a:accent2>
      <a:accent3>
        <a:srgbClr val="FFBF45"/>
      </a:accent3>
      <a:accent4>
        <a:srgbClr val="5FB5FF"/>
      </a:accent4>
      <a:accent5>
        <a:srgbClr val="FF4E00"/>
      </a:accent5>
      <a:accent6>
        <a:srgbClr val="7BD334"/>
      </a:accent6>
      <a:hlink>
        <a:srgbClr val="0067FF"/>
      </a:hlink>
      <a:folHlink>
        <a:srgbClr val="FFBF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42529</TotalTime>
  <Words>618</Words>
  <Application>Microsoft Office PowerPoint</Application>
  <PresentationFormat>On-screen Show (4:3)</PresentationFormat>
  <Paragraphs>339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Default Design</vt:lpstr>
      <vt:lpstr>Honeywell PM8088 performance tuning</vt:lpstr>
      <vt:lpstr>Content</vt:lpstr>
      <vt:lpstr>Observation</vt:lpstr>
      <vt:lpstr>Observation</vt:lpstr>
      <vt:lpstr>Observation</vt:lpstr>
      <vt:lpstr>Observation</vt:lpstr>
      <vt:lpstr>Observation</vt:lpstr>
      <vt:lpstr>Question</vt:lpstr>
      <vt:lpstr>Next step</vt:lpstr>
      <vt:lpstr>PowerPoint Presentation</vt:lpstr>
    </vt:vector>
  </TitlesOfParts>
  <Company>PMC-Sierra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PMC’s New Messaging</dc:title>
  <dc:creator>stamoura</dc:creator>
  <cp:lastModifiedBy>Qing Hou</cp:lastModifiedBy>
  <cp:revision>1110</cp:revision>
  <cp:lastPrinted>2012-11-08T21:47:21Z</cp:lastPrinted>
  <dcterms:created xsi:type="dcterms:W3CDTF">2011-10-18T01:16:30Z</dcterms:created>
  <dcterms:modified xsi:type="dcterms:W3CDTF">2014-06-26T01:50:21Z</dcterms:modified>
</cp:coreProperties>
</file>