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45" r:id="rId2"/>
  </p:sldMasterIdLst>
  <p:notesMasterIdLst>
    <p:notesMasterId r:id="rId10"/>
  </p:notesMasterIdLst>
  <p:handoutMasterIdLst>
    <p:handoutMasterId r:id="rId11"/>
  </p:handoutMasterIdLst>
  <p:sldIdLst>
    <p:sldId id="743" r:id="rId3"/>
    <p:sldId id="929" r:id="rId4"/>
    <p:sldId id="950" r:id="rId5"/>
    <p:sldId id="964" r:id="rId6"/>
    <p:sldId id="967" r:id="rId7"/>
    <p:sldId id="969" r:id="rId8"/>
    <p:sldId id="948" r:id="rId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Liu" initials="AL" lastIdx="10" clrIdx="0"/>
  <p:cmAuthor id="1" name="Sean Lin" initials="SL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D2E"/>
    <a:srgbClr val="111111"/>
    <a:srgbClr val="1C1C1C"/>
    <a:srgbClr val="FFFF00"/>
    <a:srgbClr val="A3D3FF"/>
    <a:srgbClr val="D5EBFF"/>
    <a:srgbClr val="666699"/>
    <a:srgbClr val="000000"/>
    <a:srgbClr val="FFFF99"/>
    <a:srgbClr val="CBD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95540" autoAdjust="0"/>
  </p:normalViewPr>
  <p:slideViewPr>
    <p:cSldViewPr>
      <p:cViewPr varScale="1">
        <p:scale>
          <a:sx n="82" d="100"/>
          <a:sy n="82" d="100"/>
        </p:scale>
        <p:origin x="-192" y="-96"/>
      </p:cViewPr>
      <p:guideLst>
        <p:guide orient="horz" pos="393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76"/>
    </p:cViewPr>
  </p:sorterViewPr>
  <p:notesViewPr>
    <p:cSldViewPr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2FC6E593-A147-4DFC-849E-5C527B9C2FF3}" type="datetimeFigureOut">
              <a:rPr lang="en-US" smtClean="0"/>
              <a:pPr/>
              <a:t>2014-07-01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596763D8-074C-48EE-BCC9-AE8D863ACD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7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889ACB1B-C663-453A-9F7B-C0BB705FD6B1}" type="datetimeFigureOut">
              <a:rPr lang="en-US" smtClean="0"/>
              <a:pPr/>
              <a:t>2014-07-01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7DB68DF2-728C-4865-8EA9-77A431828F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5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8DF2-728C-4865-8EA9-77A431828F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8DF2-728C-4865-8EA9-77A431828F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9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10506348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 flipH="1">
            <a:off x="0" y="0"/>
            <a:ext cx="9144000" cy="624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3999" cy="4041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8170333" cy="1143000"/>
          </a:xfrm>
          <a:noFill/>
          <a:ln>
            <a:noFill/>
          </a:ln>
        </p:spPr>
        <p:txBody>
          <a:bodyPr lIns="0" anchor="b">
            <a:noAutofit/>
          </a:bodyPr>
          <a:lstStyle>
            <a:lvl1pPr marL="0" indent="0">
              <a:defRPr sz="2700" spc="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1"/>
            <a:ext cx="8170333" cy="761999"/>
          </a:xfrm>
          <a:noFill/>
        </p:spPr>
        <p:txBody>
          <a:bodyPr lIns="0" tIns="0">
            <a:noAutofit/>
          </a:bodyPr>
          <a:lstStyle>
            <a:lvl1pPr marL="0" indent="0" algn="l"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5590025" y="0"/>
            <a:ext cx="3553975" cy="686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flipV="1">
            <a:off x="-1" y="5472514"/>
            <a:ext cx="9144000" cy="18288"/>
          </a:xfrm>
          <a:prstGeom prst="rect">
            <a:avLst/>
          </a:prstGeom>
          <a:gradFill>
            <a:gsLst>
              <a:gs pos="30000">
                <a:schemeClr val="bg1"/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3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91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3"/>
            <a:ext cx="3591731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3"/>
            <a:ext cx="3765550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1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18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5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31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7" name="Picture 6" descr="Puzzle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19519" y="2490667"/>
            <a:ext cx="3575231" cy="22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62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tom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466649" y="2075542"/>
            <a:ext cx="2773331" cy="27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5626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 marL="1371600" indent="-230188"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PMC-Logo-29-small.png"/>
          <p:cNvPicPr>
            <a:picLocks noChangeAspect="1"/>
          </p:cNvPicPr>
          <p:nvPr userDrawn="1"/>
        </p:nvPicPr>
        <p:blipFill rotWithShape="1">
          <a:blip r:embed="rId3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10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2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2515394" y="3771106"/>
            <a:ext cx="41148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47244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2779294.jpg"/>
          <p:cNvPicPr>
            <a:picLocks noChangeAspect="1"/>
          </p:cNvPicPr>
          <p:nvPr userDrawn="1"/>
        </p:nvPicPr>
        <p:blipFill>
          <a:blip r:embed="rId2"/>
          <a:srcRect b="8889"/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  <p:pic>
        <p:nvPicPr>
          <p:cNvPr id="10" name="Picture 9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4000" cy="4041648"/>
          </a:xfrm>
          <a:prstGeom prst="rect">
            <a:avLst/>
          </a:prstGeom>
        </p:spPr>
      </p:pic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>
            <a:biLevel thresh="50000"/>
            <a:lum bright="100000"/>
          </a:blip>
          <a:stretch>
            <a:fillRect/>
          </a:stretch>
        </p:blipFill>
        <p:spPr>
          <a:xfrm>
            <a:off x="5590326" y="-5528"/>
            <a:ext cx="3553674" cy="686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 userDrawn="1"/>
        </p:nvSpPr>
        <p:spPr>
          <a:xfrm>
            <a:off x="440269" y="5544312"/>
            <a:ext cx="8174733" cy="18288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 anchor="b"/>
          <a:lstStyle>
            <a:lvl1pPr algn="l">
              <a:lnSpc>
                <a:spcPts val="2600"/>
              </a:lnSpc>
              <a:defRPr sz="2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1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60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229600" cy="83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84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5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2ABCE4E5-8F0C-4EE4-939A-EA63C6B9741B}" type="slidenum">
              <a:rPr lang="en-US" smtClean="0">
                <a:solidFill>
                  <a:srgbClr val="003B6E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3B6E">
                  <a:tint val="75000"/>
                </a:srgbClr>
              </a:solidFill>
            </a:endParaRPr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25146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MC_Logo_1C_PMS295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20077" y="2590800"/>
            <a:ext cx="2490651" cy="101481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 userDrawn="1"/>
        </p:nvSpPr>
        <p:spPr>
          <a:xfrm>
            <a:off x="3048000" y="3886200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3B6E"/>
                </a:solidFill>
              </a:rPr>
              <a:t>NASDAQ:  PMCS</a:t>
            </a:r>
            <a:endParaRPr lang="en-US" sz="2800" dirty="0">
              <a:solidFill>
                <a:srgbClr val="003B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0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49250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349250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856" y="317258"/>
            <a:ext cx="1054977" cy="12344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524" y="426955"/>
            <a:ext cx="1436523" cy="18661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" name="Picture 39" descr="Head_1_CMY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54744" y="1281113"/>
            <a:ext cx="3104321" cy="4113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7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334000"/>
            <a:ext cx="9144000" cy="1521768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0800"/>
            <a:ext cx="1018311" cy="457200"/>
          </a:xfrm>
          <a:prstGeom prst="rect">
            <a:avLst/>
          </a:prstGeom>
        </p:spPr>
      </p:pic>
      <p:sp>
        <p:nvSpPr>
          <p:cNvPr id="12" name="TextBox 28"/>
          <p:cNvSpPr txBox="1">
            <a:spLocks noChangeArrowheads="1"/>
          </p:cNvSpPr>
          <p:nvPr userDrawn="1"/>
        </p:nvSpPr>
        <p:spPr bwMode="auto">
          <a:xfrm>
            <a:off x="321381" y="6627168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3" name="Slide Number Placeholder 6"/>
          <p:cNvSpPr txBox="1">
            <a:spLocks/>
          </p:cNvSpPr>
          <p:nvPr userDrawn="1"/>
        </p:nvSpPr>
        <p:spPr>
          <a:xfrm>
            <a:off x="10296" y="6629400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3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60" r:id="rId2"/>
    <p:sldLayoutId id="2147483732" r:id="rId3"/>
    <p:sldLayoutId id="2147483737" r:id="rId4"/>
    <p:sldLayoutId id="2147483689" r:id="rId5"/>
    <p:sldLayoutId id="2147483655" r:id="rId6"/>
    <p:sldLayoutId id="2147483744" r:id="rId7"/>
    <p:sldLayoutId id="214748375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223838" algn="l" defTabSz="914400" rtl="0" eaLnBrk="1" latinLnBrk="0" hangingPunct="1">
        <a:spcBef>
          <a:spcPts val="600"/>
        </a:spcBef>
        <a:spcAft>
          <a:spcPts val="0"/>
        </a:spcAft>
        <a:buClrTx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9713" algn="l" defTabSz="914400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88" indent="-236538" algn="l" defTabSz="914400" rtl="0" eaLnBrk="1" latinLnBrk="0" hangingPunct="1">
        <a:spcBef>
          <a:spcPts val="600"/>
        </a:spcBef>
        <a:spcAft>
          <a:spcPts val="0"/>
        </a:spcAft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30188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−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331016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0" fontAlgn="base" hangingPunct="0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0" fontAlgn="base" hangingPunct="0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0" fontAlgn="base" hangingPunct="0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0" fontAlgn="base" hangingPunct="0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0" fontAlgn="base" hangingPunct="0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66" y="4177489"/>
            <a:ext cx="8316433" cy="1362075"/>
          </a:xfrm>
        </p:spPr>
        <p:txBody>
          <a:bodyPr/>
          <a:lstStyle/>
          <a:p>
            <a:r>
              <a:rPr lang="en-US" sz="2800" dirty="0" smtClean="0"/>
              <a:t>Honeywell PM8088 performance tuning</a:t>
            </a:r>
            <a:endParaRPr lang="en-US" sz="2400" b="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79192" y="5638801"/>
            <a:ext cx="8170333" cy="7619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0663" indent="-220663" algn="l" defTabSz="914400" rtl="0" eaLnBrk="1" latinLnBrk="0" hangingPunct="1">
              <a:spcBef>
                <a:spcPts val="18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9713" algn="l" defTabSz="9144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Jun 27, 2014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Proprietary and Confidential – Disclosed under NDA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924800" cy="757658"/>
          </a:xfrm>
        </p:spPr>
        <p:txBody>
          <a:bodyPr anchor="b"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45166" cy="54102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Observation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Next step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Summary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Optimized </a:t>
            </a:r>
            <a:r>
              <a:rPr lang="en-US" dirty="0"/>
              <a:t>code is valuable because CPU usage becomes less and data throughput becomes </a:t>
            </a:r>
            <a:r>
              <a:rPr lang="en-US" dirty="0" smtClean="0"/>
              <a:t>more</a:t>
            </a:r>
            <a:endParaRPr lang="en-US" dirty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Even </a:t>
            </a:r>
            <a:r>
              <a:rPr lang="en-US" dirty="0"/>
              <a:t>"CPU usage" decreased not high, but the system efficiency is increased much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increment of "network throughput" also uses CPU power, and "CPU usage" would be less if "network throughput" is count out</a:t>
            </a:r>
          </a:p>
        </p:txBody>
      </p:sp>
    </p:spTree>
    <p:extLst>
      <p:ext uri="{BB962C8B-B14F-4D97-AF65-F5344CB8AC3E}">
        <p14:creationId xmlns:p14="http://schemas.microsoft.com/office/powerpoint/2010/main" val="644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1800" dirty="0"/>
              <a:t>system-log</a:t>
            </a:r>
            <a:endParaRPr lang="en-US" dirty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/>
              <a:t>CPU usage decreased about 6%(of the 400%)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Interrupt/</a:t>
            </a:r>
            <a:r>
              <a:rPr lang="en-US" dirty="0" err="1" smtClean="0"/>
              <a:t>rx</a:t>
            </a:r>
            <a:r>
              <a:rPr lang="en-US" dirty="0" smtClean="0"/>
              <a:t>/</a:t>
            </a:r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US" dirty="0"/>
              <a:t>number increased about 10.1%/1.83%/1.96%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16702"/>
              </p:ext>
            </p:extLst>
          </p:nvPr>
        </p:nvGraphicFramePr>
        <p:xfrm>
          <a:off x="152400" y="2667000"/>
          <a:ext cx="8305800" cy="762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81000"/>
                <a:gridCol w="4572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54332">
                <a:tc>
                  <a:txBody>
                    <a:bodyPr/>
                    <a:lstStyle/>
                    <a:p>
                      <a:endParaRPr lang="en-US" sz="800" dirty="0">
                        <a:effectLst/>
                        <a:latin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rcv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save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fwd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rcv0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rcv1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save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softirq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fwd0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fwd1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fwd2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fwd3</a:t>
                      </a:r>
                      <a:endParaRPr lang="en-US" sz="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sum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int/s-all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int/s-net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rx-n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rx</a:t>
                      </a:r>
                      <a:r>
                        <a:rPr lang="en-US" sz="800" dirty="0">
                          <a:effectLst/>
                        </a:rPr>
                        <a:t>-KB/s</a:t>
                      </a:r>
                      <a:endParaRPr lang="en-US" sz="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tx</a:t>
                      </a:r>
                      <a:r>
                        <a:rPr lang="en-US" sz="800" dirty="0">
                          <a:effectLst/>
                        </a:rPr>
                        <a:t>-n</a:t>
                      </a:r>
                      <a:endParaRPr lang="en-US" sz="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tx-KB/s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udp-in-n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udp-out-n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</a:tr>
              <a:tr h="254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avg</a:t>
                      </a:r>
                      <a:r>
                        <a:rPr lang="en-US" sz="800" dirty="0">
                          <a:effectLst/>
                        </a:rPr>
                        <a:t> retry</a:t>
                      </a:r>
                      <a:endParaRPr lang="en-US" sz="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64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64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64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28.6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27.9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21.9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23.6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17.3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17.4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17.6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17.8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  <a:effectLst/>
                        </a:rPr>
                        <a:t>172.1</a:t>
                      </a:r>
                      <a:endParaRPr lang="en-US" sz="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15175</a:t>
                      </a:r>
                      <a:endParaRPr 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8555</a:t>
                      </a:r>
                      <a:endParaRPr 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11704</a:t>
                      </a:r>
                      <a:endParaRPr 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15746</a:t>
                      </a:r>
                      <a:endParaRPr 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11690</a:t>
                      </a:r>
                      <a:endParaRPr 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15755</a:t>
                      </a:r>
                      <a:endParaRPr 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11751</a:t>
                      </a:r>
                      <a:endParaRPr 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11765</a:t>
                      </a:r>
                      <a:endParaRPr 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</a:tr>
              <a:tr h="254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avg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memcpy</a:t>
                      </a:r>
                      <a:r>
                        <a:rPr lang="en-US" sz="800" dirty="0">
                          <a:effectLst/>
                        </a:rPr>
                        <a:t>-opt</a:t>
                      </a:r>
                      <a:endParaRPr lang="en-US" sz="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64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64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64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22.5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22.1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16.3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16.6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16.1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16.5</a:t>
                      </a:r>
                      <a:endParaRPr lang="en-US" sz="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B050"/>
                          </a:solidFill>
                          <a:effectLst/>
                        </a:rPr>
                        <a:t>166.1</a:t>
                      </a:r>
                      <a:endParaRPr lang="en-US" sz="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  <a:effectLst/>
                        </a:rPr>
                        <a:t>16706</a:t>
                      </a:r>
                      <a:endParaRPr lang="en-US" sz="8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  <a:effectLst/>
                        </a:rPr>
                        <a:t>8718</a:t>
                      </a:r>
                      <a:endParaRPr lang="en-US" sz="8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  <a:effectLst/>
                        </a:rPr>
                        <a:t>11916</a:t>
                      </a:r>
                      <a:endParaRPr lang="en-US" sz="8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  <a:effectLst/>
                        </a:rPr>
                        <a:t>16034</a:t>
                      </a:r>
                      <a:endParaRPr lang="en-US" sz="8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  <a:effectLst/>
                        </a:rPr>
                        <a:t>11919</a:t>
                      </a:r>
                      <a:endParaRPr lang="en-US" sz="8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  <a:effectLst/>
                        </a:rPr>
                        <a:t>16065</a:t>
                      </a:r>
                      <a:endParaRPr lang="en-US" sz="8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  <a:effectLst/>
                        </a:rPr>
                        <a:t>11768</a:t>
                      </a:r>
                      <a:endParaRPr lang="en-US" sz="8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  <a:effectLst/>
                        </a:rPr>
                        <a:t>11777</a:t>
                      </a:r>
                      <a:endParaRPr lang="en-US" sz="8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023" marR="5202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1800" dirty="0" err="1" smtClean="0"/>
              <a:t>oprofile</a:t>
            </a:r>
            <a:r>
              <a:rPr lang="en-US" sz="1800" dirty="0" smtClean="0"/>
              <a:t>-log</a:t>
            </a:r>
          </a:p>
          <a:p>
            <a:pPr marL="633412" lvl="2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memcpy</a:t>
            </a:r>
            <a:r>
              <a:rPr lang="en-US" dirty="0" smtClean="0"/>
              <a:t> </a:t>
            </a:r>
            <a:r>
              <a:rPr lang="en-US" dirty="0"/>
              <a:t>call sample decreased about 27.8% (from 13846 to 9996)</a:t>
            </a:r>
          </a:p>
          <a:p>
            <a:pPr marL="633412" lvl="2" indent="-285750">
              <a:buFont typeface="Arial" pitchFamily="34" charset="0"/>
              <a:buChar char="•"/>
            </a:pPr>
            <a:r>
              <a:rPr lang="en-US" dirty="0" smtClean="0"/>
              <a:t>The __</a:t>
            </a:r>
            <a:r>
              <a:rPr lang="en-US" dirty="0" err="1"/>
              <a:t>copy_user</a:t>
            </a:r>
            <a:r>
              <a:rPr lang="en-US" dirty="0"/>
              <a:t> call sample increased about 20.7% (from 6442 to 7778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02437"/>
              </p:ext>
            </p:extLst>
          </p:nvPr>
        </p:nvGraphicFramePr>
        <p:xfrm>
          <a:off x="762000" y="2209801"/>
          <a:ext cx="7162801" cy="2590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6170"/>
                <a:gridCol w="2583841"/>
                <a:gridCol w="713009"/>
                <a:gridCol w="693386"/>
                <a:gridCol w="713009"/>
                <a:gridCol w="693386"/>
              </a:tblGrid>
              <a:tr h="156896">
                <a:tc>
                  <a:txBody>
                    <a:bodyPr/>
                    <a:lstStyle/>
                    <a:p>
                      <a:endParaRPr lang="en-US" sz="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r64s64f64 orig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r64s64f64 opt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app_name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+mn-lt"/>
                        </a:rPr>
                        <a:t>symbol_name</a:t>
                      </a:r>
                      <a:endParaRPr lang="en-US" sz="800" dirty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samples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%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samples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%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vmlinux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r4k_wait_irqoff</a:t>
                      </a:r>
                      <a:endParaRPr lang="en-US" sz="800" dirty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60789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37.4333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66163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40.7543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vmlinux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__</a:t>
                      </a:r>
                      <a:r>
                        <a:rPr lang="en-US" sz="800" dirty="0" err="1">
                          <a:effectLst/>
                          <a:latin typeface="+mn-lt"/>
                        </a:rPr>
                        <a:t>pastwait</a:t>
                      </a:r>
                      <a:endParaRPr lang="en-US" sz="800" dirty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20022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12.3293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20789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12.8054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libc-2.11.3.so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memcpy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13846</a:t>
                      </a:r>
                      <a:endParaRPr lang="en-US" sz="8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8.5262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9996</a:t>
                      </a:r>
                      <a:endParaRPr lang="en-US" sz="8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6.1572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vmlinux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__copy_user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6442</a:t>
                      </a:r>
                      <a:endParaRPr lang="en-US" sz="8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3.9669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7778</a:t>
                      </a:r>
                      <a:endParaRPr lang="en-US" sz="8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4.791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vmlinux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_raw_spin_unlock_irqrestore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3411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2.1005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3347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2.0616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vmlinux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__do_softirq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2670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1.6442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2352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1.4488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libc-2.11.3.so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_wordcopy_fwd_dest_aligned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2207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1.359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2014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1.2406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vmlinux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finish_task_switch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1818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1.1195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2059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1.2683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vmlinux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bnx2_poll_work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1110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0.6835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995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0.6129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libc-2.11.3.so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vfprintf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1013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0.6238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1034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0.6369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libpthread-2.11.3.so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pthread_mutex_lock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855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0.5265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.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.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vmlinux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r4k_blast_dcache_page_dc32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848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0.5222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.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.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StreamingServer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RTPStream::Write()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825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0.508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817</a:t>
                      </a:r>
                      <a:endParaRPr lang="en-US" sz="80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0.5032</a:t>
                      </a:r>
                      <a:endParaRPr lang="en-US" sz="800" dirty="0">
                        <a:effectLst/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5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Follow up on audio enabled </a:t>
            </a:r>
            <a:r>
              <a:rPr lang="en-US" smtClean="0"/>
              <a:t>stream 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3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CE4E5-8F0C-4EE4-939A-EA63C6B974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MC-Sierra1">
      <a:dk1>
        <a:srgbClr val="003B6E"/>
      </a:dk1>
      <a:lt1>
        <a:sysClr val="window" lastClr="C0C0C0"/>
      </a:lt1>
      <a:dk2>
        <a:srgbClr val="003B6E"/>
      </a:dk2>
      <a:lt2>
        <a:srgbClr val="D0D7DD"/>
      </a:lt2>
      <a:accent1>
        <a:srgbClr val="0067B1"/>
      </a:accent1>
      <a:accent2>
        <a:srgbClr val="0067FF"/>
      </a:accent2>
      <a:accent3>
        <a:srgbClr val="FFBF45"/>
      </a:accent3>
      <a:accent4>
        <a:srgbClr val="5FB5FF"/>
      </a:accent4>
      <a:accent5>
        <a:srgbClr val="FF4E00"/>
      </a:accent5>
      <a:accent6>
        <a:srgbClr val="7BD334"/>
      </a:accent6>
      <a:hlink>
        <a:srgbClr val="0067FF"/>
      </a:hlink>
      <a:folHlink>
        <a:srgbClr val="FFBF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42967</TotalTime>
  <Words>304</Words>
  <Application>Microsoft Office PowerPoint</Application>
  <PresentationFormat>On-screen Show (4:3)</PresentationFormat>
  <Paragraphs>173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Default Design</vt:lpstr>
      <vt:lpstr>Honeywell PM8088 performance tuning</vt:lpstr>
      <vt:lpstr>Content</vt:lpstr>
      <vt:lpstr>Observation</vt:lpstr>
      <vt:lpstr>Observation</vt:lpstr>
      <vt:lpstr>Observation</vt:lpstr>
      <vt:lpstr>Next step</vt:lpstr>
      <vt:lpstr>PowerPoint Presentation</vt:lpstr>
    </vt:vector>
  </TitlesOfParts>
  <Company>PMC-Sierra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PMC’s New Messaging</dc:title>
  <dc:creator>stamoura</dc:creator>
  <cp:lastModifiedBy>Qing Hou</cp:lastModifiedBy>
  <cp:revision>1180</cp:revision>
  <cp:lastPrinted>2012-11-08T21:47:21Z</cp:lastPrinted>
  <dcterms:created xsi:type="dcterms:W3CDTF">2011-10-18T01:16:30Z</dcterms:created>
  <dcterms:modified xsi:type="dcterms:W3CDTF">2014-07-01T09:19:07Z</dcterms:modified>
</cp:coreProperties>
</file>