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45" r:id="rId2"/>
  </p:sldMasterIdLst>
  <p:notesMasterIdLst>
    <p:notesMasterId r:id="rId10"/>
  </p:notesMasterIdLst>
  <p:handoutMasterIdLst>
    <p:handoutMasterId r:id="rId11"/>
  </p:handoutMasterIdLst>
  <p:sldIdLst>
    <p:sldId id="743" r:id="rId3"/>
    <p:sldId id="929" r:id="rId4"/>
    <p:sldId id="950" r:id="rId5"/>
    <p:sldId id="964" r:id="rId6"/>
    <p:sldId id="967" r:id="rId7"/>
    <p:sldId id="969" r:id="rId8"/>
    <p:sldId id="948" r:id="rId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Liu" initials="AL" lastIdx="10" clrIdx="0"/>
  <p:cmAuthor id="1" name="Sean Lin" initials="SL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3D2E"/>
    <a:srgbClr val="111111"/>
    <a:srgbClr val="1C1C1C"/>
    <a:srgbClr val="FFFF00"/>
    <a:srgbClr val="A3D3FF"/>
    <a:srgbClr val="D5EBFF"/>
    <a:srgbClr val="666699"/>
    <a:srgbClr val="000000"/>
    <a:srgbClr val="FFFF99"/>
    <a:srgbClr val="CBD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6" autoAdjust="0"/>
    <p:restoredTop sz="95540" autoAdjust="0"/>
  </p:normalViewPr>
  <p:slideViewPr>
    <p:cSldViewPr>
      <p:cViewPr varScale="1">
        <p:scale>
          <a:sx n="76" d="100"/>
          <a:sy n="76" d="100"/>
        </p:scale>
        <p:origin x="-1056" y="-96"/>
      </p:cViewPr>
      <p:guideLst>
        <p:guide orient="horz" pos="393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76"/>
    </p:cViewPr>
  </p:sorterViewPr>
  <p:notesViewPr>
    <p:cSldViewPr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2FC6E593-A147-4DFC-849E-5C527B9C2FF3}" type="datetimeFigureOut">
              <a:rPr lang="en-US" smtClean="0"/>
              <a:pPr/>
              <a:t>2014-07-04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596763D8-074C-48EE-BCC9-AE8D863ACD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7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889ACB1B-C663-453A-9F7B-C0BB705FD6B1}" type="datetimeFigureOut">
              <a:rPr lang="en-US" smtClean="0"/>
              <a:pPr/>
              <a:t>2014-07-04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7DB68DF2-728C-4865-8EA9-77A431828F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55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68DF2-728C-4865-8EA9-77A431828F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68DF2-728C-4865-8EA9-77A431828F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9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eg"/><Relationship Id="rId4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10506348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 flipH="1">
            <a:off x="0" y="0"/>
            <a:ext cx="9144000" cy="6248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gradient_black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2209800"/>
            <a:ext cx="9143999" cy="4041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0"/>
            <a:ext cx="8170333" cy="1143000"/>
          </a:xfrm>
          <a:noFill/>
          <a:ln>
            <a:noFill/>
          </a:ln>
        </p:spPr>
        <p:txBody>
          <a:bodyPr lIns="0" anchor="b">
            <a:noAutofit/>
          </a:bodyPr>
          <a:lstStyle>
            <a:lvl1pPr marL="0" indent="0">
              <a:defRPr sz="2700" spc="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86401"/>
            <a:ext cx="8170333" cy="761999"/>
          </a:xfrm>
          <a:noFill/>
        </p:spPr>
        <p:txBody>
          <a:bodyPr lIns="0" tIns="0">
            <a:noAutofit/>
          </a:bodyPr>
          <a:lstStyle>
            <a:lvl1pPr marL="0" indent="0" algn="l">
              <a:buNone/>
              <a:tabLst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swish_medBlue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5590025" y="0"/>
            <a:ext cx="3553975" cy="686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flipV="1">
            <a:off x="-1" y="5472514"/>
            <a:ext cx="9144000" cy="18288"/>
          </a:xfrm>
          <a:prstGeom prst="rect">
            <a:avLst/>
          </a:prstGeom>
          <a:gradFill>
            <a:gsLst>
              <a:gs pos="30000">
                <a:schemeClr val="bg1"/>
              </a:gs>
              <a:gs pos="9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PMC_Logo_1C_PMS295.png"/>
          <p:cNvPicPr>
            <a:picLocks noChangeAspect="1"/>
          </p:cNvPicPr>
          <p:nvPr userDrawn="1"/>
        </p:nvPicPr>
        <p:blipFill>
          <a:blip r:embed="rId5"/>
          <a:srcRect l="3037" t="25438" r="3253" b="26866"/>
          <a:stretch>
            <a:fillRect/>
          </a:stretch>
        </p:blipFill>
        <p:spPr>
          <a:xfrm>
            <a:off x="6841067" y="5811013"/>
            <a:ext cx="2265270" cy="943862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35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504348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38D5-676B-4424-8B52-343AF2A125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91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8" y="1281113"/>
            <a:ext cx="3591731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1113"/>
            <a:ext cx="3765550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DF13B-F67F-4AC9-9D3E-BD49C9AC58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51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18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0" y="3629025"/>
            <a:ext cx="4587875" cy="1639661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349250" y="1736726"/>
            <a:ext cx="4587875" cy="17653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5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1" y="3628572"/>
            <a:ext cx="4587874" cy="1642675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5"/>
            <a:ext cx="4587875" cy="1766207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73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31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6203" y="3074122"/>
            <a:ext cx="3804884" cy="617504"/>
          </a:xfrm>
          <a:prstGeom prst="rect">
            <a:avLst/>
          </a:prstGeom>
        </p:spPr>
      </p:pic>
      <p:pic>
        <p:nvPicPr>
          <p:cNvPr id="7" name="Picture 6" descr="Puzzle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19519" y="2490667"/>
            <a:ext cx="3575231" cy="22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62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 descr="C:\Users\freelance\Desktop\NA_PPT_Template_R1_012511\Collateral\NA_ThankYou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5" y="3004451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tom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466649" y="2075542"/>
            <a:ext cx="2773331" cy="27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5626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 marL="1371600" indent="-230188"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PMC-Logo-29-small.png"/>
          <p:cNvPicPr>
            <a:picLocks noChangeAspect="1"/>
          </p:cNvPicPr>
          <p:nvPr userDrawn="1"/>
        </p:nvPicPr>
        <p:blipFill rotWithShape="1">
          <a:blip r:embed="rId3"/>
          <a:srcRect l="6597" t="26841" r="5395" b="24891"/>
          <a:stretch/>
        </p:blipFill>
        <p:spPr>
          <a:xfrm>
            <a:off x="8125689" y="6403032"/>
            <a:ext cx="1018311" cy="457200"/>
          </a:xfrm>
          <a:prstGeom prst="rect">
            <a:avLst/>
          </a:prstGeom>
        </p:spPr>
      </p:pic>
      <p:sp>
        <p:nvSpPr>
          <p:cNvPr id="10" name="TextBox 28"/>
          <p:cNvSpPr txBox="1">
            <a:spLocks noChangeArrowheads="1"/>
          </p:cNvSpPr>
          <p:nvPr userDrawn="1"/>
        </p:nvSpPr>
        <p:spPr bwMode="auto">
          <a:xfrm>
            <a:off x="321381" y="6629400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12" name="Slide Number Placeholder 6"/>
          <p:cNvSpPr txBox="1">
            <a:spLocks/>
          </p:cNvSpPr>
          <p:nvPr userDrawn="1"/>
        </p:nvSpPr>
        <p:spPr>
          <a:xfrm>
            <a:off x="10296" y="6631632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2515394" y="3771106"/>
            <a:ext cx="4114800" cy="1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4724400" y="1600200"/>
            <a:ext cx="3962400" cy="4525963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2779294.jpg"/>
          <p:cNvPicPr>
            <a:picLocks noChangeAspect="1"/>
          </p:cNvPicPr>
          <p:nvPr userDrawn="1"/>
        </p:nvPicPr>
        <p:blipFill>
          <a:blip r:embed="rId2"/>
          <a:srcRect b="8889"/>
          <a:stretch>
            <a:fillRect/>
          </a:stretch>
        </p:blipFill>
        <p:spPr>
          <a:xfrm>
            <a:off x="0" y="0"/>
            <a:ext cx="9144000" cy="6248400"/>
          </a:xfrm>
          <a:prstGeom prst="rect">
            <a:avLst/>
          </a:prstGeom>
        </p:spPr>
      </p:pic>
      <p:pic>
        <p:nvPicPr>
          <p:cNvPr id="10" name="Picture 9" descr="gradient_black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2209800"/>
            <a:ext cx="9144000" cy="4041648"/>
          </a:xfrm>
          <a:prstGeom prst="rect">
            <a:avLst/>
          </a:prstGeom>
        </p:spPr>
      </p:pic>
      <p:pic>
        <p:nvPicPr>
          <p:cNvPr id="13" name="Picture 12" descr="swish_medBlue.png"/>
          <p:cNvPicPr>
            <a:picLocks noChangeAspect="1"/>
          </p:cNvPicPr>
          <p:nvPr userDrawn="1"/>
        </p:nvPicPr>
        <p:blipFill>
          <a:blip r:embed="rId4" cstate="screen">
            <a:biLevel thresh="50000"/>
            <a:lum bright="100000"/>
          </a:blip>
          <a:stretch>
            <a:fillRect/>
          </a:stretch>
        </p:blipFill>
        <p:spPr>
          <a:xfrm>
            <a:off x="5590326" y="-5528"/>
            <a:ext cx="3553674" cy="686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 userDrawn="1"/>
        </p:nvSpPr>
        <p:spPr>
          <a:xfrm>
            <a:off x="440269" y="5544312"/>
            <a:ext cx="8174733" cy="18288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 anchor="b"/>
          <a:lstStyle>
            <a:lvl1pPr algn="l">
              <a:lnSpc>
                <a:spcPts val="2600"/>
              </a:lnSpc>
              <a:defRPr sz="26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PMC_Logo_1C_PMS295.png"/>
          <p:cNvPicPr>
            <a:picLocks noChangeAspect="1"/>
          </p:cNvPicPr>
          <p:nvPr userDrawn="1"/>
        </p:nvPicPr>
        <p:blipFill>
          <a:blip r:embed="rId5"/>
          <a:srcRect l="3037" t="25438" r="3253" b="26866"/>
          <a:stretch>
            <a:fillRect/>
          </a:stretch>
        </p:blipFill>
        <p:spPr>
          <a:xfrm>
            <a:off x="6841067" y="5811013"/>
            <a:ext cx="2265270" cy="943862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12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60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229600" cy="83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84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5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2ABCE4E5-8F0C-4EE4-939A-EA63C6B9741B}" type="slidenum">
              <a:rPr lang="en-US" smtClean="0">
                <a:solidFill>
                  <a:srgbClr val="003B6E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3B6E">
                  <a:tint val="75000"/>
                </a:srgbClr>
              </a:solidFill>
            </a:endParaRPr>
          </a:p>
        </p:txBody>
      </p:sp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2514600"/>
            <a:ext cx="9144000" cy="37338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MC_Logo_1C_PMS295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20077" y="2590800"/>
            <a:ext cx="2490651" cy="101481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 userDrawn="1"/>
        </p:nvSpPr>
        <p:spPr>
          <a:xfrm>
            <a:off x="3048000" y="3886200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3B6E"/>
                </a:solidFill>
              </a:rPr>
              <a:t>NASDAQ:  PMCS</a:t>
            </a:r>
            <a:endParaRPr lang="en-US" sz="2800" dirty="0">
              <a:solidFill>
                <a:srgbClr val="003B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04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49250" y="3629025"/>
            <a:ext cx="4127331" cy="1678210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349250" y="1746249"/>
            <a:ext cx="4118134" cy="1765301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856" y="317258"/>
            <a:ext cx="1054977" cy="12344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2524" y="426955"/>
            <a:ext cx="1436523" cy="186610"/>
          </a:xfrm>
          <a:prstGeom prst="rect">
            <a:avLst/>
          </a:prstGeom>
        </p:spPr>
      </p:pic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" name="Picture 39" descr="Head_1_CMY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54744" y="1281113"/>
            <a:ext cx="3104321" cy="4113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8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PMC-Logo-29-small.png"/>
          <p:cNvPicPr>
            <a:picLocks noChangeAspect="1"/>
          </p:cNvPicPr>
          <p:nvPr userDrawn="1"/>
        </p:nvPicPr>
        <p:blipFill rotWithShape="1">
          <a:blip r:embed="rId10"/>
          <a:srcRect l="6597" t="26841" r="5395" b="24891"/>
          <a:stretch/>
        </p:blipFill>
        <p:spPr>
          <a:xfrm>
            <a:off x="8125689" y="6403032"/>
            <a:ext cx="1018311" cy="457200"/>
          </a:xfrm>
          <a:prstGeom prst="rect">
            <a:avLst/>
          </a:prstGeom>
        </p:spPr>
      </p:pic>
      <p:sp>
        <p:nvSpPr>
          <p:cNvPr id="7" name="TextBox 28"/>
          <p:cNvSpPr txBox="1">
            <a:spLocks noChangeArrowheads="1"/>
          </p:cNvSpPr>
          <p:nvPr userDrawn="1"/>
        </p:nvSpPr>
        <p:spPr bwMode="auto">
          <a:xfrm>
            <a:off x="321381" y="6629400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10296" y="6631632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5334000"/>
            <a:ext cx="9144000" cy="1521768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MC-Logo-29-small.png"/>
          <p:cNvPicPr>
            <a:picLocks noChangeAspect="1"/>
          </p:cNvPicPr>
          <p:nvPr userDrawn="1"/>
        </p:nvPicPr>
        <p:blipFill rotWithShape="1">
          <a:blip r:embed="rId10"/>
          <a:srcRect l="6597" t="26841" r="5395" b="24891"/>
          <a:stretch/>
        </p:blipFill>
        <p:spPr>
          <a:xfrm>
            <a:off x="8125689" y="6400800"/>
            <a:ext cx="1018311" cy="457200"/>
          </a:xfrm>
          <a:prstGeom prst="rect">
            <a:avLst/>
          </a:prstGeom>
        </p:spPr>
      </p:pic>
      <p:sp>
        <p:nvSpPr>
          <p:cNvPr id="12" name="TextBox 28"/>
          <p:cNvSpPr txBox="1">
            <a:spLocks noChangeArrowheads="1"/>
          </p:cNvSpPr>
          <p:nvPr userDrawn="1"/>
        </p:nvSpPr>
        <p:spPr bwMode="auto">
          <a:xfrm>
            <a:off x="321381" y="6627168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13" name="Slide Number Placeholder 6"/>
          <p:cNvSpPr txBox="1">
            <a:spLocks/>
          </p:cNvSpPr>
          <p:nvPr userDrawn="1"/>
        </p:nvSpPr>
        <p:spPr>
          <a:xfrm>
            <a:off x="10296" y="6629400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3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60" r:id="rId2"/>
    <p:sldLayoutId id="2147483732" r:id="rId3"/>
    <p:sldLayoutId id="2147483737" r:id="rId4"/>
    <p:sldLayoutId id="2147483689" r:id="rId5"/>
    <p:sldLayoutId id="2147483655" r:id="rId6"/>
    <p:sldLayoutId id="2147483744" r:id="rId7"/>
    <p:sldLayoutId id="214748375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223838" algn="l" defTabSz="914400" rtl="0" eaLnBrk="1" latinLnBrk="0" hangingPunct="1">
        <a:spcBef>
          <a:spcPts val="600"/>
        </a:spcBef>
        <a:spcAft>
          <a:spcPts val="0"/>
        </a:spcAft>
        <a:buClrTx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9713" algn="l" defTabSz="914400" rtl="0" eaLnBrk="1" latinLnBrk="0" hangingPunct="1">
        <a:spcBef>
          <a:spcPts val="600"/>
        </a:spcBef>
        <a:spcAft>
          <a:spcPts val="0"/>
        </a:spcAft>
        <a:buClrTx/>
        <a:buFont typeface="Lucida Grande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88" indent="-236538" algn="l" defTabSz="914400" rtl="0" eaLnBrk="1" latinLnBrk="0" hangingPunct="1">
        <a:spcBef>
          <a:spcPts val="600"/>
        </a:spcBef>
        <a:spcAft>
          <a:spcPts val="0"/>
        </a:spcAft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30188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−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279398"/>
            <a:ext cx="7612821" cy="504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352425"/>
            <a:ext cx="760825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138" y="331016"/>
            <a:ext cx="656429" cy="768096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0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0" fontAlgn="base" hangingPunct="0">
        <a:spcBef>
          <a:spcPts val="676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0" fontAlgn="base" hangingPunct="0">
        <a:spcBef>
          <a:spcPts val="624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0" fontAlgn="base" hangingPunct="0">
        <a:spcBef>
          <a:spcPts val="576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0" fontAlgn="base" hangingPunct="0">
        <a:spcBef>
          <a:spcPts val="48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0" fontAlgn="base" hangingPunct="0">
        <a:spcBef>
          <a:spcPts val="48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66" y="4177489"/>
            <a:ext cx="8316433" cy="1362075"/>
          </a:xfrm>
        </p:spPr>
        <p:txBody>
          <a:bodyPr/>
          <a:lstStyle/>
          <a:p>
            <a:r>
              <a:rPr lang="en-US" sz="2800" dirty="0" smtClean="0"/>
              <a:t>Honeywell PM8088 performance tuning</a:t>
            </a:r>
            <a:endParaRPr lang="en-US" sz="2400" b="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79192" y="5638801"/>
            <a:ext cx="8170333" cy="7619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0663" indent="-220663" algn="l" defTabSz="914400" rtl="0" eaLnBrk="1" latinLnBrk="0" hangingPunct="1">
              <a:spcBef>
                <a:spcPts val="18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9713" algn="l" defTabSz="9144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Jul 4, </a:t>
            </a:r>
            <a:r>
              <a:rPr lang="en-US" dirty="0" smtClean="0">
                <a:solidFill>
                  <a:schemeClr val="bg1"/>
                </a:solidFill>
              </a:rPr>
              <a:t>2014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Proprietary and Confidential – Disclosed under NDA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924800" cy="757658"/>
          </a:xfrm>
        </p:spPr>
        <p:txBody>
          <a:bodyPr anchor="b"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45166" cy="54102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Observation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Next step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Summary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The CPU usage decreased much after thread number/assignment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sz="1800" dirty="0"/>
              <a:t>system-log</a:t>
            </a:r>
            <a:endParaRPr lang="en-US" dirty="0"/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/>
              <a:t>CPU usage decreased about </a:t>
            </a:r>
            <a:r>
              <a:rPr lang="en-US" dirty="0" smtClean="0"/>
              <a:t>43.5%(absolute value of </a:t>
            </a:r>
            <a:r>
              <a:rPr lang="en-US" dirty="0"/>
              <a:t>the 400</a:t>
            </a:r>
            <a:r>
              <a:rPr lang="en-US" dirty="0" smtClean="0"/>
              <a:t>%)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Looks very good since the estimated CPU usage would be 266% for 128 streams</a:t>
            </a:r>
            <a:endParaRPr lang="en-US" dirty="0"/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Interrupt number also decreased </a:t>
            </a:r>
            <a:r>
              <a:rPr lang="en-US" dirty="0"/>
              <a:t>about </a:t>
            </a:r>
            <a:r>
              <a:rPr lang="en-US" dirty="0" smtClean="0"/>
              <a:t>30%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System is working more efficiency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The UDP/NIC packet number are mostly the same for both input and output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This means the two tests having same stress on streams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67504"/>
              </p:ext>
            </p:extLst>
          </p:nvPr>
        </p:nvGraphicFramePr>
        <p:xfrm>
          <a:off x="533400" y="3429000"/>
          <a:ext cx="7848602" cy="499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0956"/>
                <a:gridCol w="190147"/>
                <a:gridCol w="262704"/>
                <a:gridCol w="232681"/>
                <a:gridCol w="262704"/>
                <a:gridCol w="262704"/>
                <a:gridCol w="262704"/>
                <a:gridCol w="360280"/>
                <a:gridCol w="290226"/>
                <a:gridCol w="290226"/>
                <a:gridCol w="290226"/>
                <a:gridCol w="290226"/>
                <a:gridCol w="320249"/>
                <a:gridCol w="420327"/>
                <a:gridCol w="470366"/>
                <a:gridCol w="320249"/>
                <a:gridCol w="390304"/>
                <a:gridCol w="320249"/>
                <a:gridCol w="390304"/>
                <a:gridCol w="460358"/>
                <a:gridCol w="530412"/>
              </a:tblGrid>
              <a:tr h="166414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rcv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save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fwd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rcv0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rcv1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save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softirq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fwd0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fwd1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fwd2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fwd3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sum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/s-all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/s-net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rx</a:t>
                      </a:r>
                      <a:r>
                        <a:rPr lang="en-US" sz="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-n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rx</a:t>
                      </a:r>
                      <a:r>
                        <a:rPr lang="en-US" sz="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-KB/s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tx</a:t>
                      </a:r>
                      <a:r>
                        <a:rPr lang="en-US" sz="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-n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tx</a:t>
                      </a:r>
                      <a:r>
                        <a:rPr lang="en-US" sz="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-KB/s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udp</a:t>
                      </a:r>
                      <a:r>
                        <a:rPr lang="en-US" sz="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-in-n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udp</a:t>
                      </a:r>
                      <a:r>
                        <a:rPr lang="en-US" sz="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-out-n</a:t>
                      </a:r>
                      <a:endParaRPr lang="en-US" sz="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>
                    <a:solidFill>
                      <a:schemeClr val="accent2"/>
                    </a:solidFill>
                  </a:tcPr>
                </a:tc>
              </a:tr>
              <a:tr h="1664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latin typeface="+mn-lt"/>
                        </a:rPr>
                        <a:t>avg</a:t>
                      </a:r>
                      <a:r>
                        <a:rPr lang="en-US" sz="8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  <a:latin typeface="+mn-lt"/>
                        </a:rPr>
                        <a:t>a+v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64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64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31.6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30.9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19.3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28.8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17.3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16.8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15.8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176.5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12853</a:t>
                      </a:r>
                      <a:endParaRPr lang="en-US" sz="800" b="0" i="0" u="none" strike="noStrike" dirty="0">
                        <a:solidFill>
                          <a:srgbClr val="FFC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4204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11176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14836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10829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14458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11041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10657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</a:tr>
              <a:tr h="1664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avg a+v thread reassign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64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64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64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24.9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25.6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16.9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25.6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133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8962</a:t>
                      </a:r>
                      <a:endParaRPr lang="en-US" sz="8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4300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11216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14883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11292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14883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11079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11118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21" marR="8321" marT="832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sz="1800" dirty="0" err="1" smtClean="0"/>
              <a:t>oprofile</a:t>
            </a:r>
            <a:r>
              <a:rPr lang="en-US" sz="1800" dirty="0" smtClean="0"/>
              <a:t>-log</a:t>
            </a:r>
          </a:p>
          <a:p>
            <a:pPr marL="633412" lvl="2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memcpy</a:t>
            </a:r>
            <a:r>
              <a:rPr lang="en-US" dirty="0" smtClean="0"/>
              <a:t> </a:t>
            </a:r>
            <a:r>
              <a:rPr lang="en-US" dirty="0"/>
              <a:t>call sample decreased about </a:t>
            </a:r>
            <a:r>
              <a:rPr lang="en-US" dirty="0" smtClean="0"/>
              <a:t>35.2% </a:t>
            </a:r>
            <a:r>
              <a:rPr lang="en-US" dirty="0"/>
              <a:t>(from </a:t>
            </a:r>
            <a:r>
              <a:rPr lang="en-US" dirty="0" smtClean="0"/>
              <a:t>9910 </a:t>
            </a:r>
            <a:r>
              <a:rPr lang="en-US" dirty="0"/>
              <a:t>to </a:t>
            </a:r>
            <a:r>
              <a:rPr lang="en-US" dirty="0" smtClean="0"/>
              <a:t>6422)</a:t>
            </a:r>
          </a:p>
          <a:p>
            <a:pPr marL="971550" lvl="3" indent="-285750">
              <a:buFont typeface="Arial" pitchFamily="34" charset="0"/>
              <a:buChar char="•"/>
            </a:pPr>
            <a:r>
              <a:rPr lang="en-US" dirty="0" smtClean="0"/>
              <a:t>Not very expected, since stress are mostly the same between the two test streams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59803"/>
              </p:ext>
            </p:extLst>
          </p:nvPr>
        </p:nvGraphicFramePr>
        <p:xfrm>
          <a:off x="914400" y="2133600"/>
          <a:ext cx="6553201" cy="320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311"/>
                <a:gridCol w="2500908"/>
                <a:gridCol w="650460"/>
                <a:gridCol w="628031"/>
                <a:gridCol w="650460"/>
                <a:gridCol w="628031"/>
              </a:tblGrid>
              <a:tr h="14547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a+v</a:t>
                      </a:r>
                      <a:r>
                        <a:rPr lang="en-US" sz="80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r64s64f64</a:t>
                      </a:r>
                      <a:endParaRPr lang="en-US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a+v</a:t>
                      </a:r>
                      <a:r>
                        <a:rPr lang="en-US" sz="800" b="0" i="0" u="none" strike="noStrik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r64s64f64 thread Adj.</a:t>
                      </a:r>
                      <a:endParaRPr lang="en-US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app_name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symbol_name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samples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samples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vmlinux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r4k_wait_irqoff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63868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39.4174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75968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46.5504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vmlinux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__pastwait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20916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12.9087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28308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17.3461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libc-2.11.3.so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memcpy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9910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6.1162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6422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3.9352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vmlinux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__</a:t>
                      </a:r>
                      <a:r>
                        <a:rPr lang="en-US" sz="8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copy_user</a:t>
                      </a:r>
                      <a:endParaRPr lang="en-US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5130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3.1661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4882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2.9915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vmlinux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_raw_spin_unlock_irqrestore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3562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2.1984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2095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1.2837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vmlinux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finish_task_switch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2602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1.6059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1430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0.8763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vmlinux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mips_sc_inv</a:t>
                      </a:r>
                      <a:endParaRPr lang="en-US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2181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1.346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2046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1.2537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vmlinux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r4k_dma_cache_inv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2106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1.2998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1908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1.1692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libc-2.11.3.so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_wordcopy_fwd_dest_aligned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1674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1.0331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1305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0.7997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vmlinux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__</a:t>
                      </a:r>
                      <a:r>
                        <a:rPr lang="en-US" sz="8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do_softirq</a:t>
                      </a:r>
                      <a:endParaRPr lang="en-US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1672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1.0319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1499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0.9185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vmlinux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r4k_blast_dcache_page_dc32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1050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0.648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723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0.443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libc-2.11.3.so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vfprintf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931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0.5746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665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0.4075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vmlinux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bnx2_poll_work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816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0.5036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709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0.4344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libpthread-2.11.3.so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pthread_mutex_lock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795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0.4906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581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0.356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libc-2.11.3.so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memset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713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StreamingServer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RTPStream::Write()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706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0.4357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478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0.2929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libpthread-2.11.3.so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__pthread_mutex_unlock_usercnt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579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0.3573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470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0.288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vmlinux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ring_buffer_consume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545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0.3364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486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0.2978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CPSModule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find_fit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528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0.3259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816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vmlinux</a:t>
                      </a:r>
                      <a:endParaRPr lang="en-US" sz="8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bnx2_start_xmit</a:t>
                      </a:r>
                      <a:endParaRPr lang="en-US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514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0.3172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+mn-lt"/>
                        </a:rPr>
                        <a:t>475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0.2911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5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Follow up on audio enabled </a:t>
            </a:r>
            <a:r>
              <a:rPr lang="en-US" smtClean="0"/>
              <a:t>stream flow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83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CE4E5-8F0C-4EE4-939A-EA63C6B974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MC-Sierra1">
      <a:dk1>
        <a:srgbClr val="003B6E"/>
      </a:dk1>
      <a:lt1>
        <a:sysClr val="window" lastClr="C0C0C0"/>
      </a:lt1>
      <a:dk2>
        <a:srgbClr val="003B6E"/>
      </a:dk2>
      <a:lt2>
        <a:srgbClr val="D0D7DD"/>
      </a:lt2>
      <a:accent1>
        <a:srgbClr val="0067B1"/>
      </a:accent1>
      <a:accent2>
        <a:srgbClr val="0067FF"/>
      </a:accent2>
      <a:accent3>
        <a:srgbClr val="FFBF45"/>
      </a:accent3>
      <a:accent4>
        <a:srgbClr val="5FB5FF"/>
      </a:accent4>
      <a:accent5>
        <a:srgbClr val="FF4E00"/>
      </a:accent5>
      <a:accent6>
        <a:srgbClr val="7BD334"/>
      </a:accent6>
      <a:hlink>
        <a:srgbClr val="0067FF"/>
      </a:hlink>
      <a:folHlink>
        <a:srgbClr val="FFBF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43076</TotalTime>
  <Words>343</Words>
  <Application>Microsoft Office PowerPoint</Application>
  <PresentationFormat>On-screen Show (4:3)</PresentationFormat>
  <Paragraphs>215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Default Design</vt:lpstr>
      <vt:lpstr>Honeywell PM8088 performance tuning</vt:lpstr>
      <vt:lpstr>Content</vt:lpstr>
      <vt:lpstr>Observation</vt:lpstr>
      <vt:lpstr>Observation</vt:lpstr>
      <vt:lpstr>Observation</vt:lpstr>
      <vt:lpstr>Next step</vt:lpstr>
      <vt:lpstr>PowerPoint Presentation</vt:lpstr>
    </vt:vector>
  </TitlesOfParts>
  <Company>PMC-Sierra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PMC’s New Messaging</dc:title>
  <dc:creator>stamoura</dc:creator>
  <cp:lastModifiedBy>Qing Hou</cp:lastModifiedBy>
  <cp:revision>1196</cp:revision>
  <cp:lastPrinted>2012-11-08T21:47:21Z</cp:lastPrinted>
  <dcterms:created xsi:type="dcterms:W3CDTF">2011-10-18T01:16:30Z</dcterms:created>
  <dcterms:modified xsi:type="dcterms:W3CDTF">2014-07-04T08:44:39Z</dcterms:modified>
</cp:coreProperties>
</file>