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60" d="100"/>
          <a:sy n="60" d="100"/>
        </p:scale>
        <p:origin x="5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7477BC-247A-4DE2-A2E8-F8C519642B6B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B008FA-1B6A-435A-9885-FE4E31E5A9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Key Finding:</a:t>
          </a:r>
          <a:endParaRPr lang="en-US"/>
        </a:p>
      </dgm:t>
    </dgm:pt>
    <dgm:pt modelId="{93761050-6703-4D18-9C91-70F5C2328DC8}" type="parTrans" cxnId="{720504B8-F16D-42CE-9D54-DE146BF66027}">
      <dgm:prSet/>
      <dgm:spPr/>
      <dgm:t>
        <a:bodyPr/>
        <a:lstStyle/>
        <a:p>
          <a:endParaRPr lang="en-US"/>
        </a:p>
      </dgm:t>
    </dgm:pt>
    <dgm:pt modelId="{1963D519-288B-4612-89B3-2018DFEAE6CF}" type="sibTrans" cxnId="{720504B8-F16D-42CE-9D54-DE146BF66027}">
      <dgm:prSet/>
      <dgm:spPr/>
      <dgm:t>
        <a:bodyPr/>
        <a:lstStyle/>
        <a:p>
          <a:endParaRPr lang="en-US"/>
        </a:p>
      </dgm:t>
    </dgm:pt>
    <dgm:pt modelId="{A6E4B3DC-573A-4CC7-BFEA-BB498C552B4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National average monsoon rainfall shows high year-to-year volatility but </a:t>
          </a:r>
          <a:r>
            <a:rPr lang="en-US" b="1"/>
            <a:t>no significant long-term increasing or decreasing trend</a:t>
          </a:r>
          <a:r>
            <a:rPr lang="en-US"/>
            <a:t> over the nearly five-decade period.</a:t>
          </a:r>
        </a:p>
      </dgm:t>
    </dgm:pt>
    <dgm:pt modelId="{6BC3E5C7-6CBB-4CE0-94E5-5E39B51677D5}" type="parTrans" cxnId="{28598720-D533-4CA6-BBC7-F972E0185117}">
      <dgm:prSet/>
      <dgm:spPr/>
      <dgm:t>
        <a:bodyPr/>
        <a:lstStyle/>
        <a:p>
          <a:endParaRPr lang="en-US"/>
        </a:p>
      </dgm:t>
    </dgm:pt>
    <dgm:pt modelId="{8C37BD8E-F489-4705-AC6C-52CE9A808D28}" type="sibTrans" cxnId="{28598720-D533-4CA6-BBC7-F972E0185117}">
      <dgm:prSet/>
      <dgm:spPr/>
      <dgm:t>
        <a:bodyPr/>
        <a:lstStyle/>
        <a:p>
          <a:endParaRPr lang="en-US"/>
        </a:p>
      </dgm:t>
    </dgm:pt>
    <dgm:pt modelId="{255EDC48-35D2-4F7A-8E94-C01C4FF610F5}" type="pres">
      <dgm:prSet presAssocID="{3C7477BC-247A-4DE2-A2E8-F8C519642B6B}" presName="root" presStyleCnt="0">
        <dgm:presLayoutVars>
          <dgm:dir/>
          <dgm:resizeHandles val="exact"/>
        </dgm:presLayoutVars>
      </dgm:prSet>
      <dgm:spPr/>
    </dgm:pt>
    <dgm:pt modelId="{6BC1993F-9087-4A88-989A-25990125B9BA}" type="pres">
      <dgm:prSet presAssocID="{06B008FA-1B6A-435A-9885-FE4E31E5A901}" presName="compNode" presStyleCnt="0"/>
      <dgm:spPr/>
    </dgm:pt>
    <dgm:pt modelId="{188DEBB1-2C33-4B7D-AD58-0AE7E70EDFAF}" type="pres">
      <dgm:prSet presAssocID="{06B008FA-1B6A-435A-9885-FE4E31E5A90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972DB76D-71BC-41A8-A1BA-A1AF8B4C9E31}" type="pres">
      <dgm:prSet presAssocID="{06B008FA-1B6A-435A-9885-FE4E31E5A901}" presName="spaceRect" presStyleCnt="0"/>
      <dgm:spPr/>
    </dgm:pt>
    <dgm:pt modelId="{3CEBB5D6-4D65-4124-980B-706F0EB220C0}" type="pres">
      <dgm:prSet presAssocID="{06B008FA-1B6A-435A-9885-FE4E31E5A901}" presName="textRect" presStyleLbl="revTx" presStyleIdx="0" presStyleCnt="2">
        <dgm:presLayoutVars>
          <dgm:chMax val="1"/>
          <dgm:chPref val="1"/>
        </dgm:presLayoutVars>
      </dgm:prSet>
      <dgm:spPr/>
    </dgm:pt>
    <dgm:pt modelId="{256BE2A4-C02A-40C5-8D08-9F2E8D377847}" type="pres">
      <dgm:prSet presAssocID="{1963D519-288B-4612-89B3-2018DFEAE6CF}" presName="sibTrans" presStyleCnt="0"/>
      <dgm:spPr/>
    </dgm:pt>
    <dgm:pt modelId="{89C917B4-6247-4012-9E10-42AB5030162D}" type="pres">
      <dgm:prSet presAssocID="{A6E4B3DC-573A-4CC7-BFEA-BB498C552B44}" presName="compNode" presStyleCnt="0"/>
      <dgm:spPr/>
    </dgm:pt>
    <dgm:pt modelId="{CF2D5014-6B82-4725-AA19-FC0B01DECE6B}" type="pres">
      <dgm:prSet presAssocID="{A6E4B3DC-573A-4CC7-BFEA-BB498C552B4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ain"/>
        </a:ext>
      </dgm:extLst>
    </dgm:pt>
    <dgm:pt modelId="{5C9C6183-33D8-49FA-BF5E-7A4F405D795A}" type="pres">
      <dgm:prSet presAssocID="{A6E4B3DC-573A-4CC7-BFEA-BB498C552B44}" presName="spaceRect" presStyleCnt="0"/>
      <dgm:spPr/>
    </dgm:pt>
    <dgm:pt modelId="{9764EAD5-2815-4CF8-8745-163EE57F4C69}" type="pres">
      <dgm:prSet presAssocID="{A6E4B3DC-573A-4CC7-BFEA-BB498C552B4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8598720-D533-4CA6-BBC7-F972E0185117}" srcId="{3C7477BC-247A-4DE2-A2E8-F8C519642B6B}" destId="{A6E4B3DC-573A-4CC7-BFEA-BB498C552B44}" srcOrd="1" destOrd="0" parTransId="{6BC3E5C7-6CBB-4CE0-94E5-5E39B51677D5}" sibTransId="{8C37BD8E-F489-4705-AC6C-52CE9A808D28}"/>
    <dgm:cxn modelId="{D7A20F29-AF88-41C3-BAA7-D8ACE67A1210}" type="presOf" srcId="{3C7477BC-247A-4DE2-A2E8-F8C519642B6B}" destId="{255EDC48-35D2-4F7A-8E94-C01C4FF610F5}" srcOrd="0" destOrd="0" presId="urn:microsoft.com/office/officeart/2018/2/layout/IconLabelList"/>
    <dgm:cxn modelId="{3930589C-AEDE-4B15-8ED9-F586744B0324}" type="presOf" srcId="{A6E4B3DC-573A-4CC7-BFEA-BB498C552B44}" destId="{9764EAD5-2815-4CF8-8745-163EE57F4C69}" srcOrd="0" destOrd="0" presId="urn:microsoft.com/office/officeart/2018/2/layout/IconLabelList"/>
    <dgm:cxn modelId="{720504B8-F16D-42CE-9D54-DE146BF66027}" srcId="{3C7477BC-247A-4DE2-A2E8-F8C519642B6B}" destId="{06B008FA-1B6A-435A-9885-FE4E31E5A901}" srcOrd="0" destOrd="0" parTransId="{93761050-6703-4D18-9C91-70F5C2328DC8}" sibTransId="{1963D519-288B-4612-89B3-2018DFEAE6CF}"/>
    <dgm:cxn modelId="{67AE9BFE-8F83-455C-A6DE-67254D255B3B}" type="presOf" srcId="{06B008FA-1B6A-435A-9885-FE4E31E5A901}" destId="{3CEBB5D6-4D65-4124-980B-706F0EB220C0}" srcOrd="0" destOrd="0" presId="urn:microsoft.com/office/officeart/2018/2/layout/IconLabelList"/>
    <dgm:cxn modelId="{9E529BBF-E1C9-4C6D-9666-874A9C6ED8F5}" type="presParOf" srcId="{255EDC48-35D2-4F7A-8E94-C01C4FF610F5}" destId="{6BC1993F-9087-4A88-989A-25990125B9BA}" srcOrd="0" destOrd="0" presId="urn:microsoft.com/office/officeart/2018/2/layout/IconLabelList"/>
    <dgm:cxn modelId="{86E32C92-FFB3-4137-A7B3-5B28BFE9523F}" type="presParOf" srcId="{6BC1993F-9087-4A88-989A-25990125B9BA}" destId="{188DEBB1-2C33-4B7D-AD58-0AE7E70EDFAF}" srcOrd="0" destOrd="0" presId="urn:microsoft.com/office/officeart/2018/2/layout/IconLabelList"/>
    <dgm:cxn modelId="{BF5263CC-99C2-4236-BB7A-D3FF8A3E4803}" type="presParOf" srcId="{6BC1993F-9087-4A88-989A-25990125B9BA}" destId="{972DB76D-71BC-41A8-A1BA-A1AF8B4C9E31}" srcOrd="1" destOrd="0" presId="urn:microsoft.com/office/officeart/2018/2/layout/IconLabelList"/>
    <dgm:cxn modelId="{DEBC06E7-7209-4D53-9ADA-6B6FD74DF927}" type="presParOf" srcId="{6BC1993F-9087-4A88-989A-25990125B9BA}" destId="{3CEBB5D6-4D65-4124-980B-706F0EB220C0}" srcOrd="2" destOrd="0" presId="urn:microsoft.com/office/officeart/2018/2/layout/IconLabelList"/>
    <dgm:cxn modelId="{028DBE7E-A9C0-4D64-8F35-1AB2018EE537}" type="presParOf" srcId="{255EDC48-35D2-4F7A-8E94-C01C4FF610F5}" destId="{256BE2A4-C02A-40C5-8D08-9F2E8D377847}" srcOrd="1" destOrd="0" presId="urn:microsoft.com/office/officeart/2018/2/layout/IconLabelList"/>
    <dgm:cxn modelId="{032E928F-3D8A-4B3A-BAC0-1609AD36D2ED}" type="presParOf" srcId="{255EDC48-35D2-4F7A-8E94-C01C4FF610F5}" destId="{89C917B4-6247-4012-9E10-42AB5030162D}" srcOrd="2" destOrd="0" presId="urn:microsoft.com/office/officeart/2018/2/layout/IconLabelList"/>
    <dgm:cxn modelId="{5F09C9B0-1B62-4FCE-B81B-B1AEA19F7CB1}" type="presParOf" srcId="{89C917B4-6247-4012-9E10-42AB5030162D}" destId="{CF2D5014-6B82-4725-AA19-FC0B01DECE6B}" srcOrd="0" destOrd="0" presId="urn:microsoft.com/office/officeart/2018/2/layout/IconLabelList"/>
    <dgm:cxn modelId="{F6349797-9BB9-450E-8787-331A10717F5E}" type="presParOf" srcId="{89C917B4-6247-4012-9E10-42AB5030162D}" destId="{5C9C6183-33D8-49FA-BF5E-7A4F405D795A}" srcOrd="1" destOrd="0" presId="urn:microsoft.com/office/officeart/2018/2/layout/IconLabelList"/>
    <dgm:cxn modelId="{784BF34D-0FD8-410E-AF09-4A90C3B3C395}" type="presParOf" srcId="{89C917B4-6247-4012-9E10-42AB5030162D}" destId="{9764EAD5-2815-4CF8-8745-163EE57F4C6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15519C-D013-43DC-A4A3-242E1BEC548D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B99DF1-3686-4D25-BF03-F69213B567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Key Finding:</a:t>
          </a:r>
          <a:r>
            <a:rPr lang="en-US"/>
            <a:t> </a:t>
          </a:r>
        </a:p>
      </dgm:t>
    </dgm:pt>
    <dgm:pt modelId="{D219CA10-803F-44F9-BDF0-A8006A3D9EBB}" type="parTrans" cxnId="{83050563-E168-438F-BD11-50172EA16415}">
      <dgm:prSet/>
      <dgm:spPr/>
      <dgm:t>
        <a:bodyPr/>
        <a:lstStyle/>
        <a:p>
          <a:endParaRPr lang="en-US"/>
        </a:p>
      </dgm:t>
    </dgm:pt>
    <dgm:pt modelId="{8DBDFC7F-B586-40EF-992D-728224451767}" type="sibTrans" cxnId="{83050563-E168-438F-BD11-50172EA1641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EFA7DD8-EF3A-463F-8487-43C33A95100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Both Rice and Wheat yields show a </a:t>
          </a:r>
          <a:r>
            <a:rPr lang="en-US" b="1"/>
            <a:t>strong, consistent, and significant positive growth trend</a:t>
          </a:r>
          <a:r>
            <a:rPr lang="en-US"/>
            <a:t> from 1966 to 2014, a hallmark of the Green Revolution and subsequent agricultural improvements.</a:t>
          </a:r>
        </a:p>
      </dgm:t>
    </dgm:pt>
    <dgm:pt modelId="{E9441692-8D74-47C6-923D-BB120989A47D}" type="parTrans" cxnId="{87059D35-FC37-4881-AF46-C746B400E202}">
      <dgm:prSet/>
      <dgm:spPr/>
      <dgm:t>
        <a:bodyPr/>
        <a:lstStyle/>
        <a:p>
          <a:endParaRPr lang="en-US"/>
        </a:p>
      </dgm:t>
    </dgm:pt>
    <dgm:pt modelId="{FF7868F2-49C2-43D5-A0C6-8208E009F3C2}" type="sibTrans" cxnId="{87059D35-FC37-4881-AF46-C746B400E202}">
      <dgm:prSet/>
      <dgm:spPr/>
      <dgm:t>
        <a:bodyPr/>
        <a:lstStyle/>
        <a:p>
          <a:endParaRPr lang="en-US"/>
        </a:p>
      </dgm:t>
    </dgm:pt>
    <dgm:pt modelId="{BA83537E-2895-4C45-88B7-3B29B976FC63}" type="pres">
      <dgm:prSet presAssocID="{B915519C-D013-43DC-A4A3-242E1BEC548D}" presName="root" presStyleCnt="0">
        <dgm:presLayoutVars>
          <dgm:dir/>
          <dgm:resizeHandles val="exact"/>
        </dgm:presLayoutVars>
      </dgm:prSet>
      <dgm:spPr/>
    </dgm:pt>
    <dgm:pt modelId="{349BF44D-1DA1-479B-8BA1-9243F2DFD5A2}" type="pres">
      <dgm:prSet presAssocID="{B915519C-D013-43DC-A4A3-242E1BEC548D}" presName="container" presStyleCnt="0">
        <dgm:presLayoutVars>
          <dgm:dir/>
          <dgm:resizeHandles val="exact"/>
        </dgm:presLayoutVars>
      </dgm:prSet>
      <dgm:spPr/>
    </dgm:pt>
    <dgm:pt modelId="{4CB25252-1EEC-46E8-9E70-250D10A976FD}" type="pres">
      <dgm:prSet presAssocID="{D4B99DF1-3686-4D25-BF03-F69213B56791}" presName="compNode" presStyleCnt="0"/>
      <dgm:spPr/>
    </dgm:pt>
    <dgm:pt modelId="{F52B953C-F285-42B8-993B-BD60441A1B5E}" type="pres">
      <dgm:prSet presAssocID="{D4B99DF1-3686-4D25-BF03-F69213B56791}" presName="iconBgRect" presStyleLbl="bgShp" presStyleIdx="0" presStyleCnt="2"/>
      <dgm:spPr/>
    </dgm:pt>
    <dgm:pt modelId="{80DA550D-9AFB-491A-B2DD-88503F8CFEA9}" type="pres">
      <dgm:prSet presAssocID="{D4B99DF1-3686-4D25-BF03-F69213B5679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150E8D9F-D18C-4389-BE5F-753718B94CC0}" type="pres">
      <dgm:prSet presAssocID="{D4B99DF1-3686-4D25-BF03-F69213B56791}" presName="spaceRect" presStyleCnt="0"/>
      <dgm:spPr/>
    </dgm:pt>
    <dgm:pt modelId="{A6C30204-C65C-43C1-B269-048F552D0703}" type="pres">
      <dgm:prSet presAssocID="{D4B99DF1-3686-4D25-BF03-F69213B56791}" presName="textRect" presStyleLbl="revTx" presStyleIdx="0" presStyleCnt="2">
        <dgm:presLayoutVars>
          <dgm:chMax val="1"/>
          <dgm:chPref val="1"/>
        </dgm:presLayoutVars>
      </dgm:prSet>
      <dgm:spPr/>
    </dgm:pt>
    <dgm:pt modelId="{58808063-527B-4D88-A9ED-348B03661893}" type="pres">
      <dgm:prSet presAssocID="{8DBDFC7F-B586-40EF-992D-728224451767}" presName="sibTrans" presStyleLbl="sibTrans2D1" presStyleIdx="0" presStyleCnt="0"/>
      <dgm:spPr/>
    </dgm:pt>
    <dgm:pt modelId="{79683A15-DABE-4802-ABB7-2F8928219F10}" type="pres">
      <dgm:prSet presAssocID="{0EFA7DD8-EF3A-463F-8487-43C33A951005}" presName="compNode" presStyleCnt="0"/>
      <dgm:spPr/>
    </dgm:pt>
    <dgm:pt modelId="{AE6601CF-02E4-4583-8EBD-D832B829662E}" type="pres">
      <dgm:prSet presAssocID="{0EFA7DD8-EF3A-463F-8487-43C33A951005}" presName="iconBgRect" presStyleLbl="bgShp" presStyleIdx="1" presStyleCnt="2"/>
      <dgm:spPr/>
    </dgm:pt>
    <dgm:pt modelId="{0BA475FE-2DD1-422E-B156-07590DC8996B}" type="pres">
      <dgm:prSet presAssocID="{0EFA7DD8-EF3A-463F-8487-43C33A95100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rm scene"/>
        </a:ext>
      </dgm:extLst>
    </dgm:pt>
    <dgm:pt modelId="{8324C1B7-C653-4B80-B938-F5AB07181643}" type="pres">
      <dgm:prSet presAssocID="{0EFA7DD8-EF3A-463F-8487-43C33A951005}" presName="spaceRect" presStyleCnt="0"/>
      <dgm:spPr/>
    </dgm:pt>
    <dgm:pt modelId="{87C38707-AFAB-400A-A728-CB328E790856}" type="pres">
      <dgm:prSet presAssocID="{0EFA7DD8-EF3A-463F-8487-43C33A95100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7059D35-FC37-4881-AF46-C746B400E202}" srcId="{B915519C-D013-43DC-A4A3-242E1BEC548D}" destId="{0EFA7DD8-EF3A-463F-8487-43C33A951005}" srcOrd="1" destOrd="0" parTransId="{E9441692-8D74-47C6-923D-BB120989A47D}" sibTransId="{FF7868F2-49C2-43D5-A0C6-8208E009F3C2}"/>
    <dgm:cxn modelId="{83050563-E168-438F-BD11-50172EA16415}" srcId="{B915519C-D013-43DC-A4A3-242E1BEC548D}" destId="{D4B99DF1-3686-4D25-BF03-F69213B56791}" srcOrd="0" destOrd="0" parTransId="{D219CA10-803F-44F9-BDF0-A8006A3D9EBB}" sibTransId="{8DBDFC7F-B586-40EF-992D-728224451767}"/>
    <dgm:cxn modelId="{820BC581-8140-44A2-9760-3B0360E47927}" type="presOf" srcId="{8DBDFC7F-B586-40EF-992D-728224451767}" destId="{58808063-527B-4D88-A9ED-348B03661893}" srcOrd="0" destOrd="0" presId="urn:microsoft.com/office/officeart/2018/2/layout/IconCircleList"/>
    <dgm:cxn modelId="{833E5686-2873-43C1-9B2E-1E9DB6EC5A8F}" type="presOf" srcId="{B915519C-D013-43DC-A4A3-242E1BEC548D}" destId="{BA83537E-2895-4C45-88B7-3B29B976FC63}" srcOrd="0" destOrd="0" presId="urn:microsoft.com/office/officeart/2018/2/layout/IconCircleList"/>
    <dgm:cxn modelId="{7185FDC7-2502-45A0-A153-FD35C545A02A}" type="presOf" srcId="{D4B99DF1-3686-4D25-BF03-F69213B56791}" destId="{A6C30204-C65C-43C1-B269-048F552D0703}" srcOrd="0" destOrd="0" presId="urn:microsoft.com/office/officeart/2018/2/layout/IconCircleList"/>
    <dgm:cxn modelId="{6BE589E8-24F4-4B00-B416-553FB7E6B6A8}" type="presOf" srcId="{0EFA7DD8-EF3A-463F-8487-43C33A951005}" destId="{87C38707-AFAB-400A-A728-CB328E790856}" srcOrd="0" destOrd="0" presId="urn:microsoft.com/office/officeart/2018/2/layout/IconCircleList"/>
    <dgm:cxn modelId="{BB5BEF00-458F-4BC5-8E1B-CEB5CCB14D2C}" type="presParOf" srcId="{BA83537E-2895-4C45-88B7-3B29B976FC63}" destId="{349BF44D-1DA1-479B-8BA1-9243F2DFD5A2}" srcOrd="0" destOrd="0" presId="urn:microsoft.com/office/officeart/2018/2/layout/IconCircleList"/>
    <dgm:cxn modelId="{7C3AC408-7BB2-4AC9-AC65-2EF9F8ED14DD}" type="presParOf" srcId="{349BF44D-1DA1-479B-8BA1-9243F2DFD5A2}" destId="{4CB25252-1EEC-46E8-9E70-250D10A976FD}" srcOrd="0" destOrd="0" presId="urn:microsoft.com/office/officeart/2018/2/layout/IconCircleList"/>
    <dgm:cxn modelId="{3A5DC110-2FD2-4448-937D-061B0D21353B}" type="presParOf" srcId="{4CB25252-1EEC-46E8-9E70-250D10A976FD}" destId="{F52B953C-F285-42B8-993B-BD60441A1B5E}" srcOrd="0" destOrd="0" presId="urn:microsoft.com/office/officeart/2018/2/layout/IconCircleList"/>
    <dgm:cxn modelId="{D4891BEC-9A66-4703-B246-918DF209962F}" type="presParOf" srcId="{4CB25252-1EEC-46E8-9E70-250D10A976FD}" destId="{80DA550D-9AFB-491A-B2DD-88503F8CFEA9}" srcOrd="1" destOrd="0" presId="urn:microsoft.com/office/officeart/2018/2/layout/IconCircleList"/>
    <dgm:cxn modelId="{7299491E-2D0D-4A51-A045-344D02C53D02}" type="presParOf" srcId="{4CB25252-1EEC-46E8-9E70-250D10A976FD}" destId="{150E8D9F-D18C-4389-BE5F-753718B94CC0}" srcOrd="2" destOrd="0" presId="urn:microsoft.com/office/officeart/2018/2/layout/IconCircleList"/>
    <dgm:cxn modelId="{885C92B8-5FCA-47D2-AE61-4628A2E0388E}" type="presParOf" srcId="{4CB25252-1EEC-46E8-9E70-250D10A976FD}" destId="{A6C30204-C65C-43C1-B269-048F552D0703}" srcOrd="3" destOrd="0" presId="urn:microsoft.com/office/officeart/2018/2/layout/IconCircleList"/>
    <dgm:cxn modelId="{97D0D521-7429-4075-A831-A3427E6BCB1D}" type="presParOf" srcId="{349BF44D-1DA1-479B-8BA1-9243F2DFD5A2}" destId="{58808063-527B-4D88-A9ED-348B03661893}" srcOrd="1" destOrd="0" presId="urn:microsoft.com/office/officeart/2018/2/layout/IconCircleList"/>
    <dgm:cxn modelId="{6686FA47-E8C7-43BD-BB44-6918884A5860}" type="presParOf" srcId="{349BF44D-1DA1-479B-8BA1-9243F2DFD5A2}" destId="{79683A15-DABE-4802-ABB7-2F8928219F10}" srcOrd="2" destOrd="0" presId="urn:microsoft.com/office/officeart/2018/2/layout/IconCircleList"/>
    <dgm:cxn modelId="{6B69DF88-ECA3-4506-BF44-21C1B49BB559}" type="presParOf" srcId="{79683A15-DABE-4802-ABB7-2F8928219F10}" destId="{AE6601CF-02E4-4583-8EBD-D832B829662E}" srcOrd="0" destOrd="0" presId="urn:microsoft.com/office/officeart/2018/2/layout/IconCircleList"/>
    <dgm:cxn modelId="{A669564D-2EB6-46A5-B560-BAEB960CEEB4}" type="presParOf" srcId="{79683A15-DABE-4802-ABB7-2F8928219F10}" destId="{0BA475FE-2DD1-422E-B156-07590DC8996B}" srcOrd="1" destOrd="0" presId="urn:microsoft.com/office/officeart/2018/2/layout/IconCircleList"/>
    <dgm:cxn modelId="{9B8DBDEA-1DA4-4C8C-8D9C-E2578DFF0ACC}" type="presParOf" srcId="{79683A15-DABE-4802-ABB7-2F8928219F10}" destId="{8324C1B7-C653-4B80-B938-F5AB07181643}" srcOrd="2" destOrd="0" presId="urn:microsoft.com/office/officeart/2018/2/layout/IconCircleList"/>
    <dgm:cxn modelId="{BB19C4DA-ED8A-425C-BB1B-66A8CF72E327}" type="presParOf" srcId="{79683A15-DABE-4802-ABB7-2F8928219F10}" destId="{87C38707-AFAB-400A-A728-CB328E79085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8DEBB1-2C33-4B7D-AD58-0AE7E70EDFAF}">
      <dsp:nvSpPr>
        <dsp:cNvPr id="0" name=""/>
        <dsp:cNvSpPr/>
      </dsp:nvSpPr>
      <dsp:spPr>
        <a:xfrm>
          <a:off x="677839" y="934239"/>
          <a:ext cx="987187" cy="98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EBB5D6-4D65-4124-980B-706F0EB220C0}">
      <dsp:nvSpPr>
        <dsp:cNvPr id="0" name=""/>
        <dsp:cNvSpPr/>
      </dsp:nvSpPr>
      <dsp:spPr>
        <a:xfrm>
          <a:off x="74557" y="2246640"/>
          <a:ext cx="219375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Key Finding:</a:t>
          </a:r>
          <a:endParaRPr lang="en-US" sz="1100" kern="1200"/>
        </a:p>
      </dsp:txBody>
      <dsp:txXfrm>
        <a:off x="74557" y="2246640"/>
        <a:ext cx="2193750" cy="855000"/>
      </dsp:txXfrm>
    </dsp:sp>
    <dsp:sp modelId="{CF2D5014-6B82-4725-AA19-FC0B01DECE6B}">
      <dsp:nvSpPr>
        <dsp:cNvPr id="0" name=""/>
        <dsp:cNvSpPr/>
      </dsp:nvSpPr>
      <dsp:spPr>
        <a:xfrm>
          <a:off x="3255495" y="934239"/>
          <a:ext cx="987187" cy="987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64EAD5-2815-4CF8-8745-163EE57F4C69}">
      <dsp:nvSpPr>
        <dsp:cNvPr id="0" name=""/>
        <dsp:cNvSpPr/>
      </dsp:nvSpPr>
      <dsp:spPr>
        <a:xfrm>
          <a:off x="2652214" y="2246640"/>
          <a:ext cx="219375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National average monsoon rainfall shows high year-to-year volatility but </a:t>
          </a:r>
          <a:r>
            <a:rPr lang="en-US" sz="1100" b="1" kern="1200"/>
            <a:t>no significant long-term increasing or decreasing trend</a:t>
          </a:r>
          <a:r>
            <a:rPr lang="en-US" sz="1100" kern="1200"/>
            <a:t> over the nearly five-decade period.</a:t>
          </a:r>
        </a:p>
      </dsp:txBody>
      <dsp:txXfrm>
        <a:off x="2652214" y="2246640"/>
        <a:ext cx="2193750" cy="855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2B953C-F285-42B8-993B-BD60441A1B5E}">
      <dsp:nvSpPr>
        <dsp:cNvPr id="0" name=""/>
        <dsp:cNvSpPr/>
      </dsp:nvSpPr>
      <dsp:spPr>
        <a:xfrm>
          <a:off x="716589" y="1409292"/>
          <a:ext cx="761826" cy="76182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DA550D-9AFB-491A-B2DD-88503F8CFEA9}">
      <dsp:nvSpPr>
        <dsp:cNvPr id="0" name=""/>
        <dsp:cNvSpPr/>
      </dsp:nvSpPr>
      <dsp:spPr>
        <a:xfrm>
          <a:off x="876573" y="1569276"/>
          <a:ext cx="441859" cy="4418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30204-C65C-43C1-B269-048F552D0703}">
      <dsp:nvSpPr>
        <dsp:cNvPr id="0" name=""/>
        <dsp:cNvSpPr/>
      </dsp:nvSpPr>
      <dsp:spPr>
        <a:xfrm>
          <a:off x="1641664" y="1409292"/>
          <a:ext cx="1795734" cy="7618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Key Finding:</a:t>
          </a:r>
          <a:r>
            <a:rPr lang="en-US" sz="1100" kern="1200"/>
            <a:t> </a:t>
          </a:r>
        </a:p>
      </dsp:txBody>
      <dsp:txXfrm>
        <a:off x="1641664" y="1409292"/>
        <a:ext cx="1795734" cy="761826"/>
      </dsp:txXfrm>
    </dsp:sp>
    <dsp:sp modelId="{AE6601CF-02E4-4583-8EBD-D832B829662E}">
      <dsp:nvSpPr>
        <dsp:cNvPr id="0" name=""/>
        <dsp:cNvSpPr/>
      </dsp:nvSpPr>
      <dsp:spPr>
        <a:xfrm>
          <a:off x="716589" y="2487934"/>
          <a:ext cx="761826" cy="76182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A475FE-2DD1-422E-B156-07590DC8996B}">
      <dsp:nvSpPr>
        <dsp:cNvPr id="0" name=""/>
        <dsp:cNvSpPr/>
      </dsp:nvSpPr>
      <dsp:spPr>
        <a:xfrm>
          <a:off x="876573" y="2647918"/>
          <a:ext cx="441859" cy="4418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C38707-AFAB-400A-A728-CB328E790856}">
      <dsp:nvSpPr>
        <dsp:cNvPr id="0" name=""/>
        <dsp:cNvSpPr/>
      </dsp:nvSpPr>
      <dsp:spPr>
        <a:xfrm>
          <a:off x="1641664" y="2487934"/>
          <a:ext cx="1795734" cy="7618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Both Rice and Wheat yields show a </a:t>
          </a:r>
          <a:r>
            <a:rPr lang="en-US" sz="1100" b="1" kern="1200"/>
            <a:t>strong, consistent, and significant positive growth trend</a:t>
          </a:r>
          <a:r>
            <a:rPr lang="en-US" sz="1100" kern="1200"/>
            <a:t> from 1966 to 2014, a hallmark of the Green Revolution and subsequent agricultural improvements.</a:t>
          </a:r>
        </a:p>
      </dsp:txBody>
      <dsp:txXfrm>
        <a:off x="1641664" y="2487934"/>
        <a:ext cx="1795734" cy="7618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AED02-A0E0-B1D3-FCEC-9217F1F84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8B51EF-9BB8-F642-B3BE-281A846B4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32582-A85D-3AA2-19DA-66B109CA4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49894-CB6C-435C-BED6-6011C73629F1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FAB32-300D-C8F1-8A08-6BBF19B9E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286A0-1A61-AD33-9DDF-DDFAB3ADE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044D-04FB-45CB-8E6A-0D44BD91C8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634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74B94-8607-D22C-32AD-AC155262B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79BA26-F295-0129-CB51-9D6B242649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E22B8-36CF-A301-DE2F-E9FB82BA7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49894-CB6C-435C-BED6-6011C73629F1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F5F0C-14A2-93FF-F89A-EE336FF50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04C50-1C68-6085-F8C5-742C55892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044D-04FB-45CB-8E6A-0D44BD91C8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239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DCF3CA-51D8-B96A-3ADD-B19D49224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8C9F6E-64AD-8CA5-0939-EA1469AB88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B8493-A6A7-B21A-B9D7-F557AE8B6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49894-CB6C-435C-BED6-6011C73629F1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8F0A2-CC53-3EA6-3AF7-87898C55A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2B07C-4C40-DC12-1E40-C90C76DE1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044D-04FB-45CB-8E6A-0D44BD91C8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000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98B51-FF58-1C64-34EB-EEA13A2A3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3801A-9FD2-5D42-9729-85741D627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52B49-A332-81DC-E353-C43F825EA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49894-CB6C-435C-BED6-6011C73629F1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81258-0844-75EB-9D19-419DC35DE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7507A-0423-DA43-7177-A458D2F62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044D-04FB-45CB-8E6A-0D44BD91C8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7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41406-19BE-CE49-43BE-94C341CAE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2699B-CB0A-3EA2-1D06-3B0FB3BF8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625A6-0490-F843-890F-692813B26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49894-CB6C-435C-BED6-6011C73629F1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FB988-6EA3-AD0E-EDB3-326356A5F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3D970-486D-CC4A-6FAE-1252883F4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044D-04FB-45CB-8E6A-0D44BD91C8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036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231DF-70AA-5C11-33C7-C3E5EA7AB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05BE6-A89E-F1BC-13C8-55C4A41D83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1C1D7-BC0D-750A-4445-89F54E2151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CD32B-E082-DAEA-52C7-FC7A4E7C2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49894-CB6C-435C-BED6-6011C73629F1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62FD4-7906-02E4-E5FF-C2F1027A5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D17BDB-1B96-1F82-250C-3F17A51B1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044D-04FB-45CB-8E6A-0D44BD91C8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1742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4ED33-5BA2-F332-A759-B5C05B0A9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85EFE-3969-5DE0-5B84-830919042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40565-F992-3F43-B732-C7027F8FE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CB81B4-AEC0-C9C0-8509-7164633F65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BB388A-CBF7-3AD9-F4B2-B878888DFF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2BDF20-0F5C-543D-9396-A1D1B94F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49894-CB6C-435C-BED6-6011C73629F1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8F16FE-EA14-A0F7-1517-ACD36393B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BD4908-195D-B523-0DEE-B9320D493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044D-04FB-45CB-8E6A-0D44BD91C8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34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2D6E4-1464-C4D9-8E5D-C8EAB479F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729CD7-61CF-8036-273F-0F338CD1F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49894-CB6C-435C-BED6-6011C73629F1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79E5EE-D223-FFD8-DBD5-1764D1B77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655080-DEF7-F1D8-3DCB-87838E6ED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044D-04FB-45CB-8E6A-0D44BD91C8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106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455FBD-4D15-8A13-F99D-41A009AD3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49894-CB6C-435C-BED6-6011C73629F1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28354B-F1C8-D4A1-B0BD-B698B49E0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B40A9F-8D03-3B8B-5F91-03E97A6FB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044D-04FB-45CB-8E6A-0D44BD91C8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1447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9B2A6-1E02-82DD-D2C1-4643DF8DF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8F007-44E2-F5BA-2663-8137BFA26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1A7471-2BEF-BC6A-C6C4-16DC0AF60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9CAF71-33D0-A10E-AE5A-3109E0494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49894-CB6C-435C-BED6-6011C73629F1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750EA4-3297-F5CD-0FBF-E918D9ECA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93BC9-A899-BAC9-1427-C28842A70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044D-04FB-45CB-8E6A-0D44BD91C8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143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851AD-3640-8F90-54C2-3A7CCE1D8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576202-1D4E-E967-24FA-FA7ED4329B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0D94B0-1E51-8912-9B37-83ABC64F7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A79C4-7944-24B6-351D-1D7DB4F05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49894-CB6C-435C-BED6-6011C73629F1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AE9B57-34CA-A460-A0B3-F3F1C2974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873E57-AB35-07A2-724A-67057727B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044D-04FB-45CB-8E6A-0D44BD91C8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387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7BC6C5-EC8A-FD04-8F88-B76434A9B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34405-D42B-5125-A74E-5DFBFFEBD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3E96D-5E99-BD9F-21CC-1624214FEE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B49894-CB6C-435C-BED6-6011C73629F1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B4A03-CDD8-1B00-59FA-CD989DDAAF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F7ECA-19E7-3664-2DAB-62B804A60F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FE044D-04FB-45CB-8E6A-0D44BD91C8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5082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60B823-EC03-E216-D088-504B13F291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63507"/>
            <a:ext cx="3494362" cy="49309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Agricultural Productivity &amp; Rainfall Analysis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D6A20D65-D801-4E9F-288E-FDDF0B5BE0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6030" y="963507"/>
            <a:ext cx="6250940" cy="23046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Data-Driven Insights from National Rainfall and Crop Yield Trends (1966-2014)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81AA5C-E8F1-4FBB-E55A-C30DDE0DD93D}"/>
              </a:ext>
            </a:extLst>
          </p:cNvPr>
          <p:cNvSpPr txBox="1"/>
          <p:nvPr/>
        </p:nvSpPr>
        <p:spPr>
          <a:xfrm>
            <a:off x="4976030" y="3589866"/>
            <a:ext cx="6250940" cy="2304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Presented by: Joy Myers</a:t>
            </a:r>
          </a:p>
        </p:txBody>
      </p:sp>
    </p:spTree>
    <p:extLst>
      <p:ext uri="{BB962C8B-B14F-4D97-AF65-F5344CB8AC3E}">
        <p14:creationId xmlns:p14="http://schemas.microsoft.com/office/powerpoint/2010/main" val="119995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545D489D-16E1-484D-867B-144368D7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9A496F5-B01E-4BF8-9D1E-C4E53B6F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225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2906963" y="1348064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0A12AD-2526-984D-46AA-F8B74F036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 sz="2800" b="1" u="sng">
                <a:solidFill>
                  <a:srgbClr val="FFFFFF"/>
                </a:solidFill>
              </a:rPr>
              <a:t>Primary Objective</a:t>
            </a:r>
            <a:r>
              <a:rPr lang="en-US" sz="2800">
                <a:solidFill>
                  <a:srgbClr val="FFFFFF"/>
                </a:solidFill>
              </a:rPr>
              <a:t>: To analyze the long-term national relationship between monsoon rainfall and major crop yields (Rice and Wheat) to identify the key drivers of productivity growth.</a:t>
            </a:r>
            <a:endParaRPr lang="en-IN" sz="2800">
              <a:solidFill>
                <a:srgbClr val="FFFFFF"/>
              </a:solidFill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9866A10-AE00-0E26-597E-6134E347CF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7936845"/>
              </p:ext>
            </p:extLst>
          </p:nvPr>
        </p:nvGraphicFramePr>
        <p:xfrm>
          <a:off x="5237018" y="2461322"/>
          <a:ext cx="6303730" cy="1945582"/>
        </p:xfrm>
        <a:graphic>
          <a:graphicData uri="http://schemas.openxmlformats.org/drawingml/2006/table">
            <a:tbl>
              <a:tblPr/>
              <a:tblGrid>
                <a:gridCol w="1560772">
                  <a:extLst>
                    <a:ext uri="{9D8B030D-6E8A-4147-A177-3AD203B41FA5}">
                      <a16:colId xmlns:a16="http://schemas.microsoft.com/office/drawing/2014/main" val="684213832"/>
                    </a:ext>
                  </a:extLst>
                </a:gridCol>
                <a:gridCol w="4742958">
                  <a:extLst>
                    <a:ext uri="{9D8B030D-6E8A-4147-A177-3AD203B41FA5}">
                      <a16:colId xmlns:a16="http://schemas.microsoft.com/office/drawing/2014/main" val="1458574592"/>
                    </a:ext>
                  </a:extLst>
                </a:gridCol>
              </a:tblGrid>
              <a:tr h="81200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100" b="1"/>
                        <a:t>Period of Study</a:t>
                      </a:r>
                      <a:endParaRPr lang="en-IN" sz="2100"/>
                    </a:p>
                  </a:txBody>
                  <a:tcPr marL="91693" marR="91693" marT="45847" marB="458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100"/>
                        <a:t>1966 - 2014</a:t>
                      </a:r>
                    </a:p>
                  </a:txBody>
                  <a:tcPr marL="91693" marR="91693" marT="45847" marB="458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4641687"/>
                  </a:ext>
                </a:extLst>
              </a:tr>
              <a:tr h="11335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100" b="1"/>
                        <a:t>Key Metrics</a:t>
                      </a:r>
                      <a:endParaRPr lang="en-IN" sz="2100"/>
                    </a:p>
                  </a:txBody>
                  <a:tcPr marL="91693" marR="91693" marT="45847" marB="458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100" b="1"/>
                        <a:t>Monsoon Rainfall</a:t>
                      </a:r>
                      <a:r>
                        <a:rPr lang="en-IN" sz="2100"/>
                        <a:t> (mm, Jun-Sep), </a:t>
                      </a:r>
                      <a:r>
                        <a:rPr lang="en-IN" sz="2100" b="1"/>
                        <a:t>Rice Yield</a:t>
                      </a:r>
                      <a:r>
                        <a:rPr lang="en-IN" sz="2100"/>
                        <a:t> (Kg per ha), </a:t>
                      </a:r>
                      <a:r>
                        <a:rPr lang="en-IN" sz="2100" b="1"/>
                        <a:t>Wheat Yield</a:t>
                      </a:r>
                      <a:r>
                        <a:rPr lang="en-IN" sz="2100"/>
                        <a:t> (Kg per ha).</a:t>
                      </a:r>
                    </a:p>
                  </a:txBody>
                  <a:tcPr marL="91693" marR="91693" marT="45847" marB="458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995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0390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2E7DD6-9268-4C7A-D0FE-CA53E5DBB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IN" dirty="0"/>
              <a:t>Rainfall Pattern Analysis (National Trend)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Content Placeholder 8">
            <a:extLst>
              <a:ext uri="{FF2B5EF4-FFF2-40B4-BE49-F238E27FC236}">
                <a16:creationId xmlns:a16="http://schemas.microsoft.com/office/drawing/2014/main" id="{34884E06-EF03-B6FC-6411-CA3AB28D418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04037" y="2203079"/>
          <a:ext cx="4920522" cy="4035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Content Placeholder 4" descr="A graph with blue lines&#10;&#10;AI-generated content may be incorrect.">
            <a:extLst>
              <a:ext uri="{FF2B5EF4-FFF2-40B4-BE49-F238E27FC236}">
                <a16:creationId xmlns:a16="http://schemas.microsoft.com/office/drawing/2014/main" id="{3824764A-E3CB-41C0-5193-1B90AE0C3B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532" y="3053808"/>
            <a:ext cx="5150277" cy="257513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AAA6A5-0596-449D-C084-D18E1F051908}"/>
              </a:ext>
            </a:extLst>
          </p:cNvPr>
          <p:cNvSpPr txBox="1"/>
          <p:nvPr/>
        </p:nvSpPr>
        <p:spPr>
          <a:xfrm>
            <a:off x="6074321" y="5556222"/>
            <a:ext cx="50231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 time-series plot showing the annual average monsoon rainfall across all subdivisions. Highlights periods of extreme drought/high rainfall.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825011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D01F90-3205-BB25-8C85-067477667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84" y="184933"/>
            <a:ext cx="3429000" cy="1719072"/>
          </a:xfrm>
        </p:spPr>
        <p:txBody>
          <a:bodyPr anchor="b">
            <a:normAutofit/>
          </a:bodyPr>
          <a:lstStyle/>
          <a:p>
            <a:r>
              <a:rPr lang="en-IN" sz="3800" dirty="0"/>
              <a:t>Agricultural Productivity Trend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Content Placeholder 8">
            <a:extLst>
              <a:ext uri="{FF2B5EF4-FFF2-40B4-BE49-F238E27FC236}">
                <a16:creationId xmlns:a16="http://schemas.microsoft.com/office/drawing/2014/main" id="{0A205FCB-038F-70C3-D70A-F536A172058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96092" y="1964655"/>
          <a:ext cx="4153988" cy="4659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Content Placeholder 4" descr="A graph with green and orange lines&#10;&#10;AI-generated content may be incorrect.">
            <a:extLst>
              <a:ext uri="{FF2B5EF4-FFF2-40B4-BE49-F238E27FC236}">
                <a16:creationId xmlns:a16="http://schemas.microsoft.com/office/drawing/2014/main" id="{CA7CE084-19FA-FCFD-1C0B-F18400C617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003" y="381108"/>
            <a:ext cx="6903720" cy="37154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5C6557-EFE6-1F2C-BD69-C736605AEBDF}"/>
              </a:ext>
            </a:extLst>
          </p:cNvPr>
          <p:cNvSpPr txBox="1"/>
          <p:nvPr/>
        </p:nvSpPr>
        <p:spPr>
          <a:xfrm>
            <a:off x="5340096" y="4096512"/>
            <a:ext cx="6703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time-series plot comparing the national average yield for Rice and Wheat. The plot visually confirms the decoupled, upward trajectory of productivity.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9986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3B41CB-39F1-348F-964C-9C94AB442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IN" sz="4100"/>
              <a:t>The Rainfall-Productivity Correlation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9641224-ECD1-EFB5-93AC-1DF14A16D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Core Insight: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At the national level, average monsoon rainfall is </a:t>
            </a:r>
            <a:r>
              <a:rPr lang="en-US" sz="2000" b="1" dirty="0"/>
              <a:t>not the primary driver</a:t>
            </a:r>
            <a:r>
              <a:rPr lang="en-US" sz="2000" dirty="0"/>
              <a:t> of the observed long-term yield growth.</a:t>
            </a: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0F168CE7-16FE-064F-27FD-065FFDDDB0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4917221"/>
              </p:ext>
            </p:extLst>
          </p:nvPr>
        </p:nvGraphicFramePr>
        <p:xfrm>
          <a:off x="6800986" y="744501"/>
          <a:ext cx="4747549" cy="5422548"/>
        </p:xfrm>
        <a:graphic>
          <a:graphicData uri="http://schemas.openxmlformats.org/drawingml/2006/table">
            <a:tbl>
              <a:tblPr firstRow="1" bandRow="1"/>
              <a:tblGrid>
                <a:gridCol w="1020155">
                  <a:extLst>
                    <a:ext uri="{9D8B030D-6E8A-4147-A177-3AD203B41FA5}">
                      <a16:colId xmlns:a16="http://schemas.microsoft.com/office/drawing/2014/main" val="1104652748"/>
                    </a:ext>
                  </a:extLst>
                </a:gridCol>
                <a:gridCol w="1926819">
                  <a:extLst>
                    <a:ext uri="{9D8B030D-6E8A-4147-A177-3AD203B41FA5}">
                      <a16:colId xmlns:a16="http://schemas.microsoft.com/office/drawing/2014/main" val="898598749"/>
                    </a:ext>
                  </a:extLst>
                </a:gridCol>
                <a:gridCol w="1800575">
                  <a:extLst>
                    <a:ext uri="{9D8B030D-6E8A-4147-A177-3AD203B41FA5}">
                      <a16:colId xmlns:a16="http://schemas.microsoft.com/office/drawing/2014/main" val="3443963506"/>
                    </a:ext>
                  </a:extLst>
                </a:gridCol>
              </a:tblGrid>
              <a:tr h="725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>
                          <a:effectLst/>
                          <a:latin typeface="Google Sans Text"/>
                        </a:rPr>
                        <a:t>Metric</a:t>
                      </a:r>
                      <a:endParaRPr lang="en-IN" sz="1400">
                        <a:effectLst/>
                        <a:latin typeface="Google Sans Text"/>
                      </a:endParaRPr>
                    </a:p>
                  </a:txBody>
                  <a:tcPr marL="71282" marR="71282" marT="35641" marB="35641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>
                          <a:effectLst/>
                          <a:latin typeface="Google Sans Text"/>
                        </a:rPr>
                        <a:t>Correlation with National Monsoon Rainfall</a:t>
                      </a:r>
                      <a:endParaRPr lang="en-US" sz="1400">
                        <a:effectLst/>
                        <a:latin typeface="Google Sans Text"/>
                      </a:endParaRPr>
                    </a:p>
                  </a:txBody>
                  <a:tcPr marL="71282" marR="71282" marT="35641" marB="35641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>
                          <a:effectLst/>
                          <a:latin typeface="Google Sans Text"/>
                        </a:rPr>
                        <a:t>Interpretation</a:t>
                      </a:r>
                      <a:endParaRPr lang="en-IN" sz="1400">
                        <a:effectLst/>
                        <a:latin typeface="Google Sans Text"/>
                      </a:endParaRPr>
                    </a:p>
                  </a:txBody>
                  <a:tcPr marL="71282" marR="71282" marT="35641" marB="35641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3550330"/>
                  </a:ext>
                </a:extLst>
              </a:tr>
              <a:tr h="114122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>
                          <a:effectLst/>
                          <a:latin typeface="Google Sans Text"/>
                        </a:rPr>
                        <a:t>Rice Yield</a:t>
                      </a:r>
                      <a:endParaRPr lang="en-IN" sz="1400">
                        <a:effectLst/>
                        <a:latin typeface="Google Sans Text"/>
                      </a:endParaRPr>
                    </a:p>
                  </a:txBody>
                  <a:tcPr marL="71282" marR="71282" marT="35641" marB="35641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>
                          <a:effectLst/>
                          <a:latin typeface="Google Sans Text"/>
                        </a:rPr>
                        <a:t>-0.0869</a:t>
                      </a:r>
                    </a:p>
                  </a:txBody>
                  <a:tcPr marL="71282" marR="71282" marT="35641" marB="35641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>
                          <a:effectLst/>
                          <a:latin typeface="Google Sans Text"/>
                        </a:rPr>
                        <a:t>Very weak negative correlation.</a:t>
                      </a:r>
                      <a:r>
                        <a:rPr lang="en-US" sz="1400">
                          <a:effectLst/>
                          <a:latin typeface="Google Sans Text"/>
                        </a:rPr>
                        <a:t> Rainfall is not a strong predictor of long-term national yield growth.</a:t>
                      </a:r>
                    </a:p>
                  </a:txBody>
                  <a:tcPr marL="71282" marR="71282" marT="35641" marB="35641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2769172"/>
                  </a:ext>
                </a:extLst>
              </a:tr>
              <a:tr h="134933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>
                          <a:effectLst/>
                          <a:latin typeface="Google Sans Text"/>
                        </a:rPr>
                        <a:t>Wheat Yield</a:t>
                      </a:r>
                      <a:endParaRPr lang="en-IN" sz="1400">
                        <a:effectLst/>
                        <a:latin typeface="Google Sans Text"/>
                      </a:endParaRPr>
                    </a:p>
                  </a:txBody>
                  <a:tcPr marL="71282" marR="71282" marT="35641" marB="35641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>
                          <a:effectLst/>
                          <a:latin typeface="Google Sans Text"/>
                        </a:rPr>
                        <a:t>-0.0870</a:t>
                      </a:r>
                    </a:p>
                  </a:txBody>
                  <a:tcPr marL="71282" marR="71282" marT="35641" marB="35641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>
                          <a:effectLst/>
                          <a:latin typeface="Google Sans Text"/>
                        </a:rPr>
                        <a:t>Very weak negative correlation.</a:t>
                      </a:r>
                      <a:r>
                        <a:rPr lang="en-US" sz="1400">
                          <a:effectLst/>
                          <a:latin typeface="Google Sans Text"/>
                        </a:rPr>
                        <a:t> The trend in Wheat yield is largely independent of national rainfall patterns.</a:t>
                      </a:r>
                    </a:p>
                  </a:txBody>
                  <a:tcPr marL="71282" marR="71282" marT="35641" marB="35641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516480"/>
                  </a:ext>
                </a:extLst>
              </a:tr>
              <a:tr h="21817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>
                          <a:effectLst/>
                          <a:latin typeface="Google Sans Text"/>
                        </a:rPr>
                        <a:t>Conclusion</a:t>
                      </a:r>
                      <a:endParaRPr lang="en-IN" sz="1400">
                        <a:effectLst/>
                        <a:latin typeface="Google Sans Text"/>
                      </a:endParaRPr>
                    </a:p>
                  </a:txBody>
                  <a:tcPr marL="71282" marR="71282" marT="35641" marB="35641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effectLst/>
                          <a:latin typeface="Google Sans Text"/>
                        </a:rPr>
                        <a:t>This weak correlation suggests that non-rain factors (e.g., irrigation, technology adoption, High Yielding Varieties, fertilizers) are the dominant drivers of agricultural productivity increases over this period.</a:t>
                      </a:r>
                    </a:p>
                  </a:txBody>
                  <a:tcPr marL="71282" marR="71282" marT="35641" marB="35641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sz="1400" dirty="0">
                        <a:effectLst/>
                        <a:latin typeface="Google Sans Text"/>
                      </a:endParaRPr>
                    </a:p>
                  </a:txBody>
                  <a:tcPr marL="71282" marR="71282" marT="35641" marB="35641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331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0403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947D87-6372-4E09-B5EB-054306499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IN" sz="4600"/>
              <a:t>Regional Performance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E44B54A-B12E-D2A7-D18B-4CEE16743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b="1"/>
              <a:t>Key Finding:</a:t>
            </a:r>
            <a:r>
              <a:rPr lang="en-US" sz="2200"/>
              <a:t> </a:t>
            </a:r>
          </a:p>
          <a:p>
            <a:pPr marL="0" indent="0">
              <a:buNone/>
            </a:pPr>
            <a:endParaRPr lang="en-US" sz="2200"/>
          </a:p>
          <a:p>
            <a:pPr marL="0" indent="0">
              <a:buNone/>
            </a:pPr>
            <a:r>
              <a:rPr lang="en-US" sz="2200"/>
              <a:t>States with the highest yields do not necessarily overlap with states receiving the highest monsoon rainfall, reinforcing the importance of localized irrigation and infrastructure.</a:t>
            </a:r>
          </a:p>
          <a:p>
            <a:pPr marL="0" indent="0">
              <a:buNone/>
            </a:pPr>
            <a:endParaRPr lang="en-US" sz="220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667EF65D-9006-5563-1789-86C34B1957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3865024"/>
              </p:ext>
            </p:extLst>
          </p:nvPr>
        </p:nvGraphicFramePr>
        <p:xfrm>
          <a:off x="4965291" y="640080"/>
          <a:ext cx="6281732" cy="55778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647199">
                  <a:extLst>
                    <a:ext uri="{9D8B030D-6E8A-4147-A177-3AD203B41FA5}">
                      <a16:colId xmlns:a16="http://schemas.microsoft.com/office/drawing/2014/main" val="3210222276"/>
                    </a:ext>
                  </a:extLst>
                </a:gridCol>
                <a:gridCol w="1485042">
                  <a:extLst>
                    <a:ext uri="{9D8B030D-6E8A-4147-A177-3AD203B41FA5}">
                      <a16:colId xmlns:a16="http://schemas.microsoft.com/office/drawing/2014/main" val="164311035"/>
                    </a:ext>
                  </a:extLst>
                </a:gridCol>
                <a:gridCol w="1647199">
                  <a:extLst>
                    <a:ext uri="{9D8B030D-6E8A-4147-A177-3AD203B41FA5}">
                      <a16:colId xmlns:a16="http://schemas.microsoft.com/office/drawing/2014/main" val="4100778668"/>
                    </a:ext>
                  </a:extLst>
                </a:gridCol>
                <a:gridCol w="1502292">
                  <a:extLst>
                    <a:ext uri="{9D8B030D-6E8A-4147-A177-3AD203B41FA5}">
                      <a16:colId xmlns:a16="http://schemas.microsoft.com/office/drawing/2014/main" val="1506601690"/>
                    </a:ext>
                  </a:extLst>
                </a:gridCol>
              </a:tblGrid>
              <a:tr h="1876727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Google Sans Text"/>
                        </a:rPr>
                        <a:t>Top 5 States: Average Rice Yield</a:t>
                      </a:r>
                      <a:endParaRPr lang="en-US" sz="20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387" marR="168232" marT="168232" marB="168232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2000" b="1" i="0" u="none" strike="noStrike">
                          <a:solidFill>
                            <a:srgbClr val="FFFFFF"/>
                          </a:solidFill>
                          <a:effectLst/>
                          <a:latin typeface="Google Sans Text"/>
                        </a:rPr>
                        <a:t>Avg. Yield (Kg per ha)</a:t>
                      </a:r>
                      <a:endParaRPr lang="en-IN" sz="20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387" marR="168232" marT="168232" marB="168232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Google Sans Text"/>
                        </a:rPr>
                        <a:t>Top 5 States: Average Monsoon Rainfall</a:t>
                      </a:r>
                      <a:endParaRPr lang="en-US" sz="20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387" marR="168232" marT="168232" marB="168232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2000" b="1" i="0" u="none" strike="noStrike">
                          <a:solidFill>
                            <a:srgbClr val="FFFFFF"/>
                          </a:solidFill>
                          <a:effectLst/>
                          <a:latin typeface="Google Sans Text"/>
                        </a:rPr>
                        <a:t>Avg. Rainfall (mm)</a:t>
                      </a:r>
                      <a:endParaRPr lang="en-IN" sz="20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387" marR="168232" marT="168232" marB="168232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88505"/>
                  </a:ext>
                </a:extLst>
              </a:tr>
              <a:tr h="680407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2000" b="1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Google Sans Text"/>
                        </a:rPr>
                        <a:t>Punjab</a:t>
                      </a:r>
                      <a:endParaRPr lang="en-IN" sz="20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387" marR="168232" marT="168232" marB="168232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20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Google Sans Text"/>
                        </a:rPr>
                        <a:t>3100.42</a:t>
                      </a:r>
                      <a:endParaRPr lang="en-IN" sz="20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387" marR="168232" marT="168232" marB="168232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2000" b="1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Google Sans Text"/>
                        </a:rPr>
                        <a:t>Kerala</a:t>
                      </a:r>
                      <a:endParaRPr lang="en-IN" sz="20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387" marR="168232" marT="168232" marB="168232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20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Google Sans Text"/>
                        </a:rPr>
                        <a:t>1916.86</a:t>
                      </a:r>
                      <a:endParaRPr lang="en-IN" sz="20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387" marR="168232" marT="168232" marB="168232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284089"/>
                  </a:ext>
                </a:extLst>
              </a:tr>
              <a:tr h="680407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2000" b="1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Google Sans Text"/>
                        </a:rPr>
                        <a:t>Tamil Nadu</a:t>
                      </a:r>
                      <a:endParaRPr lang="en-IN" sz="20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387" marR="168232" marT="168232" marB="168232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20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Google Sans Text"/>
                        </a:rPr>
                        <a:t>2813.90</a:t>
                      </a:r>
                      <a:endParaRPr lang="en-IN" sz="20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387" marR="168232" marT="168232" marB="168232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2000" b="1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Google Sans Text"/>
                        </a:rPr>
                        <a:t>Assam</a:t>
                      </a:r>
                      <a:endParaRPr lang="en-IN" sz="20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387" marR="168232" marT="168232" marB="168232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20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Google Sans Text"/>
                        </a:rPr>
                        <a:t>1613.04</a:t>
                      </a:r>
                      <a:endParaRPr lang="en-IN" sz="20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387" marR="168232" marT="168232" marB="168232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065893"/>
                  </a:ext>
                </a:extLst>
              </a:tr>
              <a:tr h="979487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2000" b="1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Google Sans Text"/>
                        </a:rPr>
                        <a:t>Andhra Pradesh</a:t>
                      </a:r>
                      <a:endParaRPr lang="en-IN" sz="20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387" marR="168232" marT="168232" marB="168232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20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Google Sans Text"/>
                        </a:rPr>
                        <a:t>2337.55</a:t>
                      </a:r>
                      <a:endParaRPr lang="en-IN" sz="20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387" marR="168232" marT="168232" marB="168232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2000" b="1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Google Sans Text"/>
                        </a:rPr>
                        <a:t>West Bengal</a:t>
                      </a:r>
                      <a:endParaRPr lang="en-IN" sz="20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387" marR="168232" marT="168232" marB="168232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20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Google Sans Text"/>
                        </a:rPr>
                        <a:t>1599.58</a:t>
                      </a:r>
                      <a:endParaRPr lang="en-IN" sz="20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387" marR="168232" marT="168232" marB="168232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624848"/>
                  </a:ext>
                </a:extLst>
              </a:tr>
              <a:tr h="680407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2000" b="1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Google Sans Text"/>
                        </a:rPr>
                        <a:t>Haryana</a:t>
                      </a:r>
                      <a:endParaRPr lang="en-IN" sz="20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387" marR="168232" marT="168232" marB="168232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20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Google Sans Text"/>
                        </a:rPr>
                        <a:t>2188.08</a:t>
                      </a:r>
                      <a:endParaRPr lang="en-IN" sz="20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387" marR="168232" marT="168232" marB="168232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2000" b="1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Google Sans Text"/>
                        </a:rPr>
                        <a:t>Karnataka</a:t>
                      </a:r>
                      <a:endParaRPr lang="en-IN" sz="20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387" marR="168232" marT="168232" marB="168232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20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Google Sans Text"/>
                        </a:rPr>
                        <a:t>1422.71</a:t>
                      </a:r>
                      <a:endParaRPr lang="en-IN" sz="20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387" marR="168232" marT="168232" marB="168232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658891"/>
                  </a:ext>
                </a:extLst>
              </a:tr>
              <a:tr h="680407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2000" b="1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Google Sans Text"/>
                        </a:rPr>
                        <a:t>Karnataka</a:t>
                      </a:r>
                      <a:endParaRPr lang="en-IN" sz="20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387" marR="168232" marT="168232" marB="168232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20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Google Sans Text"/>
                        </a:rPr>
                        <a:t>2151.54</a:t>
                      </a:r>
                      <a:endParaRPr lang="en-IN" sz="20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387" marR="168232" marT="168232" marB="168232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2000" b="1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Google Sans Text"/>
                        </a:rPr>
                        <a:t>Orissa</a:t>
                      </a:r>
                      <a:endParaRPr lang="en-IN" sz="20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387" marR="168232" marT="168232" marB="168232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20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Google Sans Text"/>
                        </a:rPr>
                        <a:t>1123.70</a:t>
                      </a:r>
                      <a:endParaRPr lang="en-IN" sz="20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0387" marR="168232" marT="168232" marB="168232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2229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1296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FFCEBA-C851-58A8-799B-D47E789B6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 &amp; Strategic Recommendations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7A17E06-48D8-3F30-D555-CEB76E0453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2375384"/>
              </p:ext>
            </p:extLst>
          </p:nvPr>
        </p:nvGraphicFramePr>
        <p:xfrm>
          <a:off x="4654296" y="752486"/>
          <a:ext cx="7214616" cy="5325599"/>
        </p:xfrm>
        <a:graphic>
          <a:graphicData uri="http://schemas.openxmlformats.org/drawingml/2006/table">
            <a:tbl>
              <a:tblPr/>
              <a:tblGrid>
                <a:gridCol w="3064973">
                  <a:extLst>
                    <a:ext uri="{9D8B030D-6E8A-4147-A177-3AD203B41FA5}">
                      <a16:colId xmlns:a16="http://schemas.microsoft.com/office/drawing/2014/main" val="1312675519"/>
                    </a:ext>
                  </a:extLst>
                </a:gridCol>
                <a:gridCol w="4149643">
                  <a:extLst>
                    <a:ext uri="{9D8B030D-6E8A-4147-A177-3AD203B41FA5}">
                      <a16:colId xmlns:a16="http://schemas.microsoft.com/office/drawing/2014/main" val="3286786872"/>
                    </a:ext>
                  </a:extLst>
                </a:gridCol>
              </a:tblGrid>
              <a:tr h="366135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600" b="1" i="0" u="none" strike="noStrike">
                          <a:effectLst/>
                          <a:latin typeface="Google Sans Text"/>
                        </a:rPr>
                        <a:t>Section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212" marR="83212" marT="41606" marB="4160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600" b="1" i="0" u="none" strike="noStrike">
                          <a:effectLst/>
                          <a:latin typeface="Google Sans Text"/>
                        </a:rPr>
                        <a:t>Content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212" marR="83212" marT="41606" marB="4160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283467"/>
                  </a:ext>
                </a:extLst>
              </a:tr>
              <a:tr h="1364685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600" b="1" i="0" u="none" strike="noStrike">
                          <a:effectLst/>
                          <a:latin typeface="Google Sans Text"/>
                        </a:rPr>
                        <a:t>Conclusion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212" marR="83212" marT="41606" marB="4160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0" i="0" u="none" strike="noStrike">
                          <a:effectLst/>
                          <a:latin typeface="Google Sans Text"/>
                        </a:rPr>
                        <a:t>National agricultural productivity growth (Rice &amp; Wheat) is robustly driven by technological and infrastructural advancements, minimizing the dependence on average monsoon rainfall at the macro level.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212" marR="83212" marT="41606" marB="4160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1875758"/>
                  </a:ext>
                </a:extLst>
              </a:tr>
              <a:tr h="1115047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600" b="1" i="0" u="none" strike="noStrike">
                          <a:effectLst/>
                          <a:latin typeface="Google Sans Text"/>
                        </a:rPr>
                        <a:t>Recommendations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212" marR="83212" marT="41606" marB="4160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600" b="0" i="0" u="none" strike="noStrike">
                          <a:effectLst/>
                          <a:latin typeface="Google Sans Text"/>
                        </a:rPr>
                        <a:t>1. </a:t>
                      </a:r>
                      <a:r>
                        <a:rPr lang="en-IN" sz="1600" b="1" i="0" u="none" strike="noStrike">
                          <a:effectLst/>
                          <a:latin typeface="Google Sans Text"/>
                        </a:rPr>
                        <a:t>Focus on Irrigation:</a:t>
                      </a:r>
                      <a:r>
                        <a:rPr lang="en-IN" sz="1600" b="0" i="0" u="none" strike="noStrike">
                          <a:effectLst/>
                          <a:latin typeface="Google Sans Text"/>
                        </a:rPr>
                        <a:t> Invest in modern, efficient irrigation techniques (e.g., drip, pivot) in high-yield states like Punjab and Haryana to secure output against local rainfall deficits.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212" marR="83212" marT="41606" marB="4160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1552423"/>
                  </a:ext>
                </a:extLst>
              </a:tr>
              <a:tr h="1364685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212" marR="83212" marT="41606" marB="4160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0" i="0" u="none" strike="noStrike">
                          <a:effectLst/>
                          <a:latin typeface="Google Sans Text"/>
                        </a:rPr>
                        <a:t>2. </a:t>
                      </a:r>
                      <a:r>
                        <a:rPr lang="en-US" sz="1600" b="1" i="0" u="none" strike="noStrike">
                          <a:effectLst/>
                          <a:latin typeface="Google Sans Text"/>
                        </a:rPr>
                        <a:t>Local Analysis:</a:t>
                      </a:r>
                      <a:r>
                        <a:rPr lang="en-US" sz="1600" b="0" i="0" u="none" strike="noStrike">
                          <a:effectLst/>
                          <a:latin typeface="Google Sans Text"/>
                        </a:rPr>
                        <a:t> Future analysis should focus on </a:t>
                      </a:r>
                      <a:r>
                        <a:rPr lang="en-US" sz="1600" b="1" i="0" u="none" strike="noStrike">
                          <a:effectLst/>
                          <a:latin typeface="Google Sans Text"/>
                        </a:rPr>
                        <a:t>district-level correlations</a:t>
                      </a:r>
                      <a:r>
                        <a:rPr lang="en-US" sz="1600" b="0" i="0" u="none" strike="noStrike">
                          <a:effectLst/>
                          <a:latin typeface="Google Sans Text"/>
                        </a:rPr>
                        <a:t> and the impact of </a:t>
                      </a:r>
                      <a:r>
                        <a:rPr lang="en-US" sz="1600" b="1" i="0" u="none" strike="noStrike">
                          <a:effectLst/>
                          <a:latin typeface="Google Sans Text"/>
                        </a:rPr>
                        <a:t>rainfall timing</a:t>
                      </a:r>
                      <a:r>
                        <a:rPr lang="en-US" sz="1600" b="0" i="0" u="none" strike="noStrike">
                          <a:effectLst/>
                          <a:latin typeface="Google Sans Text"/>
                        </a:rPr>
                        <a:t> (e.g., specific month correlation) to provide targeted, actionable advice for individual crop cycles.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212" marR="83212" marT="41606" marB="4160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724406"/>
                  </a:ext>
                </a:extLst>
              </a:tr>
              <a:tr h="1115047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212" marR="83212" marT="41606" marB="4160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0" i="0" u="none" strike="noStrike" dirty="0">
                          <a:effectLst/>
                          <a:latin typeface="Google Sans Text"/>
                        </a:rPr>
                        <a:t>3. </a:t>
                      </a:r>
                      <a:r>
                        <a:rPr lang="en-US" sz="1600" b="1" i="0" u="none" strike="noStrike" dirty="0">
                          <a:effectLst/>
                          <a:latin typeface="Google Sans Text"/>
                        </a:rPr>
                        <a:t>Mitigate Volatility:</a:t>
                      </a:r>
                      <a:r>
                        <a:rPr lang="en-US" sz="1600" b="0" i="0" u="none" strike="noStrike" dirty="0">
                          <a:effectLst/>
                          <a:latin typeface="Google Sans Text"/>
                        </a:rPr>
                        <a:t> Prioritize resilience strategies in high-rainfall volatility states (identified on Slide 3) to protect average yields from monsoon failures.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212" marR="83212" marT="41606" marB="4160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3753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9855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800F4257D07EA34B81D93C466F00FA53" ma:contentTypeVersion="4" ma:contentTypeDescription="新建文档。" ma:contentTypeScope="" ma:versionID="60dea43db26f9530be7604954fcc9d4c">
  <xsd:schema xmlns:xsd="http://www.w3.org/2001/XMLSchema" xmlns:xs="http://www.w3.org/2001/XMLSchema" xmlns:p="http://schemas.microsoft.com/office/2006/metadata/properties" xmlns:ns3="ee56b46c-1f4a-44ad-9e00-4d2f9258e40f" targetNamespace="http://schemas.microsoft.com/office/2006/metadata/properties" ma:root="true" ma:fieldsID="18d3d83063b8011bf023ade23c6fc297" ns3:_="">
    <xsd:import namespace="ee56b46c-1f4a-44ad-9e00-4d2f9258e40f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56b46c-1f4a-44ad-9e00-4d2f9258e40f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8D17F95-182F-4D28-BF07-5FDB71737E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e56b46c-1f4a-44ad-9e00-4d2f9258e4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C27563-CC33-44E9-8DB7-C8C8547546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D7F5FC-CBAC-4A01-BC60-52149062825F}">
  <ds:schemaRefs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ee56b46c-1f4a-44ad-9e00-4d2f9258e40f"/>
    <ds:schemaRef ds:uri="http://purl.org/dc/elements/1.1/"/>
    <ds:schemaRef ds:uri="http://purl.org/dc/terms/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531</Words>
  <Application>Microsoft Office PowerPoint</Application>
  <PresentationFormat>Widescreen</PresentationFormat>
  <Paragraphs>68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Google Sans Text</vt:lpstr>
      <vt:lpstr>Office Theme</vt:lpstr>
      <vt:lpstr>Agricultural Productivity &amp; Rainfall Analysis</vt:lpstr>
      <vt:lpstr>Primary Objective: To analyze the long-term national relationship between monsoon rainfall and major crop yields (Rice and Wheat) to identify the key drivers of productivity growth.</vt:lpstr>
      <vt:lpstr>Rainfall Pattern Analysis (National Trend)</vt:lpstr>
      <vt:lpstr>Agricultural Productivity Trend</vt:lpstr>
      <vt:lpstr>The Rainfall-Productivity Correlation</vt:lpstr>
      <vt:lpstr>Regional Performance</vt:lpstr>
      <vt:lpstr>Conclusion &amp; Strategic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Office</dc:creator>
  <cp:lastModifiedBy>Office</cp:lastModifiedBy>
  <cp:revision>1</cp:revision>
  <dcterms:created xsi:type="dcterms:W3CDTF">2025-10-26T15:56:49Z</dcterms:created>
  <dcterms:modified xsi:type="dcterms:W3CDTF">2025-10-26T16:23:21Z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0x010100800F4257D07EA34B81D93C466F00FA53</vt:lpwstr>
  </property>
</Properties>
</file>