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7"/>
  </p:notesMasterIdLst>
  <p:handoutMasterIdLst>
    <p:handoutMasterId r:id="rId18"/>
  </p:handoutMasterIdLst>
  <p:sldIdLst>
    <p:sldId id="307" r:id="rId5"/>
    <p:sldId id="410" r:id="rId6"/>
    <p:sldId id="433" r:id="rId7"/>
    <p:sldId id="434" r:id="rId8"/>
    <p:sldId id="435" r:id="rId9"/>
    <p:sldId id="436" r:id="rId10"/>
    <p:sldId id="3467" r:id="rId11"/>
    <p:sldId id="412" r:id="rId12"/>
    <p:sldId id="411" r:id="rId13"/>
    <p:sldId id="437" r:id="rId14"/>
    <p:sldId id="402" r:id="rId15"/>
    <p:sldId id="271" r:id="rId16"/>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00000"/>
    <a:srgbClr val="A3A3A3"/>
    <a:srgbClr val="C2C2C2"/>
    <a:srgbClr val="7F7F7F"/>
    <a:srgbClr val="595959"/>
    <a:srgbClr val="404040"/>
    <a:srgbClr val="F2F2F2"/>
    <a:srgbClr val="D9D9D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05" autoAdjust="0"/>
    <p:restoredTop sz="94690"/>
  </p:normalViewPr>
  <p:slideViewPr>
    <p:cSldViewPr snapToObjects="1" showGuides="1">
      <p:cViewPr varScale="1">
        <p:scale>
          <a:sx n="60" d="100"/>
          <a:sy n="60" d="100"/>
        </p:scale>
        <p:origin x="894" y="7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10/1/2020</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10/1/2020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s.oracle.com/mobile/oracle-hat-tric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328941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Historically speaking, prior to MXDP, its predecessor was Mobile Application Development Platforms (MADP), of which, Oracle was also “named a leader” for the previous </a:t>
            </a:r>
            <a:r>
              <a:rPr lang="en-US" sz="1200" b="0" i="0" u="none" strike="noStrike" kern="1200">
                <a:solidFill>
                  <a:schemeClr val="tx1"/>
                </a:solidFill>
                <a:effectLst/>
                <a:latin typeface="+mn-lt"/>
                <a:ea typeface="+mn-ea"/>
                <a:cs typeface="+mn-cs"/>
                <a:hlinkClick r:id="rId3"/>
              </a:rPr>
              <a:t>2 years, back to back</a:t>
            </a:r>
            <a:r>
              <a:rPr lang="en-US" sz="1200" b="0" i="0" u="none" strike="noStrike" kern="1200">
                <a:solidFill>
                  <a:schemeClr val="tx1"/>
                </a:solidFill>
                <a:effectLst/>
                <a:latin typeface="+mn-lt"/>
                <a:ea typeface="+mn-ea"/>
                <a:cs typeface="+mn-cs"/>
              </a:rPr>
              <a:t> and hence the 3-peat</a:t>
            </a:r>
            <a:r>
              <a:rPr lang="en-US" sz="1200" b="0" i="0" kern="1200">
                <a:solidFill>
                  <a:schemeClr val="tx1"/>
                </a:solidFill>
                <a:effectLst/>
                <a:latin typeface="+mn-lt"/>
                <a:ea typeface="+mn-ea"/>
                <a:cs typeface="+mn-cs"/>
              </a:rPr>
              <a:t>. Gartner recognized that market trends were changing and the previous title was too focused on mobile and needed to be updated to reflect evolving trends that reached beyond mobile and include progressive web apps, conversational apps (chatbots) and immersive apps (AR/VR) - as the types of apps people were using to engage businesses. We absolutely agree – especially considering the growth in AI powered conversational interfaces</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DACC16FB-9D68-C74B-AABD-CDFC2ED74F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566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1802249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767850"/>
            <a:ext cx="8442957" cy="3246110"/>
          </a:xfrm>
        </p:spPr>
        <p:txBody>
          <a:bodyPr anchor="b" anchorCtr="0">
            <a:noAutofit/>
          </a:bodyPr>
          <a:lstStyle>
            <a:lvl1pPr>
              <a:defRPr sz="6000">
                <a:solidFill>
                  <a:schemeClr val="accent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5334000"/>
            <a:ext cx="8442957"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2020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 2020</a:t>
            </a:fld>
            <a:endParaRPr lang="en-US" sz="1400" b="0" dirty="0">
              <a:solidFill>
                <a:schemeClr val="tx1"/>
              </a:solidFill>
            </a:endParaRPr>
          </a:p>
        </p:txBody>
      </p:sp>
      <p:sp>
        <p:nvSpPr>
          <p:cNvPr id="44" name="Freeform 9">
            <a:extLst>
              <a:ext uri="{FF2B5EF4-FFF2-40B4-BE49-F238E27FC236}">
                <a16:creationId xmlns:a16="http://schemas.microsoft.com/office/drawing/2014/main" id="{276DE3C4-4C5A-4758-854B-70C699DB392B}"/>
              </a:ext>
            </a:extLst>
          </p:cNvPr>
          <p:cNvSpPr>
            <a:spLocks noChangeAspect="1"/>
          </p:cNvSpPr>
          <p:nvPr userDrawn="1"/>
        </p:nvSpPr>
        <p:spPr bwMode="black">
          <a:xfrm rot="5400000">
            <a:off x="9067514" y="1615788"/>
            <a:ext cx="6207082" cy="4918690"/>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46" name="Graphic 45">
            <a:extLst>
              <a:ext uri="{FF2B5EF4-FFF2-40B4-BE49-F238E27FC236}">
                <a16:creationId xmlns:a16="http://schemas.microsoft.com/office/drawing/2014/main" id="{84EB0626-3451-466B-BAD4-AD071BB235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6760" y="1122045"/>
            <a:ext cx="3793799" cy="404671"/>
          </a:xfrm>
          <a:prstGeom prst="rect">
            <a:avLst/>
          </a:prstGeom>
        </p:spPr>
      </p:pic>
    </p:spTree>
    <p:extLst>
      <p:ext uri="{BB962C8B-B14F-4D97-AF65-F5344CB8AC3E}">
        <p14:creationId xmlns:p14="http://schemas.microsoft.com/office/powerpoint/2010/main" val="22752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75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920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276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340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dirty="0"/>
              <a:t>Click icon to add picture</a:t>
            </a:r>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1, 2020</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2020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2" name="Graphic 41">
            <a:extLst>
              <a:ext uri="{FF2B5EF4-FFF2-40B4-BE49-F238E27FC236}">
                <a16:creationId xmlns:a16="http://schemas.microsoft.com/office/drawing/2014/main" id="{9D282515-3596-48DA-9790-0C9B60823C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299" y="7641776"/>
            <a:ext cx="1776913" cy="189537"/>
          </a:xfrm>
          <a:prstGeom prst="rect">
            <a:avLst/>
          </a:prstGeom>
        </p:spPr>
      </p:pic>
    </p:spTree>
    <p:extLst>
      <p:ext uri="{BB962C8B-B14F-4D97-AF65-F5344CB8AC3E}">
        <p14:creationId xmlns:p14="http://schemas.microsoft.com/office/powerpoint/2010/main" val="273857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rgbClr val="702B9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Tree>
    <p:extLst>
      <p:ext uri="{BB962C8B-B14F-4D97-AF65-F5344CB8AC3E}">
        <p14:creationId xmlns:p14="http://schemas.microsoft.com/office/powerpoint/2010/main" val="3146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accent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1, 2020</a:t>
            </a:fld>
            <a:endParaRPr lang="en-US" sz="1100" b="0" dirty="0">
              <a:solidFill>
                <a:schemeClr val="tx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2020 DXC Technology Company. All rights reserved.</a:t>
            </a:r>
          </a:p>
        </p:txBody>
      </p:sp>
      <p:pic>
        <p:nvPicPr>
          <p:cNvPr id="45" name="Graphic 44">
            <a:extLst>
              <a:ext uri="{FF2B5EF4-FFF2-40B4-BE49-F238E27FC236}">
                <a16:creationId xmlns:a16="http://schemas.microsoft.com/office/drawing/2014/main" id="{C7A39A22-1768-4976-8630-D8F60D5B17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299" y="7641776"/>
            <a:ext cx="1776913" cy="189537"/>
          </a:xfrm>
          <a:prstGeom prst="rect">
            <a:avLst/>
          </a:prstGeom>
        </p:spPr>
      </p:pic>
    </p:spTree>
    <p:extLst>
      <p:ext uri="{BB962C8B-B14F-4D97-AF65-F5344CB8AC3E}">
        <p14:creationId xmlns:p14="http://schemas.microsoft.com/office/powerpoint/2010/main" val="405046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amp;A Slide">
    <p:bg>
      <p:bgPr>
        <a:solidFill>
          <a:schemeClr val="bg1"/>
        </a:solidFill>
        <a:effectLst/>
      </p:bgPr>
    </p:bg>
    <p:spTree>
      <p:nvGrpSpPr>
        <p:cNvPr id="1" name=""/>
        <p:cNvGrpSpPr/>
        <p:nvPr/>
      </p:nvGrpSpPr>
      <p:grpSpPr>
        <a:xfrm>
          <a:off x="0" y="0"/>
          <a:ext cx="0" cy="0"/>
          <a:chOff x="0" y="0"/>
          <a:chExt cx="0" cy="0"/>
        </a:xfrm>
      </p:grpSpPr>
      <p:pic>
        <p:nvPicPr>
          <p:cNvPr id="50" name="Picture 49" descr="A picture containing table, utensil, indoor, computer&#10;&#10;Description automatically generated">
            <a:extLst>
              <a:ext uri="{FF2B5EF4-FFF2-40B4-BE49-F238E27FC236}">
                <a16:creationId xmlns:a16="http://schemas.microsoft.com/office/drawing/2014/main" id="{E15F0233-9B11-4B4B-B300-723C12362B6F}"/>
              </a:ext>
            </a:extLst>
          </p:cNvPr>
          <p:cNvPicPr>
            <a:picLocks noChangeAspect="1"/>
          </p:cNvPicPr>
          <p:nvPr userDrawn="1"/>
        </p:nvPicPr>
        <p:blipFill rotWithShape="1">
          <a:blip r:embed="rId2"/>
          <a:srcRect l="1" r="27510"/>
          <a:stretch/>
        </p:blipFill>
        <p:spPr>
          <a:xfrm>
            <a:off x="5297043" y="0"/>
            <a:ext cx="9333357"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8321026" cy="3945092"/>
          </a:xfrm>
        </p:spPr>
        <p:txBody>
          <a:bodyPr anchor="b" anchorCtr="0">
            <a:noAutofit/>
          </a:bodyPr>
          <a:lstStyle>
            <a:lvl1pPr>
              <a:defRPr sz="7200">
                <a:solidFill>
                  <a:schemeClr val="accent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490728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1, 2020</a:t>
            </a:fld>
            <a:endParaRPr lang="en-US" sz="1100" b="0" dirty="0">
              <a:solidFill>
                <a:schemeClr val="tx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2020 DXC Technology Company. All rights reserved.</a:t>
            </a:r>
          </a:p>
        </p:txBody>
      </p:sp>
      <p:pic>
        <p:nvPicPr>
          <p:cNvPr id="45" name="Graphic 44">
            <a:extLst>
              <a:ext uri="{FF2B5EF4-FFF2-40B4-BE49-F238E27FC236}">
                <a16:creationId xmlns:a16="http://schemas.microsoft.com/office/drawing/2014/main" id="{C7A39A22-1768-4976-8630-D8F60D5B17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5299" y="7641776"/>
            <a:ext cx="1776913" cy="189537"/>
          </a:xfrm>
          <a:prstGeom prst="rect">
            <a:avLst/>
          </a:prstGeom>
        </p:spPr>
      </p:pic>
    </p:spTree>
    <p:extLst>
      <p:ext uri="{BB962C8B-B14F-4D97-AF65-F5344CB8AC3E}">
        <p14:creationId xmlns:p14="http://schemas.microsoft.com/office/powerpoint/2010/main" val="14176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dirty="0"/>
              <a:t>Click icon to add picture</a:t>
            </a:r>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1, 2020</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2020 DXC Technology Company. All rights reserved.</a:t>
            </a:r>
          </a:p>
        </p:txBody>
      </p:sp>
    </p:spTree>
    <p:extLst>
      <p:ext uri="{BB962C8B-B14F-4D97-AF65-F5344CB8AC3E}">
        <p14:creationId xmlns:p14="http://schemas.microsoft.com/office/powerpoint/2010/main" val="231075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accent1"/>
                </a:solidFill>
              </a:defRPr>
            </a:lvl1pPr>
            <a:lvl2pPr marL="0" indent="0">
              <a:spcBef>
                <a:spcPts val="900"/>
              </a:spcBef>
              <a:buFontTx/>
              <a:buNone/>
              <a:defRPr>
                <a:solidFill>
                  <a:schemeClr val="accent1"/>
                </a:solidFill>
              </a:defRPr>
            </a:lvl2pPr>
            <a:lvl3pPr marL="0" indent="0">
              <a:spcBef>
                <a:spcPts val="900"/>
              </a:spcBef>
              <a:buFontTx/>
              <a:buNone/>
              <a:defRPr>
                <a:solidFill>
                  <a:schemeClr val="accent1"/>
                </a:solidFill>
              </a:defRPr>
            </a:lvl3pPr>
            <a:lvl4pPr marL="0" indent="0">
              <a:spcBef>
                <a:spcPts val="900"/>
              </a:spcBef>
              <a:buFontTx/>
              <a:buNone/>
              <a:defRPr>
                <a:solidFill>
                  <a:schemeClr val="accent1"/>
                </a:solidFill>
              </a:defRPr>
            </a:lvl4pPr>
            <a:lvl5pPr marL="0" indent="0">
              <a:spcBef>
                <a:spcPts val="900"/>
              </a:spcBef>
              <a:buFontTx/>
              <a:buNone/>
              <a:defRPr>
                <a:solidFill>
                  <a:schemeClr val="accent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2020 DXC Technology Company. All rights reserved.</a:t>
            </a:r>
          </a:p>
        </p:txBody>
      </p:sp>
      <p:pic>
        <p:nvPicPr>
          <p:cNvPr id="38" name="Graphic 37">
            <a:extLst>
              <a:ext uri="{FF2B5EF4-FFF2-40B4-BE49-F238E27FC236}">
                <a16:creationId xmlns:a16="http://schemas.microsoft.com/office/drawing/2014/main" id="{BE1299B5-7243-43AA-A037-8CD67B96FA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299" y="7585202"/>
            <a:ext cx="2351949" cy="250874"/>
          </a:xfrm>
          <a:prstGeom prst="rect">
            <a:avLst/>
          </a:prstGeom>
        </p:spPr>
      </p:pic>
    </p:spTree>
    <p:extLst>
      <p:ext uri="{BB962C8B-B14F-4D97-AF65-F5344CB8AC3E}">
        <p14:creationId xmlns:p14="http://schemas.microsoft.com/office/powerpoint/2010/main" val="2303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9_Title Slide 04">
    <p:bg>
      <p:bgPr>
        <a:solidFill>
          <a:schemeClr val="accent1"/>
        </a:solidFill>
        <a:effectLst/>
      </p:bgPr>
    </p:bg>
    <p:spTree>
      <p:nvGrpSpPr>
        <p:cNvPr id="1" name=""/>
        <p:cNvGrpSpPr/>
        <p:nvPr/>
      </p:nvGrpSpPr>
      <p:grpSpPr>
        <a:xfrm>
          <a:off x="0" y="0"/>
          <a:ext cx="0" cy="0"/>
          <a:chOff x="0" y="0"/>
          <a:chExt cx="0" cy="0"/>
        </a:xfrm>
      </p:grpSpPr>
      <p:pic>
        <p:nvPicPr>
          <p:cNvPr id="55" name="Picture 54" descr="The inside of a building&#10;&#10;Description automatically generated">
            <a:extLst>
              <a:ext uri="{FF2B5EF4-FFF2-40B4-BE49-F238E27FC236}">
                <a16:creationId xmlns:a16="http://schemas.microsoft.com/office/drawing/2014/main" id="{54EFA3D2-7B07-4663-A6F3-18A4F4CF1B60}"/>
              </a:ext>
            </a:extLst>
          </p:cNvPr>
          <p:cNvPicPr>
            <a:picLocks noChangeAspect="1"/>
          </p:cNvPicPr>
          <p:nvPr userDrawn="1"/>
        </p:nvPicPr>
        <p:blipFill rotWithShape="1">
          <a:blip r:embed="rId2"/>
          <a:srcRect r="5123"/>
          <a:stretch/>
        </p:blipFill>
        <p:spPr>
          <a:xfrm>
            <a:off x="2918340" y="0"/>
            <a:ext cx="11712059" cy="8229600"/>
          </a:xfrm>
          <a:prstGeom prst="rect">
            <a:avLst/>
          </a:prstGeom>
        </p:spPr>
      </p:pic>
      <p:sp>
        <p:nvSpPr>
          <p:cNvPr id="49" name="Rectangle 48">
            <a:extLst>
              <a:ext uri="{FF2B5EF4-FFF2-40B4-BE49-F238E27FC236}">
                <a16:creationId xmlns:a16="http://schemas.microsoft.com/office/drawing/2014/main" id="{EADB6A7E-60AE-448E-9E4B-1085E5C43926}"/>
              </a:ext>
            </a:extLst>
          </p:cNvPr>
          <p:cNvSpPr/>
          <p:nvPr userDrawn="1"/>
        </p:nvSpPr>
        <p:spPr>
          <a:xfrm>
            <a:off x="0" y="933462"/>
            <a:ext cx="3371850" cy="7296134"/>
          </a:xfrm>
          <a:prstGeom prst="rect">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0CF99E66-933C-4F36-AC84-02691BE4535B}"/>
              </a:ext>
            </a:extLst>
          </p:cNvPr>
          <p:cNvSpPr/>
          <p:nvPr userDrawn="1"/>
        </p:nvSpPr>
        <p:spPr>
          <a:xfrm rot="10800000" flipH="1">
            <a:off x="0" y="1"/>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6" name="Freeform: Shape 55">
            <a:extLst>
              <a:ext uri="{FF2B5EF4-FFF2-40B4-BE49-F238E27FC236}">
                <a16:creationId xmlns:a16="http://schemas.microsoft.com/office/drawing/2014/main" id="{14A276F4-6741-4331-A096-1D38D5D56942}"/>
              </a:ext>
            </a:extLst>
          </p:cNvPr>
          <p:cNvSpPr/>
          <p:nvPr userDrawn="1"/>
        </p:nvSpPr>
        <p:spPr>
          <a:xfrm flipH="1">
            <a:off x="-9295" y="5902322"/>
            <a:ext cx="6763811" cy="2327278"/>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userDrawn="1">
            <p:ph type="ctrTitle"/>
          </p:nvPr>
        </p:nvSpPr>
        <p:spPr>
          <a:xfrm>
            <a:off x="1583031" y="1188296"/>
            <a:ext cx="5226887" cy="1956042"/>
          </a:xfrm>
        </p:spPr>
        <p:txBody>
          <a:bodyPr anchor="b" anchorCtr="0">
            <a:noAutofit/>
          </a:bodyPr>
          <a:lstStyle>
            <a:lvl1pPr>
              <a:defRPr sz="4400">
                <a:solidFill>
                  <a:schemeClr val="accent1"/>
                </a:solidFill>
              </a:defRPr>
            </a:lvl1pPr>
          </a:lstStyle>
          <a:p>
            <a:r>
              <a:rPr lang="en-US"/>
              <a:t>Click to edit Master title style</a:t>
            </a:r>
          </a:p>
        </p:txBody>
      </p:sp>
      <p:sp>
        <p:nvSpPr>
          <p:cNvPr id="16" name="Subtitle 2"/>
          <p:cNvSpPr>
            <a:spLocks noGrp="1"/>
          </p:cNvSpPr>
          <p:nvPr userDrawn="1">
            <p:ph type="subTitle" idx="1"/>
          </p:nvPr>
        </p:nvSpPr>
        <p:spPr>
          <a:xfrm>
            <a:off x="1583031" y="3477078"/>
            <a:ext cx="4874461" cy="914400"/>
          </a:xfrm>
        </p:spPr>
        <p:txBody>
          <a:bodyPr>
            <a:noAutofit/>
          </a:bodyPr>
          <a:lstStyle>
            <a:lvl1pPr marL="0" indent="0" algn="l">
              <a:spcBef>
                <a:spcPts val="0"/>
              </a:spcBef>
              <a:buNone/>
              <a:defRPr sz="24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48" name="Graphic 47">
            <a:extLst>
              <a:ext uri="{FF2B5EF4-FFF2-40B4-BE49-F238E27FC236}">
                <a16:creationId xmlns:a16="http://schemas.microsoft.com/office/drawing/2014/main" id="{6B647888-CF39-41AB-8553-0C42A3CCDC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78298" y="737810"/>
            <a:ext cx="2725284" cy="290696"/>
          </a:xfrm>
          <a:prstGeom prst="rect">
            <a:avLst/>
          </a:prstGeom>
        </p:spPr>
      </p:pic>
      <p:sp>
        <p:nvSpPr>
          <p:cNvPr id="47" name="Footer Placeholder 4">
            <a:extLst>
              <a:ext uri="{FF2B5EF4-FFF2-40B4-BE49-F238E27FC236}">
                <a16:creationId xmlns:a16="http://schemas.microsoft.com/office/drawing/2014/main" id="{1B53AC87-1F47-48AE-8A1F-ED2018739D00}"/>
              </a:ext>
            </a:extLst>
          </p:cNvPr>
          <p:cNvSpPr txBox="1">
            <a:spLocks/>
          </p:cNvSpPr>
          <p:nvPr userDrawn="1"/>
        </p:nvSpPr>
        <p:spPr>
          <a:xfrm>
            <a:off x="8943975"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2020 DXC Technology Company. All rights reserved.</a:t>
            </a:r>
          </a:p>
        </p:txBody>
      </p:sp>
    </p:spTree>
    <p:extLst>
      <p:ext uri="{BB962C8B-B14F-4D97-AF65-F5344CB8AC3E}">
        <p14:creationId xmlns:p14="http://schemas.microsoft.com/office/powerpoint/2010/main" val="290187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End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2020 DXC Technology Company. All rights reserved.</a:t>
            </a:r>
          </a:p>
        </p:txBody>
      </p:sp>
      <p:sp>
        <p:nvSpPr>
          <p:cNvPr id="41" name="Freeform 9">
            <a:extLst>
              <a:ext uri="{FF2B5EF4-FFF2-40B4-BE49-F238E27FC236}">
                <a16:creationId xmlns:a16="http://schemas.microsoft.com/office/drawing/2014/main" id="{6B861B40-28F2-4009-8306-AE5D4F00192F}"/>
              </a:ext>
            </a:extLst>
          </p:cNvPr>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pic>
        <p:nvPicPr>
          <p:cNvPr id="38" name="Graphic 37">
            <a:extLst>
              <a:ext uri="{FF2B5EF4-FFF2-40B4-BE49-F238E27FC236}">
                <a16:creationId xmlns:a16="http://schemas.microsoft.com/office/drawing/2014/main" id="{3C44CBD1-3D4E-45C5-92C8-9A46F52B9F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4659" y="3733810"/>
            <a:ext cx="8260581" cy="881127"/>
          </a:xfrm>
          <a:prstGeom prst="rect">
            <a:avLst/>
          </a:prstGeom>
        </p:spPr>
      </p:pic>
    </p:spTree>
    <p:extLst>
      <p:ext uri="{BB962C8B-B14F-4D97-AF65-F5344CB8AC3E}">
        <p14:creationId xmlns:p14="http://schemas.microsoft.com/office/powerpoint/2010/main" val="259921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a:blip r:embed="rId2">
            <a:alphaModFix amt="50000"/>
            <a:extLst>
              <a:ext uri="{28A0092B-C50C-407E-A947-70E740481C1C}">
                <a14:useLocalDpi xmlns:a14="http://schemas.microsoft.com/office/drawing/2010/main"/>
              </a:ext>
            </a:extLst>
          </a:blip>
          <a:srcRect r="48641"/>
          <a:stretch>
            <a:fillRect/>
          </a:stretch>
        </p:blipFill>
        <p:spPr>
          <a:xfrm>
            <a:off x="11857694" y="625450"/>
            <a:ext cx="2772707" cy="2042173"/>
          </a:xfrm>
          <a:prstGeom prst="rect">
            <a:avLst/>
          </a:prstGeom>
        </p:spPr>
      </p:pic>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914400" y="7708392"/>
            <a:ext cx="438912" cy="438912"/>
          </a:xfrm>
          <a:prstGeom prst="rect">
            <a:avLst/>
          </a:prstGeom>
        </p:spPr>
        <p:txBody>
          <a:bodyPr vert="horz" lIns="0" tIns="0" rIns="0" bIns="0" rtlCol="0" anchor="ctr"/>
          <a:lstStyle>
            <a:lvl1pPr algn="l">
              <a:defRPr sz="1200">
                <a:solidFill>
                  <a:srgbClr val="8B8580"/>
                </a:solidFill>
              </a:defRPr>
            </a:lvl1pPr>
          </a:lstStyle>
          <a:p>
            <a:fld id="{345D60D9-5372-5F40-9443-0F9AE5BDC3C8}" type="slidenum">
              <a:rPr lang="en-US" smtClean="0"/>
              <a:t>‹#›</a:t>
            </a:fld>
            <a:endParaRPr lang="en-US"/>
          </a:p>
        </p:txBody>
      </p:sp>
      <p:sp>
        <p:nvSpPr>
          <p:cNvPr id="18" name="Footer">
            <a:extLst>
              <a:ext uri="{FF2B5EF4-FFF2-40B4-BE49-F238E27FC236}">
                <a16:creationId xmlns:a16="http://schemas.microsoft.com/office/drawing/2014/main" id="{FB0664B7-AC2A-2146-8E19-B38024F76F44}"/>
              </a:ext>
            </a:extLst>
          </p:cNvPr>
          <p:cNvSpPr>
            <a:spLocks noGrp="1"/>
          </p:cNvSpPr>
          <p:nvPr>
            <p:ph type="ftr" sz="quarter" idx="3"/>
          </p:nvPr>
        </p:nvSpPr>
        <p:spPr>
          <a:xfrm>
            <a:off x="1353312" y="7708774"/>
            <a:ext cx="4825346" cy="438150"/>
          </a:xfrm>
          <a:prstGeom prst="rect">
            <a:avLst/>
          </a:prstGeom>
        </p:spPr>
        <p:txBody>
          <a:bodyPr vert="horz" lIns="0" tIns="0" rIns="0" bIns="0" rtlCol="0" anchor="ctr"/>
          <a:lstStyle>
            <a:lvl1pPr algn="l">
              <a:defRPr sz="1200">
                <a:solidFill>
                  <a:srgbClr val="8B8580"/>
                </a:solidFill>
              </a:defRPr>
            </a:lvl1pPr>
          </a:lstStyle>
          <a:p>
            <a:r>
              <a:rPr lang="en-US"/>
              <a:t>Copyright © 2019 Oracle and/or its affiliates.</a:t>
            </a:r>
          </a:p>
        </p:txBody>
      </p:sp>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419734" y="7626096"/>
            <a:ext cx="603504" cy="603504"/>
          </a:xfrm>
          <a:prstGeom prst="rect">
            <a:avLst/>
          </a:prstGeom>
        </p:spPr>
      </p:pic>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7615128" y="2205533"/>
            <a:ext cx="6100877" cy="51133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910741" y="2205533"/>
            <a:ext cx="6100877" cy="51133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23" name="Accent Mark">
            <a:extLst>
              <a:ext uri="{FF2B5EF4-FFF2-40B4-BE49-F238E27FC236}">
                <a16:creationId xmlns:a16="http://schemas.microsoft.com/office/drawing/2014/main" id="{41922730-243C-E841-A960-EDBFD169F158}"/>
              </a:ext>
            </a:extLst>
          </p:cNvPr>
          <p:cNvCxnSpPr/>
          <p:nvPr userDrawn="1"/>
        </p:nvCxnSpPr>
        <p:spPr>
          <a:xfrm flipH="1">
            <a:off x="921714" y="1901951"/>
            <a:ext cx="384048"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914400" y="1200504"/>
            <a:ext cx="12805258" cy="396648"/>
          </a:xfrm>
          <a:prstGeom prst="rect">
            <a:avLst/>
          </a:prstGeom>
        </p:spPr>
        <p:txBody>
          <a:bodyPr lIns="0">
            <a:noAutofit/>
          </a:bodyPr>
          <a:lstStyle>
            <a:lvl1pPr marL="0" indent="0">
              <a:spcAft>
                <a:spcPct val="0"/>
              </a:spcAft>
              <a:buNone/>
              <a:defRPr sz="2400" b="0" i="0">
                <a:solidFill>
                  <a:schemeClr val="bg1"/>
                </a:solidFill>
                <a:latin typeface="Oracle Sans" panose="020B0503020204020204" pitchFamily="34" charset="0"/>
                <a:cs typeface="Oracle Sans" panose="020B0503020204020204" pitchFamily="34" charset="0"/>
              </a:defRPr>
            </a:lvl1pPr>
          </a:lstStyle>
          <a:p>
            <a:pPr lvl="0"/>
            <a:r>
              <a:rPr lang="en-US"/>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914400" y="609600"/>
            <a:ext cx="12805258" cy="590524"/>
          </a:xfrm>
        </p:spPr>
        <p:txBody>
          <a:bodyPr vert="horz" lIns="0" tIns="0" rIns="0" bIns="0" rtlCol="0" anchor="b">
            <a:noAutofit/>
          </a:bodyPr>
          <a:lstStyle>
            <a:lvl1pPr>
              <a:defRPr lang="en-US" sz="288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200"/>
              </a:spcBef>
              <a:buFont typeface="Arial" panose="020B0604020202020204" pitchFamily="34" charset="0"/>
            </a:pPr>
            <a:r>
              <a:rPr lang="en-US"/>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4630400" cy="304800"/>
          </a:xfrm>
          <a:prstGeom prst="rect">
            <a:avLst/>
          </a:prstGeom>
        </p:spPr>
      </p:pic>
    </p:spTree>
    <p:extLst>
      <p:ext uri="{BB962C8B-B14F-4D97-AF65-F5344CB8AC3E}">
        <p14:creationId xmlns:p14="http://schemas.microsoft.com/office/powerpoint/2010/main" val="35892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Title Slide 04">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building, tower&#10;&#10;Description automatically generated">
            <a:extLst>
              <a:ext uri="{FF2B5EF4-FFF2-40B4-BE49-F238E27FC236}">
                <a16:creationId xmlns:a16="http://schemas.microsoft.com/office/drawing/2014/main" id="{89915317-8557-4050-9E13-6F507CE468D6}"/>
              </a:ext>
            </a:extLst>
          </p:cNvPr>
          <p:cNvPicPr>
            <a:picLocks noChangeAspect="1"/>
          </p:cNvPicPr>
          <p:nvPr userDrawn="1"/>
        </p:nvPicPr>
        <p:blipFill rotWithShape="1">
          <a:blip r:embed="rId2"/>
          <a:srcRect l="1" t="1646" r="184"/>
          <a:stretch/>
        </p:blipFill>
        <p:spPr>
          <a:xfrm>
            <a:off x="2264099" y="0"/>
            <a:ext cx="12366301" cy="8229600"/>
          </a:xfrm>
          <a:prstGeom prst="rect">
            <a:avLst/>
          </a:prstGeom>
        </p:spPr>
      </p:pic>
      <p:sp>
        <p:nvSpPr>
          <p:cNvPr id="49" name="Rectangle 48">
            <a:extLst>
              <a:ext uri="{FF2B5EF4-FFF2-40B4-BE49-F238E27FC236}">
                <a16:creationId xmlns:a16="http://schemas.microsoft.com/office/drawing/2014/main" id="{EADB6A7E-60AE-448E-9E4B-1085E5C43926}"/>
              </a:ext>
            </a:extLst>
          </p:cNvPr>
          <p:cNvSpPr/>
          <p:nvPr userDrawn="1"/>
        </p:nvSpPr>
        <p:spPr>
          <a:xfrm>
            <a:off x="0" y="933462"/>
            <a:ext cx="3371850" cy="7296134"/>
          </a:xfrm>
          <a:prstGeom prst="rect">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0CF99E66-933C-4F36-AC84-02691BE4535B}"/>
              </a:ext>
            </a:extLst>
          </p:cNvPr>
          <p:cNvSpPr/>
          <p:nvPr userDrawn="1"/>
        </p:nvSpPr>
        <p:spPr>
          <a:xfrm rot="10800000" flipH="1">
            <a:off x="0" y="1"/>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6" name="Freeform: Shape 55">
            <a:extLst>
              <a:ext uri="{FF2B5EF4-FFF2-40B4-BE49-F238E27FC236}">
                <a16:creationId xmlns:a16="http://schemas.microsoft.com/office/drawing/2014/main" id="{14A276F4-6741-4331-A096-1D38D5D56942}"/>
              </a:ext>
            </a:extLst>
          </p:cNvPr>
          <p:cNvSpPr/>
          <p:nvPr userDrawn="1"/>
        </p:nvSpPr>
        <p:spPr>
          <a:xfrm flipH="1">
            <a:off x="-9295" y="5902322"/>
            <a:ext cx="6763811" cy="2327278"/>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userDrawn="1">
            <p:ph type="ctrTitle"/>
          </p:nvPr>
        </p:nvSpPr>
        <p:spPr>
          <a:xfrm>
            <a:off x="1583031" y="1188296"/>
            <a:ext cx="5226887" cy="1956042"/>
          </a:xfrm>
        </p:spPr>
        <p:txBody>
          <a:bodyPr anchor="b" anchorCtr="0">
            <a:noAutofit/>
          </a:bodyPr>
          <a:lstStyle>
            <a:lvl1pPr>
              <a:defRPr sz="4400">
                <a:solidFill>
                  <a:schemeClr val="accent1"/>
                </a:solidFill>
              </a:defRPr>
            </a:lvl1pPr>
          </a:lstStyle>
          <a:p>
            <a:r>
              <a:rPr lang="en-US"/>
              <a:t>Click to edit Master title style</a:t>
            </a:r>
          </a:p>
        </p:txBody>
      </p:sp>
      <p:sp>
        <p:nvSpPr>
          <p:cNvPr id="16" name="Subtitle 2"/>
          <p:cNvSpPr>
            <a:spLocks noGrp="1"/>
          </p:cNvSpPr>
          <p:nvPr userDrawn="1">
            <p:ph type="subTitle" idx="1"/>
          </p:nvPr>
        </p:nvSpPr>
        <p:spPr>
          <a:xfrm>
            <a:off x="1583031" y="3477078"/>
            <a:ext cx="4874461" cy="914400"/>
          </a:xfrm>
        </p:spPr>
        <p:txBody>
          <a:bodyPr>
            <a:noAutofit/>
          </a:bodyPr>
          <a:lstStyle>
            <a:lvl1pPr marL="0" indent="0" algn="l">
              <a:spcBef>
                <a:spcPts val="0"/>
              </a:spcBef>
              <a:buNone/>
              <a:defRPr sz="24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48" name="Graphic 47">
            <a:extLst>
              <a:ext uri="{FF2B5EF4-FFF2-40B4-BE49-F238E27FC236}">
                <a16:creationId xmlns:a16="http://schemas.microsoft.com/office/drawing/2014/main" id="{6B647888-CF39-41AB-8553-0C42A3CCDC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78298" y="737810"/>
            <a:ext cx="2725284" cy="290696"/>
          </a:xfrm>
          <a:prstGeom prst="rect">
            <a:avLst/>
          </a:prstGeom>
        </p:spPr>
      </p:pic>
      <p:sp>
        <p:nvSpPr>
          <p:cNvPr id="47" name="Footer Placeholder 4">
            <a:extLst>
              <a:ext uri="{FF2B5EF4-FFF2-40B4-BE49-F238E27FC236}">
                <a16:creationId xmlns:a16="http://schemas.microsoft.com/office/drawing/2014/main" id="{1B53AC87-1F47-48AE-8A1F-ED2018739D00}"/>
              </a:ext>
            </a:extLst>
          </p:cNvPr>
          <p:cNvSpPr txBox="1">
            <a:spLocks/>
          </p:cNvSpPr>
          <p:nvPr userDrawn="1"/>
        </p:nvSpPr>
        <p:spPr>
          <a:xfrm>
            <a:off x="8943975"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2020 DXC Technology Company. All rights reserved.</a:t>
            </a:r>
          </a:p>
        </p:txBody>
      </p:sp>
    </p:spTree>
    <p:extLst>
      <p:ext uri="{BB962C8B-B14F-4D97-AF65-F5344CB8AC3E}">
        <p14:creationId xmlns:p14="http://schemas.microsoft.com/office/powerpoint/2010/main" val="348203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2_Title Slide 04">
    <p:bg>
      <p:bgPr>
        <a:solidFill>
          <a:schemeClr val="accent1"/>
        </a:solidFill>
        <a:effectLst/>
      </p:bgPr>
    </p:bg>
    <p:spTree>
      <p:nvGrpSpPr>
        <p:cNvPr id="1" name=""/>
        <p:cNvGrpSpPr/>
        <p:nvPr/>
      </p:nvGrpSpPr>
      <p:grpSpPr>
        <a:xfrm>
          <a:off x="0" y="0"/>
          <a:ext cx="0" cy="0"/>
          <a:chOff x="0" y="0"/>
          <a:chExt cx="0" cy="0"/>
        </a:xfrm>
      </p:grpSpPr>
      <p:pic>
        <p:nvPicPr>
          <p:cNvPr id="3" name="Picture 2" descr="A picture containing outdoor, water, sitting, small&#10;&#10;Description automatically generated">
            <a:extLst>
              <a:ext uri="{FF2B5EF4-FFF2-40B4-BE49-F238E27FC236}">
                <a16:creationId xmlns:a16="http://schemas.microsoft.com/office/drawing/2014/main" id="{81B6F2D8-4040-4992-8246-17A7FFB33882}"/>
              </a:ext>
            </a:extLst>
          </p:cNvPr>
          <p:cNvPicPr>
            <a:picLocks noChangeAspect="1"/>
          </p:cNvPicPr>
          <p:nvPr userDrawn="1"/>
        </p:nvPicPr>
        <p:blipFill rotWithShape="1">
          <a:blip r:embed="rId2"/>
          <a:srcRect t="10731"/>
          <a:stretch/>
        </p:blipFill>
        <p:spPr>
          <a:xfrm flipH="1">
            <a:off x="3394545" y="0"/>
            <a:ext cx="11235855" cy="8229600"/>
          </a:xfrm>
          <a:prstGeom prst="rect">
            <a:avLst/>
          </a:prstGeom>
        </p:spPr>
      </p:pic>
      <p:sp>
        <p:nvSpPr>
          <p:cNvPr id="49" name="Rectangle 48">
            <a:extLst>
              <a:ext uri="{FF2B5EF4-FFF2-40B4-BE49-F238E27FC236}">
                <a16:creationId xmlns:a16="http://schemas.microsoft.com/office/drawing/2014/main" id="{EADB6A7E-60AE-448E-9E4B-1085E5C43926}"/>
              </a:ext>
            </a:extLst>
          </p:cNvPr>
          <p:cNvSpPr/>
          <p:nvPr userDrawn="1"/>
        </p:nvSpPr>
        <p:spPr>
          <a:xfrm>
            <a:off x="0" y="933462"/>
            <a:ext cx="3371850" cy="7296134"/>
          </a:xfrm>
          <a:prstGeom prst="rect">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0CF99E66-933C-4F36-AC84-02691BE4535B}"/>
              </a:ext>
            </a:extLst>
          </p:cNvPr>
          <p:cNvSpPr/>
          <p:nvPr userDrawn="1"/>
        </p:nvSpPr>
        <p:spPr>
          <a:xfrm rot="10800000" flipH="1">
            <a:off x="0" y="1"/>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6" name="Freeform: Shape 55">
            <a:extLst>
              <a:ext uri="{FF2B5EF4-FFF2-40B4-BE49-F238E27FC236}">
                <a16:creationId xmlns:a16="http://schemas.microsoft.com/office/drawing/2014/main" id="{14A276F4-6741-4331-A096-1D38D5D56942}"/>
              </a:ext>
            </a:extLst>
          </p:cNvPr>
          <p:cNvSpPr/>
          <p:nvPr userDrawn="1"/>
        </p:nvSpPr>
        <p:spPr>
          <a:xfrm flipH="1">
            <a:off x="-9295" y="5902322"/>
            <a:ext cx="6763811" cy="2327278"/>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userDrawn="1">
            <p:ph type="ctrTitle"/>
          </p:nvPr>
        </p:nvSpPr>
        <p:spPr>
          <a:xfrm>
            <a:off x="1583031" y="1188296"/>
            <a:ext cx="5226887" cy="1956042"/>
          </a:xfrm>
        </p:spPr>
        <p:txBody>
          <a:bodyPr anchor="b" anchorCtr="0">
            <a:noAutofit/>
          </a:bodyPr>
          <a:lstStyle>
            <a:lvl1pPr>
              <a:defRPr sz="4400">
                <a:solidFill>
                  <a:schemeClr val="tx1"/>
                </a:solidFill>
              </a:defRPr>
            </a:lvl1pPr>
          </a:lstStyle>
          <a:p>
            <a:r>
              <a:rPr lang="en-US"/>
              <a:t>Click to edit Master title style</a:t>
            </a:r>
          </a:p>
        </p:txBody>
      </p:sp>
      <p:sp>
        <p:nvSpPr>
          <p:cNvPr id="16" name="Subtitle 2"/>
          <p:cNvSpPr>
            <a:spLocks noGrp="1"/>
          </p:cNvSpPr>
          <p:nvPr userDrawn="1">
            <p:ph type="subTitle" idx="1"/>
          </p:nvPr>
        </p:nvSpPr>
        <p:spPr>
          <a:xfrm>
            <a:off x="1583031" y="3477078"/>
            <a:ext cx="4874461" cy="914400"/>
          </a:xfrm>
        </p:spPr>
        <p:txBody>
          <a:bodyPr>
            <a:noAutofit/>
          </a:bodyPr>
          <a:lstStyle>
            <a:lvl1pPr marL="0" indent="0" algn="l">
              <a:spcBef>
                <a:spcPts val="0"/>
              </a:spcBef>
              <a:buNone/>
              <a:defRPr sz="24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48" name="Graphic 47">
            <a:extLst>
              <a:ext uri="{FF2B5EF4-FFF2-40B4-BE49-F238E27FC236}">
                <a16:creationId xmlns:a16="http://schemas.microsoft.com/office/drawing/2014/main" id="{6B647888-CF39-41AB-8553-0C42A3CCDC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78298" y="737810"/>
            <a:ext cx="2725284" cy="290696"/>
          </a:xfrm>
          <a:prstGeom prst="rect">
            <a:avLst/>
          </a:prstGeom>
        </p:spPr>
      </p:pic>
      <p:sp>
        <p:nvSpPr>
          <p:cNvPr id="47" name="Footer Placeholder 4">
            <a:extLst>
              <a:ext uri="{FF2B5EF4-FFF2-40B4-BE49-F238E27FC236}">
                <a16:creationId xmlns:a16="http://schemas.microsoft.com/office/drawing/2014/main" id="{1B53AC87-1F47-48AE-8A1F-ED2018739D00}"/>
              </a:ext>
            </a:extLst>
          </p:cNvPr>
          <p:cNvSpPr txBox="1">
            <a:spLocks/>
          </p:cNvSpPr>
          <p:nvPr userDrawn="1"/>
        </p:nvSpPr>
        <p:spPr>
          <a:xfrm>
            <a:off x="8943975"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2020 DXC Technology Company. All rights reserved.</a:t>
            </a:r>
          </a:p>
        </p:txBody>
      </p:sp>
    </p:spTree>
    <p:extLst>
      <p:ext uri="{BB962C8B-B14F-4D97-AF65-F5344CB8AC3E}">
        <p14:creationId xmlns:p14="http://schemas.microsoft.com/office/powerpoint/2010/main" val="13495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0_Title Slide 04">
    <p:bg>
      <p:bgPr>
        <a:solidFill>
          <a:schemeClr val="accent1"/>
        </a:solidFill>
        <a:effectLst/>
      </p:bgPr>
    </p:bg>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C1415A2D-1482-4795-82BF-14FDBDED4DD9}"/>
              </a:ext>
            </a:extLst>
          </p:cNvPr>
          <p:cNvPicPr>
            <a:picLocks noChangeAspect="1"/>
          </p:cNvPicPr>
          <p:nvPr userDrawn="1"/>
        </p:nvPicPr>
        <p:blipFill rotWithShape="1">
          <a:blip r:embed="rId2"/>
          <a:srcRect r="3905" b="7108"/>
          <a:stretch/>
        </p:blipFill>
        <p:spPr>
          <a:xfrm>
            <a:off x="1853708" y="-1"/>
            <a:ext cx="12776692" cy="8229601"/>
          </a:xfrm>
          <a:prstGeom prst="rect">
            <a:avLst/>
          </a:prstGeom>
        </p:spPr>
      </p:pic>
      <p:sp>
        <p:nvSpPr>
          <p:cNvPr id="49" name="Rectangle 48">
            <a:extLst>
              <a:ext uri="{FF2B5EF4-FFF2-40B4-BE49-F238E27FC236}">
                <a16:creationId xmlns:a16="http://schemas.microsoft.com/office/drawing/2014/main" id="{EADB6A7E-60AE-448E-9E4B-1085E5C43926}"/>
              </a:ext>
            </a:extLst>
          </p:cNvPr>
          <p:cNvSpPr/>
          <p:nvPr userDrawn="1"/>
        </p:nvSpPr>
        <p:spPr>
          <a:xfrm>
            <a:off x="0" y="933462"/>
            <a:ext cx="3371850" cy="7296134"/>
          </a:xfrm>
          <a:prstGeom prst="rect">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0CF99E66-933C-4F36-AC84-02691BE4535B}"/>
              </a:ext>
            </a:extLst>
          </p:cNvPr>
          <p:cNvSpPr/>
          <p:nvPr userDrawn="1"/>
        </p:nvSpPr>
        <p:spPr>
          <a:xfrm rot="10800000" flipH="1">
            <a:off x="0" y="1"/>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6" name="Freeform: Shape 55">
            <a:extLst>
              <a:ext uri="{FF2B5EF4-FFF2-40B4-BE49-F238E27FC236}">
                <a16:creationId xmlns:a16="http://schemas.microsoft.com/office/drawing/2014/main" id="{14A276F4-6741-4331-A096-1D38D5D56942}"/>
              </a:ext>
            </a:extLst>
          </p:cNvPr>
          <p:cNvSpPr/>
          <p:nvPr userDrawn="1"/>
        </p:nvSpPr>
        <p:spPr>
          <a:xfrm flipH="1">
            <a:off x="-9295" y="5902322"/>
            <a:ext cx="6763811" cy="2327278"/>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userDrawn="1">
            <p:ph type="ctrTitle"/>
          </p:nvPr>
        </p:nvSpPr>
        <p:spPr>
          <a:xfrm>
            <a:off x="1583031" y="1188296"/>
            <a:ext cx="5226887" cy="1956042"/>
          </a:xfrm>
        </p:spPr>
        <p:txBody>
          <a:bodyPr anchor="b" anchorCtr="0">
            <a:noAutofit/>
          </a:bodyPr>
          <a:lstStyle>
            <a:lvl1pPr>
              <a:defRPr sz="4400">
                <a:solidFill>
                  <a:schemeClr val="tx1"/>
                </a:solidFill>
              </a:defRPr>
            </a:lvl1pPr>
          </a:lstStyle>
          <a:p>
            <a:r>
              <a:rPr lang="en-US"/>
              <a:t>Click to edit Master title style</a:t>
            </a:r>
          </a:p>
        </p:txBody>
      </p:sp>
      <p:sp>
        <p:nvSpPr>
          <p:cNvPr id="16" name="Subtitle 2"/>
          <p:cNvSpPr>
            <a:spLocks noGrp="1"/>
          </p:cNvSpPr>
          <p:nvPr userDrawn="1">
            <p:ph type="subTitle" idx="1"/>
          </p:nvPr>
        </p:nvSpPr>
        <p:spPr>
          <a:xfrm>
            <a:off x="1583031" y="3477078"/>
            <a:ext cx="4874461" cy="914400"/>
          </a:xfrm>
        </p:spPr>
        <p:txBody>
          <a:bodyPr>
            <a:noAutofit/>
          </a:bodyPr>
          <a:lstStyle>
            <a:lvl1pPr marL="0" indent="0" algn="l">
              <a:spcBef>
                <a:spcPts val="0"/>
              </a:spcBef>
              <a:buNone/>
              <a:defRPr sz="24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48" name="Graphic 47">
            <a:extLst>
              <a:ext uri="{FF2B5EF4-FFF2-40B4-BE49-F238E27FC236}">
                <a16:creationId xmlns:a16="http://schemas.microsoft.com/office/drawing/2014/main" id="{6B647888-CF39-41AB-8553-0C42A3CCDC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78298" y="737810"/>
            <a:ext cx="2725284" cy="290696"/>
          </a:xfrm>
          <a:prstGeom prst="rect">
            <a:avLst/>
          </a:prstGeom>
        </p:spPr>
      </p:pic>
      <p:sp>
        <p:nvSpPr>
          <p:cNvPr id="47" name="Footer Placeholder 4">
            <a:extLst>
              <a:ext uri="{FF2B5EF4-FFF2-40B4-BE49-F238E27FC236}">
                <a16:creationId xmlns:a16="http://schemas.microsoft.com/office/drawing/2014/main" id="{1B53AC87-1F47-48AE-8A1F-ED2018739D00}"/>
              </a:ext>
            </a:extLst>
          </p:cNvPr>
          <p:cNvSpPr txBox="1">
            <a:spLocks/>
          </p:cNvSpPr>
          <p:nvPr userDrawn="1"/>
        </p:nvSpPr>
        <p:spPr>
          <a:xfrm>
            <a:off x="8943975"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2020 DXC Technology Company. All rights reserved.</a:t>
            </a:r>
          </a:p>
        </p:txBody>
      </p:sp>
    </p:spTree>
    <p:extLst>
      <p:ext uri="{BB962C8B-B14F-4D97-AF65-F5344CB8AC3E}">
        <p14:creationId xmlns:p14="http://schemas.microsoft.com/office/powerpoint/2010/main" val="146473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1_Title Slide 04">
    <p:bg>
      <p:bgPr>
        <a:solidFill>
          <a:schemeClr val="accent1"/>
        </a:solidFill>
        <a:effectLst/>
      </p:bgPr>
    </p:bg>
    <p:spTree>
      <p:nvGrpSpPr>
        <p:cNvPr id="1" name=""/>
        <p:cNvGrpSpPr/>
        <p:nvPr/>
      </p:nvGrpSpPr>
      <p:grpSpPr>
        <a:xfrm>
          <a:off x="0" y="0"/>
          <a:ext cx="0" cy="0"/>
          <a:chOff x="0" y="0"/>
          <a:chExt cx="0" cy="0"/>
        </a:xfrm>
      </p:grpSpPr>
      <p:pic>
        <p:nvPicPr>
          <p:cNvPr id="4" name="Picture 3" descr="A close up of a computer&#10;&#10;Description automatically generated">
            <a:extLst>
              <a:ext uri="{FF2B5EF4-FFF2-40B4-BE49-F238E27FC236}">
                <a16:creationId xmlns:a16="http://schemas.microsoft.com/office/drawing/2014/main" id="{8AED7CB0-927B-4031-96D0-B2EE1C15F9CF}"/>
              </a:ext>
            </a:extLst>
          </p:cNvPr>
          <p:cNvPicPr>
            <a:picLocks noChangeAspect="1"/>
          </p:cNvPicPr>
          <p:nvPr userDrawn="1"/>
        </p:nvPicPr>
        <p:blipFill rotWithShape="1">
          <a:blip r:embed="rId2"/>
          <a:srcRect r="11752"/>
          <a:stretch/>
        </p:blipFill>
        <p:spPr>
          <a:xfrm>
            <a:off x="3387090" y="1"/>
            <a:ext cx="11243308" cy="8229595"/>
          </a:xfrm>
          <a:prstGeom prst="rect">
            <a:avLst/>
          </a:prstGeom>
        </p:spPr>
      </p:pic>
      <p:sp>
        <p:nvSpPr>
          <p:cNvPr id="49" name="Rectangle 48">
            <a:extLst>
              <a:ext uri="{FF2B5EF4-FFF2-40B4-BE49-F238E27FC236}">
                <a16:creationId xmlns:a16="http://schemas.microsoft.com/office/drawing/2014/main" id="{EADB6A7E-60AE-448E-9E4B-1085E5C43926}"/>
              </a:ext>
            </a:extLst>
          </p:cNvPr>
          <p:cNvSpPr/>
          <p:nvPr userDrawn="1"/>
        </p:nvSpPr>
        <p:spPr>
          <a:xfrm>
            <a:off x="0" y="933462"/>
            <a:ext cx="3371850" cy="7296134"/>
          </a:xfrm>
          <a:prstGeom prst="rect">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0CF99E66-933C-4F36-AC84-02691BE4535B}"/>
              </a:ext>
            </a:extLst>
          </p:cNvPr>
          <p:cNvSpPr/>
          <p:nvPr userDrawn="1"/>
        </p:nvSpPr>
        <p:spPr>
          <a:xfrm rot="10800000" flipH="1">
            <a:off x="0" y="1"/>
            <a:ext cx="12770156" cy="5902321"/>
          </a:xfrm>
          <a:custGeom>
            <a:avLst/>
            <a:gdLst>
              <a:gd name="connsiteX0" fmla="*/ 0 w 12770156"/>
              <a:gd name="connsiteY0" fmla="*/ 5902321 h 5902321"/>
              <a:gd name="connsiteX1" fmla="*/ 12770156 w 12770156"/>
              <a:gd name="connsiteY1" fmla="*/ 5902321 h 5902321"/>
              <a:gd name="connsiteX2" fmla="*/ 3372610 w 12770156"/>
              <a:gd name="connsiteY2" fmla="*/ 0 h 5902321"/>
              <a:gd name="connsiteX3" fmla="*/ 0 w 12770156"/>
              <a:gd name="connsiteY3" fmla="*/ 2118236 h 5902321"/>
            </a:gdLst>
            <a:ahLst/>
            <a:cxnLst>
              <a:cxn ang="0">
                <a:pos x="connsiteX0" y="connsiteY0"/>
              </a:cxn>
              <a:cxn ang="0">
                <a:pos x="connsiteX1" y="connsiteY1"/>
              </a:cxn>
              <a:cxn ang="0">
                <a:pos x="connsiteX2" y="connsiteY2"/>
              </a:cxn>
              <a:cxn ang="0">
                <a:pos x="connsiteX3" y="connsiteY3"/>
              </a:cxn>
            </a:cxnLst>
            <a:rect l="l" t="t" r="r" b="b"/>
            <a:pathLst>
              <a:path w="12770156" h="5902321">
                <a:moveTo>
                  <a:pt x="0" y="5902321"/>
                </a:moveTo>
                <a:lnTo>
                  <a:pt x="12770156" y="5902321"/>
                </a:lnTo>
                <a:lnTo>
                  <a:pt x="3372610" y="0"/>
                </a:lnTo>
                <a:lnTo>
                  <a:pt x="0" y="2118236"/>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56" name="Freeform: Shape 55">
            <a:extLst>
              <a:ext uri="{FF2B5EF4-FFF2-40B4-BE49-F238E27FC236}">
                <a16:creationId xmlns:a16="http://schemas.microsoft.com/office/drawing/2014/main" id="{14A276F4-6741-4331-A096-1D38D5D56942}"/>
              </a:ext>
            </a:extLst>
          </p:cNvPr>
          <p:cNvSpPr/>
          <p:nvPr userDrawn="1"/>
        </p:nvSpPr>
        <p:spPr>
          <a:xfrm flipH="1">
            <a:off x="-9295" y="5902322"/>
            <a:ext cx="6763811" cy="2327278"/>
          </a:xfrm>
          <a:custGeom>
            <a:avLst/>
            <a:gdLst>
              <a:gd name="connsiteX0" fmla="*/ 2610590 w 5221179"/>
              <a:gd name="connsiteY0" fmla="*/ 0 h 2124075"/>
              <a:gd name="connsiteX1" fmla="*/ 5221179 w 5221179"/>
              <a:gd name="connsiteY1" fmla="*/ 2124075 h 2124075"/>
              <a:gd name="connsiteX2" fmla="*/ 0 w 5221179"/>
              <a:gd name="connsiteY2" fmla="*/ 2124075 h 2124075"/>
            </a:gdLst>
            <a:ahLst/>
            <a:cxnLst>
              <a:cxn ang="0">
                <a:pos x="connsiteX0" y="connsiteY0"/>
              </a:cxn>
              <a:cxn ang="0">
                <a:pos x="connsiteX1" y="connsiteY1"/>
              </a:cxn>
              <a:cxn ang="0">
                <a:pos x="connsiteX2" y="connsiteY2"/>
              </a:cxn>
            </a:cxnLst>
            <a:rect l="l" t="t" r="r" b="b"/>
            <a:pathLst>
              <a:path w="5221179" h="2124075">
                <a:moveTo>
                  <a:pt x="2610590" y="0"/>
                </a:moveTo>
                <a:lnTo>
                  <a:pt x="5221179" y="2124075"/>
                </a:lnTo>
                <a:lnTo>
                  <a:pt x="0" y="2124075"/>
                </a:lnTo>
                <a:close/>
              </a:path>
            </a:pathLst>
          </a:custGeom>
          <a:solidFill>
            <a:schemeClr val="bg1"/>
          </a:solidFill>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userDrawn="1">
            <p:ph type="ctrTitle"/>
          </p:nvPr>
        </p:nvSpPr>
        <p:spPr>
          <a:xfrm>
            <a:off x="1583031" y="1188296"/>
            <a:ext cx="5226887" cy="1956042"/>
          </a:xfrm>
        </p:spPr>
        <p:txBody>
          <a:bodyPr anchor="b" anchorCtr="0">
            <a:noAutofit/>
          </a:bodyPr>
          <a:lstStyle>
            <a:lvl1pPr>
              <a:defRPr sz="4400">
                <a:solidFill>
                  <a:schemeClr val="tx1"/>
                </a:solidFill>
              </a:defRPr>
            </a:lvl1pPr>
          </a:lstStyle>
          <a:p>
            <a:r>
              <a:rPr lang="en-US"/>
              <a:t>Click to edit Master title style</a:t>
            </a:r>
          </a:p>
        </p:txBody>
      </p:sp>
      <p:sp>
        <p:nvSpPr>
          <p:cNvPr id="16" name="Subtitle 2"/>
          <p:cNvSpPr>
            <a:spLocks noGrp="1"/>
          </p:cNvSpPr>
          <p:nvPr userDrawn="1">
            <p:ph type="subTitle" idx="1"/>
          </p:nvPr>
        </p:nvSpPr>
        <p:spPr>
          <a:xfrm>
            <a:off x="1583031" y="3477078"/>
            <a:ext cx="4874461" cy="914400"/>
          </a:xfrm>
        </p:spPr>
        <p:txBody>
          <a:bodyPr>
            <a:noAutofit/>
          </a:bodyPr>
          <a:lstStyle>
            <a:lvl1pPr marL="0" indent="0" algn="l">
              <a:spcBef>
                <a:spcPts val="0"/>
              </a:spcBef>
              <a:buNone/>
              <a:defRPr sz="2400">
                <a:solidFill>
                  <a:schemeClr val="tx1"/>
                </a:solidFill>
              </a:defRPr>
            </a:lvl1pPr>
            <a:lvl2pPr marL="731491" indent="0" algn="ctr">
              <a:buNone/>
              <a:defRPr>
                <a:solidFill>
                  <a:schemeClr val="tx1">
                    <a:tint val="75000"/>
                  </a:schemeClr>
                </a:solidFill>
              </a:defRPr>
            </a:lvl2pPr>
            <a:lvl3pPr marL="1462981" indent="0" algn="ctr">
              <a:buNone/>
              <a:defRPr>
                <a:solidFill>
                  <a:schemeClr val="tx1">
                    <a:tint val="75000"/>
                  </a:schemeClr>
                </a:solidFill>
              </a:defRPr>
            </a:lvl3pPr>
            <a:lvl4pPr marL="2194472" indent="0" algn="ctr">
              <a:buNone/>
              <a:defRPr>
                <a:solidFill>
                  <a:schemeClr val="tx1">
                    <a:tint val="75000"/>
                  </a:schemeClr>
                </a:solidFill>
              </a:defRPr>
            </a:lvl4pPr>
            <a:lvl5pPr marL="2925962" indent="0" algn="ctr">
              <a:buNone/>
              <a:defRPr>
                <a:solidFill>
                  <a:schemeClr val="tx1">
                    <a:tint val="75000"/>
                  </a:schemeClr>
                </a:solidFill>
              </a:defRPr>
            </a:lvl5pPr>
            <a:lvl6pPr marL="3657454" indent="0" algn="ctr">
              <a:buNone/>
              <a:defRPr>
                <a:solidFill>
                  <a:schemeClr val="tx1">
                    <a:tint val="75000"/>
                  </a:schemeClr>
                </a:solidFill>
              </a:defRPr>
            </a:lvl6pPr>
            <a:lvl7pPr marL="4388945" indent="0" algn="ctr">
              <a:buNone/>
              <a:defRPr>
                <a:solidFill>
                  <a:schemeClr val="tx1">
                    <a:tint val="75000"/>
                  </a:schemeClr>
                </a:solidFill>
              </a:defRPr>
            </a:lvl7pPr>
            <a:lvl8pPr marL="5120435" indent="0" algn="ctr">
              <a:buNone/>
              <a:defRPr>
                <a:solidFill>
                  <a:schemeClr val="tx1">
                    <a:tint val="75000"/>
                  </a:schemeClr>
                </a:solidFill>
              </a:defRPr>
            </a:lvl8pPr>
            <a:lvl9pPr marL="5851926" indent="0" algn="ctr">
              <a:buNone/>
              <a:defRPr>
                <a:solidFill>
                  <a:schemeClr val="tx1">
                    <a:tint val="75000"/>
                  </a:schemeClr>
                </a:solidFill>
              </a:defRPr>
            </a:lvl9pPr>
          </a:lstStyle>
          <a:p>
            <a:r>
              <a:rPr lang="en-US"/>
              <a:t>Click to edit Master subtitle style</a:t>
            </a:r>
          </a:p>
        </p:txBody>
      </p:sp>
      <p:pic>
        <p:nvPicPr>
          <p:cNvPr id="48" name="Graphic 47">
            <a:extLst>
              <a:ext uri="{FF2B5EF4-FFF2-40B4-BE49-F238E27FC236}">
                <a16:creationId xmlns:a16="http://schemas.microsoft.com/office/drawing/2014/main" id="{6B647888-CF39-41AB-8553-0C42A3CCDCB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78298" y="737810"/>
            <a:ext cx="2725284" cy="290696"/>
          </a:xfrm>
          <a:prstGeom prst="rect">
            <a:avLst/>
          </a:prstGeom>
        </p:spPr>
      </p:pic>
      <p:sp>
        <p:nvSpPr>
          <p:cNvPr id="47" name="Footer Placeholder 4">
            <a:extLst>
              <a:ext uri="{FF2B5EF4-FFF2-40B4-BE49-F238E27FC236}">
                <a16:creationId xmlns:a16="http://schemas.microsoft.com/office/drawing/2014/main" id="{1B53AC87-1F47-48AE-8A1F-ED2018739D00}"/>
              </a:ext>
            </a:extLst>
          </p:cNvPr>
          <p:cNvSpPr txBox="1">
            <a:spLocks/>
          </p:cNvSpPr>
          <p:nvPr userDrawn="1"/>
        </p:nvSpPr>
        <p:spPr>
          <a:xfrm>
            <a:off x="8943975"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2020 DXC Technology Company. All rights reserved.</a:t>
            </a:r>
          </a:p>
        </p:txBody>
      </p:sp>
    </p:spTree>
    <p:extLst>
      <p:ext uri="{BB962C8B-B14F-4D97-AF65-F5344CB8AC3E}">
        <p14:creationId xmlns:p14="http://schemas.microsoft.com/office/powerpoint/2010/main" val="37949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accent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2020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1, 2020</a:t>
            </a:fld>
            <a:endParaRPr lang="en-US" sz="1400" b="0" dirty="0">
              <a:solidFill>
                <a:schemeClr val="tx1"/>
              </a:solidFill>
            </a:endParaRPr>
          </a:p>
        </p:txBody>
      </p:sp>
      <p:pic>
        <p:nvPicPr>
          <p:cNvPr id="42" name="Graphic 41">
            <a:extLst>
              <a:ext uri="{FF2B5EF4-FFF2-40B4-BE49-F238E27FC236}">
                <a16:creationId xmlns:a16="http://schemas.microsoft.com/office/drawing/2014/main" id="{BA411A2D-CDE7-4FB1-8B5C-6797B3EA3A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299" y="7585202"/>
            <a:ext cx="2351949" cy="250874"/>
          </a:xfrm>
          <a:prstGeom prst="rect">
            <a:avLst/>
          </a:prstGeom>
        </p:spPr>
      </p:pic>
    </p:spTree>
    <p:extLst>
      <p:ext uri="{BB962C8B-B14F-4D97-AF65-F5344CB8AC3E}">
        <p14:creationId xmlns:p14="http://schemas.microsoft.com/office/powerpoint/2010/main" val="342501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986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22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1, 2020</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2020 DXC Technology Company. All rights reserved.</a:t>
            </a:r>
          </a:p>
        </p:txBody>
      </p:sp>
      <p:pic>
        <p:nvPicPr>
          <p:cNvPr id="46" name="Graphic 45">
            <a:extLst>
              <a:ext uri="{FF2B5EF4-FFF2-40B4-BE49-F238E27FC236}">
                <a16:creationId xmlns:a16="http://schemas.microsoft.com/office/drawing/2014/main" id="{D1873BB5-3D3B-45D3-ACB7-B169E536D8DB}"/>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685299" y="7641776"/>
            <a:ext cx="1776913" cy="189537"/>
          </a:xfrm>
          <a:prstGeom prst="rect">
            <a:avLst/>
          </a:prstGeom>
        </p:spPr>
      </p:pic>
    </p:spTree>
    <p:extLst>
      <p:ext uri="{BB962C8B-B14F-4D97-AF65-F5344CB8AC3E}">
        <p14:creationId xmlns:p14="http://schemas.microsoft.com/office/powerpoint/2010/main" val="2976176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hemeOverride" Target="../theme/themeOverride1.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1188296"/>
            <a:ext cx="6047919" cy="914400"/>
          </a:xfrm>
        </p:spPr>
        <p:txBody>
          <a:bodyPr/>
          <a:lstStyle/>
          <a:p>
            <a:r>
              <a:rPr lang="en-US" dirty="0"/>
              <a:t>DXC Redrock</a:t>
            </a:r>
          </a:p>
        </p:txBody>
      </p:sp>
      <p:sp>
        <p:nvSpPr>
          <p:cNvPr id="7" name="Subtitle 6">
            <a:extLst>
              <a:ext uri="{FF2B5EF4-FFF2-40B4-BE49-F238E27FC236}">
                <a16:creationId xmlns:a16="http://schemas.microsoft.com/office/drawing/2014/main" id="{90DADF3B-21DA-41A9-B202-FE733AE7A209}"/>
              </a:ext>
            </a:extLst>
          </p:cNvPr>
          <p:cNvSpPr>
            <a:spLocks noGrp="1"/>
          </p:cNvSpPr>
          <p:nvPr>
            <p:ph type="subTitle" idx="1"/>
          </p:nvPr>
        </p:nvSpPr>
        <p:spPr>
          <a:xfrm>
            <a:off x="1828800" y="7041304"/>
            <a:ext cx="7620000" cy="914400"/>
          </a:xfrm>
        </p:spPr>
        <p:txBody>
          <a:bodyPr/>
          <a:lstStyle/>
          <a:p>
            <a:r>
              <a:rPr lang="en-US" dirty="0"/>
              <a:t>Joy Pinto                      - Senior Technical Consultant</a:t>
            </a:r>
          </a:p>
          <a:p>
            <a:r>
              <a:rPr lang="en-US" dirty="0"/>
              <a:t>David Van Der Wende - Solution Principal</a:t>
            </a:r>
          </a:p>
        </p:txBody>
      </p:sp>
      <p:sp>
        <p:nvSpPr>
          <p:cNvPr id="4" name="Title 4">
            <a:extLst>
              <a:ext uri="{FF2B5EF4-FFF2-40B4-BE49-F238E27FC236}">
                <a16:creationId xmlns:a16="http://schemas.microsoft.com/office/drawing/2014/main" id="{A7533467-F319-468F-BF4F-8148CD1F47F5}"/>
              </a:ext>
            </a:extLst>
          </p:cNvPr>
          <p:cNvSpPr txBox="1">
            <a:spLocks/>
          </p:cNvSpPr>
          <p:nvPr/>
        </p:nvSpPr>
        <p:spPr>
          <a:xfrm>
            <a:off x="762000" y="2332687"/>
            <a:ext cx="6705599" cy="914400"/>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4400" b="1" kern="1200">
                <a:solidFill>
                  <a:schemeClr val="tx1"/>
                </a:solidFill>
                <a:latin typeface="+mj-lt"/>
                <a:ea typeface="+mj-ea"/>
                <a:cs typeface="+mj-cs"/>
              </a:defRPr>
            </a:lvl1pPr>
          </a:lstStyle>
          <a:p>
            <a:r>
              <a:rPr lang="en-US" dirty="0"/>
              <a:t>Oracle Digital Assistants</a:t>
            </a:r>
          </a:p>
        </p:txBody>
      </p:sp>
    </p:spTree>
    <p:extLst>
      <p:ext uri="{BB962C8B-B14F-4D97-AF65-F5344CB8AC3E}">
        <p14:creationId xmlns:p14="http://schemas.microsoft.com/office/powerpoint/2010/main" val="229520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3"/>
            <a:ext cx="13258800" cy="698368"/>
          </a:xfrm>
        </p:spPr>
        <p:txBody>
          <a:bodyPr>
            <a:normAutofit fontScale="90000"/>
          </a:bodyPr>
          <a:lstStyle/>
          <a:p>
            <a:r>
              <a:rPr lang="en-AU" dirty="0"/>
              <a:t>One digital assistant for your business</a:t>
            </a:r>
            <a:br>
              <a:rPr lang="en-AU" dirty="0"/>
            </a:br>
            <a:br>
              <a:rPr lang="en-AU" dirty="0"/>
            </a:br>
            <a:endParaRPr lang="en-US" dirty="0"/>
          </a:p>
        </p:txBody>
      </p:sp>
      <p:pic>
        <p:nvPicPr>
          <p:cNvPr id="4" name="Picture 3">
            <a:extLst>
              <a:ext uri="{FF2B5EF4-FFF2-40B4-BE49-F238E27FC236}">
                <a16:creationId xmlns:a16="http://schemas.microsoft.com/office/drawing/2014/main" id="{37DDF2C4-331E-4437-A200-55CBE4F24AD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35397" y="3082116"/>
            <a:ext cx="2154419" cy="2162969"/>
          </a:xfrm>
          <a:prstGeom prst="rect">
            <a:avLst/>
          </a:prstGeom>
        </p:spPr>
      </p:pic>
      <p:grpSp>
        <p:nvGrpSpPr>
          <p:cNvPr id="24" name="Group 23">
            <a:extLst>
              <a:ext uri="{FF2B5EF4-FFF2-40B4-BE49-F238E27FC236}">
                <a16:creationId xmlns:a16="http://schemas.microsoft.com/office/drawing/2014/main" id="{68B0A1A8-A929-4377-B795-972D1C08DF3A}"/>
              </a:ext>
            </a:extLst>
          </p:cNvPr>
          <p:cNvGrpSpPr/>
          <p:nvPr/>
        </p:nvGrpSpPr>
        <p:grpSpPr>
          <a:xfrm>
            <a:off x="10856174" y="2650384"/>
            <a:ext cx="1494091" cy="2861808"/>
            <a:chOff x="796152" y="1128409"/>
            <a:chExt cx="2402182" cy="4601181"/>
          </a:xfrm>
          <a:solidFill>
            <a:schemeClr val="bg1">
              <a:lumMod val="85000"/>
            </a:schemeClr>
          </a:solidFill>
        </p:grpSpPr>
        <p:sp>
          <p:nvSpPr>
            <p:cNvPr id="25" name="Rounded Rectangle 110">
              <a:extLst>
                <a:ext uri="{FF2B5EF4-FFF2-40B4-BE49-F238E27FC236}">
                  <a16:creationId xmlns:a16="http://schemas.microsoft.com/office/drawing/2014/main" id="{1D1A89F2-B165-4D9C-B0E2-E8E47EFB5F80}"/>
                </a:ext>
              </a:extLst>
            </p:cNvPr>
            <p:cNvSpPr/>
            <p:nvPr/>
          </p:nvSpPr>
          <p:spPr>
            <a:xfrm>
              <a:off x="869615" y="1196503"/>
              <a:ext cx="2256402" cy="4533087"/>
            </a:xfrm>
            <a:prstGeom prst="roundRect">
              <a:avLst>
                <a:gd name="adj" fmla="val 3787"/>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a:endParaRPr>
            </a:p>
          </p:txBody>
        </p:sp>
        <p:sp>
          <p:nvSpPr>
            <p:cNvPr id="26" name="Rounded Rectangle 111">
              <a:extLst>
                <a:ext uri="{FF2B5EF4-FFF2-40B4-BE49-F238E27FC236}">
                  <a16:creationId xmlns:a16="http://schemas.microsoft.com/office/drawing/2014/main" id="{9DC5EAAA-B152-4C0D-A9A0-429AF9BFDECE}"/>
                </a:ext>
              </a:extLst>
            </p:cNvPr>
            <p:cNvSpPr/>
            <p:nvPr/>
          </p:nvSpPr>
          <p:spPr>
            <a:xfrm>
              <a:off x="796152" y="2064052"/>
              <a:ext cx="87317" cy="320040"/>
            </a:xfrm>
            <a:prstGeom prst="roundRect">
              <a:avLst>
                <a:gd name="adj" fmla="val 41246"/>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a:endParaRPr>
            </a:p>
          </p:txBody>
        </p:sp>
        <p:sp>
          <p:nvSpPr>
            <p:cNvPr id="27" name="Rounded Rectangle 112">
              <a:extLst>
                <a:ext uri="{FF2B5EF4-FFF2-40B4-BE49-F238E27FC236}">
                  <a16:creationId xmlns:a16="http://schemas.microsoft.com/office/drawing/2014/main" id="{BAD75769-533E-473D-824E-874A0C2BEAC6}"/>
                </a:ext>
              </a:extLst>
            </p:cNvPr>
            <p:cNvSpPr/>
            <p:nvPr/>
          </p:nvSpPr>
          <p:spPr>
            <a:xfrm>
              <a:off x="796152" y="2451402"/>
              <a:ext cx="87317" cy="320040"/>
            </a:xfrm>
            <a:prstGeom prst="roundRect">
              <a:avLst>
                <a:gd name="adj" fmla="val 41246"/>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a:endParaRPr>
            </a:p>
          </p:txBody>
        </p:sp>
        <p:sp>
          <p:nvSpPr>
            <p:cNvPr id="28" name="Rounded Rectangle 113">
              <a:extLst>
                <a:ext uri="{FF2B5EF4-FFF2-40B4-BE49-F238E27FC236}">
                  <a16:creationId xmlns:a16="http://schemas.microsoft.com/office/drawing/2014/main" id="{79D55587-9F7C-4A1B-9876-745247FD7BE9}"/>
                </a:ext>
              </a:extLst>
            </p:cNvPr>
            <p:cNvSpPr/>
            <p:nvPr/>
          </p:nvSpPr>
          <p:spPr>
            <a:xfrm>
              <a:off x="3111017" y="2064052"/>
              <a:ext cx="87317" cy="320040"/>
            </a:xfrm>
            <a:prstGeom prst="roundRect">
              <a:avLst>
                <a:gd name="adj" fmla="val 41246"/>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a:endParaRPr>
            </a:p>
          </p:txBody>
        </p:sp>
        <p:sp>
          <p:nvSpPr>
            <p:cNvPr id="29" name="Rounded Rectangle 114">
              <a:extLst>
                <a:ext uri="{FF2B5EF4-FFF2-40B4-BE49-F238E27FC236}">
                  <a16:creationId xmlns:a16="http://schemas.microsoft.com/office/drawing/2014/main" id="{FA0685D1-64CF-42DA-860A-ECAE367B515E}"/>
                </a:ext>
              </a:extLst>
            </p:cNvPr>
            <p:cNvSpPr/>
            <p:nvPr/>
          </p:nvSpPr>
          <p:spPr>
            <a:xfrm rot="5400000">
              <a:off x="2728580" y="1012048"/>
              <a:ext cx="87317" cy="320040"/>
            </a:xfrm>
            <a:prstGeom prst="roundRect">
              <a:avLst>
                <a:gd name="adj" fmla="val 41246"/>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a:endParaRPr>
            </a:p>
          </p:txBody>
        </p:sp>
      </p:grpSp>
      <p:pic>
        <p:nvPicPr>
          <p:cNvPr id="30" name="Picture 29">
            <a:extLst>
              <a:ext uri="{FF2B5EF4-FFF2-40B4-BE49-F238E27FC236}">
                <a16:creationId xmlns:a16="http://schemas.microsoft.com/office/drawing/2014/main" id="{AC0183D5-65F8-4C32-9417-C60ED4B5D0E2}"/>
              </a:ext>
            </a:extLst>
          </p:cNvPr>
          <p:cNvPicPr>
            <a:picLocks noChangeAspect="1"/>
          </p:cNvPicPr>
          <p:nvPr/>
        </p:nvPicPr>
        <p:blipFill>
          <a:blip r:embed="rId3"/>
          <a:stretch>
            <a:fillRect/>
          </a:stretch>
        </p:blipFill>
        <p:spPr>
          <a:xfrm>
            <a:off x="11513884" y="4355762"/>
            <a:ext cx="2809568" cy="1910505"/>
          </a:xfrm>
          <a:prstGeom prst="rect">
            <a:avLst/>
          </a:prstGeom>
        </p:spPr>
      </p:pic>
      <p:grpSp>
        <p:nvGrpSpPr>
          <p:cNvPr id="31" name="Group 30">
            <a:extLst>
              <a:ext uri="{FF2B5EF4-FFF2-40B4-BE49-F238E27FC236}">
                <a16:creationId xmlns:a16="http://schemas.microsoft.com/office/drawing/2014/main" id="{8CD32E12-E7A6-4D58-BE82-0EE5F7B28EFA}"/>
              </a:ext>
            </a:extLst>
          </p:cNvPr>
          <p:cNvGrpSpPr/>
          <p:nvPr/>
        </p:nvGrpSpPr>
        <p:grpSpPr>
          <a:xfrm>
            <a:off x="10969898" y="2932913"/>
            <a:ext cx="1323191" cy="1820127"/>
            <a:chOff x="9722558" y="2947172"/>
            <a:chExt cx="1323191" cy="1820127"/>
          </a:xfrm>
        </p:grpSpPr>
        <p:pic>
          <p:nvPicPr>
            <p:cNvPr id="32" name="Picture 31">
              <a:extLst>
                <a:ext uri="{FF2B5EF4-FFF2-40B4-BE49-F238E27FC236}">
                  <a16:creationId xmlns:a16="http://schemas.microsoft.com/office/drawing/2014/main" id="{0C0EF1D7-D932-4174-B730-00472314253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809866" y="3106978"/>
              <a:ext cx="530040" cy="662549"/>
            </a:xfrm>
            <a:prstGeom prst="rect">
              <a:avLst/>
            </a:prstGeom>
          </p:spPr>
        </p:pic>
        <p:pic>
          <p:nvPicPr>
            <p:cNvPr id="33" name="Picture 32">
              <a:extLst>
                <a:ext uri="{FF2B5EF4-FFF2-40B4-BE49-F238E27FC236}">
                  <a16:creationId xmlns:a16="http://schemas.microsoft.com/office/drawing/2014/main" id="{93E293CF-7986-485F-9E07-9103A2916B79}"/>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0339908" y="2947172"/>
              <a:ext cx="560291" cy="560291"/>
            </a:xfrm>
            <a:prstGeom prst="rect">
              <a:avLst/>
            </a:prstGeom>
          </p:spPr>
        </p:pic>
        <p:pic>
          <p:nvPicPr>
            <p:cNvPr id="34" name="Picture 33">
              <a:extLst>
                <a:ext uri="{FF2B5EF4-FFF2-40B4-BE49-F238E27FC236}">
                  <a16:creationId xmlns:a16="http://schemas.microsoft.com/office/drawing/2014/main" id="{E0F9D671-7F95-45AF-92F7-AB6C6C5B54F0}"/>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389283" y="3521394"/>
              <a:ext cx="656466" cy="656466"/>
            </a:xfrm>
            <a:prstGeom prst="rect">
              <a:avLst/>
            </a:prstGeom>
          </p:spPr>
        </p:pic>
        <p:pic>
          <p:nvPicPr>
            <p:cNvPr id="35" name="Picture 34">
              <a:extLst>
                <a:ext uri="{FF2B5EF4-FFF2-40B4-BE49-F238E27FC236}">
                  <a16:creationId xmlns:a16="http://schemas.microsoft.com/office/drawing/2014/main" id="{DFA1F661-2D85-48C3-BF02-4E1EBCB15E1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722558" y="3723379"/>
              <a:ext cx="666724" cy="666724"/>
            </a:xfrm>
            <a:prstGeom prst="rect">
              <a:avLst/>
            </a:prstGeom>
          </p:spPr>
        </p:pic>
        <p:pic>
          <p:nvPicPr>
            <p:cNvPr id="36" name="Picture 35">
              <a:extLst>
                <a:ext uri="{FF2B5EF4-FFF2-40B4-BE49-F238E27FC236}">
                  <a16:creationId xmlns:a16="http://schemas.microsoft.com/office/drawing/2014/main" id="{C896D974-9F3F-4FA1-B4E6-04DB96184B09}"/>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226634" y="4207959"/>
              <a:ext cx="559340" cy="559340"/>
            </a:xfrm>
            <a:prstGeom prst="rect">
              <a:avLst/>
            </a:prstGeom>
          </p:spPr>
        </p:pic>
      </p:grpSp>
      <p:sp>
        <p:nvSpPr>
          <p:cNvPr id="5" name="TextBox 4">
            <a:extLst>
              <a:ext uri="{FF2B5EF4-FFF2-40B4-BE49-F238E27FC236}">
                <a16:creationId xmlns:a16="http://schemas.microsoft.com/office/drawing/2014/main" id="{88B8F90D-FF69-4101-8176-86CF22FFA7BB}"/>
              </a:ext>
            </a:extLst>
          </p:cNvPr>
          <p:cNvSpPr txBox="1"/>
          <p:nvPr/>
        </p:nvSpPr>
        <p:spPr>
          <a:xfrm>
            <a:off x="1484398" y="2590800"/>
            <a:ext cx="3392401" cy="3225862"/>
          </a:xfrm>
          <a:prstGeom prst="rect">
            <a:avLst/>
          </a:prstGeom>
          <a:solidFill>
            <a:schemeClr val="tx2">
              <a:lumMod val="75000"/>
            </a:schemeClr>
          </a:solidFill>
        </p:spPr>
        <p:txBody>
          <a:bodyPr wrap="none" lIns="143963" tIns="0" rIns="143963" bIns="0" rtlCol="0" anchor="ctr">
            <a:noAutofit/>
          </a:bodyPr>
          <a:lstStyle/>
          <a:p>
            <a:pPr algn="ctr" defTabSz="685251">
              <a:lnSpc>
                <a:spcPct val="90000"/>
              </a:lnSpc>
              <a:defRPr/>
            </a:pPr>
            <a:r>
              <a:rPr lang="en-US" kern="0" dirty="0">
                <a:solidFill>
                  <a:srgbClr val="FFFFFF"/>
                </a:solidFill>
                <a:latin typeface="Calibri" panose="020F0502020204030204"/>
                <a:cs typeface="Oracle Sans" panose="020B0503020204020204" pitchFamily="34" charset="0"/>
              </a:rPr>
              <a:t>SaaS or On-Premises</a:t>
            </a:r>
          </a:p>
          <a:p>
            <a:pPr algn="ctr" defTabSz="685251">
              <a:lnSpc>
                <a:spcPct val="90000"/>
              </a:lnSpc>
              <a:defRPr/>
            </a:pPr>
            <a:r>
              <a:rPr lang="en-US" kern="0" dirty="0">
                <a:solidFill>
                  <a:srgbClr val="FFFFFF"/>
                </a:solidFill>
                <a:latin typeface="Calibri" panose="020F0502020204030204"/>
                <a:cs typeface="Oracle Sans" panose="020B0503020204020204" pitchFamily="34" charset="0"/>
              </a:rPr>
              <a:t> Application</a:t>
            </a:r>
          </a:p>
        </p:txBody>
      </p:sp>
      <p:cxnSp>
        <p:nvCxnSpPr>
          <p:cNvPr id="51" name="Straight Arrow Connector 50">
            <a:extLst>
              <a:ext uri="{FF2B5EF4-FFF2-40B4-BE49-F238E27FC236}">
                <a16:creationId xmlns:a16="http://schemas.microsoft.com/office/drawing/2014/main" id="{531FC1C5-32B3-413B-973A-D963CE3BD455}"/>
              </a:ext>
            </a:extLst>
          </p:cNvPr>
          <p:cNvCxnSpPr/>
          <p:nvPr/>
        </p:nvCxnSpPr>
        <p:spPr>
          <a:xfrm>
            <a:off x="5257800" y="4092672"/>
            <a:ext cx="1081668" cy="0"/>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A07506-45DC-4B76-BCF7-C94A4A7E8FA1}"/>
              </a:ext>
            </a:extLst>
          </p:cNvPr>
          <p:cNvCxnSpPr/>
          <p:nvPr/>
        </p:nvCxnSpPr>
        <p:spPr>
          <a:xfrm>
            <a:off x="8839200" y="3886200"/>
            <a:ext cx="1081668" cy="0"/>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16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Hospital appointment booking integration</a:t>
            </a:r>
          </a:p>
        </p:txBody>
      </p:sp>
      <p:sp>
        <p:nvSpPr>
          <p:cNvPr id="13" name="AutoShape 17">
            <a:extLst>
              <a:ext uri="{FF2B5EF4-FFF2-40B4-BE49-F238E27FC236}">
                <a16:creationId xmlns:a16="http://schemas.microsoft.com/office/drawing/2014/main" id="{C1DB1B62-2633-4036-8ABB-677204944840}"/>
              </a:ext>
            </a:extLst>
          </p:cNvPr>
          <p:cNvSpPr>
            <a:spLocks noChangeAspect="1" noChangeArrowheads="1"/>
          </p:cNvSpPr>
          <p:nvPr/>
        </p:nvSpPr>
        <p:spPr bwMode="auto">
          <a:xfrm>
            <a:off x="656897" y="3647976"/>
            <a:ext cx="13337829" cy="962407"/>
          </a:xfrm>
          <a:prstGeom prst="chevron">
            <a:avLst>
              <a:gd name="adj" fmla="val 49762"/>
            </a:avLst>
          </a:prstGeom>
          <a:solidFill>
            <a:schemeClr val="accent4"/>
          </a:solidFill>
          <a:ln w="7144">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38912" anchor="ctr">
            <a:noAutofit/>
          </a:bodyPr>
          <a:lstStyle/>
          <a:p>
            <a:pPr>
              <a:defRPr/>
            </a:pPr>
            <a:endParaRPr lang="en-US" sz="2000" b="1" kern="0" dirty="0">
              <a:solidFill>
                <a:prstClr val="white"/>
              </a:solidFill>
            </a:endParaRPr>
          </a:p>
        </p:txBody>
      </p:sp>
      <p:sp>
        <p:nvSpPr>
          <p:cNvPr id="10" name="AutoShape 17"/>
          <p:cNvSpPr>
            <a:spLocks noChangeAspect="1" noChangeArrowheads="1"/>
          </p:cNvSpPr>
          <p:nvPr/>
        </p:nvSpPr>
        <p:spPr bwMode="auto">
          <a:xfrm>
            <a:off x="3657600" y="3200400"/>
            <a:ext cx="3844118" cy="1895376"/>
          </a:xfrm>
          <a:prstGeom prst="chevron">
            <a:avLst>
              <a:gd name="adj" fmla="val 49762"/>
            </a:avLst>
          </a:prstGeom>
          <a:solidFill>
            <a:schemeClr val="accent1"/>
          </a:solidFill>
          <a:ln w="7144">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38912" anchor="ctr">
            <a:noAutofit/>
          </a:bodyPr>
          <a:lstStyle/>
          <a:p>
            <a:pPr>
              <a:defRPr/>
            </a:pPr>
            <a:r>
              <a:rPr lang="en-US" sz="2000" b="1" kern="0" dirty="0">
                <a:solidFill>
                  <a:prstClr val="white"/>
                </a:solidFill>
              </a:rPr>
              <a:t>Converse</a:t>
            </a:r>
          </a:p>
        </p:txBody>
      </p:sp>
      <p:sp>
        <p:nvSpPr>
          <p:cNvPr id="7" name="AutoShape 17">
            <a:extLst>
              <a:ext uri="{FF2B5EF4-FFF2-40B4-BE49-F238E27FC236}">
                <a16:creationId xmlns:a16="http://schemas.microsoft.com/office/drawing/2014/main" id="{D6ABA0C0-9ABF-4774-B7F6-4F7EBC604A6F}"/>
              </a:ext>
            </a:extLst>
          </p:cNvPr>
          <p:cNvSpPr>
            <a:spLocks noChangeAspect="1" noChangeArrowheads="1"/>
          </p:cNvSpPr>
          <p:nvPr/>
        </p:nvSpPr>
        <p:spPr bwMode="auto">
          <a:xfrm>
            <a:off x="850798" y="3200400"/>
            <a:ext cx="3657875" cy="1895376"/>
          </a:xfrm>
          <a:prstGeom prst="chevron">
            <a:avLst>
              <a:gd name="adj" fmla="val 49762"/>
            </a:avLst>
          </a:prstGeom>
          <a:solidFill>
            <a:schemeClr val="accent1"/>
          </a:solidFill>
          <a:ln w="7144">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38912" anchor="ctr">
            <a:noAutofit/>
          </a:bodyPr>
          <a:lstStyle/>
          <a:p>
            <a:pPr>
              <a:defRPr/>
            </a:pPr>
            <a:r>
              <a:rPr lang="en-US" sz="2000" b="1" kern="0" dirty="0">
                <a:solidFill>
                  <a:prstClr val="white"/>
                </a:solidFill>
              </a:rPr>
              <a:t>Initiate</a:t>
            </a:r>
          </a:p>
        </p:txBody>
      </p:sp>
      <p:sp>
        <p:nvSpPr>
          <p:cNvPr id="8" name="AutoShape 17">
            <a:extLst>
              <a:ext uri="{FF2B5EF4-FFF2-40B4-BE49-F238E27FC236}">
                <a16:creationId xmlns:a16="http://schemas.microsoft.com/office/drawing/2014/main" id="{723DDA37-83ED-48FB-A409-C4E84678FC2E}"/>
              </a:ext>
            </a:extLst>
          </p:cNvPr>
          <p:cNvSpPr>
            <a:spLocks noChangeAspect="1" noChangeArrowheads="1"/>
          </p:cNvSpPr>
          <p:nvPr/>
        </p:nvSpPr>
        <p:spPr bwMode="auto">
          <a:xfrm>
            <a:off x="9868672" y="3200400"/>
            <a:ext cx="3592654" cy="1895376"/>
          </a:xfrm>
          <a:prstGeom prst="chevron">
            <a:avLst>
              <a:gd name="adj" fmla="val 49762"/>
            </a:avLst>
          </a:prstGeom>
          <a:solidFill>
            <a:schemeClr val="accent1"/>
          </a:solidFill>
          <a:ln w="7144">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38912" anchor="ctr">
            <a:noAutofit/>
          </a:bodyPr>
          <a:lstStyle/>
          <a:p>
            <a:pPr>
              <a:defRPr/>
            </a:pPr>
            <a:r>
              <a:rPr lang="en-US" sz="2000" b="1" kern="0" dirty="0">
                <a:solidFill>
                  <a:prstClr val="white"/>
                </a:solidFill>
              </a:rPr>
              <a:t>Book</a:t>
            </a:r>
          </a:p>
        </p:txBody>
      </p:sp>
      <p:sp>
        <p:nvSpPr>
          <p:cNvPr id="12" name="AutoShape 17">
            <a:extLst>
              <a:ext uri="{FF2B5EF4-FFF2-40B4-BE49-F238E27FC236}">
                <a16:creationId xmlns:a16="http://schemas.microsoft.com/office/drawing/2014/main" id="{437FC4D1-73F8-440C-A7E1-8C411F7BBBE0}"/>
              </a:ext>
            </a:extLst>
          </p:cNvPr>
          <p:cNvSpPr>
            <a:spLocks noChangeAspect="1" noChangeArrowheads="1"/>
          </p:cNvSpPr>
          <p:nvPr/>
        </p:nvSpPr>
        <p:spPr bwMode="auto">
          <a:xfrm>
            <a:off x="6875624" y="3200400"/>
            <a:ext cx="3636745" cy="1895376"/>
          </a:xfrm>
          <a:prstGeom prst="chevron">
            <a:avLst>
              <a:gd name="adj" fmla="val 49762"/>
            </a:avLst>
          </a:prstGeom>
          <a:solidFill>
            <a:schemeClr val="accent1"/>
          </a:solidFill>
          <a:ln w="7144">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38912" anchor="ctr">
            <a:noAutofit/>
          </a:bodyPr>
          <a:lstStyle/>
          <a:p>
            <a:pPr>
              <a:defRPr/>
            </a:pPr>
            <a:r>
              <a:rPr lang="en-US" sz="2000" b="1" kern="0" dirty="0">
                <a:solidFill>
                  <a:prstClr val="white"/>
                </a:solidFill>
              </a:rPr>
              <a:t>Narrate</a:t>
            </a:r>
          </a:p>
        </p:txBody>
      </p:sp>
    </p:spTree>
    <p:extLst>
      <p:ext uri="{BB962C8B-B14F-4D97-AF65-F5344CB8AC3E}">
        <p14:creationId xmlns:p14="http://schemas.microsoft.com/office/powerpoint/2010/main" val="36080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Thank you.</a:t>
            </a:r>
          </a:p>
        </p:txBody>
      </p:sp>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C0B73C2-AB9F-497C-BD24-636ED57C04E2}"/>
              </a:ext>
            </a:extLst>
          </p:cNvPr>
          <p:cNvSpPr/>
          <p:nvPr/>
        </p:nvSpPr>
        <p:spPr>
          <a:xfrm rot="5400000">
            <a:off x="-460355" y="1557616"/>
            <a:ext cx="6675137" cy="5754428"/>
          </a:xfrm>
          <a:prstGeom prst="triangl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a:t>Transform your future of work</a:t>
            </a:r>
            <a:endParaRPr lang="en-US" dirty="0"/>
          </a:p>
        </p:txBody>
      </p:sp>
      <p:grpSp>
        <p:nvGrpSpPr>
          <p:cNvPr id="49" name="Group 48">
            <a:extLst>
              <a:ext uri="{FF2B5EF4-FFF2-40B4-BE49-F238E27FC236}">
                <a16:creationId xmlns:a16="http://schemas.microsoft.com/office/drawing/2014/main" id="{CFBB86EC-81EF-490A-9014-984F71BE6902}"/>
              </a:ext>
            </a:extLst>
          </p:cNvPr>
          <p:cNvGrpSpPr/>
          <p:nvPr/>
        </p:nvGrpSpPr>
        <p:grpSpPr>
          <a:xfrm>
            <a:off x="6248400" y="1716007"/>
            <a:ext cx="6400800" cy="1177920"/>
            <a:chOff x="6248400" y="1594865"/>
            <a:chExt cx="6400800" cy="1177920"/>
          </a:xfrm>
        </p:grpSpPr>
        <p:sp>
          <p:nvSpPr>
            <p:cNvPr id="34" name="Rectangle: Rounded Corners 33">
              <a:extLst>
                <a:ext uri="{FF2B5EF4-FFF2-40B4-BE49-F238E27FC236}">
                  <a16:creationId xmlns:a16="http://schemas.microsoft.com/office/drawing/2014/main" id="{B756E5D8-0F2F-4808-9B32-CA9E71943297}"/>
                </a:ext>
              </a:extLst>
            </p:cNvPr>
            <p:cNvSpPr/>
            <p:nvPr/>
          </p:nvSpPr>
          <p:spPr>
            <a:xfrm>
              <a:off x="6248400" y="1594865"/>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2FCA7-4B1D-41FD-B7FD-E3A1447A8472}"/>
                </a:ext>
              </a:extLst>
            </p:cNvPr>
            <p:cNvSpPr/>
            <p:nvPr/>
          </p:nvSpPr>
          <p:spPr>
            <a:xfrm>
              <a:off x="6255412" y="161440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
          <p:nvSpPr>
            <p:cNvPr id="45" name="TextBox 44">
              <a:extLst>
                <a:ext uri="{FF2B5EF4-FFF2-40B4-BE49-F238E27FC236}">
                  <a16:creationId xmlns:a16="http://schemas.microsoft.com/office/drawing/2014/main" id="{13E1A5DF-9DAD-4028-9AD0-B17A4235C551}"/>
                </a:ext>
              </a:extLst>
            </p:cNvPr>
            <p:cNvSpPr txBox="1"/>
            <p:nvPr/>
          </p:nvSpPr>
          <p:spPr>
            <a:xfrm>
              <a:off x="7420802" y="1859914"/>
              <a:ext cx="4999797" cy="646331"/>
            </a:xfrm>
            <a:prstGeom prst="rect">
              <a:avLst/>
            </a:prstGeom>
            <a:noFill/>
          </p:spPr>
          <p:txBody>
            <a:bodyPr wrap="square" rtlCol="0">
              <a:spAutoFit/>
            </a:bodyPr>
            <a:lstStyle/>
            <a:p>
              <a:r>
                <a:rPr lang="en-US" sz="3600" b="1" dirty="0"/>
                <a:t>Natural Conversation</a:t>
              </a:r>
            </a:p>
          </p:txBody>
        </p:sp>
      </p:grpSp>
      <p:grpSp>
        <p:nvGrpSpPr>
          <p:cNvPr id="4" name="Group 3">
            <a:extLst>
              <a:ext uri="{FF2B5EF4-FFF2-40B4-BE49-F238E27FC236}">
                <a16:creationId xmlns:a16="http://schemas.microsoft.com/office/drawing/2014/main" id="{F5F425A8-96E2-4E4B-B094-430E2E49A93C}"/>
              </a:ext>
            </a:extLst>
          </p:cNvPr>
          <p:cNvGrpSpPr/>
          <p:nvPr/>
        </p:nvGrpSpPr>
        <p:grpSpPr>
          <a:xfrm>
            <a:off x="6248400" y="3128723"/>
            <a:ext cx="6400800" cy="1177920"/>
            <a:chOff x="7315233" y="3128723"/>
            <a:chExt cx="6400800" cy="1177920"/>
          </a:xfrm>
        </p:grpSpPr>
        <p:grpSp>
          <p:nvGrpSpPr>
            <p:cNvPr id="50" name="Group 49">
              <a:extLst>
                <a:ext uri="{FF2B5EF4-FFF2-40B4-BE49-F238E27FC236}">
                  <a16:creationId xmlns:a16="http://schemas.microsoft.com/office/drawing/2014/main" id="{72BE3A00-DDB6-4A70-BEE3-5B6754C5EE00}"/>
                </a:ext>
              </a:extLst>
            </p:cNvPr>
            <p:cNvGrpSpPr/>
            <p:nvPr/>
          </p:nvGrpSpPr>
          <p:grpSpPr>
            <a:xfrm>
              <a:off x="7315233" y="3128723"/>
              <a:ext cx="6400800" cy="1177920"/>
              <a:chOff x="7315233" y="3007581"/>
              <a:chExt cx="6400800" cy="1177920"/>
            </a:xfrm>
          </p:grpSpPr>
          <p:sp>
            <p:nvSpPr>
              <p:cNvPr id="35" name="Rectangle: Rounded Corners 34">
                <a:extLst>
                  <a:ext uri="{FF2B5EF4-FFF2-40B4-BE49-F238E27FC236}">
                    <a16:creationId xmlns:a16="http://schemas.microsoft.com/office/drawing/2014/main" id="{EE8F6775-8FE1-4448-BB22-D7AC29E0CC92}"/>
                  </a:ext>
                </a:extLst>
              </p:cNvPr>
              <p:cNvSpPr/>
              <p:nvPr/>
            </p:nvSpPr>
            <p:spPr>
              <a:xfrm>
                <a:off x="7315233" y="3007581"/>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035937A-E85B-485A-B349-D22D42C47AB4}"/>
                  </a:ext>
                </a:extLst>
              </p:cNvPr>
              <p:cNvSpPr/>
              <p:nvPr/>
            </p:nvSpPr>
            <p:spPr>
              <a:xfrm>
                <a:off x="7315233" y="3017352"/>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grpSp>
        <p:sp>
          <p:nvSpPr>
            <p:cNvPr id="46" name="TextBox 45">
              <a:extLst>
                <a:ext uri="{FF2B5EF4-FFF2-40B4-BE49-F238E27FC236}">
                  <a16:creationId xmlns:a16="http://schemas.microsoft.com/office/drawing/2014/main" id="{FF8CA7DA-C2CF-4034-BA91-1B458DBF8D19}"/>
                </a:ext>
              </a:extLst>
            </p:cNvPr>
            <p:cNvSpPr txBox="1"/>
            <p:nvPr/>
          </p:nvSpPr>
          <p:spPr>
            <a:xfrm>
              <a:off x="8487635" y="3398037"/>
              <a:ext cx="4999797" cy="646331"/>
            </a:xfrm>
            <a:prstGeom prst="rect">
              <a:avLst/>
            </a:prstGeom>
            <a:noFill/>
          </p:spPr>
          <p:txBody>
            <a:bodyPr wrap="square" rtlCol="0">
              <a:spAutoFit/>
            </a:bodyPr>
            <a:lstStyle/>
            <a:p>
              <a:r>
                <a:rPr lang="en-US" sz="3600" b="1" dirty="0"/>
                <a:t>No App to Download</a:t>
              </a:r>
            </a:p>
          </p:txBody>
        </p:sp>
      </p:grpSp>
      <p:grpSp>
        <p:nvGrpSpPr>
          <p:cNvPr id="5" name="Group 4">
            <a:extLst>
              <a:ext uri="{FF2B5EF4-FFF2-40B4-BE49-F238E27FC236}">
                <a16:creationId xmlns:a16="http://schemas.microsoft.com/office/drawing/2014/main" id="{04501621-4F34-4E97-AF3F-56B4AD63AE92}"/>
              </a:ext>
            </a:extLst>
          </p:cNvPr>
          <p:cNvGrpSpPr/>
          <p:nvPr/>
        </p:nvGrpSpPr>
        <p:grpSpPr>
          <a:xfrm>
            <a:off x="6248400" y="4542930"/>
            <a:ext cx="6400800" cy="1177920"/>
            <a:chOff x="7315233" y="4542930"/>
            <a:chExt cx="6400800" cy="1177920"/>
          </a:xfrm>
        </p:grpSpPr>
        <p:grpSp>
          <p:nvGrpSpPr>
            <p:cNvPr id="51" name="Group 50">
              <a:extLst>
                <a:ext uri="{FF2B5EF4-FFF2-40B4-BE49-F238E27FC236}">
                  <a16:creationId xmlns:a16="http://schemas.microsoft.com/office/drawing/2014/main" id="{B6EFBADE-797B-46CD-89A6-230137C5796D}"/>
                </a:ext>
              </a:extLst>
            </p:cNvPr>
            <p:cNvGrpSpPr/>
            <p:nvPr/>
          </p:nvGrpSpPr>
          <p:grpSpPr>
            <a:xfrm>
              <a:off x="7315233" y="4542930"/>
              <a:ext cx="6400800" cy="1177920"/>
              <a:chOff x="7223792" y="4421788"/>
              <a:chExt cx="6400800" cy="1177920"/>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7223792" y="4421788"/>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8EAA841-5DBD-4FD0-B1E0-7D80BC071DAE}"/>
                  </a:ext>
                </a:extLst>
              </p:cNvPr>
              <p:cNvSpPr/>
              <p:nvPr/>
            </p:nvSpPr>
            <p:spPr>
              <a:xfrm>
                <a:off x="7223792" y="4431559"/>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grpSp>
        <p:sp>
          <p:nvSpPr>
            <p:cNvPr id="47" name="TextBox 46">
              <a:extLst>
                <a:ext uri="{FF2B5EF4-FFF2-40B4-BE49-F238E27FC236}">
                  <a16:creationId xmlns:a16="http://schemas.microsoft.com/office/drawing/2014/main" id="{3DE1AE4A-E481-4373-84B6-FB5F7C0A5F17}"/>
                </a:ext>
              </a:extLst>
            </p:cNvPr>
            <p:cNvSpPr txBox="1"/>
            <p:nvPr/>
          </p:nvSpPr>
          <p:spPr>
            <a:xfrm>
              <a:off x="8487636" y="4804836"/>
              <a:ext cx="4999796" cy="646331"/>
            </a:xfrm>
            <a:prstGeom prst="rect">
              <a:avLst/>
            </a:prstGeom>
            <a:noFill/>
          </p:spPr>
          <p:txBody>
            <a:bodyPr wrap="square" rtlCol="0">
              <a:spAutoFit/>
            </a:bodyPr>
            <a:lstStyle/>
            <a:p>
              <a:r>
                <a:rPr lang="en-AU" sz="3600" b="1" dirty="0"/>
                <a:t>Available 24/7/365</a:t>
              </a:r>
              <a:endParaRPr lang="en-US" sz="3600" b="1" dirty="0"/>
            </a:p>
          </p:txBody>
        </p:sp>
      </p:grpSp>
      <p:grpSp>
        <p:nvGrpSpPr>
          <p:cNvPr id="6" name="Group 5">
            <a:extLst>
              <a:ext uri="{FF2B5EF4-FFF2-40B4-BE49-F238E27FC236}">
                <a16:creationId xmlns:a16="http://schemas.microsoft.com/office/drawing/2014/main" id="{8971958D-35E6-4C35-84C5-7BFA242371F7}"/>
              </a:ext>
            </a:extLst>
          </p:cNvPr>
          <p:cNvGrpSpPr/>
          <p:nvPr/>
        </p:nvGrpSpPr>
        <p:grpSpPr>
          <a:xfrm>
            <a:off x="6248400" y="5955646"/>
            <a:ext cx="6400800" cy="1177920"/>
            <a:chOff x="6248400" y="5955646"/>
            <a:chExt cx="6400800" cy="1177920"/>
          </a:xfrm>
        </p:grpSpPr>
        <p:grpSp>
          <p:nvGrpSpPr>
            <p:cNvPr id="3" name="Group 2">
              <a:extLst>
                <a:ext uri="{FF2B5EF4-FFF2-40B4-BE49-F238E27FC236}">
                  <a16:creationId xmlns:a16="http://schemas.microsoft.com/office/drawing/2014/main" id="{E1B27368-6340-4DAC-8311-867512BFAAA5}"/>
                </a:ext>
              </a:extLst>
            </p:cNvPr>
            <p:cNvGrpSpPr/>
            <p:nvPr/>
          </p:nvGrpSpPr>
          <p:grpSpPr>
            <a:xfrm>
              <a:off x="6248400" y="5955646"/>
              <a:ext cx="6400800" cy="1177920"/>
              <a:chOff x="6248400" y="5955646"/>
              <a:chExt cx="6400800" cy="1177920"/>
            </a:xfrm>
          </p:grpSpPr>
          <p:sp>
            <p:nvSpPr>
              <p:cNvPr id="36" name="Rectangle: Rounded Corners 35">
                <a:extLst>
                  <a:ext uri="{FF2B5EF4-FFF2-40B4-BE49-F238E27FC236}">
                    <a16:creationId xmlns:a16="http://schemas.microsoft.com/office/drawing/2014/main" id="{A7135451-135B-4519-8E0D-EAEA2E4BF0D7}"/>
                  </a:ext>
                </a:extLst>
              </p:cNvPr>
              <p:cNvSpPr/>
              <p:nvPr/>
            </p:nvSpPr>
            <p:spPr>
              <a:xfrm>
                <a:off x="6248400" y="5955646"/>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D8A707A-797A-4261-863C-6A014D452EAD}"/>
                  </a:ext>
                </a:extLst>
              </p:cNvPr>
              <p:cNvSpPr/>
              <p:nvPr/>
            </p:nvSpPr>
            <p:spPr>
              <a:xfrm>
                <a:off x="6248400" y="596541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4</a:t>
                </a:r>
                <a:endParaRPr lang="en-US" sz="5400" b="1" dirty="0">
                  <a:solidFill>
                    <a:schemeClr val="bg1"/>
                  </a:solidFill>
                </a:endParaRPr>
              </a:p>
            </p:txBody>
          </p:sp>
        </p:grpSp>
        <p:sp>
          <p:nvSpPr>
            <p:cNvPr id="48" name="TextBox 47">
              <a:extLst>
                <a:ext uri="{FF2B5EF4-FFF2-40B4-BE49-F238E27FC236}">
                  <a16:creationId xmlns:a16="http://schemas.microsoft.com/office/drawing/2014/main" id="{24379A10-140B-4F8E-AD93-F9F1CE936C6C}"/>
                </a:ext>
              </a:extLst>
            </p:cNvPr>
            <p:cNvSpPr txBox="1"/>
            <p:nvPr/>
          </p:nvSpPr>
          <p:spPr>
            <a:xfrm>
              <a:off x="7420803" y="6221440"/>
              <a:ext cx="4999796" cy="646331"/>
            </a:xfrm>
            <a:prstGeom prst="rect">
              <a:avLst/>
            </a:prstGeom>
            <a:noFill/>
          </p:spPr>
          <p:txBody>
            <a:bodyPr wrap="square" rtlCol="0">
              <a:spAutoFit/>
            </a:bodyPr>
            <a:lstStyle/>
            <a:p>
              <a:r>
                <a:rPr lang="en-AU" sz="3600" b="1" dirty="0"/>
                <a:t>Multiple Channels</a:t>
              </a:r>
              <a:endParaRPr lang="en-US" sz="3600" b="1" dirty="0"/>
            </a:p>
          </p:txBody>
        </p:sp>
      </p:grpSp>
      <p:sp>
        <p:nvSpPr>
          <p:cNvPr id="8" name="TextBox 7">
            <a:extLst>
              <a:ext uri="{FF2B5EF4-FFF2-40B4-BE49-F238E27FC236}">
                <a16:creationId xmlns:a16="http://schemas.microsoft.com/office/drawing/2014/main" id="{1C27DE57-2DA9-44C2-BE52-27CABC869376}"/>
              </a:ext>
            </a:extLst>
          </p:cNvPr>
          <p:cNvSpPr txBox="1"/>
          <p:nvPr/>
        </p:nvSpPr>
        <p:spPr>
          <a:xfrm>
            <a:off x="152400" y="3430250"/>
            <a:ext cx="4724400" cy="1446550"/>
          </a:xfrm>
          <a:prstGeom prst="rect">
            <a:avLst/>
          </a:prstGeom>
          <a:noFill/>
        </p:spPr>
        <p:txBody>
          <a:bodyPr wrap="square" rtlCol="0">
            <a:spAutoFit/>
          </a:bodyPr>
          <a:lstStyle/>
          <a:p>
            <a:r>
              <a:rPr lang="en-AU" sz="4400" b="1" dirty="0">
                <a:solidFill>
                  <a:schemeClr val="bg1"/>
                </a:solidFill>
              </a:rPr>
              <a:t>Why Oracle</a:t>
            </a:r>
            <a:r>
              <a:rPr lang="en-US" sz="4400" b="1" dirty="0">
                <a:solidFill>
                  <a:schemeClr val="bg1"/>
                </a:solidFill>
              </a:rPr>
              <a:t> Digital Assistant</a:t>
            </a:r>
            <a:endParaRPr lang="en-AU" sz="4400" b="1" dirty="0">
              <a:solidFill>
                <a:schemeClr val="bg1"/>
              </a:solidFill>
            </a:endParaRPr>
          </a:p>
        </p:txBody>
      </p:sp>
    </p:spTree>
    <p:extLst>
      <p:ext uri="{BB962C8B-B14F-4D97-AF65-F5344CB8AC3E}">
        <p14:creationId xmlns:p14="http://schemas.microsoft.com/office/powerpoint/2010/main" val="2511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C0B73C2-AB9F-497C-BD24-636ED57C04E2}"/>
              </a:ext>
            </a:extLst>
          </p:cNvPr>
          <p:cNvSpPr/>
          <p:nvPr/>
        </p:nvSpPr>
        <p:spPr>
          <a:xfrm rot="5400000">
            <a:off x="-460355" y="1557616"/>
            <a:ext cx="6675137" cy="5754428"/>
          </a:xfrm>
          <a:prstGeom prst="triangl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a:t>Transform your future of work</a:t>
            </a:r>
            <a:endParaRPr lang="en-US" dirty="0"/>
          </a:p>
        </p:txBody>
      </p:sp>
      <p:grpSp>
        <p:nvGrpSpPr>
          <p:cNvPr id="49" name="Group 48">
            <a:extLst>
              <a:ext uri="{FF2B5EF4-FFF2-40B4-BE49-F238E27FC236}">
                <a16:creationId xmlns:a16="http://schemas.microsoft.com/office/drawing/2014/main" id="{CFBB86EC-81EF-490A-9014-984F71BE6902}"/>
              </a:ext>
            </a:extLst>
          </p:cNvPr>
          <p:cNvGrpSpPr/>
          <p:nvPr/>
        </p:nvGrpSpPr>
        <p:grpSpPr>
          <a:xfrm>
            <a:off x="6248400" y="1716007"/>
            <a:ext cx="6400800" cy="1177920"/>
            <a:chOff x="6248400" y="1594865"/>
            <a:chExt cx="6400800" cy="1177920"/>
          </a:xfrm>
        </p:grpSpPr>
        <p:sp>
          <p:nvSpPr>
            <p:cNvPr id="34" name="Rectangle: Rounded Corners 33">
              <a:extLst>
                <a:ext uri="{FF2B5EF4-FFF2-40B4-BE49-F238E27FC236}">
                  <a16:creationId xmlns:a16="http://schemas.microsoft.com/office/drawing/2014/main" id="{B756E5D8-0F2F-4808-9B32-CA9E71943297}"/>
                </a:ext>
              </a:extLst>
            </p:cNvPr>
            <p:cNvSpPr/>
            <p:nvPr/>
          </p:nvSpPr>
          <p:spPr>
            <a:xfrm>
              <a:off x="6248400" y="1594865"/>
              <a:ext cx="6400800" cy="1177920"/>
            </a:xfrm>
            <a:prstGeom prst="roundRect">
              <a:avLst>
                <a:gd name="adj" fmla="val 50000"/>
              </a:avLst>
            </a:prstGeom>
            <a:solidFill>
              <a:schemeClr val="accent3"/>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2FCA7-4B1D-41FD-B7FD-E3A1447A8472}"/>
                </a:ext>
              </a:extLst>
            </p:cNvPr>
            <p:cNvSpPr/>
            <p:nvPr/>
          </p:nvSpPr>
          <p:spPr>
            <a:xfrm>
              <a:off x="6255412" y="161440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
          <p:nvSpPr>
            <p:cNvPr id="45" name="TextBox 44">
              <a:extLst>
                <a:ext uri="{FF2B5EF4-FFF2-40B4-BE49-F238E27FC236}">
                  <a16:creationId xmlns:a16="http://schemas.microsoft.com/office/drawing/2014/main" id="{13E1A5DF-9DAD-4028-9AD0-B17A4235C551}"/>
                </a:ext>
              </a:extLst>
            </p:cNvPr>
            <p:cNvSpPr txBox="1"/>
            <p:nvPr/>
          </p:nvSpPr>
          <p:spPr>
            <a:xfrm>
              <a:off x="7420802" y="1859914"/>
              <a:ext cx="4999797" cy="646331"/>
            </a:xfrm>
            <a:prstGeom prst="rect">
              <a:avLst/>
            </a:prstGeom>
            <a:noFill/>
          </p:spPr>
          <p:txBody>
            <a:bodyPr wrap="square" rtlCol="0">
              <a:spAutoFit/>
            </a:bodyPr>
            <a:lstStyle/>
            <a:p>
              <a:r>
                <a:rPr lang="en-US" sz="3600" b="1" dirty="0">
                  <a:solidFill>
                    <a:schemeClr val="bg1"/>
                  </a:solidFill>
                </a:rPr>
                <a:t>Natural Conversation</a:t>
              </a:r>
            </a:p>
          </p:txBody>
        </p:sp>
      </p:grpSp>
      <p:grpSp>
        <p:nvGrpSpPr>
          <p:cNvPr id="4" name="Group 3">
            <a:extLst>
              <a:ext uri="{FF2B5EF4-FFF2-40B4-BE49-F238E27FC236}">
                <a16:creationId xmlns:a16="http://schemas.microsoft.com/office/drawing/2014/main" id="{F5F425A8-96E2-4E4B-B094-430E2E49A93C}"/>
              </a:ext>
            </a:extLst>
          </p:cNvPr>
          <p:cNvGrpSpPr/>
          <p:nvPr/>
        </p:nvGrpSpPr>
        <p:grpSpPr>
          <a:xfrm>
            <a:off x="6248400" y="3128723"/>
            <a:ext cx="6400800" cy="1177920"/>
            <a:chOff x="7315233" y="3128723"/>
            <a:chExt cx="6400800" cy="1177920"/>
          </a:xfrm>
        </p:grpSpPr>
        <p:grpSp>
          <p:nvGrpSpPr>
            <p:cNvPr id="50" name="Group 49">
              <a:extLst>
                <a:ext uri="{FF2B5EF4-FFF2-40B4-BE49-F238E27FC236}">
                  <a16:creationId xmlns:a16="http://schemas.microsoft.com/office/drawing/2014/main" id="{72BE3A00-DDB6-4A70-BEE3-5B6754C5EE00}"/>
                </a:ext>
              </a:extLst>
            </p:cNvPr>
            <p:cNvGrpSpPr/>
            <p:nvPr/>
          </p:nvGrpSpPr>
          <p:grpSpPr>
            <a:xfrm>
              <a:off x="7315233" y="3128723"/>
              <a:ext cx="6400800" cy="1177920"/>
              <a:chOff x="7315233" y="3007581"/>
              <a:chExt cx="6400800" cy="1177920"/>
            </a:xfrm>
          </p:grpSpPr>
          <p:sp>
            <p:nvSpPr>
              <p:cNvPr id="35" name="Rectangle: Rounded Corners 34">
                <a:extLst>
                  <a:ext uri="{FF2B5EF4-FFF2-40B4-BE49-F238E27FC236}">
                    <a16:creationId xmlns:a16="http://schemas.microsoft.com/office/drawing/2014/main" id="{EE8F6775-8FE1-4448-BB22-D7AC29E0CC92}"/>
                  </a:ext>
                </a:extLst>
              </p:cNvPr>
              <p:cNvSpPr/>
              <p:nvPr/>
            </p:nvSpPr>
            <p:spPr>
              <a:xfrm>
                <a:off x="7315233" y="3007581"/>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035937A-E85B-485A-B349-D22D42C47AB4}"/>
                  </a:ext>
                </a:extLst>
              </p:cNvPr>
              <p:cNvSpPr/>
              <p:nvPr/>
            </p:nvSpPr>
            <p:spPr>
              <a:xfrm>
                <a:off x="7315233" y="3017352"/>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grpSp>
        <p:sp>
          <p:nvSpPr>
            <p:cNvPr id="46" name="TextBox 45">
              <a:extLst>
                <a:ext uri="{FF2B5EF4-FFF2-40B4-BE49-F238E27FC236}">
                  <a16:creationId xmlns:a16="http://schemas.microsoft.com/office/drawing/2014/main" id="{FF8CA7DA-C2CF-4034-BA91-1B458DBF8D19}"/>
                </a:ext>
              </a:extLst>
            </p:cNvPr>
            <p:cNvSpPr txBox="1"/>
            <p:nvPr/>
          </p:nvSpPr>
          <p:spPr>
            <a:xfrm>
              <a:off x="8487635" y="3398038"/>
              <a:ext cx="4999797" cy="646331"/>
            </a:xfrm>
            <a:prstGeom prst="rect">
              <a:avLst/>
            </a:prstGeom>
            <a:noFill/>
          </p:spPr>
          <p:txBody>
            <a:bodyPr wrap="square" rtlCol="0">
              <a:spAutoFit/>
            </a:bodyPr>
            <a:lstStyle/>
            <a:p>
              <a:r>
                <a:rPr lang="en-US" sz="3600" b="1" dirty="0"/>
                <a:t>No App to Download</a:t>
              </a:r>
            </a:p>
          </p:txBody>
        </p:sp>
      </p:grpSp>
      <p:grpSp>
        <p:nvGrpSpPr>
          <p:cNvPr id="5" name="Group 4">
            <a:extLst>
              <a:ext uri="{FF2B5EF4-FFF2-40B4-BE49-F238E27FC236}">
                <a16:creationId xmlns:a16="http://schemas.microsoft.com/office/drawing/2014/main" id="{04501621-4F34-4E97-AF3F-56B4AD63AE92}"/>
              </a:ext>
            </a:extLst>
          </p:cNvPr>
          <p:cNvGrpSpPr/>
          <p:nvPr/>
        </p:nvGrpSpPr>
        <p:grpSpPr>
          <a:xfrm>
            <a:off x="6248400" y="4542930"/>
            <a:ext cx="6400800" cy="1462237"/>
            <a:chOff x="7315233" y="4542930"/>
            <a:chExt cx="6400800" cy="1462237"/>
          </a:xfrm>
        </p:grpSpPr>
        <p:grpSp>
          <p:nvGrpSpPr>
            <p:cNvPr id="51" name="Group 50">
              <a:extLst>
                <a:ext uri="{FF2B5EF4-FFF2-40B4-BE49-F238E27FC236}">
                  <a16:creationId xmlns:a16="http://schemas.microsoft.com/office/drawing/2014/main" id="{B6EFBADE-797B-46CD-89A6-230137C5796D}"/>
                </a:ext>
              </a:extLst>
            </p:cNvPr>
            <p:cNvGrpSpPr/>
            <p:nvPr/>
          </p:nvGrpSpPr>
          <p:grpSpPr>
            <a:xfrm>
              <a:off x="7315233" y="4542930"/>
              <a:ext cx="6400800" cy="1177920"/>
              <a:chOff x="7223792" y="4421788"/>
              <a:chExt cx="6400800" cy="1177920"/>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7223792" y="4421788"/>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8EAA841-5DBD-4FD0-B1E0-7D80BC071DAE}"/>
                  </a:ext>
                </a:extLst>
              </p:cNvPr>
              <p:cNvSpPr/>
              <p:nvPr/>
            </p:nvSpPr>
            <p:spPr>
              <a:xfrm>
                <a:off x="7223792" y="4431559"/>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grpSp>
        <p:sp>
          <p:nvSpPr>
            <p:cNvPr id="47" name="TextBox 46">
              <a:extLst>
                <a:ext uri="{FF2B5EF4-FFF2-40B4-BE49-F238E27FC236}">
                  <a16:creationId xmlns:a16="http://schemas.microsoft.com/office/drawing/2014/main" id="{3DE1AE4A-E481-4373-84B6-FB5F7C0A5F17}"/>
                </a:ext>
              </a:extLst>
            </p:cNvPr>
            <p:cNvSpPr txBox="1"/>
            <p:nvPr/>
          </p:nvSpPr>
          <p:spPr>
            <a:xfrm>
              <a:off x="8487635" y="4804838"/>
              <a:ext cx="5228398" cy="1200329"/>
            </a:xfrm>
            <a:prstGeom prst="rect">
              <a:avLst/>
            </a:prstGeom>
            <a:noFill/>
          </p:spPr>
          <p:txBody>
            <a:bodyPr wrap="square" rtlCol="0">
              <a:spAutoFit/>
            </a:bodyPr>
            <a:lstStyle/>
            <a:p>
              <a:r>
                <a:rPr lang="en-AU" sz="3600" b="1" dirty="0"/>
                <a:t>Available 24/7/365</a:t>
              </a:r>
              <a:endParaRPr lang="en-US" sz="3600" b="1" dirty="0"/>
            </a:p>
            <a:p>
              <a:endParaRPr lang="en-US" sz="3600" b="1" dirty="0"/>
            </a:p>
          </p:txBody>
        </p:sp>
      </p:grpSp>
      <p:grpSp>
        <p:nvGrpSpPr>
          <p:cNvPr id="6" name="Group 5">
            <a:extLst>
              <a:ext uri="{FF2B5EF4-FFF2-40B4-BE49-F238E27FC236}">
                <a16:creationId xmlns:a16="http://schemas.microsoft.com/office/drawing/2014/main" id="{8971958D-35E6-4C35-84C5-7BFA242371F7}"/>
              </a:ext>
            </a:extLst>
          </p:cNvPr>
          <p:cNvGrpSpPr/>
          <p:nvPr/>
        </p:nvGrpSpPr>
        <p:grpSpPr>
          <a:xfrm>
            <a:off x="6248400" y="5955646"/>
            <a:ext cx="6400800" cy="1466123"/>
            <a:chOff x="6248400" y="5955646"/>
            <a:chExt cx="6400800" cy="1466123"/>
          </a:xfrm>
        </p:grpSpPr>
        <p:grpSp>
          <p:nvGrpSpPr>
            <p:cNvPr id="3" name="Group 2">
              <a:extLst>
                <a:ext uri="{FF2B5EF4-FFF2-40B4-BE49-F238E27FC236}">
                  <a16:creationId xmlns:a16="http://schemas.microsoft.com/office/drawing/2014/main" id="{E1B27368-6340-4DAC-8311-867512BFAAA5}"/>
                </a:ext>
              </a:extLst>
            </p:cNvPr>
            <p:cNvGrpSpPr/>
            <p:nvPr/>
          </p:nvGrpSpPr>
          <p:grpSpPr>
            <a:xfrm>
              <a:off x="6248400" y="5955646"/>
              <a:ext cx="6400800" cy="1177920"/>
              <a:chOff x="6248400" y="5955646"/>
              <a:chExt cx="6400800" cy="1177920"/>
            </a:xfrm>
          </p:grpSpPr>
          <p:sp>
            <p:nvSpPr>
              <p:cNvPr id="36" name="Rectangle: Rounded Corners 35">
                <a:extLst>
                  <a:ext uri="{FF2B5EF4-FFF2-40B4-BE49-F238E27FC236}">
                    <a16:creationId xmlns:a16="http://schemas.microsoft.com/office/drawing/2014/main" id="{A7135451-135B-4519-8E0D-EAEA2E4BF0D7}"/>
                  </a:ext>
                </a:extLst>
              </p:cNvPr>
              <p:cNvSpPr/>
              <p:nvPr/>
            </p:nvSpPr>
            <p:spPr>
              <a:xfrm>
                <a:off x="6248400" y="5955646"/>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D8A707A-797A-4261-863C-6A014D452EAD}"/>
                  </a:ext>
                </a:extLst>
              </p:cNvPr>
              <p:cNvSpPr/>
              <p:nvPr/>
            </p:nvSpPr>
            <p:spPr>
              <a:xfrm>
                <a:off x="6248400" y="596541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4</a:t>
                </a:r>
                <a:endParaRPr lang="en-US" sz="5400" b="1" dirty="0">
                  <a:solidFill>
                    <a:schemeClr val="bg1"/>
                  </a:solidFill>
                </a:endParaRPr>
              </a:p>
            </p:txBody>
          </p:sp>
        </p:grpSp>
        <p:sp>
          <p:nvSpPr>
            <p:cNvPr id="48" name="TextBox 47">
              <a:extLst>
                <a:ext uri="{FF2B5EF4-FFF2-40B4-BE49-F238E27FC236}">
                  <a16:creationId xmlns:a16="http://schemas.microsoft.com/office/drawing/2014/main" id="{24379A10-140B-4F8E-AD93-F9F1CE936C6C}"/>
                </a:ext>
              </a:extLst>
            </p:cNvPr>
            <p:cNvSpPr txBox="1"/>
            <p:nvPr/>
          </p:nvSpPr>
          <p:spPr>
            <a:xfrm>
              <a:off x="7420802" y="6221440"/>
              <a:ext cx="4771198" cy="1200329"/>
            </a:xfrm>
            <a:prstGeom prst="rect">
              <a:avLst/>
            </a:prstGeom>
            <a:noFill/>
          </p:spPr>
          <p:txBody>
            <a:bodyPr wrap="square" rtlCol="0">
              <a:spAutoFit/>
            </a:bodyPr>
            <a:lstStyle/>
            <a:p>
              <a:r>
                <a:rPr lang="en-AU" sz="3600" b="1" dirty="0"/>
                <a:t>Multiple Channels</a:t>
              </a:r>
              <a:endParaRPr lang="en-US" sz="3600" b="1" dirty="0"/>
            </a:p>
            <a:p>
              <a:endParaRPr lang="en-US" sz="3600" b="1" dirty="0"/>
            </a:p>
          </p:txBody>
        </p:sp>
      </p:grpSp>
      <p:sp>
        <p:nvSpPr>
          <p:cNvPr id="8" name="TextBox 7">
            <a:extLst>
              <a:ext uri="{FF2B5EF4-FFF2-40B4-BE49-F238E27FC236}">
                <a16:creationId xmlns:a16="http://schemas.microsoft.com/office/drawing/2014/main" id="{E448ED0E-30A6-46B8-B0C9-BB2FB87782E2}"/>
              </a:ext>
            </a:extLst>
          </p:cNvPr>
          <p:cNvSpPr txBox="1"/>
          <p:nvPr/>
        </p:nvSpPr>
        <p:spPr>
          <a:xfrm>
            <a:off x="152400" y="3430250"/>
            <a:ext cx="4724400" cy="1446550"/>
          </a:xfrm>
          <a:prstGeom prst="rect">
            <a:avLst/>
          </a:prstGeom>
          <a:noFill/>
        </p:spPr>
        <p:txBody>
          <a:bodyPr wrap="square" rtlCol="0">
            <a:spAutoFit/>
          </a:bodyPr>
          <a:lstStyle/>
          <a:p>
            <a:r>
              <a:rPr lang="en-AU" sz="4400" b="1" dirty="0">
                <a:solidFill>
                  <a:schemeClr val="bg1"/>
                </a:solidFill>
              </a:rPr>
              <a:t>Why Oracle</a:t>
            </a:r>
            <a:r>
              <a:rPr lang="en-US" sz="4400" b="1" dirty="0">
                <a:solidFill>
                  <a:schemeClr val="bg1"/>
                </a:solidFill>
              </a:rPr>
              <a:t> Digital Assistant</a:t>
            </a:r>
            <a:endParaRPr lang="en-AU" sz="4400" b="1" dirty="0">
              <a:solidFill>
                <a:schemeClr val="bg1"/>
              </a:solidFill>
            </a:endParaRPr>
          </a:p>
        </p:txBody>
      </p:sp>
    </p:spTree>
    <p:extLst>
      <p:ext uri="{BB962C8B-B14F-4D97-AF65-F5344CB8AC3E}">
        <p14:creationId xmlns:p14="http://schemas.microsoft.com/office/powerpoint/2010/main" val="3281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C0B73C2-AB9F-497C-BD24-636ED57C04E2}"/>
              </a:ext>
            </a:extLst>
          </p:cNvPr>
          <p:cNvSpPr/>
          <p:nvPr/>
        </p:nvSpPr>
        <p:spPr>
          <a:xfrm rot="5400000">
            <a:off x="-460355" y="1557616"/>
            <a:ext cx="6675137" cy="5754428"/>
          </a:xfrm>
          <a:prstGeom prst="triangl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a:t>Transform your future of work</a:t>
            </a:r>
            <a:endParaRPr lang="en-US" dirty="0"/>
          </a:p>
        </p:txBody>
      </p:sp>
      <p:grpSp>
        <p:nvGrpSpPr>
          <p:cNvPr id="49" name="Group 48">
            <a:extLst>
              <a:ext uri="{FF2B5EF4-FFF2-40B4-BE49-F238E27FC236}">
                <a16:creationId xmlns:a16="http://schemas.microsoft.com/office/drawing/2014/main" id="{CFBB86EC-81EF-490A-9014-984F71BE6902}"/>
              </a:ext>
            </a:extLst>
          </p:cNvPr>
          <p:cNvGrpSpPr/>
          <p:nvPr/>
        </p:nvGrpSpPr>
        <p:grpSpPr>
          <a:xfrm>
            <a:off x="6248400" y="1716007"/>
            <a:ext cx="6400800" cy="1177920"/>
            <a:chOff x="6248400" y="1594865"/>
            <a:chExt cx="6400800" cy="1177920"/>
          </a:xfrm>
        </p:grpSpPr>
        <p:sp>
          <p:nvSpPr>
            <p:cNvPr id="34" name="Rectangle: Rounded Corners 33">
              <a:extLst>
                <a:ext uri="{FF2B5EF4-FFF2-40B4-BE49-F238E27FC236}">
                  <a16:creationId xmlns:a16="http://schemas.microsoft.com/office/drawing/2014/main" id="{B756E5D8-0F2F-4808-9B32-CA9E71943297}"/>
                </a:ext>
              </a:extLst>
            </p:cNvPr>
            <p:cNvSpPr/>
            <p:nvPr/>
          </p:nvSpPr>
          <p:spPr>
            <a:xfrm>
              <a:off x="6248400" y="1594865"/>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2FCA7-4B1D-41FD-B7FD-E3A1447A8472}"/>
                </a:ext>
              </a:extLst>
            </p:cNvPr>
            <p:cNvSpPr/>
            <p:nvPr/>
          </p:nvSpPr>
          <p:spPr>
            <a:xfrm>
              <a:off x="6255412" y="161440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
          <p:nvSpPr>
            <p:cNvPr id="45" name="TextBox 44">
              <a:extLst>
                <a:ext uri="{FF2B5EF4-FFF2-40B4-BE49-F238E27FC236}">
                  <a16:creationId xmlns:a16="http://schemas.microsoft.com/office/drawing/2014/main" id="{13E1A5DF-9DAD-4028-9AD0-B17A4235C551}"/>
                </a:ext>
              </a:extLst>
            </p:cNvPr>
            <p:cNvSpPr txBox="1"/>
            <p:nvPr/>
          </p:nvSpPr>
          <p:spPr>
            <a:xfrm>
              <a:off x="7420802" y="1859914"/>
              <a:ext cx="4923597" cy="646331"/>
            </a:xfrm>
            <a:prstGeom prst="rect">
              <a:avLst/>
            </a:prstGeom>
            <a:noFill/>
          </p:spPr>
          <p:txBody>
            <a:bodyPr wrap="square" rtlCol="0">
              <a:spAutoFit/>
            </a:bodyPr>
            <a:lstStyle/>
            <a:p>
              <a:r>
                <a:rPr lang="en-US" sz="3600" b="1" dirty="0"/>
                <a:t>Natural Conversation</a:t>
              </a:r>
            </a:p>
          </p:txBody>
        </p:sp>
      </p:grpSp>
      <p:grpSp>
        <p:nvGrpSpPr>
          <p:cNvPr id="4" name="Group 3">
            <a:extLst>
              <a:ext uri="{FF2B5EF4-FFF2-40B4-BE49-F238E27FC236}">
                <a16:creationId xmlns:a16="http://schemas.microsoft.com/office/drawing/2014/main" id="{F5F425A8-96E2-4E4B-B094-430E2E49A93C}"/>
              </a:ext>
            </a:extLst>
          </p:cNvPr>
          <p:cNvGrpSpPr/>
          <p:nvPr/>
        </p:nvGrpSpPr>
        <p:grpSpPr>
          <a:xfrm>
            <a:off x="6248400" y="3128723"/>
            <a:ext cx="6400800" cy="1177920"/>
            <a:chOff x="7315233" y="3128723"/>
            <a:chExt cx="6400800" cy="1177920"/>
          </a:xfrm>
        </p:grpSpPr>
        <p:grpSp>
          <p:nvGrpSpPr>
            <p:cNvPr id="50" name="Group 49">
              <a:extLst>
                <a:ext uri="{FF2B5EF4-FFF2-40B4-BE49-F238E27FC236}">
                  <a16:creationId xmlns:a16="http://schemas.microsoft.com/office/drawing/2014/main" id="{72BE3A00-DDB6-4A70-BEE3-5B6754C5EE00}"/>
                </a:ext>
              </a:extLst>
            </p:cNvPr>
            <p:cNvGrpSpPr/>
            <p:nvPr/>
          </p:nvGrpSpPr>
          <p:grpSpPr>
            <a:xfrm>
              <a:off x="7315233" y="3128723"/>
              <a:ext cx="6400800" cy="1177920"/>
              <a:chOff x="7315233" y="3007581"/>
              <a:chExt cx="6400800" cy="1177920"/>
            </a:xfrm>
          </p:grpSpPr>
          <p:sp>
            <p:nvSpPr>
              <p:cNvPr id="35" name="Rectangle: Rounded Corners 34">
                <a:extLst>
                  <a:ext uri="{FF2B5EF4-FFF2-40B4-BE49-F238E27FC236}">
                    <a16:creationId xmlns:a16="http://schemas.microsoft.com/office/drawing/2014/main" id="{EE8F6775-8FE1-4448-BB22-D7AC29E0CC92}"/>
                  </a:ext>
                </a:extLst>
              </p:cNvPr>
              <p:cNvSpPr/>
              <p:nvPr/>
            </p:nvSpPr>
            <p:spPr>
              <a:xfrm>
                <a:off x="7315233" y="3007581"/>
                <a:ext cx="6400800" cy="1177920"/>
              </a:xfrm>
              <a:prstGeom prst="roundRect">
                <a:avLst>
                  <a:gd name="adj" fmla="val 50000"/>
                </a:avLst>
              </a:prstGeom>
              <a:solidFill>
                <a:schemeClr val="accent3"/>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035937A-E85B-485A-B349-D22D42C47AB4}"/>
                  </a:ext>
                </a:extLst>
              </p:cNvPr>
              <p:cNvSpPr/>
              <p:nvPr/>
            </p:nvSpPr>
            <p:spPr>
              <a:xfrm>
                <a:off x="7315233" y="3017352"/>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grpSp>
        <p:sp>
          <p:nvSpPr>
            <p:cNvPr id="46" name="TextBox 45">
              <a:extLst>
                <a:ext uri="{FF2B5EF4-FFF2-40B4-BE49-F238E27FC236}">
                  <a16:creationId xmlns:a16="http://schemas.microsoft.com/office/drawing/2014/main" id="{FF8CA7DA-C2CF-4034-BA91-1B458DBF8D19}"/>
                </a:ext>
              </a:extLst>
            </p:cNvPr>
            <p:cNvSpPr txBox="1"/>
            <p:nvPr/>
          </p:nvSpPr>
          <p:spPr>
            <a:xfrm>
              <a:off x="8480623" y="3398037"/>
              <a:ext cx="4930610" cy="646331"/>
            </a:xfrm>
            <a:prstGeom prst="rect">
              <a:avLst/>
            </a:prstGeom>
            <a:noFill/>
          </p:spPr>
          <p:txBody>
            <a:bodyPr wrap="square" rtlCol="0">
              <a:spAutoFit/>
            </a:bodyPr>
            <a:lstStyle/>
            <a:p>
              <a:r>
                <a:rPr lang="en-US" sz="3600" b="1" dirty="0">
                  <a:solidFill>
                    <a:schemeClr val="bg1"/>
                  </a:solidFill>
                </a:rPr>
                <a:t>No App to Download</a:t>
              </a:r>
            </a:p>
          </p:txBody>
        </p:sp>
      </p:grpSp>
      <p:grpSp>
        <p:nvGrpSpPr>
          <p:cNvPr id="5" name="Group 4">
            <a:extLst>
              <a:ext uri="{FF2B5EF4-FFF2-40B4-BE49-F238E27FC236}">
                <a16:creationId xmlns:a16="http://schemas.microsoft.com/office/drawing/2014/main" id="{04501621-4F34-4E97-AF3F-56B4AD63AE92}"/>
              </a:ext>
            </a:extLst>
          </p:cNvPr>
          <p:cNvGrpSpPr/>
          <p:nvPr/>
        </p:nvGrpSpPr>
        <p:grpSpPr>
          <a:xfrm>
            <a:off x="6248400" y="4542930"/>
            <a:ext cx="6400800" cy="1400670"/>
            <a:chOff x="7315233" y="4542930"/>
            <a:chExt cx="6400800" cy="1400670"/>
          </a:xfrm>
        </p:grpSpPr>
        <p:grpSp>
          <p:nvGrpSpPr>
            <p:cNvPr id="51" name="Group 50">
              <a:extLst>
                <a:ext uri="{FF2B5EF4-FFF2-40B4-BE49-F238E27FC236}">
                  <a16:creationId xmlns:a16="http://schemas.microsoft.com/office/drawing/2014/main" id="{B6EFBADE-797B-46CD-89A6-230137C5796D}"/>
                </a:ext>
              </a:extLst>
            </p:cNvPr>
            <p:cNvGrpSpPr/>
            <p:nvPr/>
          </p:nvGrpSpPr>
          <p:grpSpPr>
            <a:xfrm>
              <a:off x="7315233" y="4542930"/>
              <a:ext cx="6400800" cy="1177920"/>
              <a:chOff x="7223792" y="4421788"/>
              <a:chExt cx="6400800" cy="1177920"/>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7223792" y="4421788"/>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8EAA841-5DBD-4FD0-B1E0-7D80BC071DAE}"/>
                  </a:ext>
                </a:extLst>
              </p:cNvPr>
              <p:cNvSpPr/>
              <p:nvPr/>
            </p:nvSpPr>
            <p:spPr>
              <a:xfrm>
                <a:off x="7223792" y="4431559"/>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grpSp>
        <p:sp>
          <p:nvSpPr>
            <p:cNvPr id="47" name="TextBox 46">
              <a:extLst>
                <a:ext uri="{FF2B5EF4-FFF2-40B4-BE49-F238E27FC236}">
                  <a16:creationId xmlns:a16="http://schemas.microsoft.com/office/drawing/2014/main" id="{3DE1AE4A-E481-4373-84B6-FB5F7C0A5F17}"/>
                </a:ext>
              </a:extLst>
            </p:cNvPr>
            <p:cNvSpPr txBox="1"/>
            <p:nvPr/>
          </p:nvSpPr>
          <p:spPr>
            <a:xfrm>
              <a:off x="8473611" y="4743271"/>
              <a:ext cx="4937621" cy="1200329"/>
            </a:xfrm>
            <a:prstGeom prst="rect">
              <a:avLst/>
            </a:prstGeom>
            <a:noFill/>
          </p:spPr>
          <p:txBody>
            <a:bodyPr wrap="square" rtlCol="0">
              <a:spAutoFit/>
            </a:bodyPr>
            <a:lstStyle/>
            <a:p>
              <a:r>
                <a:rPr lang="en-AU" sz="3600" b="1" dirty="0"/>
                <a:t>Available 24/7/365</a:t>
              </a:r>
              <a:endParaRPr lang="en-US" sz="3600" b="1" dirty="0"/>
            </a:p>
            <a:p>
              <a:endParaRPr lang="en-US" sz="3600" b="1" dirty="0"/>
            </a:p>
          </p:txBody>
        </p:sp>
      </p:grpSp>
      <p:grpSp>
        <p:nvGrpSpPr>
          <p:cNvPr id="6" name="Group 5">
            <a:extLst>
              <a:ext uri="{FF2B5EF4-FFF2-40B4-BE49-F238E27FC236}">
                <a16:creationId xmlns:a16="http://schemas.microsoft.com/office/drawing/2014/main" id="{8971958D-35E6-4C35-84C5-7BFA242371F7}"/>
              </a:ext>
            </a:extLst>
          </p:cNvPr>
          <p:cNvGrpSpPr/>
          <p:nvPr/>
        </p:nvGrpSpPr>
        <p:grpSpPr>
          <a:xfrm>
            <a:off x="6248400" y="5955646"/>
            <a:ext cx="6400800" cy="1466124"/>
            <a:chOff x="6248400" y="5955646"/>
            <a:chExt cx="6400800" cy="1466124"/>
          </a:xfrm>
        </p:grpSpPr>
        <p:grpSp>
          <p:nvGrpSpPr>
            <p:cNvPr id="3" name="Group 2">
              <a:extLst>
                <a:ext uri="{FF2B5EF4-FFF2-40B4-BE49-F238E27FC236}">
                  <a16:creationId xmlns:a16="http://schemas.microsoft.com/office/drawing/2014/main" id="{E1B27368-6340-4DAC-8311-867512BFAAA5}"/>
                </a:ext>
              </a:extLst>
            </p:cNvPr>
            <p:cNvGrpSpPr/>
            <p:nvPr/>
          </p:nvGrpSpPr>
          <p:grpSpPr>
            <a:xfrm>
              <a:off x="6248400" y="5955646"/>
              <a:ext cx="6400800" cy="1177920"/>
              <a:chOff x="6248400" y="5955646"/>
              <a:chExt cx="6400800" cy="1177920"/>
            </a:xfrm>
          </p:grpSpPr>
          <p:sp>
            <p:nvSpPr>
              <p:cNvPr id="36" name="Rectangle: Rounded Corners 35">
                <a:extLst>
                  <a:ext uri="{FF2B5EF4-FFF2-40B4-BE49-F238E27FC236}">
                    <a16:creationId xmlns:a16="http://schemas.microsoft.com/office/drawing/2014/main" id="{A7135451-135B-4519-8E0D-EAEA2E4BF0D7}"/>
                  </a:ext>
                </a:extLst>
              </p:cNvPr>
              <p:cNvSpPr/>
              <p:nvPr/>
            </p:nvSpPr>
            <p:spPr>
              <a:xfrm>
                <a:off x="6248400" y="5955646"/>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D8A707A-797A-4261-863C-6A014D452EAD}"/>
                  </a:ext>
                </a:extLst>
              </p:cNvPr>
              <p:cNvSpPr/>
              <p:nvPr/>
            </p:nvSpPr>
            <p:spPr>
              <a:xfrm>
                <a:off x="6248400" y="596541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4</a:t>
                </a:r>
                <a:endParaRPr lang="en-US" sz="5400" b="1" dirty="0">
                  <a:solidFill>
                    <a:schemeClr val="bg1"/>
                  </a:solidFill>
                </a:endParaRPr>
              </a:p>
            </p:txBody>
          </p:sp>
        </p:grpSp>
        <p:sp>
          <p:nvSpPr>
            <p:cNvPr id="48" name="TextBox 47">
              <a:extLst>
                <a:ext uri="{FF2B5EF4-FFF2-40B4-BE49-F238E27FC236}">
                  <a16:creationId xmlns:a16="http://schemas.microsoft.com/office/drawing/2014/main" id="{24379A10-140B-4F8E-AD93-F9F1CE936C6C}"/>
                </a:ext>
              </a:extLst>
            </p:cNvPr>
            <p:cNvSpPr txBox="1"/>
            <p:nvPr/>
          </p:nvSpPr>
          <p:spPr>
            <a:xfrm>
              <a:off x="7420801" y="6221441"/>
              <a:ext cx="4923599" cy="1200329"/>
            </a:xfrm>
            <a:prstGeom prst="rect">
              <a:avLst/>
            </a:prstGeom>
            <a:noFill/>
          </p:spPr>
          <p:txBody>
            <a:bodyPr wrap="square" rtlCol="0">
              <a:spAutoFit/>
            </a:bodyPr>
            <a:lstStyle/>
            <a:p>
              <a:r>
                <a:rPr lang="en-AU" sz="3600" b="1" dirty="0"/>
                <a:t>Multiple Channels</a:t>
              </a:r>
              <a:endParaRPr lang="en-US" sz="3600" b="1" dirty="0"/>
            </a:p>
            <a:p>
              <a:endParaRPr lang="en-US" sz="3600" b="1" dirty="0"/>
            </a:p>
          </p:txBody>
        </p:sp>
      </p:grpSp>
      <p:sp>
        <p:nvSpPr>
          <p:cNvPr id="8" name="TextBox 7">
            <a:extLst>
              <a:ext uri="{FF2B5EF4-FFF2-40B4-BE49-F238E27FC236}">
                <a16:creationId xmlns:a16="http://schemas.microsoft.com/office/drawing/2014/main" id="{434B0156-74ED-4C93-A353-C7D6A6B740C0}"/>
              </a:ext>
            </a:extLst>
          </p:cNvPr>
          <p:cNvSpPr txBox="1"/>
          <p:nvPr/>
        </p:nvSpPr>
        <p:spPr>
          <a:xfrm>
            <a:off x="152400" y="3430250"/>
            <a:ext cx="4724400" cy="1446550"/>
          </a:xfrm>
          <a:prstGeom prst="rect">
            <a:avLst/>
          </a:prstGeom>
          <a:noFill/>
        </p:spPr>
        <p:txBody>
          <a:bodyPr wrap="square" rtlCol="0">
            <a:spAutoFit/>
          </a:bodyPr>
          <a:lstStyle/>
          <a:p>
            <a:r>
              <a:rPr lang="en-AU" sz="4400" b="1" dirty="0">
                <a:solidFill>
                  <a:schemeClr val="bg1"/>
                </a:solidFill>
              </a:rPr>
              <a:t>Why Oracle</a:t>
            </a:r>
            <a:r>
              <a:rPr lang="en-US" sz="4400" b="1" dirty="0">
                <a:solidFill>
                  <a:schemeClr val="bg1"/>
                </a:solidFill>
              </a:rPr>
              <a:t> Digital Assistant</a:t>
            </a:r>
            <a:endParaRPr lang="en-AU" sz="4400" b="1" dirty="0">
              <a:solidFill>
                <a:schemeClr val="bg1"/>
              </a:solidFill>
            </a:endParaRPr>
          </a:p>
        </p:txBody>
      </p:sp>
    </p:spTree>
    <p:extLst>
      <p:ext uri="{BB962C8B-B14F-4D97-AF65-F5344CB8AC3E}">
        <p14:creationId xmlns:p14="http://schemas.microsoft.com/office/powerpoint/2010/main" val="271528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C0B73C2-AB9F-497C-BD24-636ED57C04E2}"/>
              </a:ext>
            </a:extLst>
          </p:cNvPr>
          <p:cNvSpPr/>
          <p:nvPr/>
        </p:nvSpPr>
        <p:spPr>
          <a:xfrm rot="5400000">
            <a:off x="-460355" y="1557616"/>
            <a:ext cx="6675137" cy="5754428"/>
          </a:xfrm>
          <a:prstGeom prst="triangl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a:t>Transform your future of work</a:t>
            </a:r>
            <a:endParaRPr lang="en-US" dirty="0"/>
          </a:p>
        </p:txBody>
      </p:sp>
      <p:sp>
        <p:nvSpPr>
          <p:cNvPr id="20" name="TextBox 19">
            <a:extLst>
              <a:ext uri="{FF2B5EF4-FFF2-40B4-BE49-F238E27FC236}">
                <a16:creationId xmlns:a16="http://schemas.microsoft.com/office/drawing/2014/main" id="{2D8022E5-08E3-463F-A7D1-BE1FC96DB745}"/>
              </a:ext>
            </a:extLst>
          </p:cNvPr>
          <p:cNvSpPr txBox="1"/>
          <p:nvPr/>
        </p:nvSpPr>
        <p:spPr>
          <a:xfrm>
            <a:off x="152400" y="3430250"/>
            <a:ext cx="4724400" cy="1446550"/>
          </a:xfrm>
          <a:prstGeom prst="rect">
            <a:avLst/>
          </a:prstGeom>
          <a:noFill/>
        </p:spPr>
        <p:txBody>
          <a:bodyPr wrap="square" rtlCol="0">
            <a:spAutoFit/>
          </a:bodyPr>
          <a:lstStyle/>
          <a:p>
            <a:r>
              <a:rPr lang="en-AU" sz="4400" b="1" dirty="0">
                <a:solidFill>
                  <a:schemeClr val="bg1"/>
                </a:solidFill>
              </a:rPr>
              <a:t>Why Oracle</a:t>
            </a:r>
            <a:r>
              <a:rPr lang="en-US" sz="4400" b="1" dirty="0">
                <a:solidFill>
                  <a:schemeClr val="bg1"/>
                </a:solidFill>
              </a:rPr>
              <a:t> Digital Assistant</a:t>
            </a:r>
            <a:endParaRPr lang="en-AU" sz="4400" b="1" dirty="0">
              <a:solidFill>
                <a:schemeClr val="bg1"/>
              </a:solidFill>
            </a:endParaRPr>
          </a:p>
        </p:txBody>
      </p:sp>
      <p:grpSp>
        <p:nvGrpSpPr>
          <p:cNvPr id="49" name="Group 48">
            <a:extLst>
              <a:ext uri="{FF2B5EF4-FFF2-40B4-BE49-F238E27FC236}">
                <a16:creationId xmlns:a16="http://schemas.microsoft.com/office/drawing/2014/main" id="{CFBB86EC-81EF-490A-9014-984F71BE6902}"/>
              </a:ext>
            </a:extLst>
          </p:cNvPr>
          <p:cNvGrpSpPr/>
          <p:nvPr/>
        </p:nvGrpSpPr>
        <p:grpSpPr>
          <a:xfrm>
            <a:off x="6248400" y="1716007"/>
            <a:ext cx="6400800" cy="1177920"/>
            <a:chOff x="6248400" y="1594865"/>
            <a:chExt cx="6400800" cy="1177920"/>
          </a:xfrm>
        </p:grpSpPr>
        <p:sp>
          <p:nvSpPr>
            <p:cNvPr id="34" name="Rectangle: Rounded Corners 33">
              <a:extLst>
                <a:ext uri="{FF2B5EF4-FFF2-40B4-BE49-F238E27FC236}">
                  <a16:creationId xmlns:a16="http://schemas.microsoft.com/office/drawing/2014/main" id="{B756E5D8-0F2F-4808-9B32-CA9E71943297}"/>
                </a:ext>
              </a:extLst>
            </p:cNvPr>
            <p:cNvSpPr/>
            <p:nvPr/>
          </p:nvSpPr>
          <p:spPr>
            <a:xfrm>
              <a:off x="6248400" y="1594865"/>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2FCA7-4B1D-41FD-B7FD-E3A1447A8472}"/>
                </a:ext>
              </a:extLst>
            </p:cNvPr>
            <p:cNvSpPr/>
            <p:nvPr/>
          </p:nvSpPr>
          <p:spPr>
            <a:xfrm>
              <a:off x="6255412" y="161440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
          <p:nvSpPr>
            <p:cNvPr id="45" name="TextBox 44">
              <a:extLst>
                <a:ext uri="{FF2B5EF4-FFF2-40B4-BE49-F238E27FC236}">
                  <a16:creationId xmlns:a16="http://schemas.microsoft.com/office/drawing/2014/main" id="{13E1A5DF-9DAD-4028-9AD0-B17A4235C551}"/>
                </a:ext>
              </a:extLst>
            </p:cNvPr>
            <p:cNvSpPr txBox="1"/>
            <p:nvPr/>
          </p:nvSpPr>
          <p:spPr>
            <a:xfrm>
              <a:off x="7420802" y="1859914"/>
              <a:ext cx="4923597" cy="646331"/>
            </a:xfrm>
            <a:prstGeom prst="rect">
              <a:avLst/>
            </a:prstGeom>
            <a:noFill/>
          </p:spPr>
          <p:txBody>
            <a:bodyPr wrap="square" rtlCol="0">
              <a:spAutoFit/>
            </a:bodyPr>
            <a:lstStyle/>
            <a:p>
              <a:r>
                <a:rPr lang="en-US" sz="3600" b="1" dirty="0"/>
                <a:t>Natural Conversation</a:t>
              </a:r>
            </a:p>
          </p:txBody>
        </p:sp>
      </p:grpSp>
      <p:grpSp>
        <p:nvGrpSpPr>
          <p:cNvPr id="4" name="Group 3">
            <a:extLst>
              <a:ext uri="{FF2B5EF4-FFF2-40B4-BE49-F238E27FC236}">
                <a16:creationId xmlns:a16="http://schemas.microsoft.com/office/drawing/2014/main" id="{F5F425A8-96E2-4E4B-B094-430E2E49A93C}"/>
              </a:ext>
            </a:extLst>
          </p:cNvPr>
          <p:cNvGrpSpPr/>
          <p:nvPr/>
        </p:nvGrpSpPr>
        <p:grpSpPr>
          <a:xfrm>
            <a:off x="6248400" y="3128723"/>
            <a:ext cx="6400800" cy="1177920"/>
            <a:chOff x="7315233" y="3128723"/>
            <a:chExt cx="6400800" cy="1177920"/>
          </a:xfrm>
        </p:grpSpPr>
        <p:grpSp>
          <p:nvGrpSpPr>
            <p:cNvPr id="50" name="Group 49">
              <a:extLst>
                <a:ext uri="{FF2B5EF4-FFF2-40B4-BE49-F238E27FC236}">
                  <a16:creationId xmlns:a16="http://schemas.microsoft.com/office/drawing/2014/main" id="{72BE3A00-DDB6-4A70-BEE3-5B6754C5EE00}"/>
                </a:ext>
              </a:extLst>
            </p:cNvPr>
            <p:cNvGrpSpPr/>
            <p:nvPr/>
          </p:nvGrpSpPr>
          <p:grpSpPr>
            <a:xfrm>
              <a:off x="7315233" y="3128723"/>
              <a:ext cx="6400800" cy="1177920"/>
              <a:chOff x="7315233" y="3007581"/>
              <a:chExt cx="6400800" cy="1177920"/>
            </a:xfrm>
          </p:grpSpPr>
          <p:sp>
            <p:nvSpPr>
              <p:cNvPr id="35" name="Rectangle: Rounded Corners 34">
                <a:extLst>
                  <a:ext uri="{FF2B5EF4-FFF2-40B4-BE49-F238E27FC236}">
                    <a16:creationId xmlns:a16="http://schemas.microsoft.com/office/drawing/2014/main" id="{EE8F6775-8FE1-4448-BB22-D7AC29E0CC92}"/>
                  </a:ext>
                </a:extLst>
              </p:cNvPr>
              <p:cNvSpPr/>
              <p:nvPr/>
            </p:nvSpPr>
            <p:spPr>
              <a:xfrm>
                <a:off x="7315233" y="3007581"/>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035937A-E85B-485A-B349-D22D42C47AB4}"/>
                  </a:ext>
                </a:extLst>
              </p:cNvPr>
              <p:cNvSpPr/>
              <p:nvPr/>
            </p:nvSpPr>
            <p:spPr>
              <a:xfrm>
                <a:off x="7315233" y="3017352"/>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grpSp>
        <p:sp>
          <p:nvSpPr>
            <p:cNvPr id="46" name="TextBox 45">
              <a:extLst>
                <a:ext uri="{FF2B5EF4-FFF2-40B4-BE49-F238E27FC236}">
                  <a16:creationId xmlns:a16="http://schemas.microsoft.com/office/drawing/2014/main" id="{FF8CA7DA-C2CF-4034-BA91-1B458DBF8D19}"/>
                </a:ext>
              </a:extLst>
            </p:cNvPr>
            <p:cNvSpPr txBox="1"/>
            <p:nvPr/>
          </p:nvSpPr>
          <p:spPr>
            <a:xfrm>
              <a:off x="8487635" y="3398037"/>
              <a:ext cx="4923597" cy="646331"/>
            </a:xfrm>
            <a:prstGeom prst="rect">
              <a:avLst/>
            </a:prstGeom>
            <a:noFill/>
          </p:spPr>
          <p:txBody>
            <a:bodyPr wrap="square" rtlCol="0">
              <a:spAutoFit/>
            </a:bodyPr>
            <a:lstStyle/>
            <a:p>
              <a:r>
                <a:rPr lang="en-US" sz="3600" b="1" dirty="0"/>
                <a:t>No App to Download</a:t>
              </a:r>
            </a:p>
          </p:txBody>
        </p:sp>
      </p:grpSp>
      <p:grpSp>
        <p:nvGrpSpPr>
          <p:cNvPr id="5" name="Group 4">
            <a:extLst>
              <a:ext uri="{FF2B5EF4-FFF2-40B4-BE49-F238E27FC236}">
                <a16:creationId xmlns:a16="http://schemas.microsoft.com/office/drawing/2014/main" id="{04501621-4F34-4E97-AF3F-56B4AD63AE92}"/>
              </a:ext>
            </a:extLst>
          </p:cNvPr>
          <p:cNvGrpSpPr/>
          <p:nvPr/>
        </p:nvGrpSpPr>
        <p:grpSpPr>
          <a:xfrm>
            <a:off x="6248400" y="4542930"/>
            <a:ext cx="6400800" cy="1177920"/>
            <a:chOff x="7315233" y="4542930"/>
            <a:chExt cx="6400800" cy="1177920"/>
          </a:xfrm>
        </p:grpSpPr>
        <p:grpSp>
          <p:nvGrpSpPr>
            <p:cNvPr id="51" name="Group 50">
              <a:extLst>
                <a:ext uri="{FF2B5EF4-FFF2-40B4-BE49-F238E27FC236}">
                  <a16:creationId xmlns:a16="http://schemas.microsoft.com/office/drawing/2014/main" id="{B6EFBADE-797B-46CD-89A6-230137C5796D}"/>
                </a:ext>
              </a:extLst>
            </p:cNvPr>
            <p:cNvGrpSpPr/>
            <p:nvPr/>
          </p:nvGrpSpPr>
          <p:grpSpPr>
            <a:xfrm>
              <a:off x="7315233" y="4542930"/>
              <a:ext cx="6400800" cy="1177920"/>
              <a:chOff x="7223792" y="4421788"/>
              <a:chExt cx="6400800" cy="1177920"/>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7223792" y="4421788"/>
                <a:ext cx="6400800" cy="1177920"/>
              </a:xfrm>
              <a:prstGeom prst="roundRect">
                <a:avLst>
                  <a:gd name="adj" fmla="val 50000"/>
                </a:avLst>
              </a:prstGeom>
              <a:solidFill>
                <a:schemeClr val="accent3"/>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8EAA841-5DBD-4FD0-B1E0-7D80BC071DAE}"/>
                  </a:ext>
                </a:extLst>
              </p:cNvPr>
              <p:cNvSpPr/>
              <p:nvPr/>
            </p:nvSpPr>
            <p:spPr>
              <a:xfrm>
                <a:off x="7223792" y="4431559"/>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grpSp>
        <p:sp>
          <p:nvSpPr>
            <p:cNvPr id="47" name="TextBox 46">
              <a:extLst>
                <a:ext uri="{FF2B5EF4-FFF2-40B4-BE49-F238E27FC236}">
                  <a16:creationId xmlns:a16="http://schemas.microsoft.com/office/drawing/2014/main" id="{3DE1AE4A-E481-4373-84B6-FB5F7C0A5F17}"/>
                </a:ext>
              </a:extLst>
            </p:cNvPr>
            <p:cNvSpPr txBox="1"/>
            <p:nvPr/>
          </p:nvSpPr>
          <p:spPr>
            <a:xfrm>
              <a:off x="8480623" y="4804837"/>
              <a:ext cx="4930609" cy="646331"/>
            </a:xfrm>
            <a:prstGeom prst="rect">
              <a:avLst/>
            </a:prstGeom>
            <a:noFill/>
          </p:spPr>
          <p:txBody>
            <a:bodyPr wrap="square" rtlCol="0">
              <a:spAutoFit/>
            </a:bodyPr>
            <a:lstStyle/>
            <a:p>
              <a:r>
                <a:rPr lang="en-US" sz="3600" b="1" dirty="0">
                  <a:solidFill>
                    <a:schemeClr val="bg1"/>
                  </a:solidFill>
                </a:rPr>
                <a:t>Available 24/7/365</a:t>
              </a:r>
            </a:p>
          </p:txBody>
        </p:sp>
      </p:grpSp>
      <p:grpSp>
        <p:nvGrpSpPr>
          <p:cNvPr id="6" name="Group 5">
            <a:extLst>
              <a:ext uri="{FF2B5EF4-FFF2-40B4-BE49-F238E27FC236}">
                <a16:creationId xmlns:a16="http://schemas.microsoft.com/office/drawing/2014/main" id="{8971958D-35E6-4C35-84C5-7BFA242371F7}"/>
              </a:ext>
            </a:extLst>
          </p:cNvPr>
          <p:cNvGrpSpPr/>
          <p:nvPr/>
        </p:nvGrpSpPr>
        <p:grpSpPr>
          <a:xfrm>
            <a:off x="6248400" y="5955646"/>
            <a:ext cx="6400800" cy="1177920"/>
            <a:chOff x="6248400" y="5955646"/>
            <a:chExt cx="6400800" cy="1177920"/>
          </a:xfrm>
        </p:grpSpPr>
        <p:grpSp>
          <p:nvGrpSpPr>
            <p:cNvPr id="3" name="Group 2">
              <a:extLst>
                <a:ext uri="{FF2B5EF4-FFF2-40B4-BE49-F238E27FC236}">
                  <a16:creationId xmlns:a16="http://schemas.microsoft.com/office/drawing/2014/main" id="{E1B27368-6340-4DAC-8311-867512BFAAA5}"/>
                </a:ext>
              </a:extLst>
            </p:cNvPr>
            <p:cNvGrpSpPr/>
            <p:nvPr/>
          </p:nvGrpSpPr>
          <p:grpSpPr>
            <a:xfrm>
              <a:off x="6248400" y="5955646"/>
              <a:ext cx="6400800" cy="1177920"/>
              <a:chOff x="6248400" y="5955646"/>
              <a:chExt cx="6400800" cy="1177920"/>
            </a:xfrm>
          </p:grpSpPr>
          <p:sp>
            <p:nvSpPr>
              <p:cNvPr id="36" name="Rectangle: Rounded Corners 35">
                <a:extLst>
                  <a:ext uri="{FF2B5EF4-FFF2-40B4-BE49-F238E27FC236}">
                    <a16:creationId xmlns:a16="http://schemas.microsoft.com/office/drawing/2014/main" id="{A7135451-135B-4519-8E0D-EAEA2E4BF0D7}"/>
                  </a:ext>
                </a:extLst>
              </p:cNvPr>
              <p:cNvSpPr/>
              <p:nvPr/>
            </p:nvSpPr>
            <p:spPr>
              <a:xfrm>
                <a:off x="6248400" y="5955646"/>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D8A707A-797A-4261-863C-6A014D452EAD}"/>
                  </a:ext>
                </a:extLst>
              </p:cNvPr>
              <p:cNvSpPr/>
              <p:nvPr/>
            </p:nvSpPr>
            <p:spPr>
              <a:xfrm>
                <a:off x="6248400" y="596541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4</a:t>
                </a:r>
                <a:endParaRPr lang="en-US" sz="5400" b="1" dirty="0">
                  <a:solidFill>
                    <a:schemeClr val="bg1"/>
                  </a:solidFill>
                </a:endParaRPr>
              </a:p>
            </p:txBody>
          </p:sp>
        </p:grpSp>
        <p:sp>
          <p:nvSpPr>
            <p:cNvPr id="48" name="TextBox 47">
              <a:extLst>
                <a:ext uri="{FF2B5EF4-FFF2-40B4-BE49-F238E27FC236}">
                  <a16:creationId xmlns:a16="http://schemas.microsoft.com/office/drawing/2014/main" id="{24379A10-140B-4F8E-AD93-F9F1CE936C6C}"/>
                </a:ext>
              </a:extLst>
            </p:cNvPr>
            <p:cNvSpPr txBox="1"/>
            <p:nvPr/>
          </p:nvSpPr>
          <p:spPr>
            <a:xfrm>
              <a:off x="7420803" y="6221440"/>
              <a:ext cx="4923596" cy="646331"/>
            </a:xfrm>
            <a:prstGeom prst="rect">
              <a:avLst/>
            </a:prstGeom>
            <a:noFill/>
          </p:spPr>
          <p:txBody>
            <a:bodyPr wrap="square" rtlCol="0">
              <a:spAutoFit/>
            </a:bodyPr>
            <a:lstStyle/>
            <a:p>
              <a:r>
                <a:rPr lang="en-AU" sz="3600" b="1" dirty="0"/>
                <a:t>Multiple Channels</a:t>
              </a:r>
              <a:endParaRPr lang="en-US" sz="3600" b="1" dirty="0"/>
            </a:p>
          </p:txBody>
        </p:sp>
      </p:grpSp>
    </p:spTree>
    <p:extLst>
      <p:ext uri="{BB962C8B-B14F-4D97-AF65-F5344CB8AC3E}">
        <p14:creationId xmlns:p14="http://schemas.microsoft.com/office/powerpoint/2010/main" val="8838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C0B73C2-AB9F-497C-BD24-636ED57C04E2}"/>
              </a:ext>
            </a:extLst>
          </p:cNvPr>
          <p:cNvSpPr/>
          <p:nvPr/>
        </p:nvSpPr>
        <p:spPr>
          <a:xfrm rot="5400000">
            <a:off x="-460355" y="1557616"/>
            <a:ext cx="6675137" cy="5754428"/>
          </a:xfrm>
          <a:prstGeom prst="triangl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a:t>Transform your future of work</a:t>
            </a:r>
            <a:endParaRPr lang="en-US" dirty="0"/>
          </a:p>
        </p:txBody>
      </p:sp>
      <p:grpSp>
        <p:nvGrpSpPr>
          <p:cNvPr id="49" name="Group 48">
            <a:extLst>
              <a:ext uri="{FF2B5EF4-FFF2-40B4-BE49-F238E27FC236}">
                <a16:creationId xmlns:a16="http://schemas.microsoft.com/office/drawing/2014/main" id="{CFBB86EC-81EF-490A-9014-984F71BE6902}"/>
              </a:ext>
            </a:extLst>
          </p:cNvPr>
          <p:cNvGrpSpPr/>
          <p:nvPr/>
        </p:nvGrpSpPr>
        <p:grpSpPr>
          <a:xfrm>
            <a:off x="6248400" y="1716007"/>
            <a:ext cx="6400800" cy="1177920"/>
            <a:chOff x="6248400" y="1594865"/>
            <a:chExt cx="6400800" cy="1177920"/>
          </a:xfrm>
        </p:grpSpPr>
        <p:sp>
          <p:nvSpPr>
            <p:cNvPr id="34" name="Rectangle: Rounded Corners 33">
              <a:extLst>
                <a:ext uri="{FF2B5EF4-FFF2-40B4-BE49-F238E27FC236}">
                  <a16:creationId xmlns:a16="http://schemas.microsoft.com/office/drawing/2014/main" id="{B756E5D8-0F2F-4808-9B32-CA9E71943297}"/>
                </a:ext>
              </a:extLst>
            </p:cNvPr>
            <p:cNvSpPr/>
            <p:nvPr/>
          </p:nvSpPr>
          <p:spPr>
            <a:xfrm>
              <a:off x="6248400" y="1594865"/>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2FCA7-4B1D-41FD-B7FD-E3A1447A8472}"/>
                </a:ext>
              </a:extLst>
            </p:cNvPr>
            <p:cNvSpPr/>
            <p:nvPr/>
          </p:nvSpPr>
          <p:spPr>
            <a:xfrm>
              <a:off x="6255412" y="161440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
          <p:nvSpPr>
            <p:cNvPr id="45" name="TextBox 44">
              <a:extLst>
                <a:ext uri="{FF2B5EF4-FFF2-40B4-BE49-F238E27FC236}">
                  <a16:creationId xmlns:a16="http://schemas.microsoft.com/office/drawing/2014/main" id="{13E1A5DF-9DAD-4028-9AD0-B17A4235C551}"/>
                </a:ext>
              </a:extLst>
            </p:cNvPr>
            <p:cNvSpPr txBox="1"/>
            <p:nvPr/>
          </p:nvSpPr>
          <p:spPr>
            <a:xfrm>
              <a:off x="7420802" y="1859914"/>
              <a:ext cx="4999797" cy="646331"/>
            </a:xfrm>
            <a:prstGeom prst="rect">
              <a:avLst/>
            </a:prstGeom>
            <a:noFill/>
          </p:spPr>
          <p:txBody>
            <a:bodyPr wrap="square" rtlCol="0">
              <a:spAutoFit/>
            </a:bodyPr>
            <a:lstStyle/>
            <a:p>
              <a:r>
                <a:rPr lang="en-AU" sz="3600" b="1" dirty="0"/>
                <a:t>Natural Conversation</a:t>
              </a:r>
              <a:endParaRPr lang="en-US" sz="3600" b="1" dirty="0"/>
            </a:p>
          </p:txBody>
        </p:sp>
      </p:grpSp>
      <p:grpSp>
        <p:nvGrpSpPr>
          <p:cNvPr id="4" name="Group 3">
            <a:extLst>
              <a:ext uri="{FF2B5EF4-FFF2-40B4-BE49-F238E27FC236}">
                <a16:creationId xmlns:a16="http://schemas.microsoft.com/office/drawing/2014/main" id="{F5F425A8-96E2-4E4B-B094-430E2E49A93C}"/>
              </a:ext>
            </a:extLst>
          </p:cNvPr>
          <p:cNvGrpSpPr/>
          <p:nvPr/>
        </p:nvGrpSpPr>
        <p:grpSpPr>
          <a:xfrm>
            <a:off x="6248400" y="3128723"/>
            <a:ext cx="6400800" cy="1177920"/>
            <a:chOff x="7315233" y="3128723"/>
            <a:chExt cx="6400800" cy="1177920"/>
          </a:xfrm>
        </p:grpSpPr>
        <p:grpSp>
          <p:nvGrpSpPr>
            <p:cNvPr id="50" name="Group 49">
              <a:extLst>
                <a:ext uri="{FF2B5EF4-FFF2-40B4-BE49-F238E27FC236}">
                  <a16:creationId xmlns:a16="http://schemas.microsoft.com/office/drawing/2014/main" id="{72BE3A00-DDB6-4A70-BEE3-5B6754C5EE00}"/>
                </a:ext>
              </a:extLst>
            </p:cNvPr>
            <p:cNvGrpSpPr/>
            <p:nvPr/>
          </p:nvGrpSpPr>
          <p:grpSpPr>
            <a:xfrm>
              <a:off x="7315233" y="3128723"/>
              <a:ext cx="6400800" cy="1177920"/>
              <a:chOff x="7315233" y="3007581"/>
              <a:chExt cx="6400800" cy="1177920"/>
            </a:xfrm>
          </p:grpSpPr>
          <p:sp>
            <p:nvSpPr>
              <p:cNvPr id="35" name="Rectangle: Rounded Corners 34">
                <a:extLst>
                  <a:ext uri="{FF2B5EF4-FFF2-40B4-BE49-F238E27FC236}">
                    <a16:creationId xmlns:a16="http://schemas.microsoft.com/office/drawing/2014/main" id="{EE8F6775-8FE1-4448-BB22-D7AC29E0CC92}"/>
                  </a:ext>
                </a:extLst>
              </p:cNvPr>
              <p:cNvSpPr/>
              <p:nvPr/>
            </p:nvSpPr>
            <p:spPr>
              <a:xfrm>
                <a:off x="7315233" y="3007581"/>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C035937A-E85B-485A-B349-D22D42C47AB4}"/>
                  </a:ext>
                </a:extLst>
              </p:cNvPr>
              <p:cNvSpPr/>
              <p:nvPr/>
            </p:nvSpPr>
            <p:spPr>
              <a:xfrm>
                <a:off x="7315233" y="3017352"/>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grpSp>
        <p:sp>
          <p:nvSpPr>
            <p:cNvPr id="46" name="TextBox 45">
              <a:extLst>
                <a:ext uri="{FF2B5EF4-FFF2-40B4-BE49-F238E27FC236}">
                  <a16:creationId xmlns:a16="http://schemas.microsoft.com/office/drawing/2014/main" id="{FF8CA7DA-C2CF-4034-BA91-1B458DBF8D19}"/>
                </a:ext>
              </a:extLst>
            </p:cNvPr>
            <p:cNvSpPr txBox="1"/>
            <p:nvPr/>
          </p:nvSpPr>
          <p:spPr>
            <a:xfrm>
              <a:off x="8487635" y="3398037"/>
              <a:ext cx="4847397" cy="646331"/>
            </a:xfrm>
            <a:prstGeom prst="rect">
              <a:avLst/>
            </a:prstGeom>
            <a:noFill/>
          </p:spPr>
          <p:txBody>
            <a:bodyPr wrap="square" rtlCol="0">
              <a:spAutoFit/>
            </a:bodyPr>
            <a:lstStyle/>
            <a:p>
              <a:r>
                <a:rPr lang="en-US" sz="3600" b="1" dirty="0"/>
                <a:t>No App to Download</a:t>
              </a:r>
            </a:p>
          </p:txBody>
        </p:sp>
      </p:grpSp>
      <p:grpSp>
        <p:nvGrpSpPr>
          <p:cNvPr id="5" name="Group 4">
            <a:extLst>
              <a:ext uri="{FF2B5EF4-FFF2-40B4-BE49-F238E27FC236}">
                <a16:creationId xmlns:a16="http://schemas.microsoft.com/office/drawing/2014/main" id="{04501621-4F34-4E97-AF3F-56B4AD63AE92}"/>
              </a:ext>
            </a:extLst>
          </p:cNvPr>
          <p:cNvGrpSpPr/>
          <p:nvPr/>
        </p:nvGrpSpPr>
        <p:grpSpPr>
          <a:xfrm>
            <a:off x="6248400" y="4542930"/>
            <a:ext cx="6400800" cy="1177920"/>
            <a:chOff x="7315233" y="4542930"/>
            <a:chExt cx="6400800" cy="1177920"/>
          </a:xfrm>
        </p:grpSpPr>
        <p:grpSp>
          <p:nvGrpSpPr>
            <p:cNvPr id="51" name="Group 50">
              <a:extLst>
                <a:ext uri="{FF2B5EF4-FFF2-40B4-BE49-F238E27FC236}">
                  <a16:creationId xmlns:a16="http://schemas.microsoft.com/office/drawing/2014/main" id="{B6EFBADE-797B-46CD-89A6-230137C5796D}"/>
                </a:ext>
              </a:extLst>
            </p:cNvPr>
            <p:cNvGrpSpPr/>
            <p:nvPr/>
          </p:nvGrpSpPr>
          <p:grpSpPr>
            <a:xfrm>
              <a:off x="7315233" y="4542930"/>
              <a:ext cx="6400800" cy="1177920"/>
              <a:chOff x="7223792" y="4421788"/>
              <a:chExt cx="6400800" cy="1177920"/>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7223792" y="4421788"/>
                <a:ext cx="6400800" cy="1177920"/>
              </a:xfrm>
              <a:prstGeom prst="roundRect">
                <a:avLst>
                  <a:gd name="adj" fmla="val 5000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F8EAA841-5DBD-4FD0-B1E0-7D80BC071DAE}"/>
                  </a:ext>
                </a:extLst>
              </p:cNvPr>
              <p:cNvSpPr/>
              <p:nvPr/>
            </p:nvSpPr>
            <p:spPr>
              <a:xfrm>
                <a:off x="7223792" y="4431559"/>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grpSp>
        <p:sp>
          <p:nvSpPr>
            <p:cNvPr id="47" name="TextBox 46">
              <a:extLst>
                <a:ext uri="{FF2B5EF4-FFF2-40B4-BE49-F238E27FC236}">
                  <a16:creationId xmlns:a16="http://schemas.microsoft.com/office/drawing/2014/main" id="{3DE1AE4A-E481-4373-84B6-FB5F7C0A5F17}"/>
                </a:ext>
              </a:extLst>
            </p:cNvPr>
            <p:cNvSpPr txBox="1"/>
            <p:nvPr/>
          </p:nvSpPr>
          <p:spPr>
            <a:xfrm>
              <a:off x="8487635" y="4804836"/>
              <a:ext cx="4847397" cy="646331"/>
            </a:xfrm>
            <a:prstGeom prst="rect">
              <a:avLst/>
            </a:prstGeom>
            <a:noFill/>
          </p:spPr>
          <p:txBody>
            <a:bodyPr wrap="square" rtlCol="0">
              <a:spAutoFit/>
            </a:bodyPr>
            <a:lstStyle/>
            <a:p>
              <a:r>
                <a:rPr lang="en-US" sz="3600" b="1" dirty="0"/>
                <a:t>Available 24/7/365</a:t>
              </a:r>
            </a:p>
          </p:txBody>
        </p:sp>
      </p:grpSp>
      <p:grpSp>
        <p:nvGrpSpPr>
          <p:cNvPr id="6" name="Group 5">
            <a:extLst>
              <a:ext uri="{FF2B5EF4-FFF2-40B4-BE49-F238E27FC236}">
                <a16:creationId xmlns:a16="http://schemas.microsoft.com/office/drawing/2014/main" id="{8971958D-35E6-4C35-84C5-7BFA242371F7}"/>
              </a:ext>
            </a:extLst>
          </p:cNvPr>
          <p:cNvGrpSpPr/>
          <p:nvPr/>
        </p:nvGrpSpPr>
        <p:grpSpPr>
          <a:xfrm>
            <a:off x="6248400" y="5955646"/>
            <a:ext cx="6400800" cy="1177920"/>
            <a:chOff x="6248400" y="5955646"/>
            <a:chExt cx="6400800" cy="1177920"/>
          </a:xfrm>
        </p:grpSpPr>
        <p:grpSp>
          <p:nvGrpSpPr>
            <p:cNvPr id="3" name="Group 2">
              <a:extLst>
                <a:ext uri="{FF2B5EF4-FFF2-40B4-BE49-F238E27FC236}">
                  <a16:creationId xmlns:a16="http://schemas.microsoft.com/office/drawing/2014/main" id="{E1B27368-6340-4DAC-8311-867512BFAAA5}"/>
                </a:ext>
              </a:extLst>
            </p:cNvPr>
            <p:cNvGrpSpPr/>
            <p:nvPr/>
          </p:nvGrpSpPr>
          <p:grpSpPr>
            <a:xfrm>
              <a:off x="6248400" y="5955646"/>
              <a:ext cx="6400800" cy="1177920"/>
              <a:chOff x="6248400" y="5955646"/>
              <a:chExt cx="6400800" cy="1177920"/>
            </a:xfrm>
          </p:grpSpPr>
          <p:sp>
            <p:nvSpPr>
              <p:cNvPr id="36" name="Rectangle: Rounded Corners 35">
                <a:extLst>
                  <a:ext uri="{FF2B5EF4-FFF2-40B4-BE49-F238E27FC236}">
                    <a16:creationId xmlns:a16="http://schemas.microsoft.com/office/drawing/2014/main" id="{A7135451-135B-4519-8E0D-EAEA2E4BF0D7}"/>
                  </a:ext>
                </a:extLst>
              </p:cNvPr>
              <p:cNvSpPr/>
              <p:nvPr/>
            </p:nvSpPr>
            <p:spPr>
              <a:xfrm>
                <a:off x="6248400" y="5955646"/>
                <a:ext cx="6400800" cy="1177920"/>
              </a:xfrm>
              <a:prstGeom prst="roundRect">
                <a:avLst>
                  <a:gd name="adj" fmla="val 50000"/>
                </a:avLst>
              </a:prstGeom>
              <a:solidFill>
                <a:schemeClr val="accent3"/>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D8A707A-797A-4261-863C-6A014D452EAD}"/>
                  </a:ext>
                </a:extLst>
              </p:cNvPr>
              <p:cNvSpPr/>
              <p:nvPr/>
            </p:nvSpPr>
            <p:spPr>
              <a:xfrm>
                <a:off x="6248400" y="5965417"/>
                <a:ext cx="1158378" cy="1158378"/>
              </a:xfrm>
              <a:prstGeom prst="ellipse">
                <a:avLst/>
              </a:prstGeom>
              <a:solidFill>
                <a:schemeClr val="accent2"/>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4</a:t>
                </a:r>
                <a:endParaRPr lang="en-US" sz="5400" b="1" dirty="0">
                  <a:solidFill>
                    <a:schemeClr val="bg1"/>
                  </a:solidFill>
                </a:endParaRPr>
              </a:p>
            </p:txBody>
          </p:sp>
        </p:grpSp>
        <p:sp>
          <p:nvSpPr>
            <p:cNvPr id="48" name="TextBox 47">
              <a:extLst>
                <a:ext uri="{FF2B5EF4-FFF2-40B4-BE49-F238E27FC236}">
                  <a16:creationId xmlns:a16="http://schemas.microsoft.com/office/drawing/2014/main" id="{24379A10-140B-4F8E-AD93-F9F1CE936C6C}"/>
                </a:ext>
              </a:extLst>
            </p:cNvPr>
            <p:cNvSpPr txBox="1"/>
            <p:nvPr/>
          </p:nvSpPr>
          <p:spPr>
            <a:xfrm>
              <a:off x="7623431" y="6221440"/>
              <a:ext cx="4568569" cy="646331"/>
            </a:xfrm>
            <a:prstGeom prst="rect">
              <a:avLst/>
            </a:prstGeom>
            <a:noFill/>
          </p:spPr>
          <p:txBody>
            <a:bodyPr wrap="square" rtlCol="0">
              <a:spAutoFit/>
            </a:bodyPr>
            <a:lstStyle/>
            <a:p>
              <a:r>
                <a:rPr lang="en-US" sz="3600" b="1" dirty="0">
                  <a:solidFill>
                    <a:schemeClr val="bg1"/>
                  </a:solidFill>
                </a:rPr>
                <a:t>Multiple Channels</a:t>
              </a:r>
            </a:p>
          </p:txBody>
        </p:sp>
      </p:grpSp>
      <p:sp>
        <p:nvSpPr>
          <p:cNvPr id="8" name="TextBox 7">
            <a:extLst>
              <a:ext uri="{FF2B5EF4-FFF2-40B4-BE49-F238E27FC236}">
                <a16:creationId xmlns:a16="http://schemas.microsoft.com/office/drawing/2014/main" id="{8DE7BAED-322E-4625-91CD-D3C96FFFE0C1}"/>
              </a:ext>
            </a:extLst>
          </p:cNvPr>
          <p:cNvSpPr txBox="1"/>
          <p:nvPr/>
        </p:nvSpPr>
        <p:spPr>
          <a:xfrm>
            <a:off x="152400" y="3430250"/>
            <a:ext cx="4724400" cy="1446550"/>
          </a:xfrm>
          <a:prstGeom prst="rect">
            <a:avLst/>
          </a:prstGeom>
          <a:noFill/>
        </p:spPr>
        <p:txBody>
          <a:bodyPr wrap="square" rtlCol="0">
            <a:spAutoFit/>
          </a:bodyPr>
          <a:lstStyle/>
          <a:p>
            <a:r>
              <a:rPr lang="en-AU" sz="4400" b="1" dirty="0">
                <a:solidFill>
                  <a:schemeClr val="bg1"/>
                </a:solidFill>
              </a:rPr>
              <a:t>Why Oracle</a:t>
            </a:r>
            <a:r>
              <a:rPr lang="en-US" sz="4400" b="1" dirty="0">
                <a:solidFill>
                  <a:schemeClr val="bg1"/>
                </a:solidFill>
              </a:rPr>
              <a:t> Digital Assistant</a:t>
            </a:r>
            <a:endParaRPr lang="en-AU" sz="4400" b="1" dirty="0">
              <a:solidFill>
                <a:schemeClr val="bg1"/>
              </a:solidFill>
            </a:endParaRPr>
          </a:p>
        </p:txBody>
      </p:sp>
    </p:spTree>
    <p:extLst>
      <p:ext uri="{BB962C8B-B14F-4D97-AF65-F5344CB8AC3E}">
        <p14:creationId xmlns:p14="http://schemas.microsoft.com/office/powerpoint/2010/main" val="229260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lide Number Placeholder 32">
            <a:extLst>
              <a:ext uri="{FF2B5EF4-FFF2-40B4-BE49-F238E27FC236}">
                <a16:creationId xmlns:a16="http://schemas.microsoft.com/office/drawing/2014/main" id="{77961601-68AA-7E4D-9B8D-81EF4CE6EB26}"/>
              </a:ext>
            </a:extLst>
          </p:cNvPr>
          <p:cNvSpPr>
            <a:spLocks noGrp="1"/>
          </p:cNvSpPr>
          <p:nvPr>
            <p:ph type="sldNum" sz="quarter" idx="4"/>
          </p:nvPr>
        </p:nvSpPr>
        <p:spPr/>
        <p:txBody>
          <a:bodyPr/>
          <a:lstStyle/>
          <a:p>
            <a:fld id="{345D60D9-5372-5F40-9443-0F9AE5BDC3C8}" type="slidenum">
              <a:rPr lang="en-US" smtClean="0"/>
              <a:t>7</a:t>
            </a:fld>
            <a:endParaRPr lang="en-US"/>
          </a:p>
        </p:txBody>
      </p:sp>
      <p:sp>
        <p:nvSpPr>
          <p:cNvPr id="3" name="Footer Placeholder 2">
            <a:extLst>
              <a:ext uri="{FF2B5EF4-FFF2-40B4-BE49-F238E27FC236}">
                <a16:creationId xmlns:a16="http://schemas.microsoft.com/office/drawing/2014/main" id="{26AD917E-199E-5740-8DB0-DE5169717CFA}"/>
              </a:ext>
            </a:extLst>
          </p:cNvPr>
          <p:cNvSpPr>
            <a:spLocks noGrp="1"/>
          </p:cNvSpPr>
          <p:nvPr>
            <p:ph type="ftr" sz="quarter" idx="3"/>
          </p:nvPr>
        </p:nvSpPr>
        <p:spPr/>
        <p:txBody>
          <a:bodyPr/>
          <a:lstStyle/>
          <a:p>
            <a:r>
              <a:rPr lang="en-US" dirty="0"/>
              <a:t>Copyright © 2019 Oracle and/or its affiliates.</a:t>
            </a:r>
          </a:p>
        </p:txBody>
      </p:sp>
      <p:sp>
        <p:nvSpPr>
          <p:cNvPr id="32" name="Text Placeholder 31">
            <a:extLst>
              <a:ext uri="{FF2B5EF4-FFF2-40B4-BE49-F238E27FC236}">
                <a16:creationId xmlns:a16="http://schemas.microsoft.com/office/drawing/2014/main" id="{F0024D95-0D63-5848-9430-5292346896D9}"/>
              </a:ext>
            </a:extLst>
          </p:cNvPr>
          <p:cNvSpPr>
            <a:spLocks noGrp="1"/>
          </p:cNvSpPr>
          <p:nvPr>
            <p:ph type="body" sz="quarter" idx="13"/>
          </p:nvPr>
        </p:nvSpPr>
        <p:spPr>
          <a:xfrm>
            <a:off x="7615128" y="2699031"/>
            <a:ext cx="5766643" cy="4619826"/>
          </a:xfrm>
        </p:spPr>
        <p:txBody>
          <a:bodyPr/>
          <a:lstStyle/>
          <a:p>
            <a:pPr>
              <a:lnSpc>
                <a:spcPct val="100000"/>
              </a:lnSpc>
              <a:spcBef>
                <a:spcPct val="0"/>
              </a:spcBef>
              <a:defRPr/>
            </a:pPr>
            <a:r>
              <a:rPr lang="en-US" sz="2880" dirty="0">
                <a:solidFill>
                  <a:schemeClr val="tx1"/>
                </a:solidFill>
                <a:latin typeface="Oracle Sans Light" panose="020B0403020204020204" pitchFamily="34" charset="0"/>
                <a:ea typeface="Open Sans Light" panose="020B0306030504020204" pitchFamily="34" charset="0"/>
                <a:cs typeface="Oracle Sans Light" panose="020B0403020204020204" pitchFamily="34" charset="0"/>
              </a:rPr>
              <a:t>Multi-Experience Development Platforms, MXDP, 2019*</a:t>
            </a:r>
          </a:p>
          <a:p>
            <a:pPr>
              <a:defRPr/>
            </a:pPr>
            <a:r>
              <a:rPr lang="en-US" sz="2880" dirty="0">
                <a:solidFill>
                  <a:schemeClr val="tx1"/>
                </a:solidFill>
                <a:latin typeface="Oracle Sans Light" panose="020B0403020204020204" pitchFamily="34" charset="0"/>
                <a:cs typeface="Oracle Sans Light" panose="020B0403020204020204" pitchFamily="34" charset="0"/>
              </a:rPr>
              <a:t>Mobile Apps Development Platforms, MADP, 2018</a:t>
            </a:r>
          </a:p>
          <a:p>
            <a:pPr>
              <a:defRPr/>
            </a:pPr>
            <a:r>
              <a:rPr lang="en-US" sz="2880" dirty="0">
                <a:solidFill>
                  <a:schemeClr val="tx1"/>
                </a:solidFill>
                <a:latin typeface="Oracle Sans Light" panose="020B0403020204020204" pitchFamily="34" charset="0"/>
                <a:cs typeface="Oracle Sans Light" panose="020B0403020204020204" pitchFamily="34" charset="0"/>
              </a:rPr>
              <a:t>Mobile Apps Development Platforms, MADP,  2017</a:t>
            </a:r>
          </a:p>
        </p:txBody>
      </p:sp>
      <p:sp>
        <p:nvSpPr>
          <p:cNvPr id="17" name="Text Placeholder 16">
            <a:extLst>
              <a:ext uri="{FF2B5EF4-FFF2-40B4-BE49-F238E27FC236}">
                <a16:creationId xmlns:a16="http://schemas.microsoft.com/office/drawing/2014/main" id="{F736E7CA-6E07-864B-8BE1-71949F20B2A7}"/>
              </a:ext>
            </a:extLst>
          </p:cNvPr>
          <p:cNvSpPr>
            <a:spLocks noGrp="1"/>
          </p:cNvSpPr>
          <p:nvPr>
            <p:ph type="body" sz="quarter" idx="12"/>
          </p:nvPr>
        </p:nvSpPr>
        <p:spPr/>
        <p:txBody>
          <a:bodyPr/>
          <a:lstStyle/>
          <a:p>
            <a:r>
              <a:rPr lang="en-US" dirty="0">
                <a:solidFill>
                  <a:schemeClr val="tx1"/>
                </a:solidFill>
              </a:rPr>
              <a:t>Named a leader in Gartner Magic Quadrant</a:t>
            </a:r>
          </a:p>
        </p:txBody>
      </p:sp>
      <p:sp>
        <p:nvSpPr>
          <p:cNvPr id="18" name="Title 17">
            <a:extLst>
              <a:ext uri="{FF2B5EF4-FFF2-40B4-BE49-F238E27FC236}">
                <a16:creationId xmlns:a16="http://schemas.microsoft.com/office/drawing/2014/main" id="{7E607057-156D-8A41-8715-D337E9150110}"/>
              </a:ext>
            </a:extLst>
          </p:cNvPr>
          <p:cNvSpPr>
            <a:spLocks noGrp="1"/>
          </p:cNvSpPr>
          <p:nvPr>
            <p:ph type="title"/>
          </p:nvPr>
        </p:nvSpPr>
        <p:spPr/>
        <p:txBody>
          <a:bodyPr/>
          <a:lstStyle/>
          <a:p>
            <a:r>
              <a:rPr lang="en-US" dirty="0">
                <a:solidFill>
                  <a:schemeClr val="tx1"/>
                </a:solidFill>
              </a:rPr>
              <a:t>Three-peat! </a:t>
            </a:r>
          </a:p>
        </p:txBody>
      </p:sp>
      <p:pic>
        <p:nvPicPr>
          <p:cNvPr id="4" name="Picture 3">
            <a:extLst>
              <a:ext uri="{FF2B5EF4-FFF2-40B4-BE49-F238E27FC236}">
                <a16:creationId xmlns:a16="http://schemas.microsoft.com/office/drawing/2014/main" id="{EC9B71B5-A678-354E-8251-1D1314A1CF3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21715" y="2699032"/>
            <a:ext cx="6393486" cy="4041403"/>
          </a:xfrm>
          <a:prstGeom prst="rect">
            <a:avLst/>
          </a:prstGeom>
        </p:spPr>
      </p:pic>
      <p:sp>
        <p:nvSpPr>
          <p:cNvPr id="6" name="Footer Placeholder 2">
            <a:extLst>
              <a:ext uri="{FF2B5EF4-FFF2-40B4-BE49-F238E27FC236}">
                <a16:creationId xmlns:a16="http://schemas.microsoft.com/office/drawing/2014/main" id="{7DA3719B-64E0-0D42-BA54-3DA3B133BE75}"/>
              </a:ext>
            </a:extLst>
          </p:cNvPr>
          <p:cNvSpPr txBox="1"/>
          <p:nvPr/>
        </p:nvSpPr>
        <p:spPr>
          <a:xfrm>
            <a:off x="7615129" y="6851819"/>
            <a:ext cx="6573217" cy="438150"/>
          </a:xfrm>
          <a:prstGeom prst="rect">
            <a:avLst/>
          </a:prstGeom>
        </p:spPr>
        <p:txBody>
          <a:bodyPr anchor="ctr"/>
          <a:lstStyle>
            <a:defPPr>
              <a:defRPr lang="en-US"/>
            </a:defPPr>
            <a:lvl1pPr marL="0" algn="l" defTabSz="914400" rtl="0" eaLnBrk="1" latinLnBrk="0" hangingPunct="1">
              <a:defRPr sz="1800" kern="1200">
                <a:solidFill>
                  <a:schemeClr val="bg1">
                    <a:lumMod val="8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80" dirty="0">
                <a:solidFill>
                  <a:schemeClr val="tx1"/>
                </a:solidFill>
              </a:rPr>
              <a:t>* In 2019, Gartner MADP report was renamed to MXDP</a:t>
            </a:r>
          </a:p>
        </p:txBody>
      </p:sp>
    </p:spTree>
    <p:extLst>
      <p:ext uri="{BB962C8B-B14F-4D97-AF65-F5344CB8AC3E}">
        <p14:creationId xmlns:p14="http://schemas.microsoft.com/office/powerpoint/2010/main" val="2327991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3"/>
            <a:ext cx="13258800" cy="776523"/>
          </a:xfrm>
        </p:spPr>
        <p:txBody>
          <a:bodyPr/>
          <a:lstStyle/>
          <a:p>
            <a:r>
              <a:rPr lang="en-AU" dirty="0"/>
              <a:t>One digital assistant for your enterprise</a:t>
            </a:r>
            <a:endParaRPr lang="en-US" dirty="0"/>
          </a:p>
        </p:txBody>
      </p:sp>
      <p:grpSp>
        <p:nvGrpSpPr>
          <p:cNvPr id="4" name="Group 3">
            <a:extLst>
              <a:ext uri="{FF2B5EF4-FFF2-40B4-BE49-F238E27FC236}">
                <a16:creationId xmlns:a16="http://schemas.microsoft.com/office/drawing/2014/main" id="{D9F1C519-8E93-4236-864F-4ACBC03952ED}"/>
              </a:ext>
            </a:extLst>
          </p:cNvPr>
          <p:cNvGrpSpPr/>
          <p:nvPr/>
        </p:nvGrpSpPr>
        <p:grpSpPr>
          <a:xfrm>
            <a:off x="685801" y="1767003"/>
            <a:ext cx="13639799" cy="1488851"/>
            <a:chOff x="685801" y="1767005"/>
            <a:chExt cx="12877767" cy="1250714"/>
          </a:xfrm>
        </p:grpSpPr>
        <p:sp>
          <p:nvSpPr>
            <p:cNvPr id="37" name="Rectangle: Rounded Corners 36">
              <a:extLst>
                <a:ext uri="{FF2B5EF4-FFF2-40B4-BE49-F238E27FC236}">
                  <a16:creationId xmlns:a16="http://schemas.microsoft.com/office/drawing/2014/main" id="{F5C2FAAE-2011-4957-83FF-7C54321DB95C}"/>
                </a:ext>
              </a:extLst>
            </p:cNvPr>
            <p:cNvSpPr/>
            <p:nvPr/>
          </p:nvSpPr>
          <p:spPr>
            <a:xfrm>
              <a:off x="685801" y="1767005"/>
              <a:ext cx="12877767" cy="1250714"/>
            </a:xfrm>
            <a:prstGeom prst="roundRect">
              <a:avLst>
                <a:gd name="adj" fmla="val 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 name="Rectangle: Rounded Corners 9">
              <a:extLst>
                <a:ext uri="{FF2B5EF4-FFF2-40B4-BE49-F238E27FC236}">
                  <a16:creationId xmlns:a16="http://schemas.microsoft.com/office/drawing/2014/main" id="{A6B62742-E7AA-4123-87F8-D93C4AA9F2EC}"/>
                </a:ext>
              </a:extLst>
            </p:cNvPr>
            <p:cNvSpPr/>
            <p:nvPr/>
          </p:nvSpPr>
          <p:spPr>
            <a:xfrm>
              <a:off x="685803" y="1767005"/>
              <a:ext cx="4730459" cy="1250714"/>
            </a:xfrm>
            <a:prstGeom prst="roundRect">
              <a:avLst>
                <a:gd name="adj" fmla="val 0"/>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3200" b="1" dirty="0"/>
                <a:t>IT operations/Help desk</a:t>
              </a:r>
            </a:p>
          </p:txBody>
        </p:sp>
        <p:sp>
          <p:nvSpPr>
            <p:cNvPr id="3" name="TextBox 2">
              <a:extLst>
                <a:ext uri="{FF2B5EF4-FFF2-40B4-BE49-F238E27FC236}">
                  <a16:creationId xmlns:a16="http://schemas.microsoft.com/office/drawing/2014/main" id="{FF702D73-B868-40BB-9DAD-1132E5353016}"/>
                </a:ext>
              </a:extLst>
            </p:cNvPr>
            <p:cNvSpPr txBox="1"/>
            <p:nvPr/>
          </p:nvSpPr>
          <p:spPr>
            <a:xfrm>
              <a:off x="5526015" y="1795371"/>
              <a:ext cx="8000968" cy="1163469"/>
            </a:xfrm>
            <a:prstGeom prst="rect">
              <a:avLst/>
            </a:prstGeom>
            <a:noFill/>
          </p:spPr>
          <p:txBody>
            <a:bodyPr wrap="square" rtlCol="0">
              <a:spAutoFit/>
            </a:bodyPr>
            <a:lstStyle/>
            <a:p>
              <a:r>
                <a:rPr lang="en-AU" sz="2800" dirty="0"/>
                <a:t>Answer employees’ common queries and free-up staff resources to focus on more important tasks.</a:t>
              </a:r>
            </a:p>
            <a:p>
              <a:endParaRPr lang="en-US" sz="2800" dirty="0"/>
            </a:p>
          </p:txBody>
        </p:sp>
      </p:grpSp>
      <p:grpSp>
        <p:nvGrpSpPr>
          <p:cNvPr id="13" name="Group 12">
            <a:extLst>
              <a:ext uri="{FF2B5EF4-FFF2-40B4-BE49-F238E27FC236}">
                <a16:creationId xmlns:a16="http://schemas.microsoft.com/office/drawing/2014/main" id="{62A87744-AD68-4417-A19C-92ECFBFE72FF}"/>
              </a:ext>
            </a:extLst>
          </p:cNvPr>
          <p:cNvGrpSpPr/>
          <p:nvPr/>
        </p:nvGrpSpPr>
        <p:grpSpPr>
          <a:xfrm>
            <a:off x="685800" y="3665973"/>
            <a:ext cx="13639800" cy="2277627"/>
            <a:chOff x="685801" y="1767005"/>
            <a:chExt cx="12877767" cy="1923595"/>
          </a:xfrm>
        </p:grpSpPr>
        <p:sp>
          <p:nvSpPr>
            <p:cNvPr id="14" name="Rectangle: Rounded Corners 13">
              <a:extLst>
                <a:ext uri="{FF2B5EF4-FFF2-40B4-BE49-F238E27FC236}">
                  <a16:creationId xmlns:a16="http://schemas.microsoft.com/office/drawing/2014/main" id="{A75A9443-64A9-4554-9D58-D8E9708EC390}"/>
                </a:ext>
              </a:extLst>
            </p:cNvPr>
            <p:cNvSpPr/>
            <p:nvPr/>
          </p:nvSpPr>
          <p:spPr>
            <a:xfrm>
              <a:off x="685801" y="1767005"/>
              <a:ext cx="12877767" cy="1250714"/>
            </a:xfrm>
            <a:prstGeom prst="roundRect">
              <a:avLst>
                <a:gd name="adj" fmla="val 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5" name="Rectangle: Rounded Corners 14">
              <a:extLst>
                <a:ext uri="{FF2B5EF4-FFF2-40B4-BE49-F238E27FC236}">
                  <a16:creationId xmlns:a16="http://schemas.microsoft.com/office/drawing/2014/main" id="{9BB16DC5-E754-4DB3-96BE-D0B28F52EFA6}"/>
                </a:ext>
              </a:extLst>
            </p:cNvPr>
            <p:cNvSpPr/>
            <p:nvPr/>
          </p:nvSpPr>
          <p:spPr>
            <a:xfrm>
              <a:off x="685803" y="1767005"/>
              <a:ext cx="4637965" cy="1250714"/>
            </a:xfrm>
            <a:prstGeom prst="roundRect">
              <a:avLst>
                <a:gd name="adj" fmla="val 0"/>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r>
                <a:rPr lang="en-US" sz="3200" b="1" dirty="0"/>
                <a:t>Customer service</a:t>
              </a:r>
            </a:p>
          </p:txBody>
        </p:sp>
        <p:sp>
          <p:nvSpPr>
            <p:cNvPr id="16" name="TextBox 15">
              <a:extLst>
                <a:ext uri="{FF2B5EF4-FFF2-40B4-BE49-F238E27FC236}">
                  <a16:creationId xmlns:a16="http://schemas.microsoft.com/office/drawing/2014/main" id="{F59D6771-6E75-48D1-B99B-6C93712CE888}"/>
                </a:ext>
              </a:extLst>
            </p:cNvPr>
            <p:cNvSpPr txBox="1"/>
            <p:nvPr/>
          </p:nvSpPr>
          <p:spPr>
            <a:xfrm>
              <a:off x="5526017" y="1874718"/>
              <a:ext cx="7956351" cy="1815882"/>
            </a:xfrm>
            <a:prstGeom prst="rect">
              <a:avLst/>
            </a:prstGeom>
            <a:noFill/>
          </p:spPr>
          <p:txBody>
            <a:bodyPr wrap="square" rtlCol="0">
              <a:spAutoFit/>
            </a:bodyPr>
            <a:lstStyle/>
            <a:p>
              <a:r>
                <a:rPr lang="en-AU" sz="2800" dirty="0"/>
                <a:t>Offer 24X7, easy access to frequently asked questions (FAQs) and automate customer service engagements.</a:t>
              </a:r>
            </a:p>
            <a:p>
              <a:endParaRPr lang="en-US" sz="2800" dirty="0"/>
            </a:p>
          </p:txBody>
        </p:sp>
      </p:grpSp>
      <p:grpSp>
        <p:nvGrpSpPr>
          <p:cNvPr id="17" name="Group 16">
            <a:extLst>
              <a:ext uri="{FF2B5EF4-FFF2-40B4-BE49-F238E27FC236}">
                <a16:creationId xmlns:a16="http://schemas.microsoft.com/office/drawing/2014/main" id="{2AB3991F-99A2-4663-BE2C-9815C4691EA1}"/>
              </a:ext>
            </a:extLst>
          </p:cNvPr>
          <p:cNvGrpSpPr/>
          <p:nvPr/>
        </p:nvGrpSpPr>
        <p:grpSpPr>
          <a:xfrm>
            <a:off x="685802" y="5562600"/>
            <a:ext cx="14096997" cy="1600200"/>
            <a:chOff x="685801" y="1767005"/>
            <a:chExt cx="13176682" cy="1492708"/>
          </a:xfrm>
        </p:grpSpPr>
        <p:sp>
          <p:nvSpPr>
            <p:cNvPr id="18" name="Rectangle: Rounded Corners 17">
              <a:extLst>
                <a:ext uri="{FF2B5EF4-FFF2-40B4-BE49-F238E27FC236}">
                  <a16:creationId xmlns:a16="http://schemas.microsoft.com/office/drawing/2014/main" id="{508ACFD8-A129-4CAE-B403-F403BD7C2756}"/>
                </a:ext>
              </a:extLst>
            </p:cNvPr>
            <p:cNvSpPr/>
            <p:nvPr/>
          </p:nvSpPr>
          <p:spPr>
            <a:xfrm>
              <a:off x="685801" y="1767005"/>
              <a:ext cx="12877767" cy="1250714"/>
            </a:xfrm>
            <a:prstGeom prst="roundRect">
              <a:avLst>
                <a:gd name="adj" fmla="val 0"/>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 name="Rectangle: Rounded Corners 18">
              <a:extLst>
                <a:ext uri="{FF2B5EF4-FFF2-40B4-BE49-F238E27FC236}">
                  <a16:creationId xmlns:a16="http://schemas.microsoft.com/office/drawing/2014/main" id="{D66FE351-B9A3-4373-9BAD-77293D992853}"/>
                </a:ext>
              </a:extLst>
            </p:cNvPr>
            <p:cNvSpPr/>
            <p:nvPr/>
          </p:nvSpPr>
          <p:spPr>
            <a:xfrm>
              <a:off x="685802" y="1767005"/>
              <a:ext cx="4667394" cy="1250714"/>
            </a:xfrm>
            <a:prstGeom prst="roundRect">
              <a:avLst>
                <a:gd name="adj" fmla="val 0"/>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r>
                <a:rPr lang="en-US" sz="3200" b="1" dirty="0"/>
                <a:t>HR/Employee self-service</a:t>
              </a:r>
            </a:p>
          </p:txBody>
        </p:sp>
        <p:sp>
          <p:nvSpPr>
            <p:cNvPr id="20" name="TextBox 19">
              <a:extLst>
                <a:ext uri="{FF2B5EF4-FFF2-40B4-BE49-F238E27FC236}">
                  <a16:creationId xmlns:a16="http://schemas.microsoft.com/office/drawing/2014/main" id="{3DB3D783-291C-41DA-972B-C858BA1A7870}"/>
                </a:ext>
              </a:extLst>
            </p:cNvPr>
            <p:cNvSpPr txBox="1"/>
            <p:nvPr/>
          </p:nvSpPr>
          <p:spPr>
            <a:xfrm>
              <a:off x="5446278" y="1874718"/>
              <a:ext cx="8416205" cy="1384995"/>
            </a:xfrm>
            <a:prstGeom prst="rect">
              <a:avLst/>
            </a:prstGeom>
            <a:noFill/>
          </p:spPr>
          <p:txBody>
            <a:bodyPr wrap="square" rtlCol="0">
              <a:spAutoFit/>
            </a:bodyPr>
            <a:lstStyle/>
            <a:p>
              <a:r>
                <a:rPr lang="en-AU" sz="2800" dirty="0"/>
                <a:t>Empower employees with conversational access to self-service processes from anywhere, on any device.</a:t>
              </a:r>
            </a:p>
            <a:p>
              <a:endParaRPr lang="en-US" sz="2800" dirty="0"/>
            </a:p>
          </p:txBody>
        </p:sp>
      </p:grpSp>
    </p:spTree>
    <p:extLst>
      <p:ext uri="{BB962C8B-B14F-4D97-AF65-F5344CB8AC3E}">
        <p14:creationId xmlns:p14="http://schemas.microsoft.com/office/powerpoint/2010/main" val="89210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choose Redrock ?</a:t>
            </a:r>
          </a:p>
        </p:txBody>
      </p:sp>
      <p:sp>
        <p:nvSpPr>
          <p:cNvPr id="35" name="Rectangle 34">
            <a:extLst>
              <a:ext uri="{FF2B5EF4-FFF2-40B4-BE49-F238E27FC236}">
                <a16:creationId xmlns:a16="http://schemas.microsoft.com/office/drawing/2014/main" id="{EE8F6775-8FE1-4448-BB22-D7AC29E0CC92}"/>
              </a:ext>
            </a:extLst>
          </p:cNvPr>
          <p:cNvSpPr/>
          <p:nvPr/>
        </p:nvSpPr>
        <p:spPr>
          <a:xfrm>
            <a:off x="1295400" y="3687503"/>
            <a:ext cx="12268166" cy="1584583"/>
          </a:xfrm>
          <a:prstGeom prst="rect">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ODA for Third Party Integrations</a:t>
            </a:r>
          </a:p>
        </p:txBody>
      </p:sp>
      <p:sp>
        <p:nvSpPr>
          <p:cNvPr id="39" name="Oval 38">
            <a:extLst>
              <a:ext uri="{FF2B5EF4-FFF2-40B4-BE49-F238E27FC236}">
                <a16:creationId xmlns:a16="http://schemas.microsoft.com/office/drawing/2014/main" id="{C035937A-E85B-485A-B349-D22D42C47AB4}"/>
              </a:ext>
            </a:extLst>
          </p:cNvPr>
          <p:cNvSpPr/>
          <p:nvPr/>
        </p:nvSpPr>
        <p:spPr>
          <a:xfrm>
            <a:off x="685800" y="3700647"/>
            <a:ext cx="1558294" cy="1558294"/>
          </a:xfrm>
          <a:prstGeom prst="ellipse">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2</a:t>
            </a:r>
            <a:endParaRPr lang="en-US" sz="5400" b="1" dirty="0">
              <a:solidFill>
                <a:schemeClr val="bg1"/>
              </a:solidFill>
            </a:endParaRPr>
          </a:p>
        </p:txBody>
      </p:sp>
      <p:sp>
        <p:nvSpPr>
          <p:cNvPr id="37" name="Rectangle 36">
            <a:extLst>
              <a:ext uri="{FF2B5EF4-FFF2-40B4-BE49-F238E27FC236}">
                <a16:creationId xmlns:a16="http://schemas.microsoft.com/office/drawing/2014/main" id="{F5C2FAAE-2011-4957-83FF-7C54321DB95C}"/>
              </a:ext>
            </a:extLst>
          </p:cNvPr>
          <p:cNvSpPr/>
          <p:nvPr/>
        </p:nvSpPr>
        <p:spPr>
          <a:xfrm>
            <a:off x="1295400" y="5607286"/>
            <a:ext cx="12268166" cy="1584583"/>
          </a:xfrm>
          <a:prstGeom prst="rect">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Voice based ODA</a:t>
            </a:r>
          </a:p>
        </p:txBody>
      </p:sp>
      <p:sp>
        <p:nvSpPr>
          <p:cNvPr id="40" name="Oval 39">
            <a:extLst>
              <a:ext uri="{FF2B5EF4-FFF2-40B4-BE49-F238E27FC236}">
                <a16:creationId xmlns:a16="http://schemas.microsoft.com/office/drawing/2014/main" id="{F8EAA841-5DBD-4FD0-B1E0-7D80BC071DAE}"/>
              </a:ext>
            </a:extLst>
          </p:cNvPr>
          <p:cNvSpPr/>
          <p:nvPr/>
        </p:nvSpPr>
        <p:spPr>
          <a:xfrm>
            <a:off x="685800" y="5620430"/>
            <a:ext cx="1558294" cy="1558294"/>
          </a:xfrm>
          <a:prstGeom prst="ellipse">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3</a:t>
            </a:r>
            <a:endParaRPr lang="en-US" sz="5400" b="1" dirty="0">
              <a:solidFill>
                <a:schemeClr val="bg1"/>
              </a:solidFill>
            </a:endParaRPr>
          </a:p>
        </p:txBody>
      </p:sp>
      <p:sp>
        <p:nvSpPr>
          <p:cNvPr id="34" name="Rectangle 33">
            <a:extLst>
              <a:ext uri="{FF2B5EF4-FFF2-40B4-BE49-F238E27FC236}">
                <a16:creationId xmlns:a16="http://schemas.microsoft.com/office/drawing/2014/main" id="{B756E5D8-0F2F-4808-9B32-CA9E71943297}"/>
              </a:ext>
            </a:extLst>
          </p:cNvPr>
          <p:cNvSpPr/>
          <p:nvPr/>
        </p:nvSpPr>
        <p:spPr>
          <a:xfrm>
            <a:off x="1295400" y="1694413"/>
            <a:ext cx="12268166" cy="1584583"/>
          </a:xfrm>
          <a:prstGeom prst="rect">
            <a:avLst/>
          </a:prstGeom>
          <a:solidFill>
            <a:schemeClr val="accent4"/>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ODA for Oracle Classic Apps</a:t>
            </a:r>
          </a:p>
        </p:txBody>
      </p:sp>
      <p:sp>
        <p:nvSpPr>
          <p:cNvPr id="38" name="Oval 37">
            <a:extLst>
              <a:ext uri="{FF2B5EF4-FFF2-40B4-BE49-F238E27FC236}">
                <a16:creationId xmlns:a16="http://schemas.microsoft.com/office/drawing/2014/main" id="{22A2FCA7-4B1D-41FD-B7FD-E3A1447A8472}"/>
              </a:ext>
            </a:extLst>
          </p:cNvPr>
          <p:cNvSpPr/>
          <p:nvPr/>
        </p:nvSpPr>
        <p:spPr>
          <a:xfrm>
            <a:off x="695233" y="1720702"/>
            <a:ext cx="1558294" cy="1558294"/>
          </a:xfrm>
          <a:prstGeom prst="ellipse">
            <a:avLst/>
          </a:prstGeom>
          <a:solidFill>
            <a:schemeClr val="accent1"/>
          </a:solidFill>
          <a:ln w="57150">
            <a:solidFill>
              <a:schemeClr val="bg1"/>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AU" sz="5400" b="1" dirty="0">
                <a:solidFill>
                  <a:schemeClr val="bg1"/>
                </a:solidFill>
              </a:rPr>
              <a:t>1</a:t>
            </a:r>
            <a:endParaRPr lang="en-US" sz="5400" b="1" dirty="0">
              <a:solidFill>
                <a:schemeClr val="bg1"/>
              </a:solidFill>
            </a:endParaRPr>
          </a:p>
        </p:txBody>
      </p:sp>
    </p:spTree>
    <p:extLst>
      <p:ext uri="{BB962C8B-B14F-4D97-AF65-F5344CB8AC3E}">
        <p14:creationId xmlns:p14="http://schemas.microsoft.com/office/powerpoint/2010/main" val="66804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1" id="{D5FC2D1D-65FC-4552-9123-717CC7B7065E}" vid="{0A5C314F-6F6A-4C5C-A1BE-A39FF701CF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7A7E5CF36A84B8CC025073542F84E" ma:contentTypeVersion="8" ma:contentTypeDescription="Create a new document." ma:contentTypeScope="" ma:versionID="83d3aad91ac2cf0f6d34959663be9929">
  <xsd:schema xmlns:xsd="http://www.w3.org/2001/XMLSchema" xmlns:xs="http://www.w3.org/2001/XMLSchema" xmlns:p="http://schemas.microsoft.com/office/2006/metadata/properties" xmlns:ns2="f92f1a53-da6e-4687-97dc-3ebd8e8ff6aa" targetNamespace="http://schemas.microsoft.com/office/2006/metadata/properties" ma:root="true" ma:fieldsID="4e96f0a084759218e2ab6c0d993761c3" ns2:_="">
    <xsd:import namespace="f92f1a53-da6e-4687-97dc-3ebd8e8ff6a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2f1a53-da6e-4687-97dc-3ebd8e8ff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589F80-B28B-4FC4-A677-78FF121A85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2f1a53-da6e-4687-97dc-3ebd8e8ff6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9C6F73-F75A-4107-9FC5-9C6A3B0CF8FD}">
  <ds:schemaRefs>
    <ds:schemaRef ds:uri="http://schemas.microsoft.com/sharepoint/v3/contenttype/forms"/>
  </ds:schemaRefs>
</ds:datastoreItem>
</file>

<file path=customXml/itemProps3.xml><?xml version="1.0" encoding="utf-8"?>
<ds:datastoreItem xmlns:ds="http://schemas.openxmlformats.org/officeDocument/2006/customXml" ds:itemID="{C4B7D52E-D804-42CE-A625-EEB1F54C9A97}">
  <ds:schemaRefs>
    <ds:schemaRef ds:uri="http://schemas.microsoft.com/office/2006/documentManagement/types"/>
    <ds:schemaRef ds:uri="http://schemas.openxmlformats.org/package/2006/metadata/core-properties"/>
    <ds:schemaRef ds:uri="http://purl.org/dc/elements/1.1/"/>
    <ds:schemaRef ds:uri="http://purl.org/dc/dcmitype/"/>
    <ds:schemaRef ds:uri="f92f1a53-da6e-4687-97dc-3ebd8e8ff6aa"/>
    <ds:schemaRef ds:uri="http://purl.org/dc/term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1333</TotalTime>
  <Words>419</Words>
  <Application>Microsoft Office PowerPoint</Application>
  <PresentationFormat>Custom</PresentationFormat>
  <Paragraphs>89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Oracle Sans</vt:lpstr>
      <vt:lpstr>Oracle Sans Light</vt:lpstr>
      <vt:lpstr>1_DXC</vt:lpstr>
      <vt:lpstr>DXC Redrock</vt:lpstr>
      <vt:lpstr>Transform your future of work</vt:lpstr>
      <vt:lpstr>Transform your future of work</vt:lpstr>
      <vt:lpstr>Transform your future of work</vt:lpstr>
      <vt:lpstr>Transform your future of work</vt:lpstr>
      <vt:lpstr>Transform your future of work</vt:lpstr>
      <vt:lpstr>Three-peat! </vt:lpstr>
      <vt:lpstr>One digital assistant for your enterprise</vt:lpstr>
      <vt:lpstr>Why choose Redrock ?</vt:lpstr>
      <vt:lpstr>One digital assistant for your business  </vt:lpstr>
      <vt:lpstr>Demo – Hospital appointment booking integration</vt:lpstr>
      <vt:lpstr>PowerPoint Presentation</vt:lpstr>
    </vt:vector>
  </TitlesOfParts>
  <Manager/>
  <Company>Hewlett Packard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slide library</dc:title>
  <dc:subject/>
  <dc:creator>Nagaraj, Dharani (ESC)</dc:creator>
  <cp:keywords/>
  <dc:description/>
  <cp:lastModifiedBy>Pinto, Joy</cp:lastModifiedBy>
  <cp:revision>116</cp:revision>
  <dcterms:created xsi:type="dcterms:W3CDTF">2017-11-21T08:16:57Z</dcterms:created>
  <dcterms:modified xsi:type="dcterms:W3CDTF">2020-10-01T06:11:30Z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0x01010038E7A7E5CF36A84B8CC025073542F84E</vt:lpwstr>
  </property>
</Properties>
</file>