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7" r:id="rId4"/>
    <p:sldId id="261" r:id="rId5"/>
    <p:sldId id="258" r:id="rId6"/>
    <p:sldId id="264" r:id="rId7"/>
    <p:sldId id="311" r:id="rId8"/>
    <p:sldId id="310" r:id="rId9"/>
    <p:sldId id="275" r:id="rId10"/>
    <p:sldId id="30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6" pos="3024" userDrawn="1">
          <p15:clr>
            <a:srgbClr val="A4A3A4"/>
          </p15:clr>
        </p15:guide>
        <p15:guide id="8" orient="horz" pos="4320" userDrawn="1">
          <p15:clr>
            <a:srgbClr val="A4A3A4"/>
          </p15:clr>
        </p15:guide>
        <p15:guide id="9" orient="horz" pos="2183" userDrawn="1">
          <p15:clr>
            <a:srgbClr val="A4A3A4"/>
          </p15:clr>
        </p15:guide>
        <p15:guide id="10" pos="914" userDrawn="1">
          <p15:clr>
            <a:srgbClr val="A4A3A4"/>
          </p15:clr>
        </p15:guide>
        <p15:guide id="11" pos="54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3484"/>
    <a:srgbClr val="FFC000"/>
    <a:srgbClr val="2F82BB"/>
    <a:srgbClr val="1B4B6B"/>
    <a:srgbClr val="266B9A"/>
    <a:srgbClr val="DEDEDE"/>
    <a:srgbClr val="F5F5F5"/>
    <a:srgbClr val="374043"/>
    <a:srgbClr val="562866"/>
    <a:srgbClr val="202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showGuides="1">
      <p:cViewPr>
        <p:scale>
          <a:sx n="122" d="100"/>
          <a:sy n="122" d="100"/>
        </p:scale>
        <p:origin x="-84" y="72"/>
      </p:cViewPr>
      <p:guideLst>
        <p:guide orient="horz" pos="4320"/>
        <p:guide orient="horz" pos="2183"/>
        <p:guide pos="3024"/>
        <p:guide pos="914"/>
        <p:guide pos="5496"/>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F296B1A-8A44-4896-BAE1-2F18FF819FB9}" type="datetimeFigureOut">
              <a:rPr lang="zh-CN" altLang="en-US" smtClean="0"/>
              <a:t>2017/1/22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277950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296B1A-8A44-4896-BAE1-2F18FF819FB9}" type="datetimeFigureOut">
              <a:rPr lang="zh-CN" altLang="en-US" smtClean="0"/>
              <a:t>2017/1/22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200445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296B1A-8A44-4896-BAE1-2F18FF819FB9}" type="datetimeFigureOut">
              <a:rPr lang="zh-CN" altLang="en-US" smtClean="0"/>
              <a:t>2017/1/22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2730491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366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206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5395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4787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389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7311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954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76122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296B1A-8A44-4896-BAE1-2F18FF819FB9}" type="datetimeFigureOut">
              <a:rPr lang="zh-CN" altLang="en-US" smtClean="0"/>
              <a:t>2017/1/22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42207399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74137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28699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00340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3666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2067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53959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4787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3895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73114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954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F296B1A-8A44-4896-BAE1-2F18FF819FB9}" type="datetimeFigureOut">
              <a:rPr lang="zh-CN" altLang="en-US" smtClean="0"/>
              <a:t>2017/1/22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5218709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761225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741378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286990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003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F296B1A-8A44-4896-BAE1-2F18FF819FB9}" type="datetimeFigureOut">
              <a:rPr lang="zh-CN" altLang="en-US" smtClean="0"/>
              <a:t>2017/1/22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183852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F296B1A-8A44-4896-BAE1-2F18FF819FB9}" type="datetimeFigureOut">
              <a:rPr lang="zh-CN" altLang="en-US" smtClean="0"/>
              <a:t>2017/1/22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30726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F296B1A-8A44-4896-BAE1-2F18FF819FB9}" type="datetimeFigureOut">
              <a:rPr lang="zh-CN" altLang="en-US" smtClean="0"/>
              <a:t>2017/1/22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349560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296B1A-8A44-4896-BAE1-2F18FF819FB9}" type="datetimeFigureOut">
              <a:rPr lang="zh-CN" altLang="en-US" smtClean="0"/>
              <a:t>2017/1/22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353595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296B1A-8A44-4896-BAE1-2F18FF819FB9}" type="datetimeFigureOut">
              <a:rPr lang="zh-CN" altLang="en-US" smtClean="0"/>
              <a:t>2017/1/22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230428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296B1A-8A44-4896-BAE1-2F18FF819FB9}" type="datetimeFigureOut">
              <a:rPr lang="zh-CN" altLang="en-US" smtClean="0"/>
              <a:t>2017/1/22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347513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96B1A-8A44-4896-BAE1-2F18FF819FB9}" type="datetimeFigureOut">
              <a:rPr lang="zh-CN" altLang="en-US" smtClean="0"/>
              <a:t>2017/1/22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2505824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0711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96B1A-8A44-4896-BAE1-2F18FF819FB9}" type="datetimeFigureOut">
              <a:rPr lang="zh-CN" altLang="en-US" smtClean="0">
                <a:solidFill>
                  <a:prstClr val="black">
                    <a:tint val="75000"/>
                  </a:prstClr>
                </a:solidFill>
              </a:rPr>
              <a:pPr/>
              <a:t>2017/1/22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13D21-1799-457E-AA3C-5D3120FF0A5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07118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slideLayout" Target="../slideLayouts/slideLayout2.xml"/><Relationship Id="rId4"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slideLayout" Target="../slideLayouts/slideLayout24.xml"/><Relationship Id="rId4"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slideLayout" Target="../slideLayouts/slideLayout13.xml"/><Relationship Id="rId4" Type="http://schemas.openxmlformats.org/officeDocument/2006/relationships/tags" Target="../tags/tag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F3484"/>
        </a:solidFill>
        <a:effectLst/>
      </p:bgPr>
    </p:bg>
    <p:spTree>
      <p:nvGrpSpPr>
        <p:cNvPr id="1" name=""/>
        <p:cNvGrpSpPr/>
        <p:nvPr/>
      </p:nvGrpSpPr>
      <p:grpSpPr>
        <a:xfrm>
          <a:off x="0" y="0"/>
          <a:ext cx="0" cy="0"/>
          <a:chOff x="0" y="0"/>
          <a:chExt cx="0" cy="0"/>
        </a:xfrm>
      </p:grpSpPr>
      <p:sp>
        <p:nvSpPr>
          <p:cNvPr id="32" name="PA_椭圆 31"/>
          <p:cNvSpPr/>
          <p:nvPr>
            <p:custDataLst>
              <p:tags r:id="rId1"/>
            </p:custDataLst>
          </p:nvPr>
        </p:nvSpPr>
        <p:spPr>
          <a:xfrm>
            <a:off x="8036147" y="1712633"/>
            <a:ext cx="2212258" cy="2212258"/>
          </a:xfrm>
          <a:prstGeom prst="ellipse">
            <a:avLst/>
          </a:pr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任意多边形 5"/>
          <p:cNvSpPr/>
          <p:nvPr>
            <p:custDataLst>
              <p:tags r:id="rId2"/>
            </p:custDataLst>
          </p:nvPr>
        </p:nvSpPr>
        <p:spPr>
          <a:xfrm rot="2414190">
            <a:off x="1328411" y="24092"/>
            <a:ext cx="4950086" cy="1785938"/>
          </a:xfrm>
          <a:custGeom>
            <a:avLst/>
            <a:gdLst>
              <a:gd name="connsiteX0" fmla="*/ 0 w 4950086"/>
              <a:gd name="connsiteY0" fmla="*/ 1785937 h 1785938"/>
              <a:gd name="connsiteX1" fmla="*/ 2110642 w 4950086"/>
              <a:gd name="connsiteY1" fmla="*/ 0 h 1785938"/>
              <a:gd name="connsiteX2" fmla="*/ 4057117 w 4950086"/>
              <a:gd name="connsiteY2" fmla="*/ 0 h 1785938"/>
              <a:gd name="connsiteX3" fmla="*/ 4950086 w 4950086"/>
              <a:gd name="connsiteY3" fmla="*/ 892969 h 1785938"/>
              <a:gd name="connsiteX4" fmla="*/ 4950085 w 4950086"/>
              <a:gd name="connsiteY4" fmla="*/ 892969 h 1785938"/>
              <a:gd name="connsiteX5" fmla="*/ 4057116 w 4950086"/>
              <a:gd name="connsiteY5" fmla="*/ 1785938 h 17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0086" h="1785938">
                <a:moveTo>
                  <a:pt x="0" y="1785937"/>
                </a:moveTo>
                <a:lnTo>
                  <a:pt x="2110642" y="0"/>
                </a:lnTo>
                <a:lnTo>
                  <a:pt x="4057117" y="0"/>
                </a:lnTo>
                <a:cubicBezTo>
                  <a:pt x="4550290" y="0"/>
                  <a:pt x="4950086" y="399796"/>
                  <a:pt x="4950086" y="892969"/>
                </a:cubicBezTo>
                <a:lnTo>
                  <a:pt x="4950085" y="892969"/>
                </a:lnTo>
                <a:cubicBezTo>
                  <a:pt x="4950085" y="1386142"/>
                  <a:pt x="4550289" y="1785938"/>
                  <a:pt x="4057116" y="1785938"/>
                </a:cubicBezTo>
                <a:close/>
              </a:path>
            </a:pathLst>
          </a:cu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PA_任意多边形 11"/>
          <p:cNvSpPr/>
          <p:nvPr>
            <p:custDataLst>
              <p:tags r:id="rId3"/>
            </p:custDataLst>
          </p:nvPr>
        </p:nvSpPr>
        <p:spPr>
          <a:xfrm rot="2414190">
            <a:off x="-44278" y="-281034"/>
            <a:ext cx="3055381" cy="1785938"/>
          </a:xfrm>
          <a:custGeom>
            <a:avLst/>
            <a:gdLst>
              <a:gd name="connsiteX0" fmla="*/ 0 w 3055381"/>
              <a:gd name="connsiteY0" fmla="*/ 1384027 h 1785938"/>
              <a:gd name="connsiteX1" fmla="*/ 1635660 w 3055381"/>
              <a:gd name="connsiteY1" fmla="*/ 0 h 1785938"/>
              <a:gd name="connsiteX2" fmla="*/ 2162412 w 3055381"/>
              <a:gd name="connsiteY2" fmla="*/ 0 h 1785938"/>
              <a:gd name="connsiteX3" fmla="*/ 3055381 w 3055381"/>
              <a:gd name="connsiteY3" fmla="*/ 892969 h 1785938"/>
              <a:gd name="connsiteX4" fmla="*/ 3055380 w 3055381"/>
              <a:gd name="connsiteY4" fmla="*/ 892969 h 1785938"/>
              <a:gd name="connsiteX5" fmla="*/ 2162411 w 3055381"/>
              <a:gd name="connsiteY5" fmla="*/ 1785938 h 1785938"/>
              <a:gd name="connsiteX6" fmla="*/ 340080 w 3055381"/>
              <a:gd name="connsiteY6" fmla="*/ 1785937 h 17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5381" h="1785938">
                <a:moveTo>
                  <a:pt x="0" y="1384027"/>
                </a:moveTo>
                <a:lnTo>
                  <a:pt x="1635660" y="0"/>
                </a:lnTo>
                <a:lnTo>
                  <a:pt x="2162412" y="0"/>
                </a:lnTo>
                <a:cubicBezTo>
                  <a:pt x="2655585" y="0"/>
                  <a:pt x="3055381" y="399796"/>
                  <a:pt x="3055381" y="892969"/>
                </a:cubicBezTo>
                <a:lnTo>
                  <a:pt x="3055380" y="892969"/>
                </a:lnTo>
                <a:cubicBezTo>
                  <a:pt x="3055380" y="1386142"/>
                  <a:pt x="2655584" y="1785938"/>
                  <a:pt x="2162411" y="1785938"/>
                </a:cubicBezTo>
                <a:lnTo>
                  <a:pt x="340080" y="1785937"/>
                </a:ln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4"/>
            </p:custDataLst>
          </p:nvPr>
        </p:nvSpPr>
        <p:spPr>
          <a:xfrm rot="2402716">
            <a:off x="-780677" y="3844214"/>
            <a:ext cx="5760214" cy="327626"/>
          </a:xfrm>
          <a:custGeom>
            <a:avLst/>
            <a:gdLst>
              <a:gd name="connsiteX0" fmla="*/ 0 w 5760214"/>
              <a:gd name="connsiteY0" fmla="*/ 0 h 327626"/>
              <a:gd name="connsiteX1" fmla="*/ 5527718 w 5760214"/>
              <a:gd name="connsiteY1" fmla="*/ 0 h 327626"/>
              <a:gd name="connsiteX2" fmla="*/ 5760214 w 5760214"/>
              <a:gd name="connsiteY2" fmla="*/ 163813 h 327626"/>
              <a:gd name="connsiteX3" fmla="*/ 5760213 w 5760214"/>
              <a:gd name="connsiteY3" fmla="*/ 163813 h 327626"/>
              <a:gd name="connsiteX4" fmla="*/ 5527717 w 5760214"/>
              <a:gd name="connsiteY4" fmla="*/ 327626 h 327626"/>
              <a:gd name="connsiteX5" fmla="*/ 275352 w 5760214"/>
              <a:gd name="connsiteY5" fmla="*/ 327625 h 32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0214" h="327626">
                <a:moveTo>
                  <a:pt x="0" y="0"/>
                </a:moveTo>
                <a:lnTo>
                  <a:pt x="5527718" y="0"/>
                </a:lnTo>
                <a:cubicBezTo>
                  <a:pt x="5656122" y="0"/>
                  <a:pt x="5760214" y="73341"/>
                  <a:pt x="5760214" y="163813"/>
                </a:cubicBezTo>
                <a:lnTo>
                  <a:pt x="5760213" y="163813"/>
                </a:lnTo>
                <a:cubicBezTo>
                  <a:pt x="5760213" y="254285"/>
                  <a:pt x="5656121" y="327626"/>
                  <a:pt x="5527717" y="327626"/>
                </a:cubicBezTo>
                <a:lnTo>
                  <a:pt x="275352" y="32762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PA_任意多边形 20"/>
          <p:cNvSpPr/>
          <p:nvPr>
            <p:custDataLst>
              <p:tags r:id="rId5"/>
            </p:custDataLst>
          </p:nvPr>
        </p:nvSpPr>
        <p:spPr>
          <a:xfrm rot="2397062">
            <a:off x="-1071242" y="4713152"/>
            <a:ext cx="6290348" cy="1073057"/>
          </a:xfrm>
          <a:custGeom>
            <a:avLst/>
            <a:gdLst>
              <a:gd name="connsiteX0" fmla="*/ 0 w 6290348"/>
              <a:gd name="connsiteY0" fmla="*/ 0 h 1073057"/>
              <a:gd name="connsiteX1" fmla="*/ 6290348 w 6290348"/>
              <a:gd name="connsiteY1" fmla="*/ 0 h 1073057"/>
              <a:gd name="connsiteX2" fmla="*/ 5009306 w 6290348"/>
              <a:gd name="connsiteY2" fmla="*/ 1073057 h 1073057"/>
              <a:gd name="connsiteX3" fmla="*/ 898841 w 6290348"/>
              <a:gd name="connsiteY3" fmla="*/ 1073057 h 1073057"/>
            </a:gdLst>
            <a:ahLst/>
            <a:cxnLst>
              <a:cxn ang="0">
                <a:pos x="connsiteX0" y="connsiteY0"/>
              </a:cxn>
              <a:cxn ang="0">
                <a:pos x="connsiteX1" y="connsiteY1"/>
              </a:cxn>
              <a:cxn ang="0">
                <a:pos x="connsiteX2" y="connsiteY2"/>
              </a:cxn>
              <a:cxn ang="0">
                <a:pos x="connsiteX3" y="connsiteY3"/>
              </a:cxn>
            </a:cxnLst>
            <a:rect l="l" t="t" r="r" b="b"/>
            <a:pathLst>
              <a:path w="6290348" h="1073057">
                <a:moveTo>
                  <a:pt x="0" y="0"/>
                </a:moveTo>
                <a:lnTo>
                  <a:pt x="6290348" y="0"/>
                </a:lnTo>
                <a:lnTo>
                  <a:pt x="5009306" y="1073057"/>
                </a:lnTo>
                <a:lnTo>
                  <a:pt x="898841" y="1073057"/>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6"/>
            </p:custDataLst>
          </p:nvPr>
        </p:nvSpPr>
        <p:spPr>
          <a:xfrm rot="2397062">
            <a:off x="-603397" y="5488860"/>
            <a:ext cx="4163559" cy="365958"/>
          </a:xfrm>
          <a:custGeom>
            <a:avLst/>
            <a:gdLst>
              <a:gd name="connsiteX0" fmla="*/ 0 w 4163559"/>
              <a:gd name="connsiteY0" fmla="*/ 0 h 365958"/>
              <a:gd name="connsiteX1" fmla="*/ 4163559 w 4163559"/>
              <a:gd name="connsiteY1" fmla="*/ 0 h 365958"/>
              <a:gd name="connsiteX2" fmla="*/ 3726670 w 4163559"/>
              <a:gd name="connsiteY2" fmla="*/ 365958 h 365958"/>
              <a:gd name="connsiteX3" fmla="*/ 306543 w 4163559"/>
              <a:gd name="connsiteY3" fmla="*/ 365958 h 365958"/>
            </a:gdLst>
            <a:ahLst/>
            <a:cxnLst>
              <a:cxn ang="0">
                <a:pos x="connsiteX0" y="connsiteY0"/>
              </a:cxn>
              <a:cxn ang="0">
                <a:pos x="connsiteX1" y="connsiteY1"/>
              </a:cxn>
              <a:cxn ang="0">
                <a:pos x="connsiteX2" y="connsiteY2"/>
              </a:cxn>
              <a:cxn ang="0">
                <a:pos x="connsiteX3" y="connsiteY3"/>
              </a:cxn>
            </a:cxnLst>
            <a:rect l="l" t="t" r="r" b="b"/>
            <a:pathLst>
              <a:path w="4163559" h="365958">
                <a:moveTo>
                  <a:pt x="0" y="0"/>
                </a:moveTo>
                <a:lnTo>
                  <a:pt x="4163559" y="0"/>
                </a:lnTo>
                <a:lnTo>
                  <a:pt x="3726670" y="365958"/>
                </a:lnTo>
                <a:lnTo>
                  <a:pt x="306543" y="365958"/>
                </a:ln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PA_文本框 30"/>
          <p:cNvSpPr txBox="1"/>
          <p:nvPr>
            <p:custDataLst>
              <p:tags r:id="rId7"/>
            </p:custDataLst>
          </p:nvPr>
        </p:nvSpPr>
        <p:spPr>
          <a:xfrm>
            <a:off x="6255385" y="2535760"/>
            <a:ext cx="5353203" cy="1200329"/>
          </a:xfrm>
          <a:prstGeom prst="rect">
            <a:avLst/>
          </a:prstGeom>
          <a:noFill/>
        </p:spPr>
        <p:txBody>
          <a:bodyPr wrap="square" rtlCol="0">
            <a:spAutoFit/>
          </a:bodyPr>
          <a:lstStyle/>
          <a:p>
            <a:r>
              <a:rPr lang="en-US" altLang="zh-CN"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2016</a:t>
            </a:r>
            <a:r>
              <a:rPr lang="zh-CN" altLang="en-US"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年</a:t>
            </a:r>
            <a:endParaRPr lang="en-US" altLang="zh-CN"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年终分享</a:t>
            </a:r>
            <a:endParaRPr lang="zh-CN" altLang="en-US"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3" name="PA_文本框 32"/>
          <p:cNvSpPr txBox="1"/>
          <p:nvPr>
            <p:custDataLst>
              <p:tags r:id="rId8"/>
            </p:custDataLst>
          </p:nvPr>
        </p:nvSpPr>
        <p:spPr>
          <a:xfrm>
            <a:off x="6269673" y="4008027"/>
            <a:ext cx="4917440" cy="707886"/>
          </a:xfrm>
          <a:prstGeom prst="rect">
            <a:avLst/>
          </a:prstGeom>
          <a:noFill/>
        </p:spPr>
        <p:txBody>
          <a:bodyPr wrap="square" rtlCol="0">
            <a:spAutoFit/>
          </a:bodyPr>
          <a:lstStyle/>
          <a:p>
            <a:r>
              <a:rPr lang="zh-CN" altLang="en-US" sz="2000" dirty="0" smtClean="0">
                <a:solidFill>
                  <a:schemeClr val="bg1"/>
                </a:solidFill>
                <a:latin typeface="Ebrima" panose="02000000000000000000" pitchFamily="2" charset="0"/>
                <a:cs typeface="Ebrima" panose="02000000000000000000" pitchFamily="2" charset="0"/>
              </a:rPr>
              <a:t>何子康</a:t>
            </a:r>
            <a:endParaRPr lang="en-US" altLang="zh-CN" sz="2000" dirty="0" smtClean="0">
              <a:solidFill>
                <a:schemeClr val="bg1"/>
              </a:solidFill>
              <a:latin typeface="Ebrima" panose="02000000000000000000" pitchFamily="2" charset="0"/>
              <a:cs typeface="Ebrima" panose="02000000000000000000" pitchFamily="2" charset="0"/>
            </a:endParaRPr>
          </a:p>
          <a:p>
            <a:r>
              <a:rPr lang="en-US" altLang="zh-CN" sz="2000" dirty="0" smtClean="0">
                <a:solidFill>
                  <a:schemeClr val="bg1"/>
                </a:solidFill>
                <a:latin typeface="Ebrima" panose="02000000000000000000" pitchFamily="2" charset="0"/>
                <a:cs typeface="Ebrima" panose="02000000000000000000" pitchFamily="2" charset="0"/>
              </a:rPr>
              <a:t>2017.01.22</a:t>
            </a:r>
            <a:endParaRPr lang="zh-CN" altLang="en-US" sz="2000" dirty="0">
              <a:solidFill>
                <a:schemeClr val="bg1"/>
              </a:solidFill>
              <a:latin typeface="Ebrima" panose="02000000000000000000" pitchFamily="2" charset="0"/>
              <a:cs typeface="Ebrima" panose="02000000000000000000" pitchFamily="2" charset="0"/>
            </a:endParaRPr>
          </a:p>
        </p:txBody>
      </p:sp>
      <p:sp>
        <p:nvSpPr>
          <p:cNvPr id="40" name="PA_任意多边形 39"/>
          <p:cNvSpPr/>
          <p:nvPr>
            <p:custDataLst>
              <p:tags r:id="rId9"/>
            </p:custDataLst>
          </p:nvPr>
        </p:nvSpPr>
        <p:spPr>
          <a:xfrm rot="2115011">
            <a:off x="11298755" y="981051"/>
            <a:ext cx="1456827" cy="1490157"/>
          </a:xfrm>
          <a:custGeom>
            <a:avLst/>
            <a:gdLst>
              <a:gd name="connsiteX0" fmla="*/ 351533 w 1456827"/>
              <a:gd name="connsiteY0" fmla="*/ 31681 h 1490157"/>
              <a:gd name="connsiteX1" fmla="*/ 403681 w 1456827"/>
              <a:gd name="connsiteY1" fmla="*/ 0 h 1490157"/>
              <a:gd name="connsiteX2" fmla="*/ 1456827 w 1456827"/>
              <a:gd name="connsiteY2" fmla="*/ 1490157 h 1490157"/>
              <a:gd name="connsiteX3" fmla="*/ 797323 w 1456827"/>
              <a:gd name="connsiteY3" fmla="*/ 1490157 h 1490157"/>
              <a:gd name="connsiteX4" fmla="*/ 0 w 1456827"/>
              <a:gd name="connsiteY4" fmla="*/ 692834 h 1490157"/>
              <a:gd name="connsiteX5" fmla="*/ 351533 w 1456827"/>
              <a:gd name="connsiteY5" fmla="*/ 31681 h 149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27" h="1490157">
                <a:moveTo>
                  <a:pt x="351533" y="31681"/>
                </a:moveTo>
                <a:lnTo>
                  <a:pt x="403681" y="0"/>
                </a:lnTo>
                <a:lnTo>
                  <a:pt x="1456827" y="1490157"/>
                </a:lnTo>
                <a:lnTo>
                  <a:pt x="797323" y="1490157"/>
                </a:lnTo>
                <a:cubicBezTo>
                  <a:pt x="356974" y="1490157"/>
                  <a:pt x="0" y="1133183"/>
                  <a:pt x="0" y="692834"/>
                </a:cubicBezTo>
                <a:cubicBezTo>
                  <a:pt x="0" y="417616"/>
                  <a:pt x="139443" y="174966"/>
                  <a:pt x="351533" y="31681"/>
                </a:cubicBezTo>
                <a:close/>
              </a:path>
            </a:pathLst>
          </a:custGeom>
          <a:solidFill>
            <a:srgbClr val="5F2D71">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883963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250" fill="hold"/>
                                            <p:tgtEl>
                                              <p:spTgt spid="12"/>
                                            </p:tgtEl>
                                            <p:attrNameLst>
                                              <p:attrName>ppt_x</p:attrName>
                                            </p:attrNameLst>
                                          </p:cBhvr>
                                          <p:tavLst>
                                            <p:tav tm="0">
                                              <p:val>
                                                <p:strVal val="0-#ppt_w/2"/>
                                              </p:val>
                                            </p:tav>
                                            <p:tav tm="100000">
                                              <p:val>
                                                <p:strVal val="#ppt_x"/>
                                              </p:val>
                                            </p:tav>
                                          </p:tavLst>
                                        </p:anim>
                                        <p:anim calcmode="lin" valueType="num">
                                          <p:cBhvr additive="base">
                                            <p:cTn id="12" dur="25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14:presetBounceEnd="30000">
                                      <p:stCondLst>
                                        <p:cond delay="300"/>
                                      </p:stCondLst>
                                      <p:childTnLst>
                                        <p:set>
                                          <p:cBhvr>
                                            <p:cTn id="14" dur="1" fill="hold">
                                              <p:stCondLst>
                                                <p:cond delay="0"/>
                                              </p:stCondLst>
                                            </p:cTn>
                                            <p:tgtEl>
                                              <p:spTgt spid="25"/>
                                            </p:tgtEl>
                                            <p:attrNameLst>
                                              <p:attrName>style.visibility</p:attrName>
                                            </p:attrNameLst>
                                          </p:cBhvr>
                                          <p:to>
                                            <p:strVal val="visible"/>
                                          </p:to>
                                        </p:set>
                                        <p:anim calcmode="lin" valueType="num" p14:bounceEnd="30000">
                                          <p:cBhvr additive="base">
                                            <p:cTn id="15" dur="500" fill="hold"/>
                                            <p:tgtEl>
                                              <p:spTgt spid="25"/>
                                            </p:tgtEl>
                                            <p:attrNameLst>
                                              <p:attrName>ppt_x</p:attrName>
                                            </p:attrNameLst>
                                          </p:cBhvr>
                                          <p:tavLst>
                                            <p:tav tm="0">
                                              <p:val>
                                                <p:strVal val="0-#ppt_w/2"/>
                                              </p:val>
                                            </p:tav>
                                            <p:tav tm="100000">
                                              <p:val>
                                                <p:strVal val="#ppt_x"/>
                                              </p:val>
                                            </p:tav>
                                          </p:tavLst>
                                        </p:anim>
                                        <p:anim calcmode="lin" valueType="num" p14:bounceEnd="30000">
                                          <p:cBhvr additive="base">
                                            <p:cTn id="16" dur="500" fill="hold"/>
                                            <p:tgtEl>
                                              <p:spTgt spid="25"/>
                                            </p:tgtEl>
                                            <p:attrNameLst>
                                              <p:attrName>ppt_y</p:attrName>
                                            </p:attrNameLst>
                                          </p:cBhvr>
                                          <p:tavLst>
                                            <p:tav tm="0">
                                              <p:val>
                                                <p:strVal val="0-#ppt_h/2"/>
                                              </p:val>
                                            </p:tav>
                                            <p:tav tm="100000">
                                              <p:val>
                                                <p:strVal val="#ppt_y"/>
                                              </p:val>
                                            </p:tav>
                                          </p:tavLst>
                                        </p:anim>
                                      </p:childTnLst>
                                    </p:cTn>
                                  </p:par>
                                  <p:par>
                                    <p:cTn id="17" presetID="22" presetClass="entr" presetSubtype="4" fill="hold" grpId="0" nodeType="withEffect">
                                      <p:stCondLst>
                                        <p:cond delay="50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par>
                                    <p:cTn id="20" presetID="22" presetClass="entr" presetSubtype="4" fill="hold" grpId="0" nodeType="withEffect">
                                      <p:stCondLst>
                                        <p:cond delay="75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par>
                              <p:cTn id="23" fill="hold">
                                <p:stCondLst>
                                  <p:cond delay="1250"/>
                                </p:stCondLst>
                                <p:childTnLst>
                                  <p:par>
                                    <p:cTn id="24" presetID="2" presetClass="entr" presetSubtype="4" fill="hold" grpId="0" nodeType="afterEffect" p14:presetBounceEnd="30000">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14:bounceEnd="30000">
                                          <p:cBhvr additive="base">
                                            <p:cTn id="26" dur="500" fill="hold"/>
                                            <p:tgtEl>
                                              <p:spTgt spid="32"/>
                                            </p:tgtEl>
                                            <p:attrNameLst>
                                              <p:attrName>ppt_x</p:attrName>
                                            </p:attrNameLst>
                                          </p:cBhvr>
                                          <p:tavLst>
                                            <p:tav tm="0">
                                              <p:val>
                                                <p:strVal val="#ppt_x"/>
                                              </p:val>
                                            </p:tav>
                                            <p:tav tm="100000">
                                              <p:val>
                                                <p:strVal val="#ppt_x"/>
                                              </p:val>
                                            </p:tav>
                                          </p:tavLst>
                                        </p:anim>
                                        <p:anim calcmode="lin" valueType="num" p14:bounceEnd="30000">
                                          <p:cBhvr additive="base">
                                            <p:cTn id="27" dur="500" fill="hold"/>
                                            <p:tgtEl>
                                              <p:spTgt spid="32"/>
                                            </p:tgtEl>
                                            <p:attrNameLst>
                                              <p:attrName>ppt_y</p:attrName>
                                            </p:attrNameLst>
                                          </p:cBhvr>
                                          <p:tavLst>
                                            <p:tav tm="0">
                                              <p:val>
                                                <p:strVal val="1+#ppt_h/2"/>
                                              </p:val>
                                            </p:tav>
                                            <p:tav tm="100000">
                                              <p:val>
                                                <p:strVal val="#ppt_y"/>
                                              </p:val>
                                            </p:tav>
                                          </p:tavLst>
                                        </p:anim>
                                      </p:childTnLst>
                                    </p:cTn>
                                  </p:par>
                                  <p:par>
                                    <p:cTn id="28" presetID="1" presetClass="entr" presetSubtype="0" fill="hold" grpId="0" nodeType="withEffect">
                                      <p:stCondLst>
                                        <p:cond delay="250"/>
                                      </p:stCondLst>
                                      <p:iterate type="lt">
                                        <p:tmAbs val="100"/>
                                      </p:iterate>
                                      <p:childTnLst>
                                        <p:set>
                                          <p:cBhvr>
                                            <p:cTn id="29" dur="1" fill="hold">
                                              <p:stCondLst>
                                                <p:cond delay="0"/>
                                              </p:stCondLst>
                                            </p:cTn>
                                            <p:tgtEl>
                                              <p:spTgt spid="31"/>
                                            </p:tgtEl>
                                            <p:attrNameLst>
                                              <p:attrName>style.visibility</p:attrName>
                                            </p:attrNameLst>
                                          </p:cBhvr>
                                          <p:to>
                                            <p:strVal val="visible"/>
                                          </p:to>
                                        </p:set>
                                      </p:childTnLst>
                                    </p:cTn>
                                  </p:par>
                                </p:childTnLst>
                              </p:cTn>
                            </p:par>
                            <p:par>
                              <p:cTn id="30" fill="hold">
                                <p:stCondLst>
                                  <p:cond delay="2301"/>
                                </p:stCondLst>
                                <p:childTnLst>
                                  <p:par>
                                    <p:cTn id="31" presetID="16" presetClass="entr" presetSubtype="21"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arn(inVertical)">
                                          <p:cBhvr>
                                            <p:cTn id="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12" grpId="0" animBg="1"/>
          <p:bldP spid="25" grpId="0" animBg="1"/>
          <p:bldP spid="21"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250" fill="hold"/>
                                            <p:tgtEl>
                                              <p:spTgt spid="12"/>
                                            </p:tgtEl>
                                            <p:attrNameLst>
                                              <p:attrName>ppt_x</p:attrName>
                                            </p:attrNameLst>
                                          </p:cBhvr>
                                          <p:tavLst>
                                            <p:tav tm="0">
                                              <p:val>
                                                <p:strVal val="0-#ppt_w/2"/>
                                              </p:val>
                                            </p:tav>
                                            <p:tav tm="100000">
                                              <p:val>
                                                <p:strVal val="#ppt_x"/>
                                              </p:val>
                                            </p:tav>
                                          </p:tavLst>
                                        </p:anim>
                                        <p:anim calcmode="lin" valueType="num">
                                          <p:cBhvr additive="base">
                                            <p:cTn id="12" dur="25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3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0-#ppt_h/2"/>
                                              </p:val>
                                            </p:tav>
                                            <p:tav tm="100000">
                                              <p:val>
                                                <p:strVal val="#ppt_y"/>
                                              </p:val>
                                            </p:tav>
                                          </p:tavLst>
                                        </p:anim>
                                      </p:childTnLst>
                                    </p:cTn>
                                  </p:par>
                                  <p:par>
                                    <p:cTn id="17" presetID="22" presetClass="entr" presetSubtype="4" fill="hold" grpId="0" nodeType="withEffect">
                                      <p:stCondLst>
                                        <p:cond delay="50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par>
                                    <p:cTn id="20" presetID="22" presetClass="entr" presetSubtype="4" fill="hold" grpId="0" nodeType="withEffect">
                                      <p:stCondLst>
                                        <p:cond delay="75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par>
                              <p:cTn id="23" fill="hold">
                                <p:stCondLst>
                                  <p:cond delay="1250"/>
                                </p:stCondLst>
                                <p:childTnLst>
                                  <p:par>
                                    <p:cTn id="24" presetID="2" presetClass="entr" presetSubtype="4"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1+#ppt_h/2"/>
                                              </p:val>
                                            </p:tav>
                                            <p:tav tm="100000">
                                              <p:val>
                                                <p:strVal val="#ppt_y"/>
                                              </p:val>
                                            </p:tav>
                                          </p:tavLst>
                                        </p:anim>
                                      </p:childTnLst>
                                    </p:cTn>
                                  </p:par>
                                  <p:par>
                                    <p:cTn id="28" presetID="1" presetClass="entr" presetSubtype="0" fill="hold" grpId="0" nodeType="withEffect">
                                      <p:stCondLst>
                                        <p:cond delay="250"/>
                                      </p:stCondLst>
                                      <p:iterate type="lt">
                                        <p:tmAbs val="100"/>
                                      </p:iterate>
                                      <p:childTnLst>
                                        <p:set>
                                          <p:cBhvr>
                                            <p:cTn id="29" dur="1" fill="hold">
                                              <p:stCondLst>
                                                <p:cond delay="0"/>
                                              </p:stCondLst>
                                            </p:cTn>
                                            <p:tgtEl>
                                              <p:spTgt spid="31"/>
                                            </p:tgtEl>
                                            <p:attrNameLst>
                                              <p:attrName>style.visibility</p:attrName>
                                            </p:attrNameLst>
                                          </p:cBhvr>
                                          <p:to>
                                            <p:strVal val="visible"/>
                                          </p:to>
                                        </p:set>
                                      </p:childTnLst>
                                    </p:cTn>
                                  </p:par>
                                </p:childTnLst>
                              </p:cTn>
                            </p:par>
                            <p:par>
                              <p:cTn id="30" fill="hold">
                                <p:stCondLst>
                                  <p:cond delay="2301"/>
                                </p:stCondLst>
                                <p:childTnLst>
                                  <p:par>
                                    <p:cTn id="31" presetID="16" presetClass="entr" presetSubtype="21"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arn(inVertical)">
                                          <p:cBhvr>
                                            <p:cTn id="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12" grpId="0" animBg="1"/>
          <p:bldP spid="25" grpId="0" animBg="1"/>
          <p:bldP spid="21" grpId="0" animBg="1"/>
          <p:bldP spid="30" grpId="0" animBg="1"/>
          <p:bldP spid="31" grpId="0"/>
          <p:bldP spid="3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F3484"/>
        </a:solidFill>
        <a:effectLst/>
      </p:bgPr>
    </p:bg>
    <p:spTree>
      <p:nvGrpSpPr>
        <p:cNvPr id="1" name=""/>
        <p:cNvGrpSpPr/>
        <p:nvPr/>
      </p:nvGrpSpPr>
      <p:grpSpPr>
        <a:xfrm>
          <a:off x="0" y="0"/>
          <a:ext cx="0" cy="0"/>
          <a:chOff x="0" y="0"/>
          <a:chExt cx="0" cy="0"/>
        </a:xfrm>
      </p:grpSpPr>
      <p:sp>
        <p:nvSpPr>
          <p:cNvPr id="19" name="任意多边形 18"/>
          <p:cNvSpPr/>
          <p:nvPr/>
        </p:nvSpPr>
        <p:spPr>
          <a:xfrm>
            <a:off x="-1" y="4644570"/>
            <a:ext cx="1364344" cy="2224314"/>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1364342" y="5126718"/>
            <a:ext cx="1364344" cy="1742167"/>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2728685" y="5417004"/>
            <a:ext cx="1364344" cy="1451881"/>
          </a:xfrm>
          <a:custGeom>
            <a:avLst/>
            <a:gdLst>
              <a:gd name="connsiteX0" fmla="*/ 682172 w 1364344"/>
              <a:gd name="connsiteY0" fmla="*/ 0 h 1451881"/>
              <a:gd name="connsiteX1" fmla="*/ 1364344 w 1364344"/>
              <a:gd name="connsiteY1" fmla="*/ 682172 h 1451881"/>
              <a:gd name="connsiteX2" fmla="*/ 1364344 w 1364344"/>
              <a:gd name="connsiteY2" fmla="*/ 1451881 h 1451881"/>
              <a:gd name="connsiteX3" fmla="*/ 0 w 1364344"/>
              <a:gd name="connsiteY3" fmla="*/ 1451881 h 1451881"/>
              <a:gd name="connsiteX4" fmla="*/ 0 w 1364344"/>
              <a:gd name="connsiteY4" fmla="*/ 682172 h 1451881"/>
              <a:gd name="connsiteX5" fmla="*/ 682172 w 1364344"/>
              <a:gd name="connsiteY5" fmla="*/ 0 h 145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451881">
                <a:moveTo>
                  <a:pt x="682172" y="0"/>
                </a:moveTo>
                <a:cubicBezTo>
                  <a:pt x="1058925" y="0"/>
                  <a:pt x="1364344" y="305419"/>
                  <a:pt x="1364344" y="682172"/>
                </a:cubicBezTo>
                <a:lnTo>
                  <a:pt x="1364344" y="1451881"/>
                </a:lnTo>
                <a:lnTo>
                  <a:pt x="0" y="1451881"/>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4093029" y="4879974"/>
            <a:ext cx="1364345" cy="198891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5457373" y="5188402"/>
            <a:ext cx="1364343" cy="1680482"/>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6821714" y="5126718"/>
            <a:ext cx="1364344" cy="1742167"/>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186057" y="4444546"/>
            <a:ext cx="1364344" cy="2424338"/>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9550400" y="5106308"/>
            <a:ext cx="1364344" cy="176257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0856685" y="4967968"/>
            <a:ext cx="1364344" cy="1900916"/>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15815" y="1568673"/>
            <a:ext cx="11566770" cy="1569660"/>
          </a:xfrm>
          <a:prstGeom prst="rect">
            <a:avLst/>
          </a:prstGeom>
          <a:noFill/>
        </p:spPr>
        <p:txBody>
          <a:bodyPr wrap="square" rtlCol="0">
            <a:spAutoFit/>
          </a:bodyPr>
          <a:lstStyle/>
          <a:p>
            <a:pPr algn="ctr"/>
            <a:r>
              <a:rPr lang="zh-CN" altLang="en-US" sz="9600" dirty="0" smtClean="0">
                <a:solidFill>
                  <a:schemeClr val="bg1"/>
                </a:solidFill>
                <a:latin typeface="Ebrima" panose="02000000000000000000" pitchFamily="2" charset="0"/>
                <a:cs typeface="Ebrima" panose="02000000000000000000" pitchFamily="2" charset="0"/>
              </a:rPr>
              <a:t>怎样发展看书的爱好</a:t>
            </a:r>
            <a:endParaRPr lang="zh-CN" altLang="en-US" sz="9600" dirty="0">
              <a:solidFill>
                <a:schemeClr val="bg1"/>
              </a:solidFill>
              <a:latin typeface="Ebrima" panose="02000000000000000000" pitchFamily="2" charset="0"/>
              <a:cs typeface="Ebrima" panose="02000000000000000000" pitchFamily="2" charset="0"/>
            </a:endParaRPr>
          </a:p>
        </p:txBody>
      </p:sp>
      <p:sp>
        <p:nvSpPr>
          <p:cNvPr id="3" name="文本框 2"/>
          <p:cNvSpPr txBox="1"/>
          <p:nvPr/>
        </p:nvSpPr>
        <p:spPr>
          <a:xfrm>
            <a:off x="4357635" y="3273678"/>
            <a:ext cx="3367314" cy="461665"/>
          </a:xfrm>
          <a:prstGeom prst="rect">
            <a:avLst/>
          </a:prstGeom>
          <a:noFill/>
        </p:spPr>
        <p:txBody>
          <a:bodyPr wrap="square" rtlCol="0">
            <a:spAutoFit/>
          </a:bodyPr>
          <a:lstStyle/>
          <a:p>
            <a:pPr algn="ctr"/>
            <a:r>
              <a:rPr lang="zh-CN" altLang="en-US" sz="2400" dirty="0">
                <a:solidFill>
                  <a:schemeClr val="bg1"/>
                </a:solidFill>
                <a:latin typeface="Ebrima" panose="02000000000000000000" pitchFamily="2" charset="0"/>
                <a:ea typeface="Ebrima" panose="02000000000000000000" pitchFamily="2" charset="0"/>
                <a:cs typeface="Ebrima" panose="02000000000000000000" pitchFamily="2" charset="0"/>
              </a:rPr>
              <a:t>书是知识的源泉</a:t>
            </a:r>
            <a:endParaRPr lang="zh-CN" altLang="en-US" sz="2400" dirty="0">
              <a:solidFill>
                <a:schemeClr val="bg1"/>
              </a:solidFill>
              <a:latin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56052548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601"/>
                            </p:stCondLst>
                            <p:childTnLst>
                              <p:par>
                                <p:cTn id="8" presetID="1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ppt_y</p:attrName>
                                        </p:attrNameLst>
                                      </p:cBhvr>
                                      <p:tavLst>
                                        <p:tav tm="0">
                                          <p:val>
                                            <p:strVal val="#ppt_y+#ppt_h*1.125000"/>
                                          </p:val>
                                        </p:tav>
                                        <p:tav tm="100000">
                                          <p:val>
                                            <p:strVal val="#ppt_y"/>
                                          </p:val>
                                        </p:tav>
                                      </p:tavLst>
                                    </p:anim>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F3484"/>
        </a:solidFill>
        <a:effectLst/>
      </p:bgPr>
    </p:bg>
    <p:spTree>
      <p:nvGrpSpPr>
        <p:cNvPr id="1" name=""/>
        <p:cNvGrpSpPr/>
        <p:nvPr/>
      </p:nvGrpSpPr>
      <p:grpSpPr>
        <a:xfrm>
          <a:off x="0" y="0"/>
          <a:ext cx="0" cy="0"/>
          <a:chOff x="0" y="0"/>
          <a:chExt cx="0" cy="0"/>
        </a:xfrm>
      </p:grpSpPr>
      <p:sp>
        <p:nvSpPr>
          <p:cNvPr id="17" name="PA_任意多边形 16"/>
          <p:cNvSpPr/>
          <p:nvPr>
            <p:custDataLst>
              <p:tags r:id="rId1"/>
            </p:custDataLst>
          </p:nvPr>
        </p:nvSpPr>
        <p:spPr>
          <a:xfrm rot="2414190">
            <a:off x="-1087358" y="1181733"/>
            <a:ext cx="9381596" cy="3580862"/>
          </a:xfrm>
          <a:custGeom>
            <a:avLst/>
            <a:gdLst>
              <a:gd name="connsiteX0" fmla="*/ 0 w 9381596"/>
              <a:gd name="connsiteY0" fmla="*/ 1847469 h 3580862"/>
              <a:gd name="connsiteX1" fmla="*/ 2183362 w 9381596"/>
              <a:gd name="connsiteY1" fmla="*/ 0 h 3580862"/>
              <a:gd name="connsiteX2" fmla="*/ 7591165 w 9381596"/>
              <a:gd name="connsiteY2" fmla="*/ 0 h 3580862"/>
              <a:gd name="connsiteX3" fmla="*/ 9381596 w 9381596"/>
              <a:gd name="connsiteY3" fmla="*/ 1790431 h 3580862"/>
              <a:gd name="connsiteX4" fmla="*/ 7591165 w 9381596"/>
              <a:gd name="connsiteY4" fmla="*/ 3580862 h 3580862"/>
              <a:gd name="connsiteX5" fmla="*/ 1466724 w 9381596"/>
              <a:gd name="connsiteY5" fmla="*/ 3580862 h 358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81596" h="3580862">
                <a:moveTo>
                  <a:pt x="0" y="1847469"/>
                </a:moveTo>
                <a:lnTo>
                  <a:pt x="2183362" y="0"/>
                </a:lnTo>
                <a:lnTo>
                  <a:pt x="7591165" y="0"/>
                </a:lnTo>
                <a:cubicBezTo>
                  <a:pt x="8579993" y="0"/>
                  <a:pt x="9381596" y="801603"/>
                  <a:pt x="9381596" y="1790431"/>
                </a:cubicBezTo>
                <a:cubicBezTo>
                  <a:pt x="9381596" y="2779259"/>
                  <a:pt x="8579993" y="3580862"/>
                  <a:pt x="7591165" y="3580862"/>
                </a:cubicBezTo>
                <a:lnTo>
                  <a:pt x="1466724" y="35808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8201025" y="428628"/>
            <a:ext cx="3200401" cy="584775"/>
          </a:xfrm>
          <a:prstGeom prst="rect">
            <a:avLst/>
          </a:prstGeom>
          <a:noFill/>
        </p:spPr>
        <p:txBody>
          <a:bodyPr wrap="square" rtlCol="0">
            <a:spAutoFit/>
          </a:bodyPr>
          <a:lstStyle/>
          <a:p>
            <a:pPr algn="r"/>
            <a:r>
              <a:rPr lang="zh-CN" altLang="en-US" sz="32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思考</a:t>
            </a:r>
            <a:endParaRPr lang="en-US" altLang="zh-CN" sz="32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文本框 19"/>
          <p:cNvSpPr txBox="1"/>
          <p:nvPr/>
        </p:nvSpPr>
        <p:spPr>
          <a:xfrm>
            <a:off x="6947410" y="1017807"/>
            <a:ext cx="4454012" cy="707886"/>
          </a:xfrm>
          <a:prstGeom prst="rect">
            <a:avLst/>
          </a:prstGeom>
          <a:noFill/>
        </p:spPr>
        <p:txBody>
          <a:bodyPr wrap="square" rtlCol="0">
            <a:spAutoFit/>
          </a:bodyPr>
          <a:lstStyle/>
          <a:p>
            <a:pPr algn="r"/>
            <a:r>
              <a:rPr lang="zh-CN" altLang="en-US" sz="2000" dirty="0" smtClean="0">
                <a:solidFill>
                  <a:schemeClr val="bg1"/>
                </a:solidFill>
                <a:latin typeface="Ebrima" panose="02000000000000000000" pitchFamily="2" charset="0"/>
                <a:cs typeface="Ebrima" panose="02000000000000000000" pitchFamily="2" charset="0"/>
              </a:rPr>
              <a:t>为什么在图书馆看书就是比在家里、公司、宿舍要更有积极性，效率更高？</a:t>
            </a:r>
            <a:endParaRPr lang="zh-CN" altLang="en-US" sz="2000" dirty="0">
              <a:solidFill>
                <a:schemeClr val="bg1"/>
              </a:solidFill>
              <a:latin typeface="Ebrima" panose="02000000000000000000" pitchFamily="2" charset="0"/>
              <a:cs typeface="Ebrima" panose="02000000000000000000" pitchFamily="2" charset="0"/>
            </a:endParaRPr>
          </a:p>
        </p:txBody>
      </p:sp>
      <p:sp>
        <p:nvSpPr>
          <p:cNvPr id="26" name="任意多边形 25"/>
          <p:cNvSpPr/>
          <p:nvPr/>
        </p:nvSpPr>
        <p:spPr>
          <a:xfrm rot="2402716">
            <a:off x="-786317" y="3454437"/>
            <a:ext cx="5760214" cy="327626"/>
          </a:xfrm>
          <a:custGeom>
            <a:avLst/>
            <a:gdLst>
              <a:gd name="connsiteX0" fmla="*/ 0 w 5760214"/>
              <a:gd name="connsiteY0" fmla="*/ 0 h 327626"/>
              <a:gd name="connsiteX1" fmla="*/ 5527718 w 5760214"/>
              <a:gd name="connsiteY1" fmla="*/ 0 h 327626"/>
              <a:gd name="connsiteX2" fmla="*/ 5760214 w 5760214"/>
              <a:gd name="connsiteY2" fmla="*/ 163813 h 327626"/>
              <a:gd name="connsiteX3" fmla="*/ 5760213 w 5760214"/>
              <a:gd name="connsiteY3" fmla="*/ 163813 h 327626"/>
              <a:gd name="connsiteX4" fmla="*/ 5527717 w 5760214"/>
              <a:gd name="connsiteY4" fmla="*/ 327626 h 327626"/>
              <a:gd name="connsiteX5" fmla="*/ 275352 w 5760214"/>
              <a:gd name="connsiteY5" fmla="*/ 327625 h 32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0214" h="327626">
                <a:moveTo>
                  <a:pt x="0" y="0"/>
                </a:moveTo>
                <a:lnTo>
                  <a:pt x="5527718" y="0"/>
                </a:lnTo>
                <a:cubicBezTo>
                  <a:pt x="5656122" y="0"/>
                  <a:pt x="5760214" y="73341"/>
                  <a:pt x="5760214" y="163813"/>
                </a:cubicBezTo>
                <a:lnTo>
                  <a:pt x="5760213" y="163813"/>
                </a:lnTo>
                <a:cubicBezTo>
                  <a:pt x="5760213" y="254285"/>
                  <a:pt x="5656121" y="327626"/>
                  <a:pt x="5527717" y="327626"/>
                </a:cubicBezTo>
                <a:lnTo>
                  <a:pt x="275352" y="32762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PA_任意多边形 30"/>
          <p:cNvSpPr/>
          <p:nvPr>
            <p:custDataLst>
              <p:tags r:id="rId2"/>
            </p:custDataLst>
          </p:nvPr>
        </p:nvSpPr>
        <p:spPr>
          <a:xfrm rot="2414190">
            <a:off x="7809970" y="3961926"/>
            <a:ext cx="5243658" cy="1836704"/>
          </a:xfrm>
          <a:custGeom>
            <a:avLst/>
            <a:gdLst>
              <a:gd name="connsiteX0" fmla="*/ 334195 w 5243658"/>
              <a:gd name="connsiteY0" fmla="*/ 209707 h 1836704"/>
              <a:gd name="connsiteX1" fmla="*/ 918352 w 5243658"/>
              <a:gd name="connsiteY1" fmla="*/ 0 h 1836704"/>
              <a:gd name="connsiteX2" fmla="*/ 4150543 w 5243658"/>
              <a:gd name="connsiteY2" fmla="*/ 0 h 1836704"/>
              <a:gd name="connsiteX3" fmla="*/ 5243658 w 5243658"/>
              <a:gd name="connsiteY3" fmla="*/ 1291857 h 1836704"/>
              <a:gd name="connsiteX4" fmla="*/ 4599752 w 5243658"/>
              <a:gd name="connsiteY4" fmla="*/ 1836704 h 1836704"/>
              <a:gd name="connsiteX5" fmla="*/ 918352 w 5243658"/>
              <a:gd name="connsiteY5" fmla="*/ 1836703 h 1836704"/>
              <a:gd name="connsiteX6" fmla="*/ 0 w 5243658"/>
              <a:gd name="connsiteY6" fmla="*/ 918351 h 1836704"/>
              <a:gd name="connsiteX7" fmla="*/ 0 w 5243658"/>
              <a:gd name="connsiteY7" fmla="*/ 918352 h 1836704"/>
              <a:gd name="connsiteX8" fmla="*/ 334195 w 5243658"/>
              <a:gd name="connsiteY8" fmla="*/ 209707 h 183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3658" h="1836704">
                <a:moveTo>
                  <a:pt x="334195" y="209707"/>
                </a:moveTo>
                <a:cubicBezTo>
                  <a:pt x="492941" y="78698"/>
                  <a:pt x="696456" y="0"/>
                  <a:pt x="918352" y="0"/>
                </a:cubicBezTo>
                <a:lnTo>
                  <a:pt x="4150543" y="0"/>
                </a:lnTo>
                <a:lnTo>
                  <a:pt x="5243658" y="1291857"/>
                </a:lnTo>
                <a:lnTo>
                  <a:pt x="4599752" y="1836704"/>
                </a:lnTo>
                <a:lnTo>
                  <a:pt x="918352" y="1836703"/>
                </a:lnTo>
                <a:cubicBezTo>
                  <a:pt x="411160" y="1836703"/>
                  <a:pt x="0" y="1425543"/>
                  <a:pt x="0" y="918351"/>
                </a:cubicBezTo>
                <a:lnTo>
                  <a:pt x="0" y="918352"/>
                </a:lnTo>
                <a:cubicBezTo>
                  <a:pt x="0" y="633057"/>
                  <a:pt x="130094" y="378146"/>
                  <a:pt x="334195" y="209707"/>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851610" y="1639805"/>
            <a:ext cx="1588645" cy="461665"/>
          </a:xfrm>
          <a:prstGeom prst="rect">
            <a:avLst/>
          </a:prstGeom>
          <a:noFill/>
        </p:spPr>
        <p:txBody>
          <a:bodyPr wrap="square" rtlCol="0">
            <a:spAutoFit/>
          </a:bodyPr>
          <a:lstStyle/>
          <a:p>
            <a:r>
              <a:rPr lang="zh-CN" altLang="en-US" sz="2400" dirty="0">
                <a:solidFill>
                  <a:schemeClr val="tx1">
                    <a:lumMod val="85000"/>
                    <a:lumOff val="15000"/>
                  </a:schemeClr>
                </a:solidFill>
                <a:latin typeface="Kozuka Gothic Pr6N M" panose="020B0700000000000000" pitchFamily="34" charset="-128"/>
                <a:ea typeface="Kozuka Gothic Pr6N M" panose="020B0700000000000000" pitchFamily="34" charset="-128"/>
              </a:rPr>
              <a:t>从众</a:t>
            </a:r>
            <a:r>
              <a:rPr lang="zh-CN" altLang="en-US" sz="2400" dirty="0" smtClean="0">
                <a:solidFill>
                  <a:schemeClr val="tx1">
                    <a:lumMod val="85000"/>
                    <a:lumOff val="15000"/>
                  </a:schemeClr>
                </a:solidFill>
                <a:latin typeface="Kozuka Gothic Pr6N M" panose="020B0700000000000000" pitchFamily="34" charset="-128"/>
                <a:ea typeface="Kozuka Gothic Pr6N M" panose="020B0700000000000000" pitchFamily="34" charset="-128"/>
              </a:rPr>
              <a:t>效应</a:t>
            </a:r>
            <a:endParaRPr lang="zh-CN" altLang="en-US" dirty="0">
              <a:solidFill>
                <a:schemeClr val="tx1">
                  <a:lumMod val="50000"/>
                  <a:lumOff val="50000"/>
                </a:schemeClr>
              </a:solidFill>
              <a:latin typeface="Kozuka Gothic Pr6N M" panose="020B0700000000000000" pitchFamily="34" charset="-128"/>
              <a:ea typeface="Kozuka Gothic Pr6N M" panose="020B0700000000000000" pitchFamily="34" charset="-128"/>
              <a:cs typeface="Ebrima" panose="02000000000000000000" pitchFamily="2" charset="0"/>
            </a:endParaRPr>
          </a:p>
        </p:txBody>
      </p:sp>
      <p:sp>
        <p:nvSpPr>
          <p:cNvPr id="22" name="文本框 21"/>
          <p:cNvSpPr txBox="1"/>
          <p:nvPr/>
        </p:nvSpPr>
        <p:spPr>
          <a:xfrm>
            <a:off x="2837512" y="2647546"/>
            <a:ext cx="2043247" cy="461665"/>
          </a:xfrm>
          <a:prstGeom prst="rect">
            <a:avLst/>
          </a:prstGeom>
          <a:noFill/>
        </p:spPr>
        <p:txBody>
          <a:bodyPr wrap="square" rtlCol="0">
            <a:spAutoFit/>
          </a:bodyPr>
          <a:lstStyle/>
          <a:p>
            <a:r>
              <a:rPr lang="zh-CN" altLang="en-US" sz="2400" dirty="0">
                <a:solidFill>
                  <a:schemeClr val="tx1">
                    <a:lumMod val="85000"/>
                    <a:lumOff val="15000"/>
                  </a:schemeClr>
                </a:solidFill>
                <a:latin typeface="Kozuka Gothic Pr6N M" panose="020B0700000000000000" pitchFamily="34" charset="-128"/>
                <a:ea typeface="Kozuka Gothic Pr6N M" panose="020B0700000000000000" pitchFamily="34" charset="-128"/>
              </a:rPr>
              <a:t>社会助长效应</a:t>
            </a:r>
            <a:endParaRPr lang="zh-CN" altLang="en-US" dirty="0">
              <a:solidFill>
                <a:schemeClr val="tx1">
                  <a:lumMod val="50000"/>
                  <a:lumOff val="50000"/>
                </a:schemeClr>
              </a:solidFill>
              <a:latin typeface="Kozuka Gothic Pr6N M" panose="020B0700000000000000" pitchFamily="34" charset="-128"/>
              <a:ea typeface="Kozuka Gothic Pr6N M" panose="020B0700000000000000" pitchFamily="34" charset="-128"/>
              <a:cs typeface="Ebrima" panose="02000000000000000000" pitchFamily="2" charset="0"/>
            </a:endParaRPr>
          </a:p>
        </p:txBody>
      </p:sp>
      <p:sp>
        <p:nvSpPr>
          <p:cNvPr id="23" name="文本框 22"/>
          <p:cNvSpPr txBox="1"/>
          <p:nvPr/>
        </p:nvSpPr>
        <p:spPr>
          <a:xfrm>
            <a:off x="4318044" y="3801708"/>
            <a:ext cx="1881161" cy="461665"/>
          </a:xfrm>
          <a:prstGeom prst="rect">
            <a:avLst/>
          </a:prstGeom>
          <a:noFill/>
        </p:spPr>
        <p:txBody>
          <a:bodyPr wrap="square" rtlCol="0">
            <a:spAutoFit/>
          </a:bodyPr>
          <a:lstStyle/>
          <a:p>
            <a:r>
              <a:rPr lang="zh-CN" altLang="en-US" sz="2400" dirty="0" smtClean="0">
                <a:solidFill>
                  <a:schemeClr val="tx1">
                    <a:lumMod val="85000"/>
                    <a:lumOff val="15000"/>
                  </a:schemeClr>
                </a:solidFill>
                <a:latin typeface="Kozuka Gothic Pr6N M" panose="020B0700000000000000" pitchFamily="34" charset="-128"/>
                <a:ea typeface="Kozuka Gothic Pr6N M" panose="020B0700000000000000" pitchFamily="34" charset="-128"/>
              </a:rPr>
              <a:t>观察学习</a:t>
            </a:r>
            <a:endParaRPr lang="zh-CN" altLang="en-US" dirty="0">
              <a:solidFill>
                <a:schemeClr val="tx1">
                  <a:lumMod val="50000"/>
                  <a:lumOff val="50000"/>
                </a:schemeClr>
              </a:solidFill>
              <a:latin typeface="Kozuka Gothic Pr6N M" panose="020B0700000000000000" pitchFamily="34" charset="-128"/>
              <a:ea typeface="Kozuka Gothic Pr6N M" panose="020B0700000000000000" pitchFamily="34" charset="-128"/>
              <a:cs typeface="Ebrima" panose="02000000000000000000" pitchFamily="2" charset="0"/>
            </a:endParaRPr>
          </a:p>
        </p:txBody>
      </p:sp>
    </p:spTree>
    <p:extLst>
      <p:ext uri="{BB962C8B-B14F-4D97-AF65-F5344CB8AC3E}">
        <p14:creationId xmlns:p14="http://schemas.microsoft.com/office/powerpoint/2010/main" val="42204788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101"/>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 presetClass="entr" presetSubtype="9" fill="hold" grpId="0" nodeType="withEffect" p14:presetBounceEnd="10000">
                                      <p:stCondLst>
                                        <p:cond delay="100"/>
                                      </p:stCondLst>
                                      <p:childTnLst>
                                        <p:set>
                                          <p:cBhvr>
                                            <p:cTn id="12" dur="1" fill="hold">
                                              <p:stCondLst>
                                                <p:cond delay="0"/>
                                              </p:stCondLst>
                                            </p:cTn>
                                            <p:tgtEl>
                                              <p:spTgt spid="17"/>
                                            </p:tgtEl>
                                            <p:attrNameLst>
                                              <p:attrName>style.visibility</p:attrName>
                                            </p:attrNameLst>
                                          </p:cBhvr>
                                          <p:to>
                                            <p:strVal val="visible"/>
                                          </p:to>
                                        </p:set>
                                        <p:anim calcmode="lin" valueType="num" p14:bounceEnd="10000">
                                          <p:cBhvr additive="base">
                                            <p:cTn id="13" dur="500" fill="hold"/>
                                            <p:tgtEl>
                                              <p:spTgt spid="17"/>
                                            </p:tgtEl>
                                            <p:attrNameLst>
                                              <p:attrName>ppt_x</p:attrName>
                                            </p:attrNameLst>
                                          </p:cBhvr>
                                          <p:tavLst>
                                            <p:tav tm="0">
                                              <p:val>
                                                <p:strVal val="0-#ppt_w/2"/>
                                              </p:val>
                                            </p:tav>
                                            <p:tav tm="100000">
                                              <p:val>
                                                <p:strVal val="#ppt_x"/>
                                              </p:val>
                                            </p:tav>
                                          </p:tavLst>
                                        </p:anim>
                                        <p:anim calcmode="lin" valueType="num" p14:bounceEnd="10000">
                                          <p:cBhvr additive="base">
                                            <p:cTn id="14" dur="500" fill="hold"/>
                                            <p:tgtEl>
                                              <p:spTgt spid="17"/>
                                            </p:tgtEl>
                                            <p:attrNameLst>
                                              <p:attrName>ppt_y</p:attrName>
                                            </p:attrNameLst>
                                          </p:cBhvr>
                                          <p:tavLst>
                                            <p:tav tm="0">
                                              <p:val>
                                                <p:strVal val="0-#ppt_h/2"/>
                                              </p:val>
                                            </p:tav>
                                            <p:tav tm="100000">
                                              <p:val>
                                                <p:strVal val="#ppt_y"/>
                                              </p:val>
                                            </p:tav>
                                          </p:tavLst>
                                        </p:anim>
                                      </p:childTnLst>
                                    </p:cTn>
                                  </p:par>
                                </p:childTnLst>
                              </p:cTn>
                            </p:par>
                            <p:par>
                              <p:cTn id="15" fill="hold">
                                <p:stCondLst>
                                  <p:cond delay="701"/>
                                </p:stCondLst>
                                <p:childTnLst>
                                  <p:par>
                                    <p:cTn id="16" presetID="16" presetClass="entr" presetSubtype="21"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arn(inVertical)">
                                          <p:cBhvr>
                                            <p:cTn id="18" dur="500"/>
                                            <p:tgtEl>
                                              <p:spTgt spid="21"/>
                                            </p:tgtEl>
                                          </p:cBhvr>
                                        </p:animEffect>
                                      </p:childTnLst>
                                    </p:cTn>
                                  </p:par>
                                </p:childTnLst>
                              </p:cTn>
                            </p:par>
                            <p:par>
                              <p:cTn id="19" fill="hold">
                                <p:stCondLst>
                                  <p:cond delay="1201"/>
                                </p:stCondLst>
                                <p:childTnLst>
                                  <p:par>
                                    <p:cTn id="20" presetID="16" presetClass="entr" presetSubtype="21"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childTnLst>
                              </p:cTn>
                            </p:par>
                            <p:par>
                              <p:cTn id="23" fill="hold">
                                <p:stCondLst>
                                  <p:cond delay="1701"/>
                                </p:stCondLst>
                                <p:childTnLst>
                                  <p:par>
                                    <p:cTn id="24" presetID="16" presetClass="entr" presetSubtype="21"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arn(inVertical)">
                                          <p:cBhvr>
                                            <p:cTn id="26" dur="500"/>
                                            <p:tgtEl>
                                              <p:spTgt spid="23"/>
                                            </p:tgtEl>
                                          </p:cBhvr>
                                        </p:animEffect>
                                      </p:childTnLst>
                                    </p:cTn>
                                  </p:par>
                                </p:childTnLst>
                              </p:cTn>
                            </p:par>
                            <p:par>
                              <p:cTn id="27" fill="hold">
                                <p:stCondLst>
                                  <p:cond delay="2201"/>
                                </p:stCondLst>
                                <p:childTnLst>
                                  <p:par>
                                    <p:cTn id="28" presetID="2" presetClass="entr" presetSubtype="9" fill="hold" grpId="0" nodeType="afterEffect" p14:presetBounceEnd="30000">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14:bounceEnd="30000">
                                          <p:cBhvr additive="base">
                                            <p:cTn id="30" dur="500" fill="hold"/>
                                            <p:tgtEl>
                                              <p:spTgt spid="26"/>
                                            </p:tgtEl>
                                            <p:attrNameLst>
                                              <p:attrName>ppt_x</p:attrName>
                                            </p:attrNameLst>
                                          </p:cBhvr>
                                          <p:tavLst>
                                            <p:tav tm="0">
                                              <p:val>
                                                <p:strVal val="0-#ppt_w/2"/>
                                              </p:val>
                                            </p:tav>
                                            <p:tav tm="100000">
                                              <p:val>
                                                <p:strVal val="#ppt_x"/>
                                              </p:val>
                                            </p:tav>
                                          </p:tavLst>
                                        </p:anim>
                                        <p:anim calcmode="lin" valueType="num" p14:bounceEnd="30000">
                                          <p:cBhvr additive="base">
                                            <p:cTn id="31" dur="500" fill="hold"/>
                                            <p:tgtEl>
                                              <p:spTgt spid="26"/>
                                            </p:tgtEl>
                                            <p:attrNameLst>
                                              <p:attrName>ppt_y</p:attrName>
                                            </p:attrNameLst>
                                          </p:cBhvr>
                                          <p:tavLst>
                                            <p:tav tm="0">
                                              <p:val>
                                                <p:strVal val="0-#ppt_h/2"/>
                                              </p:val>
                                            </p:tav>
                                            <p:tav tm="100000">
                                              <p:val>
                                                <p:strVal val="#ppt_y"/>
                                              </p:val>
                                            </p:tav>
                                          </p:tavLst>
                                        </p:anim>
                                      </p:childTnLst>
                                    </p:cTn>
                                  </p:par>
                                  <p:par>
                                    <p:cTn id="32" presetID="2" presetClass="entr" presetSubtype="6" fill="hold" grpId="0" nodeType="withEffect" p14:presetBounceEnd="10000">
                                      <p:stCondLst>
                                        <p:cond delay="200"/>
                                      </p:stCondLst>
                                      <p:childTnLst>
                                        <p:set>
                                          <p:cBhvr>
                                            <p:cTn id="33" dur="1" fill="hold">
                                              <p:stCondLst>
                                                <p:cond delay="0"/>
                                              </p:stCondLst>
                                            </p:cTn>
                                            <p:tgtEl>
                                              <p:spTgt spid="31"/>
                                            </p:tgtEl>
                                            <p:attrNameLst>
                                              <p:attrName>style.visibility</p:attrName>
                                            </p:attrNameLst>
                                          </p:cBhvr>
                                          <p:to>
                                            <p:strVal val="visible"/>
                                          </p:to>
                                        </p:set>
                                        <p:anim calcmode="lin" valueType="num" p14:bounceEnd="10000">
                                          <p:cBhvr additive="base">
                                            <p:cTn id="34" dur="500" fill="hold"/>
                                            <p:tgtEl>
                                              <p:spTgt spid="31"/>
                                            </p:tgtEl>
                                            <p:attrNameLst>
                                              <p:attrName>ppt_x</p:attrName>
                                            </p:attrNameLst>
                                          </p:cBhvr>
                                          <p:tavLst>
                                            <p:tav tm="0">
                                              <p:val>
                                                <p:strVal val="1+#ppt_w/2"/>
                                              </p:val>
                                            </p:tav>
                                            <p:tav tm="100000">
                                              <p:val>
                                                <p:strVal val="#ppt_x"/>
                                              </p:val>
                                            </p:tav>
                                          </p:tavLst>
                                        </p:anim>
                                        <p:anim calcmode="lin" valueType="num" p14:bounceEnd="10000">
                                          <p:cBhvr additive="base">
                                            <p:cTn id="3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6" grpId="0" animBg="1"/>
          <p:bldP spid="31" grpId="0" animBg="1"/>
          <p:bldP spid="21" grpId="0"/>
          <p:bldP spid="22" grpId="0"/>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101"/>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 presetClass="entr" presetSubtype="9" fill="hold" grpId="0" nodeType="withEffect">
                                      <p:stCondLst>
                                        <p:cond delay="10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0-#ppt_h/2"/>
                                              </p:val>
                                            </p:tav>
                                            <p:tav tm="100000">
                                              <p:val>
                                                <p:strVal val="#ppt_y"/>
                                              </p:val>
                                            </p:tav>
                                          </p:tavLst>
                                        </p:anim>
                                      </p:childTnLst>
                                    </p:cTn>
                                  </p:par>
                                </p:childTnLst>
                              </p:cTn>
                            </p:par>
                            <p:par>
                              <p:cTn id="15" fill="hold">
                                <p:stCondLst>
                                  <p:cond delay="701"/>
                                </p:stCondLst>
                                <p:childTnLst>
                                  <p:par>
                                    <p:cTn id="16" presetID="16" presetClass="entr" presetSubtype="21"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arn(inVertical)">
                                          <p:cBhvr>
                                            <p:cTn id="18" dur="500"/>
                                            <p:tgtEl>
                                              <p:spTgt spid="21"/>
                                            </p:tgtEl>
                                          </p:cBhvr>
                                        </p:animEffect>
                                      </p:childTnLst>
                                    </p:cTn>
                                  </p:par>
                                </p:childTnLst>
                              </p:cTn>
                            </p:par>
                            <p:par>
                              <p:cTn id="19" fill="hold">
                                <p:stCondLst>
                                  <p:cond delay="1201"/>
                                </p:stCondLst>
                                <p:childTnLst>
                                  <p:par>
                                    <p:cTn id="20" presetID="16" presetClass="entr" presetSubtype="21"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childTnLst>
                              </p:cTn>
                            </p:par>
                            <p:par>
                              <p:cTn id="23" fill="hold">
                                <p:stCondLst>
                                  <p:cond delay="1701"/>
                                </p:stCondLst>
                                <p:childTnLst>
                                  <p:par>
                                    <p:cTn id="24" presetID="16" presetClass="entr" presetSubtype="21"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arn(inVertical)">
                                          <p:cBhvr>
                                            <p:cTn id="26" dur="500"/>
                                            <p:tgtEl>
                                              <p:spTgt spid="23"/>
                                            </p:tgtEl>
                                          </p:cBhvr>
                                        </p:animEffect>
                                      </p:childTnLst>
                                    </p:cTn>
                                  </p:par>
                                </p:childTnLst>
                              </p:cTn>
                            </p:par>
                            <p:par>
                              <p:cTn id="27" fill="hold">
                                <p:stCondLst>
                                  <p:cond delay="2201"/>
                                </p:stCondLst>
                                <p:childTnLst>
                                  <p:par>
                                    <p:cTn id="28" presetID="2" presetClass="entr" presetSubtype="9"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0-#ppt_w/2"/>
                                              </p:val>
                                            </p:tav>
                                            <p:tav tm="100000">
                                              <p:val>
                                                <p:strVal val="#ppt_x"/>
                                              </p:val>
                                            </p:tav>
                                          </p:tavLst>
                                        </p:anim>
                                        <p:anim calcmode="lin" valueType="num">
                                          <p:cBhvr additive="base">
                                            <p:cTn id="31" dur="500" fill="hold"/>
                                            <p:tgtEl>
                                              <p:spTgt spid="26"/>
                                            </p:tgtEl>
                                            <p:attrNameLst>
                                              <p:attrName>ppt_y</p:attrName>
                                            </p:attrNameLst>
                                          </p:cBhvr>
                                          <p:tavLst>
                                            <p:tav tm="0">
                                              <p:val>
                                                <p:strVal val="0-#ppt_h/2"/>
                                              </p:val>
                                            </p:tav>
                                            <p:tav tm="100000">
                                              <p:val>
                                                <p:strVal val="#ppt_y"/>
                                              </p:val>
                                            </p:tav>
                                          </p:tavLst>
                                        </p:anim>
                                      </p:childTnLst>
                                    </p:cTn>
                                  </p:par>
                                  <p:par>
                                    <p:cTn id="32" presetID="2" presetClass="entr" presetSubtype="6" fill="hold" grpId="0" nodeType="withEffect">
                                      <p:stCondLst>
                                        <p:cond delay="20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1+#ppt_w/2"/>
                                              </p:val>
                                            </p:tav>
                                            <p:tav tm="100000">
                                              <p:val>
                                                <p:strVal val="#ppt_x"/>
                                              </p:val>
                                            </p:tav>
                                          </p:tavLst>
                                        </p:anim>
                                        <p:anim calcmode="lin" valueType="num">
                                          <p:cBhvr additive="base">
                                            <p:cTn id="3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6" grpId="0" animBg="1"/>
          <p:bldP spid="31" grpId="0" animBg="1"/>
          <p:bldP spid="21" grpId="0"/>
          <p:bldP spid="22" grpId="0"/>
          <p:bldP spid="2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F3484"/>
        </a:solidFill>
        <a:effectLst/>
      </p:bgPr>
    </p:bg>
    <p:spTree>
      <p:nvGrpSpPr>
        <p:cNvPr id="1" name=""/>
        <p:cNvGrpSpPr/>
        <p:nvPr/>
      </p:nvGrpSpPr>
      <p:grpSpPr>
        <a:xfrm>
          <a:off x="0" y="0"/>
          <a:ext cx="0" cy="0"/>
          <a:chOff x="0" y="0"/>
          <a:chExt cx="0" cy="0"/>
        </a:xfrm>
      </p:grpSpPr>
      <p:sp>
        <p:nvSpPr>
          <p:cNvPr id="23" name="PA_任意多边形 22"/>
          <p:cNvSpPr/>
          <p:nvPr>
            <p:custDataLst>
              <p:tags r:id="rId1"/>
            </p:custDataLst>
          </p:nvPr>
        </p:nvSpPr>
        <p:spPr>
          <a:xfrm rot="2414190">
            <a:off x="7795428" y="2956315"/>
            <a:ext cx="5553155" cy="1553028"/>
          </a:xfrm>
          <a:custGeom>
            <a:avLst/>
            <a:gdLst>
              <a:gd name="connsiteX0" fmla="*/ 227435 w 5553155"/>
              <a:gd name="connsiteY0" fmla="*/ 227436 h 1553028"/>
              <a:gd name="connsiteX1" fmla="*/ 776514 w 5553155"/>
              <a:gd name="connsiteY1" fmla="*/ 0 h 1553028"/>
              <a:gd name="connsiteX2" fmla="*/ 4241646 w 5553155"/>
              <a:gd name="connsiteY2" fmla="*/ 0 h 1553028"/>
              <a:gd name="connsiteX3" fmla="*/ 5553155 w 5553155"/>
              <a:gd name="connsiteY3" fmla="*/ 1549957 h 1553028"/>
              <a:gd name="connsiteX4" fmla="*/ 5522686 w 5553155"/>
              <a:gd name="connsiteY4" fmla="*/ 1553028 h 1553028"/>
              <a:gd name="connsiteX5" fmla="*/ 776514 w 5553155"/>
              <a:gd name="connsiteY5" fmla="*/ 1553028 h 1553028"/>
              <a:gd name="connsiteX6" fmla="*/ 0 w 5553155"/>
              <a:gd name="connsiteY6" fmla="*/ 776514 h 1553028"/>
              <a:gd name="connsiteX7" fmla="*/ 227435 w 5553155"/>
              <a:gd name="connsiteY7" fmla="*/ 227436 h 155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3155" h="1553028">
                <a:moveTo>
                  <a:pt x="227435" y="227436"/>
                </a:moveTo>
                <a:cubicBezTo>
                  <a:pt x="367957" y="86914"/>
                  <a:pt x="562086" y="0"/>
                  <a:pt x="776514" y="0"/>
                </a:cubicBezTo>
                <a:lnTo>
                  <a:pt x="4241646" y="0"/>
                </a:lnTo>
                <a:lnTo>
                  <a:pt x="5553155" y="1549957"/>
                </a:lnTo>
                <a:lnTo>
                  <a:pt x="5522686" y="1553028"/>
                </a:lnTo>
                <a:lnTo>
                  <a:pt x="776514" y="1553028"/>
                </a:lnTo>
                <a:cubicBezTo>
                  <a:pt x="347657" y="1553028"/>
                  <a:pt x="0" y="1205371"/>
                  <a:pt x="0" y="776514"/>
                </a:cubicBezTo>
                <a:cubicBezTo>
                  <a:pt x="0" y="562085"/>
                  <a:pt x="86915" y="367957"/>
                  <a:pt x="227435" y="227436"/>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_任意多边形 9"/>
          <p:cNvSpPr/>
          <p:nvPr>
            <p:custDataLst>
              <p:tags r:id="rId2"/>
            </p:custDataLst>
          </p:nvPr>
        </p:nvSpPr>
        <p:spPr>
          <a:xfrm rot="2414190">
            <a:off x="7424574" y="2902868"/>
            <a:ext cx="5584839" cy="416382"/>
          </a:xfrm>
          <a:custGeom>
            <a:avLst/>
            <a:gdLst>
              <a:gd name="connsiteX0" fmla="*/ 60978 w 5584839"/>
              <a:gd name="connsiteY0" fmla="*/ 60977 h 416382"/>
              <a:gd name="connsiteX1" fmla="*/ 208191 w 5584839"/>
              <a:gd name="connsiteY1" fmla="*/ 0 h 416382"/>
              <a:gd name="connsiteX2" fmla="*/ 5232514 w 5584839"/>
              <a:gd name="connsiteY2" fmla="*/ 0 h 416382"/>
              <a:gd name="connsiteX3" fmla="*/ 5584839 w 5584839"/>
              <a:gd name="connsiteY3" fmla="*/ 416382 h 416382"/>
              <a:gd name="connsiteX4" fmla="*/ 208191 w 5584839"/>
              <a:gd name="connsiteY4" fmla="*/ 416382 h 416382"/>
              <a:gd name="connsiteX5" fmla="*/ 0 w 5584839"/>
              <a:gd name="connsiteY5" fmla="*/ 208191 h 416382"/>
              <a:gd name="connsiteX6" fmla="*/ 60978 w 5584839"/>
              <a:gd name="connsiteY6" fmla="*/ 60977 h 41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4839" h="416382">
                <a:moveTo>
                  <a:pt x="60978" y="60977"/>
                </a:moveTo>
                <a:cubicBezTo>
                  <a:pt x="98653" y="23302"/>
                  <a:pt x="150701" y="0"/>
                  <a:pt x="208191" y="0"/>
                </a:cubicBezTo>
                <a:lnTo>
                  <a:pt x="5232514" y="0"/>
                </a:lnTo>
                <a:lnTo>
                  <a:pt x="5584839" y="416382"/>
                </a:lnTo>
                <a:lnTo>
                  <a:pt x="208191" y="416382"/>
                </a:lnTo>
                <a:cubicBezTo>
                  <a:pt x="93210" y="416382"/>
                  <a:pt x="0" y="323172"/>
                  <a:pt x="0" y="208191"/>
                </a:cubicBezTo>
                <a:cubicBezTo>
                  <a:pt x="0" y="150700"/>
                  <a:pt x="23303" y="98653"/>
                  <a:pt x="60978" y="60977"/>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custDataLst>
              <p:tags r:id="rId3"/>
            </p:custDataLst>
          </p:nvPr>
        </p:nvSpPr>
        <p:spPr>
          <a:xfrm rot="2414190" flipV="1">
            <a:off x="10308050" y="2278101"/>
            <a:ext cx="2252474" cy="315938"/>
          </a:xfrm>
          <a:custGeom>
            <a:avLst/>
            <a:gdLst>
              <a:gd name="connsiteX0" fmla="*/ 46268 w 2252474"/>
              <a:gd name="connsiteY0" fmla="*/ 269670 h 315938"/>
              <a:gd name="connsiteX1" fmla="*/ 157969 w 2252474"/>
              <a:gd name="connsiteY1" fmla="*/ 315938 h 315938"/>
              <a:gd name="connsiteX2" fmla="*/ 1985141 w 2252474"/>
              <a:gd name="connsiteY2" fmla="*/ 315938 h 315938"/>
              <a:gd name="connsiteX3" fmla="*/ 2252474 w 2252474"/>
              <a:gd name="connsiteY3" fmla="*/ 0 h 315938"/>
              <a:gd name="connsiteX4" fmla="*/ 157969 w 2252474"/>
              <a:gd name="connsiteY4" fmla="*/ 0 h 315938"/>
              <a:gd name="connsiteX5" fmla="*/ 46269 w 2252474"/>
              <a:gd name="connsiteY5" fmla="*/ 46268 h 315938"/>
              <a:gd name="connsiteX6" fmla="*/ 0 w 2252474"/>
              <a:gd name="connsiteY6" fmla="*/ 157969 h 315938"/>
              <a:gd name="connsiteX7" fmla="*/ 46268 w 2252474"/>
              <a:gd name="connsiteY7" fmla="*/ 269670 h 31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2474" h="315938">
                <a:moveTo>
                  <a:pt x="46268" y="269670"/>
                </a:moveTo>
                <a:cubicBezTo>
                  <a:pt x="74855" y="298257"/>
                  <a:pt x="114347" y="315938"/>
                  <a:pt x="157969" y="315938"/>
                </a:cubicBezTo>
                <a:lnTo>
                  <a:pt x="1985141" y="315938"/>
                </a:lnTo>
                <a:lnTo>
                  <a:pt x="2252474" y="0"/>
                </a:lnTo>
                <a:lnTo>
                  <a:pt x="157969" y="0"/>
                </a:lnTo>
                <a:cubicBezTo>
                  <a:pt x="114348" y="0"/>
                  <a:pt x="74855" y="17681"/>
                  <a:pt x="46269" y="46268"/>
                </a:cubicBezTo>
                <a:cubicBezTo>
                  <a:pt x="17682" y="74855"/>
                  <a:pt x="0" y="114346"/>
                  <a:pt x="0" y="157969"/>
                </a:cubicBezTo>
                <a:cubicBezTo>
                  <a:pt x="1" y="201591"/>
                  <a:pt x="17681" y="241083"/>
                  <a:pt x="46268" y="26967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custDataLst>
              <p:tags r:id="rId4"/>
            </p:custDataLst>
          </p:nvPr>
        </p:nvSpPr>
        <p:spPr>
          <a:xfrm rot="2414190">
            <a:off x="9366242" y="4854181"/>
            <a:ext cx="3320279" cy="1622530"/>
          </a:xfrm>
          <a:custGeom>
            <a:avLst/>
            <a:gdLst>
              <a:gd name="connsiteX0" fmla="*/ 295225 w 3320279"/>
              <a:gd name="connsiteY0" fmla="*/ 185253 h 1622530"/>
              <a:gd name="connsiteX1" fmla="*/ 811265 w 3320279"/>
              <a:gd name="connsiteY1" fmla="*/ 0 h 1622530"/>
              <a:gd name="connsiteX2" fmla="*/ 2500590 w 3320279"/>
              <a:gd name="connsiteY2" fmla="*/ 0 h 1622530"/>
              <a:gd name="connsiteX3" fmla="*/ 3320279 w 3320279"/>
              <a:gd name="connsiteY3" fmla="*/ 968718 h 1622530"/>
              <a:gd name="connsiteX4" fmla="*/ 2547596 w 3320279"/>
              <a:gd name="connsiteY4" fmla="*/ 1622530 h 1622530"/>
              <a:gd name="connsiteX5" fmla="*/ 811265 w 3320279"/>
              <a:gd name="connsiteY5" fmla="*/ 1622529 h 1622530"/>
              <a:gd name="connsiteX6" fmla="*/ 0 w 3320279"/>
              <a:gd name="connsiteY6" fmla="*/ 811265 h 1622530"/>
              <a:gd name="connsiteX7" fmla="*/ 295225 w 3320279"/>
              <a:gd name="connsiteY7" fmla="*/ 185253 h 162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0279" h="1622530">
                <a:moveTo>
                  <a:pt x="295225" y="185253"/>
                </a:moveTo>
                <a:cubicBezTo>
                  <a:pt x="435460" y="69522"/>
                  <a:pt x="615243" y="0"/>
                  <a:pt x="811265" y="0"/>
                </a:cubicBezTo>
                <a:lnTo>
                  <a:pt x="2500590" y="0"/>
                </a:lnTo>
                <a:lnTo>
                  <a:pt x="3320279" y="968718"/>
                </a:lnTo>
                <a:lnTo>
                  <a:pt x="2547596" y="1622530"/>
                </a:lnTo>
                <a:lnTo>
                  <a:pt x="811265" y="1622529"/>
                </a:lnTo>
                <a:cubicBezTo>
                  <a:pt x="363216" y="1622529"/>
                  <a:pt x="0" y="1259313"/>
                  <a:pt x="0" y="811265"/>
                </a:cubicBezTo>
                <a:cubicBezTo>
                  <a:pt x="0" y="559237"/>
                  <a:pt x="114924" y="334052"/>
                  <a:pt x="295225" y="185253"/>
                </a:cubicBezTo>
                <a:close/>
              </a:path>
            </a:pathLst>
          </a:custGeom>
          <a:solidFill>
            <a:srgbClr val="562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397624" y="1361050"/>
            <a:ext cx="4835751" cy="523220"/>
          </a:xfrm>
          <a:prstGeom prst="rect">
            <a:avLst/>
          </a:prstGeom>
          <a:noFill/>
        </p:spPr>
        <p:txBody>
          <a:bodyPr wrap="square" rtlCol="0">
            <a:spAutoFit/>
          </a:bodyPr>
          <a:lstStyle/>
          <a:p>
            <a:r>
              <a:rPr lang="en-US" altLang="zh-CN" sz="2800" dirty="0" smtClean="0">
                <a:solidFill>
                  <a:schemeClr val="bg1"/>
                </a:solidFill>
                <a:latin typeface="Kozuka Gothic Pr6N M" panose="020B0700000000000000" pitchFamily="34" charset="-128"/>
                <a:ea typeface="Kozuka Gothic Pr6N M" panose="020B0700000000000000" pitchFamily="34" charset="-128"/>
              </a:rPr>
              <a:t> </a:t>
            </a:r>
            <a:r>
              <a:rPr lang="zh-CN" altLang="en-US" sz="2800" dirty="0" smtClean="0">
                <a:solidFill>
                  <a:srgbClr val="FDB813"/>
                </a:solidFill>
                <a:latin typeface="Kozuka Gothic Pr6N M" panose="020B0700000000000000" pitchFamily="34" charset="-128"/>
                <a:ea typeface="Kozuka Gothic Pr6N M" panose="020B0700000000000000" pitchFamily="34" charset="-128"/>
              </a:rPr>
              <a:t>从众</a:t>
            </a:r>
            <a:r>
              <a:rPr lang="zh-CN" altLang="en-US" sz="2800" dirty="0">
                <a:solidFill>
                  <a:srgbClr val="FDB813"/>
                </a:solidFill>
                <a:latin typeface="Kozuka Gothic Pr6N M" panose="020B0700000000000000" pitchFamily="34" charset="-128"/>
                <a:ea typeface="Kozuka Gothic Pr6N M" panose="020B0700000000000000" pitchFamily="34" charset="-128"/>
              </a:rPr>
              <a:t>效应</a:t>
            </a:r>
            <a:endParaRPr lang="en-US" altLang="zh-CN" sz="2800" dirty="0" smtClean="0">
              <a:solidFill>
                <a:srgbClr val="FDB813"/>
              </a:solidFill>
              <a:latin typeface="Kozuka Gothic Pr6N M" panose="020B0700000000000000" pitchFamily="34" charset="-128"/>
              <a:ea typeface="Kozuka Gothic Pr6N M" panose="020B0700000000000000" pitchFamily="34" charset="-128"/>
            </a:endParaRPr>
          </a:p>
        </p:txBody>
      </p:sp>
      <p:sp>
        <p:nvSpPr>
          <p:cNvPr id="29" name="文本框 28"/>
          <p:cNvSpPr txBox="1"/>
          <p:nvPr/>
        </p:nvSpPr>
        <p:spPr>
          <a:xfrm>
            <a:off x="1484708" y="1810243"/>
            <a:ext cx="4310743" cy="1200329"/>
          </a:xfrm>
          <a:prstGeom prst="rect">
            <a:avLst/>
          </a:prstGeom>
          <a:noFill/>
        </p:spPr>
        <p:txBody>
          <a:bodyPr wrap="square" rtlCol="0">
            <a:spAutoFit/>
          </a:bodyPr>
          <a:lstStyle/>
          <a:p>
            <a:r>
              <a:rPr lang="en-US" altLang="zh-CN"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dirty="0" smtClean="0">
                <a:solidFill>
                  <a:schemeClr val="bg1"/>
                </a:solidFill>
                <a:latin typeface="Ebrima" panose="02000000000000000000" pitchFamily="2" charset="0"/>
                <a:ea typeface="Ebrima" panose="02000000000000000000" pitchFamily="2" charset="0"/>
                <a:cs typeface="Ebrima" panose="02000000000000000000" pitchFamily="2" charset="0"/>
              </a:rPr>
              <a:t>      </a:t>
            </a:r>
            <a:r>
              <a:rPr lang="zh-CN" altLang="en-US" dirty="0" smtClean="0">
                <a:solidFill>
                  <a:schemeClr val="bg1"/>
                </a:solidFill>
                <a:latin typeface="Ebrima" panose="02000000000000000000" pitchFamily="2" charset="0"/>
                <a:ea typeface="Ebrima" panose="02000000000000000000" pitchFamily="2" charset="0"/>
                <a:cs typeface="Ebrima" panose="02000000000000000000" pitchFamily="2" charset="0"/>
              </a:rPr>
              <a:t>“从众效应”</a:t>
            </a:r>
            <a:r>
              <a:rPr lang="zh-CN" altLang="en-US" dirty="0">
                <a:solidFill>
                  <a:schemeClr val="bg1"/>
                </a:solidFill>
                <a:latin typeface="Ebrima" panose="02000000000000000000" pitchFamily="2" charset="0"/>
                <a:ea typeface="Ebrima" panose="02000000000000000000" pitchFamily="2" charset="0"/>
                <a:cs typeface="Ebrima" panose="02000000000000000000" pitchFamily="2" charset="0"/>
              </a:rPr>
              <a:t>是指个体在群体的压力下改变个人意见而与多数人取得一致认识的行为倾向</a:t>
            </a:r>
            <a:r>
              <a:rPr lang="zh-CN" altLang="en-US" dirty="0" smtClean="0">
                <a:solidFill>
                  <a:schemeClr val="bg1"/>
                </a:solidFill>
                <a:latin typeface="Ebrima" panose="02000000000000000000" pitchFamily="2" charset="0"/>
                <a:ea typeface="Ebrima" panose="02000000000000000000" pitchFamily="2" charset="0"/>
                <a:cs typeface="Ebrima" panose="02000000000000000000" pitchFamily="2" charset="0"/>
              </a:rPr>
              <a:t>，这种</a:t>
            </a:r>
            <a:r>
              <a:rPr lang="zh-CN" altLang="en-US" dirty="0">
                <a:solidFill>
                  <a:schemeClr val="bg1"/>
                </a:solidFill>
                <a:latin typeface="Ebrima" panose="02000000000000000000" pitchFamily="2" charset="0"/>
                <a:ea typeface="Ebrima" panose="02000000000000000000" pitchFamily="2" charset="0"/>
                <a:cs typeface="Ebrima" panose="02000000000000000000" pitchFamily="2" charset="0"/>
              </a:rPr>
              <a:t>行为的产生原因是你希望在群体中获得社会认同感和安全感。</a:t>
            </a:r>
            <a:endParaRPr lang="zh-CN" altLang="en-US" dirty="0"/>
          </a:p>
        </p:txBody>
      </p:sp>
      <p:sp>
        <p:nvSpPr>
          <p:cNvPr id="31" name="文本框 30"/>
          <p:cNvSpPr txBox="1"/>
          <p:nvPr/>
        </p:nvSpPr>
        <p:spPr>
          <a:xfrm>
            <a:off x="1471841" y="4177431"/>
            <a:ext cx="6496504" cy="1200329"/>
          </a:xfrm>
          <a:prstGeom prst="rect">
            <a:avLst/>
          </a:prstGeom>
          <a:noFill/>
        </p:spPr>
        <p:txBody>
          <a:bodyPr wrap="square" rtlCol="0">
            <a:spAutoFit/>
          </a:bodyPr>
          <a:lstStyle/>
          <a:p>
            <a:r>
              <a:rPr lang="zh-CN" altLang="en-US" dirty="0" smtClean="0">
                <a:solidFill>
                  <a:schemeClr val="bg1"/>
                </a:solidFill>
                <a:latin typeface="Ebrima" panose="02000000000000000000" pitchFamily="2" charset="0"/>
                <a:ea typeface="Ebrima" panose="02000000000000000000" pitchFamily="2" charset="0"/>
                <a:cs typeface="Ebrima" panose="02000000000000000000" pitchFamily="2" charset="0"/>
              </a:rPr>
              <a:t>        人们</a:t>
            </a:r>
            <a:r>
              <a:rPr lang="zh-CN" altLang="en-US" dirty="0">
                <a:solidFill>
                  <a:schemeClr val="bg1"/>
                </a:solidFill>
                <a:latin typeface="Ebrima" panose="02000000000000000000" pitchFamily="2" charset="0"/>
                <a:ea typeface="Ebrima" panose="02000000000000000000" pitchFamily="2" charset="0"/>
                <a:cs typeface="Ebrima" panose="02000000000000000000" pitchFamily="2" charset="0"/>
              </a:rPr>
              <a:t>的从众行为有表面与内心两个层面</a:t>
            </a:r>
            <a:r>
              <a:rPr lang="zh-CN" altLang="en-US" dirty="0" smtClean="0">
                <a:solidFill>
                  <a:schemeClr val="bg1"/>
                </a:solidFill>
                <a:latin typeface="Ebrima" panose="02000000000000000000" pitchFamily="2" charset="0"/>
                <a:ea typeface="Ebrima" panose="02000000000000000000" pitchFamily="2" charset="0"/>
                <a:cs typeface="Ebrima" panose="02000000000000000000" pitchFamily="2" charset="0"/>
              </a:rPr>
              <a:t>，开始只是</a:t>
            </a:r>
            <a:r>
              <a:rPr lang="zh-CN" altLang="en-US" dirty="0">
                <a:solidFill>
                  <a:schemeClr val="bg1"/>
                </a:solidFill>
                <a:latin typeface="Ebrima" panose="02000000000000000000" pitchFamily="2" charset="0"/>
                <a:ea typeface="Ebrima" panose="02000000000000000000" pitchFamily="2" charset="0"/>
                <a:cs typeface="Ebrima" panose="02000000000000000000" pitchFamily="2" charset="0"/>
              </a:rPr>
              <a:t>停留在表面从众的初级阶段而已</a:t>
            </a:r>
            <a:r>
              <a:rPr lang="zh-CN" altLang="en-US" dirty="0" smtClean="0">
                <a:solidFill>
                  <a:schemeClr val="bg1"/>
                </a:solidFill>
                <a:latin typeface="Ebrima" panose="02000000000000000000" pitchFamily="2" charset="0"/>
                <a:ea typeface="Ebrima" panose="02000000000000000000" pitchFamily="2" charset="0"/>
                <a:cs typeface="Ebrima" panose="02000000000000000000" pitchFamily="2" charset="0"/>
              </a:rPr>
              <a:t>，若</a:t>
            </a:r>
            <a:r>
              <a:rPr lang="zh-CN" altLang="en-US" dirty="0">
                <a:solidFill>
                  <a:schemeClr val="bg1"/>
                </a:solidFill>
                <a:latin typeface="Ebrima" panose="02000000000000000000" pitchFamily="2" charset="0"/>
                <a:ea typeface="Ebrima" panose="02000000000000000000" pitchFamily="2" charset="0"/>
                <a:cs typeface="Ebrima" panose="02000000000000000000" pitchFamily="2" charset="0"/>
              </a:rPr>
              <a:t>常常去图书馆接受众多学霸的熏陶，把从众的层面从</a:t>
            </a:r>
            <a:r>
              <a:rPr lang="en-US" altLang="zh-CN"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zh-CN" altLang="en-US" dirty="0">
                <a:solidFill>
                  <a:schemeClr val="bg1"/>
                </a:solidFill>
                <a:latin typeface="Ebrima" panose="02000000000000000000" pitchFamily="2" charset="0"/>
                <a:ea typeface="Ebrima" panose="02000000000000000000" pitchFamily="2" charset="0"/>
                <a:cs typeface="Ebrima" panose="02000000000000000000" pitchFamily="2" charset="0"/>
              </a:rPr>
              <a:t>表面从众</a:t>
            </a:r>
            <a:r>
              <a:rPr lang="en-US" altLang="zh-CN"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zh-CN" altLang="en-US" dirty="0">
                <a:solidFill>
                  <a:schemeClr val="bg1"/>
                </a:solidFill>
                <a:latin typeface="Ebrima" panose="02000000000000000000" pitchFamily="2" charset="0"/>
                <a:ea typeface="Ebrima" panose="02000000000000000000" pitchFamily="2" charset="0"/>
                <a:cs typeface="Ebrima" panose="02000000000000000000" pitchFamily="2" charset="0"/>
              </a:rPr>
              <a:t>发展到</a:t>
            </a:r>
            <a:r>
              <a:rPr lang="en-US" altLang="zh-CN"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zh-CN" altLang="en-US" dirty="0">
                <a:solidFill>
                  <a:schemeClr val="bg1"/>
                </a:solidFill>
                <a:latin typeface="Ebrima" panose="02000000000000000000" pitchFamily="2" charset="0"/>
                <a:ea typeface="Ebrima" panose="02000000000000000000" pitchFamily="2" charset="0"/>
                <a:cs typeface="Ebrima" panose="02000000000000000000" pitchFamily="2" charset="0"/>
              </a:rPr>
              <a:t>内心从众</a:t>
            </a:r>
            <a:r>
              <a:rPr lang="en-US" altLang="zh-CN"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zh-CN" altLang="en-US" dirty="0">
                <a:solidFill>
                  <a:schemeClr val="bg1"/>
                </a:solidFill>
                <a:latin typeface="Ebrima" panose="02000000000000000000" pitchFamily="2" charset="0"/>
                <a:ea typeface="Ebrima" panose="02000000000000000000" pitchFamily="2" charset="0"/>
                <a:cs typeface="Ebrima" panose="02000000000000000000" pitchFamily="2" charset="0"/>
              </a:rPr>
              <a:t>的地步，将从众进行到底，最终肯定也会升级成为真正的学霸的。</a:t>
            </a:r>
            <a:endParaRPr lang="zh-CN" altLang="en-US" dirty="0"/>
          </a:p>
        </p:txBody>
      </p:sp>
    </p:spTree>
    <p:extLst>
      <p:ext uri="{BB962C8B-B14F-4D97-AF65-F5344CB8AC3E}">
        <p14:creationId xmlns:p14="http://schemas.microsoft.com/office/powerpoint/2010/main" val="659545296"/>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14:presetBounceEnd="10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10000">
                                          <p:cBhvr additive="base">
                                            <p:cTn id="7" dur="500" fill="hold"/>
                                            <p:tgtEl>
                                              <p:spTgt spid="23"/>
                                            </p:tgtEl>
                                            <p:attrNameLst>
                                              <p:attrName>ppt_x</p:attrName>
                                            </p:attrNameLst>
                                          </p:cBhvr>
                                          <p:tavLst>
                                            <p:tav tm="0">
                                              <p:val>
                                                <p:strVal val="1+#ppt_w/2"/>
                                              </p:val>
                                            </p:tav>
                                            <p:tav tm="100000">
                                              <p:val>
                                                <p:strVal val="#ppt_x"/>
                                              </p:val>
                                            </p:tav>
                                          </p:tavLst>
                                        </p:anim>
                                        <p:anim calcmode="lin" valueType="num" p14:bounceEnd="10000">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14:presetBounceEnd="30000">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14:bounceEnd="30000">
                                          <p:cBhvr additive="base">
                                            <p:cTn id="11" dur="500" fill="hold"/>
                                            <p:tgtEl>
                                              <p:spTgt spid="10"/>
                                            </p:tgtEl>
                                            <p:attrNameLst>
                                              <p:attrName>ppt_x</p:attrName>
                                            </p:attrNameLst>
                                          </p:cBhvr>
                                          <p:tavLst>
                                            <p:tav tm="0">
                                              <p:val>
                                                <p:strVal val="1+#ppt_w/2"/>
                                              </p:val>
                                            </p:tav>
                                            <p:tav tm="100000">
                                              <p:val>
                                                <p:strVal val="#ppt_x"/>
                                              </p:val>
                                            </p:tav>
                                          </p:tavLst>
                                        </p:anim>
                                        <p:anim calcmode="lin" valueType="num" p14:bounceEnd="30000">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14:presetBounceEnd="30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30000">
                                          <p:cBhvr additive="base">
                                            <p:cTn id="15" dur="500" fill="hold"/>
                                            <p:tgtEl>
                                              <p:spTgt spid="13"/>
                                            </p:tgtEl>
                                            <p:attrNameLst>
                                              <p:attrName>ppt_x</p:attrName>
                                            </p:attrNameLst>
                                          </p:cBhvr>
                                          <p:tavLst>
                                            <p:tav tm="0">
                                              <p:val>
                                                <p:strVal val="1+#ppt_w/2"/>
                                              </p:val>
                                            </p:tav>
                                            <p:tav tm="100000">
                                              <p:val>
                                                <p:strVal val="#ppt_x"/>
                                              </p:val>
                                            </p:tav>
                                          </p:tavLst>
                                        </p:anim>
                                        <p:anim calcmode="lin" valueType="num" p14:bounceEnd="30000">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900"/>
                                </p:stCondLst>
                                <p:childTnLst>
                                  <p:par>
                                    <p:cTn id="18" presetID="1"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par>
                              <p:cTn id="20" fill="hold">
                                <p:stCondLst>
                                  <p:cond delay="900"/>
                                </p:stCondLst>
                                <p:childTnLst>
                                  <p:par>
                                    <p:cTn id="21" presetID="12" presetClass="entr" presetSubtype="4" fill="hold" grpId="0" nodeType="afterEffect">
                                      <p:stCondLst>
                                        <p:cond delay="0"/>
                                      </p:stCondLst>
                                      <p:iterate type="lt">
                                        <p:tmPct val="5000"/>
                                      </p:iterate>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350"/>
                                            <p:tgtEl>
                                              <p:spTgt spid="28"/>
                                            </p:tgtEl>
                                            <p:attrNameLst>
                                              <p:attrName>ppt_y</p:attrName>
                                            </p:attrNameLst>
                                          </p:cBhvr>
                                          <p:tavLst>
                                            <p:tav tm="0">
                                              <p:val>
                                                <p:strVal val="#ppt_y+#ppt_h*1.125000"/>
                                              </p:val>
                                            </p:tav>
                                            <p:tav tm="100000">
                                              <p:val>
                                                <p:strVal val="#ppt_y"/>
                                              </p:val>
                                            </p:tav>
                                          </p:tavLst>
                                        </p:anim>
                                        <p:animEffect transition="in" filter="wipe(up)">
                                          <p:cBhvr>
                                            <p:cTn id="24" dur="350"/>
                                            <p:tgtEl>
                                              <p:spTgt spid="28"/>
                                            </p:tgtEl>
                                          </p:cBhvr>
                                        </p:animEffect>
                                      </p:childTnLst>
                                    </p:cTn>
                                  </p:par>
                                </p:childTnLst>
                              </p:cTn>
                            </p:par>
                            <p:par>
                              <p:cTn id="25" fill="hold">
                                <p:stCondLst>
                                  <p:cond delay="1303"/>
                                </p:stCondLst>
                                <p:childTnLst>
                                  <p:par>
                                    <p:cTn id="26" presetID="22" presetClass="entr" presetSubtype="4"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350"/>
                                            <p:tgtEl>
                                              <p:spTgt spid="29"/>
                                            </p:tgtEl>
                                          </p:cBhvr>
                                        </p:animEffect>
                                      </p:childTnLst>
                                    </p:cTn>
                                  </p:par>
                                </p:childTnLst>
                              </p:cTn>
                            </p:par>
                            <p:par>
                              <p:cTn id="29" fill="hold">
                                <p:stCondLst>
                                  <p:cond delay="1652"/>
                                </p:stCondLst>
                                <p:childTnLst>
                                  <p:par>
                                    <p:cTn id="30" presetID="22" presetClass="entr" presetSubtype="4"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3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P spid="13" grpId="0" animBg="1"/>
          <p:bldP spid="27" grpId="0" animBg="1"/>
          <p:bldP spid="28" grpId="0"/>
          <p:bldP spid="29"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900"/>
                                </p:stCondLst>
                                <p:childTnLst>
                                  <p:par>
                                    <p:cTn id="18" presetID="1"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par>
                              <p:cTn id="20" fill="hold">
                                <p:stCondLst>
                                  <p:cond delay="900"/>
                                </p:stCondLst>
                                <p:childTnLst>
                                  <p:par>
                                    <p:cTn id="21" presetID="12" presetClass="entr" presetSubtype="4" fill="hold" grpId="0" nodeType="afterEffect">
                                      <p:stCondLst>
                                        <p:cond delay="0"/>
                                      </p:stCondLst>
                                      <p:iterate type="lt">
                                        <p:tmPct val="5000"/>
                                      </p:iterate>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350"/>
                                            <p:tgtEl>
                                              <p:spTgt spid="28"/>
                                            </p:tgtEl>
                                            <p:attrNameLst>
                                              <p:attrName>ppt_y</p:attrName>
                                            </p:attrNameLst>
                                          </p:cBhvr>
                                          <p:tavLst>
                                            <p:tav tm="0">
                                              <p:val>
                                                <p:strVal val="#ppt_y+#ppt_h*1.125000"/>
                                              </p:val>
                                            </p:tav>
                                            <p:tav tm="100000">
                                              <p:val>
                                                <p:strVal val="#ppt_y"/>
                                              </p:val>
                                            </p:tav>
                                          </p:tavLst>
                                        </p:anim>
                                        <p:animEffect transition="in" filter="wipe(up)">
                                          <p:cBhvr>
                                            <p:cTn id="24" dur="350"/>
                                            <p:tgtEl>
                                              <p:spTgt spid="28"/>
                                            </p:tgtEl>
                                          </p:cBhvr>
                                        </p:animEffect>
                                      </p:childTnLst>
                                    </p:cTn>
                                  </p:par>
                                </p:childTnLst>
                              </p:cTn>
                            </p:par>
                            <p:par>
                              <p:cTn id="25" fill="hold">
                                <p:stCondLst>
                                  <p:cond delay="1303"/>
                                </p:stCondLst>
                                <p:childTnLst>
                                  <p:par>
                                    <p:cTn id="26" presetID="22" presetClass="entr" presetSubtype="4"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350"/>
                                            <p:tgtEl>
                                              <p:spTgt spid="29"/>
                                            </p:tgtEl>
                                          </p:cBhvr>
                                        </p:animEffect>
                                      </p:childTnLst>
                                    </p:cTn>
                                  </p:par>
                                </p:childTnLst>
                              </p:cTn>
                            </p:par>
                            <p:par>
                              <p:cTn id="29" fill="hold">
                                <p:stCondLst>
                                  <p:cond delay="1652"/>
                                </p:stCondLst>
                                <p:childTnLst>
                                  <p:par>
                                    <p:cTn id="30" presetID="22" presetClass="entr" presetSubtype="4"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3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P spid="13" grpId="0" animBg="1"/>
          <p:bldP spid="27" grpId="0" animBg="1"/>
          <p:bldP spid="28" grpId="0"/>
          <p:bldP spid="29" grpId="0"/>
          <p:bldP spid="3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F3484"/>
        </a:solidFill>
        <a:effectLst/>
      </p:bgPr>
    </p:bg>
    <p:spTree>
      <p:nvGrpSpPr>
        <p:cNvPr id="1" name=""/>
        <p:cNvGrpSpPr/>
        <p:nvPr/>
      </p:nvGrpSpPr>
      <p:grpSpPr>
        <a:xfrm>
          <a:off x="0" y="0"/>
          <a:ext cx="0" cy="0"/>
          <a:chOff x="0" y="0"/>
          <a:chExt cx="0" cy="0"/>
        </a:xfrm>
      </p:grpSpPr>
      <p:sp>
        <p:nvSpPr>
          <p:cNvPr id="23" name="PA_任意多边形 22"/>
          <p:cNvSpPr/>
          <p:nvPr>
            <p:custDataLst>
              <p:tags r:id="rId1"/>
            </p:custDataLst>
          </p:nvPr>
        </p:nvSpPr>
        <p:spPr>
          <a:xfrm rot="2414190">
            <a:off x="7795428" y="2956315"/>
            <a:ext cx="5553155" cy="1553028"/>
          </a:xfrm>
          <a:custGeom>
            <a:avLst/>
            <a:gdLst>
              <a:gd name="connsiteX0" fmla="*/ 227435 w 5553155"/>
              <a:gd name="connsiteY0" fmla="*/ 227436 h 1553028"/>
              <a:gd name="connsiteX1" fmla="*/ 776514 w 5553155"/>
              <a:gd name="connsiteY1" fmla="*/ 0 h 1553028"/>
              <a:gd name="connsiteX2" fmla="*/ 4241646 w 5553155"/>
              <a:gd name="connsiteY2" fmla="*/ 0 h 1553028"/>
              <a:gd name="connsiteX3" fmla="*/ 5553155 w 5553155"/>
              <a:gd name="connsiteY3" fmla="*/ 1549957 h 1553028"/>
              <a:gd name="connsiteX4" fmla="*/ 5522686 w 5553155"/>
              <a:gd name="connsiteY4" fmla="*/ 1553028 h 1553028"/>
              <a:gd name="connsiteX5" fmla="*/ 776514 w 5553155"/>
              <a:gd name="connsiteY5" fmla="*/ 1553028 h 1553028"/>
              <a:gd name="connsiteX6" fmla="*/ 0 w 5553155"/>
              <a:gd name="connsiteY6" fmla="*/ 776514 h 1553028"/>
              <a:gd name="connsiteX7" fmla="*/ 227435 w 5553155"/>
              <a:gd name="connsiteY7" fmla="*/ 227436 h 155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3155" h="1553028">
                <a:moveTo>
                  <a:pt x="227435" y="227436"/>
                </a:moveTo>
                <a:cubicBezTo>
                  <a:pt x="367957" y="86914"/>
                  <a:pt x="562086" y="0"/>
                  <a:pt x="776514" y="0"/>
                </a:cubicBezTo>
                <a:lnTo>
                  <a:pt x="4241646" y="0"/>
                </a:lnTo>
                <a:lnTo>
                  <a:pt x="5553155" y="1549957"/>
                </a:lnTo>
                <a:lnTo>
                  <a:pt x="5522686" y="1553028"/>
                </a:lnTo>
                <a:lnTo>
                  <a:pt x="776514" y="1553028"/>
                </a:lnTo>
                <a:cubicBezTo>
                  <a:pt x="347657" y="1553028"/>
                  <a:pt x="0" y="1205371"/>
                  <a:pt x="0" y="776514"/>
                </a:cubicBezTo>
                <a:cubicBezTo>
                  <a:pt x="0" y="562085"/>
                  <a:pt x="86915" y="367957"/>
                  <a:pt x="227435" y="227436"/>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PA_任意多边形 9"/>
          <p:cNvSpPr/>
          <p:nvPr>
            <p:custDataLst>
              <p:tags r:id="rId2"/>
            </p:custDataLst>
          </p:nvPr>
        </p:nvSpPr>
        <p:spPr>
          <a:xfrm rot="2414190">
            <a:off x="7424574" y="2902868"/>
            <a:ext cx="5584839" cy="416382"/>
          </a:xfrm>
          <a:custGeom>
            <a:avLst/>
            <a:gdLst>
              <a:gd name="connsiteX0" fmla="*/ 60978 w 5584839"/>
              <a:gd name="connsiteY0" fmla="*/ 60977 h 416382"/>
              <a:gd name="connsiteX1" fmla="*/ 208191 w 5584839"/>
              <a:gd name="connsiteY1" fmla="*/ 0 h 416382"/>
              <a:gd name="connsiteX2" fmla="*/ 5232514 w 5584839"/>
              <a:gd name="connsiteY2" fmla="*/ 0 h 416382"/>
              <a:gd name="connsiteX3" fmla="*/ 5584839 w 5584839"/>
              <a:gd name="connsiteY3" fmla="*/ 416382 h 416382"/>
              <a:gd name="connsiteX4" fmla="*/ 208191 w 5584839"/>
              <a:gd name="connsiteY4" fmla="*/ 416382 h 416382"/>
              <a:gd name="connsiteX5" fmla="*/ 0 w 5584839"/>
              <a:gd name="connsiteY5" fmla="*/ 208191 h 416382"/>
              <a:gd name="connsiteX6" fmla="*/ 60978 w 5584839"/>
              <a:gd name="connsiteY6" fmla="*/ 60977 h 41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4839" h="416382">
                <a:moveTo>
                  <a:pt x="60978" y="60977"/>
                </a:moveTo>
                <a:cubicBezTo>
                  <a:pt x="98653" y="23302"/>
                  <a:pt x="150701" y="0"/>
                  <a:pt x="208191" y="0"/>
                </a:cubicBezTo>
                <a:lnTo>
                  <a:pt x="5232514" y="0"/>
                </a:lnTo>
                <a:lnTo>
                  <a:pt x="5584839" y="416382"/>
                </a:lnTo>
                <a:lnTo>
                  <a:pt x="208191" y="416382"/>
                </a:lnTo>
                <a:cubicBezTo>
                  <a:pt x="93210" y="416382"/>
                  <a:pt x="0" y="323172"/>
                  <a:pt x="0" y="208191"/>
                </a:cubicBezTo>
                <a:cubicBezTo>
                  <a:pt x="0" y="150700"/>
                  <a:pt x="23303" y="98653"/>
                  <a:pt x="60978" y="60977"/>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custDataLst>
              <p:tags r:id="rId3"/>
            </p:custDataLst>
          </p:nvPr>
        </p:nvSpPr>
        <p:spPr>
          <a:xfrm rot="2414190" flipV="1">
            <a:off x="10308050" y="2278101"/>
            <a:ext cx="2252474" cy="315938"/>
          </a:xfrm>
          <a:custGeom>
            <a:avLst/>
            <a:gdLst>
              <a:gd name="connsiteX0" fmla="*/ 46268 w 2252474"/>
              <a:gd name="connsiteY0" fmla="*/ 269670 h 315938"/>
              <a:gd name="connsiteX1" fmla="*/ 157969 w 2252474"/>
              <a:gd name="connsiteY1" fmla="*/ 315938 h 315938"/>
              <a:gd name="connsiteX2" fmla="*/ 1985141 w 2252474"/>
              <a:gd name="connsiteY2" fmla="*/ 315938 h 315938"/>
              <a:gd name="connsiteX3" fmla="*/ 2252474 w 2252474"/>
              <a:gd name="connsiteY3" fmla="*/ 0 h 315938"/>
              <a:gd name="connsiteX4" fmla="*/ 157969 w 2252474"/>
              <a:gd name="connsiteY4" fmla="*/ 0 h 315938"/>
              <a:gd name="connsiteX5" fmla="*/ 46269 w 2252474"/>
              <a:gd name="connsiteY5" fmla="*/ 46268 h 315938"/>
              <a:gd name="connsiteX6" fmla="*/ 0 w 2252474"/>
              <a:gd name="connsiteY6" fmla="*/ 157969 h 315938"/>
              <a:gd name="connsiteX7" fmla="*/ 46268 w 2252474"/>
              <a:gd name="connsiteY7" fmla="*/ 269670 h 31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2474" h="315938">
                <a:moveTo>
                  <a:pt x="46268" y="269670"/>
                </a:moveTo>
                <a:cubicBezTo>
                  <a:pt x="74855" y="298257"/>
                  <a:pt x="114347" y="315938"/>
                  <a:pt x="157969" y="315938"/>
                </a:cubicBezTo>
                <a:lnTo>
                  <a:pt x="1985141" y="315938"/>
                </a:lnTo>
                <a:lnTo>
                  <a:pt x="2252474" y="0"/>
                </a:lnTo>
                <a:lnTo>
                  <a:pt x="157969" y="0"/>
                </a:lnTo>
                <a:cubicBezTo>
                  <a:pt x="114348" y="0"/>
                  <a:pt x="74855" y="17681"/>
                  <a:pt x="46269" y="46268"/>
                </a:cubicBezTo>
                <a:cubicBezTo>
                  <a:pt x="17682" y="74855"/>
                  <a:pt x="0" y="114346"/>
                  <a:pt x="0" y="157969"/>
                </a:cubicBezTo>
                <a:cubicBezTo>
                  <a:pt x="1" y="201591"/>
                  <a:pt x="17681" y="241083"/>
                  <a:pt x="46268" y="26967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任意多边形 26"/>
          <p:cNvSpPr/>
          <p:nvPr>
            <p:custDataLst>
              <p:tags r:id="rId4"/>
            </p:custDataLst>
          </p:nvPr>
        </p:nvSpPr>
        <p:spPr>
          <a:xfrm rot="2414190">
            <a:off x="9366242" y="4854181"/>
            <a:ext cx="3320279" cy="1622530"/>
          </a:xfrm>
          <a:custGeom>
            <a:avLst/>
            <a:gdLst>
              <a:gd name="connsiteX0" fmla="*/ 295225 w 3320279"/>
              <a:gd name="connsiteY0" fmla="*/ 185253 h 1622530"/>
              <a:gd name="connsiteX1" fmla="*/ 811265 w 3320279"/>
              <a:gd name="connsiteY1" fmla="*/ 0 h 1622530"/>
              <a:gd name="connsiteX2" fmla="*/ 2500590 w 3320279"/>
              <a:gd name="connsiteY2" fmla="*/ 0 h 1622530"/>
              <a:gd name="connsiteX3" fmla="*/ 3320279 w 3320279"/>
              <a:gd name="connsiteY3" fmla="*/ 968718 h 1622530"/>
              <a:gd name="connsiteX4" fmla="*/ 2547596 w 3320279"/>
              <a:gd name="connsiteY4" fmla="*/ 1622530 h 1622530"/>
              <a:gd name="connsiteX5" fmla="*/ 811265 w 3320279"/>
              <a:gd name="connsiteY5" fmla="*/ 1622529 h 1622530"/>
              <a:gd name="connsiteX6" fmla="*/ 0 w 3320279"/>
              <a:gd name="connsiteY6" fmla="*/ 811265 h 1622530"/>
              <a:gd name="connsiteX7" fmla="*/ 295225 w 3320279"/>
              <a:gd name="connsiteY7" fmla="*/ 185253 h 162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0279" h="1622530">
                <a:moveTo>
                  <a:pt x="295225" y="185253"/>
                </a:moveTo>
                <a:cubicBezTo>
                  <a:pt x="435460" y="69522"/>
                  <a:pt x="615243" y="0"/>
                  <a:pt x="811265" y="0"/>
                </a:cubicBezTo>
                <a:lnTo>
                  <a:pt x="2500590" y="0"/>
                </a:lnTo>
                <a:lnTo>
                  <a:pt x="3320279" y="968718"/>
                </a:lnTo>
                <a:lnTo>
                  <a:pt x="2547596" y="1622530"/>
                </a:lnTo>
                <a:lnTo>
                  <a:pt x="811265" y="1622529"/>
                </a:lnTo>
                <a:cubicBezTo>
                  <a:pt x="363216" y="1622529"/>
                  <a:pt x="0" y="1259313"/>
                  <a:pt x="0" y="811265"/>
                </a:cubicBezTo>
                <a:cubicBezTo>
                  <a:pt x="0" y="559237"/>
                  <a:pt x="114924" y="334052"/>
                  <a:pt x="295225" y="185253"/>
                </a:cubicBezTo>
                <a:close/>
              </a:path>
            </a:pathLst>
          </a:custGeom>
          <a:solidFill>
            <a:srgbClr val="562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文本框 27"/>
          <p:cNvSpPr txBox="1"/>
          <p:nvPr/>
        </p:nvSpPr>
        <p:spPr>
          <a:xfrm>
            <a:off x="1397624" y="1361050"/>
            <a:ext cx="4835751" cy="523220"/>
          </a:xfrm>
          <a:prstGeom prst="rect">
            <a:avLst/>
          </a:prstGeom>
          <a:noFill/>
        </p:spPr>
        <p:txBody>
          <a:bodyPr wrap="square" rtlCol="0">
            <a:spAutoFit/>
          </a:bodyPr>
          <a:lstStyle/>
          <a:p>
            <a:r>
              <a:rPr lang="en-US" altLang="zh-CN" sz="2800" dirty="0" smtClean="0">
                <a:solidFill>
                  <a:prstClr val="white"/>
                </a:solidFill>
                <a:latin typeface="Kozuka Gothic Pr6N M" panose="020B0700000000000000" pitchFamily="34" charset="-128"/>
                <a:ea typeface="Kozuka Gothic Pr6N M" panose="020B0700000000000000" pitchFamily="34" charset="-128"/>
              </a:rPr>
              <a:t> </a:t>
            </a:r>
            <a:r>
              <a:rPr lang="zh-CN" altLang="en-US" sz="2800" dirty="0" smtClean="0">
                <a:solidFill>
                  <a:srgbClr val="FDB813"/>
                </a:solidFill>
                <a:latin typeface="Kozuka Gothic Pr6N M" panose="020B0700000000000000" pitchFamily="34" charset="-128"/>
                <a:ea typeface="Kozuka Gothic Pr6N M" panose="020B0700000000000000" pitchFamily="34" charset="-128"/>
              </a:rPr>
              <a:t>社会</a:t>
            </a:r>
            <a:r>
              <a:rPr lang="zh-CN" altLang="en-US" sz="2800" dirty="0">
                <a:solidFill>
                  <a:srgbClr val="FDB813"/>
                </a:solidFill>
                <a:latin typeface="Kozuka Gothic Pr6N M" panose="020B0700000000000000" pitchFamily="34" charset="-128"/>
                <a:ea typeface="Kozuka Gothic Pr6N M" panose="020B0700000000000000" pitchFamily="34" charset="-128"/>
              </a:rPr>
              <a:t>助长效应</a:t>
            </a:r>
            <a:endParaRPr lang="en-US" altLang="zh-CN" sz="2800" dirty="0" smtClean="0">
              <a:solidFill>
                <a:srgbClr val="FDB813"/>
              </a:solidFill>
              <a:latin typeface="Kozuka Gothic Pr6N M" panose="020B0700000000000000" pitchFamily="34" charset="-128"/>
              <a:ea typeface="Kozuka Gothic Pr6N M" panose="020B0700000000000000" pitchFamily="34" charset="-128"/>
            </a:endParaRPr>
          </a:p>
        </p:txBody>
      </p:sp>
      <p:sp>
        <p:nvSpPr>
          <p:cNvPr id="29" name="文本框 28"/>
          <p:cNvSpPr txBox="1"/>
          <p:nvPr/>
        </p:nvSpPr>
        <p:spPr>
          <a:xfrm>
            <a:off x="1484708" y="1810243"/>
            <a:ext cx="4310743" cy="1200329"/>
          </a:xfrm>
          <a:prstGeom prst="rect">
            <a:avLst/>
          </a:prstGeom>
          <a:noFill/>
        </p:spPr>
        <p:txBody>
          <a:bodyPr wrap="square" rtlCol="0">
            <a:spAutoFit/>
          </a:bodyPr>
          <a:lstStyle/>
          <a:p>
            <a:r>
              <a:rPr lang="zh-CN" altLang="en-US" dirty="0" smtClean="0">
                <a:solidFill>
                  <a:prstClr val="white"/>
                </a:solidFill>
                <a:latin typeface="Ebrima" panose="02000000000000000000" pitchFamily="2" charset="0"/>
                <a:ea typeface="Ebrima" panose="02000000000000000000" pitchFamily="2" charset="0"/>
                <a:cs typeface="Ebrima" panose="02000000000000000000" pitchFamily="2" charset="0"/>
              </a:rPr>
              <a:t>        “社会助长效应”</a:t>
            </a:r>
            <a:r>
              <a:rPr lang="zh-CN" altLang="en-US" dirty="0">
                <a:solidFill>
                  <a:prstClr val="white"/>
                </a:solidFill>
                <a:latin typeface="Ebrima" panose="02000000000000000000" pitchFamily="2" charset="0"/>
                <a:ea typeface="Ebrima" panose="02000000000000000000" pitchFamily="2" charset="0"/>
                <a:cs typeface="Ebrima" panose="02000000000000000000" pitchFamily="2" charset="0"/>
              </a:rPr>
              <a:t>是人们完成简单任务或者熟练任务时，如果有观察者在场或者有竞争者</a:t>
            </a:r>
            <a:r>
              <a:rPr lang="zh-CN" altLang="en-US" dirty="0" smtClean="0">
                <a:solidFill>
                  <a:prstClr val="white"/>
                </a:solidFill>
                <a:latin typeface="Ebrima" panose="02000000000000000000" pitchFamily="2" charset="0"/>
                <a:ea typeface="Ebrima" panose="02000000000000000000" pitchFamily="2" charset="0"/>
                <a:cs typeface="Ebrima" panose="02000000000000000000" pitchFamily="2" charset="0"/>
              </a:rPr>
              <a:t>，将</a:t>
            </a:r>
            <a:r>
              <a:rPr lang="zh-CN" altLang="en-US" dirty="0">
                <a:solidFill>
                  <a:prstClr val="white"/>
                </a:solidFill>
                <a:latin typeface="Ebrima" panose="02000000000000000000" pitchFamily="2" charset="0"/>
                <a:ea typeface="Ebrima" panose="02000000000000000000" pitchFamily="2" charset="0"/>
                <a:cs typeface="Ebrima" panose="02000000000000000000" pitchFamily="2" charset="0"/>
              </a:rPr>
              <a:t>会激发起优于独处时表现的倾向。</a:t>
            </a:r>
            <a:endParaRPr lang="zh-CN" altLang="en-US" dirty="0">
              <a:solidFill>
                <a:prstClr val="black"/>
              </a:solidFill>
            </a:endParaRPr>
          </a:p>
        </p:txBody>
      </p:sp>
      <p:sp>
        <p:nvSpPr>
          <p:cNvPr id="31" name="文本框 30"/>
          <p:cNvSpPr txBox="1"/>
          <p:nvPr/>
        </p:nvSpPr>
        <p:spPr>
          <a:xfrm>
            <a:off x="1471841" y="4177431"/>
            <a:ext cx="6496504" cy="1200329"/>
          </a:xfrm>
          <a:prstGeom prst="rect">
            <a:avLst/>
          </a:prstGeom>
          <a:noFill/>
        </p:spPr>
        <p:txBody>
          <a:bodyPr wrap="square" rtlCol="0">
            <a:spAutoFit/>
          </a:bodyPr>
          <a:lstStyle/>
          <a:p>
            <a:r>
              <a:rPr lang="zh-CN" altLang="en-US" dirty="0" smtClean="0">
                <a:solidFill>
                  <a:prstClr val="white"/>
                </a:solidFill>
                <a:latin typeface="Ebrima" panose="02000000000000000000" pitchFamily="2" charset="0"/>
                <a:ea typeface="Ebrima" panose="02000000000000000000" pitchFamily="2" charset="0"/>
                <a:cs typeface="Ebrima" panose="02000000000000000000" pitchFamily="2" charset="0"/>
              </a:rPr>
              <a:t>       你</a:t>
            </a:r>
            <a:r>
              <a:rPr lang="zh-CN" altLang="en-US" dirty="0">
                <a:solidFill>
                  <a:prstClr val="white"/>
                </a:solidFill>
                <a:latin typeface="Ebrima" panose="02000000000000000000" pitchFamily="2" charset="0"/>
                <a:ea typeface="Ebrima" panose="02000000000000000000" pitchFamily="2" charset="0"/>
                <a:cs typeface="Ebrima" panose="02000000000000000000" pitchFamily="2" charset="0"/>
              </a:rPr>
              <a:t>去图书馆看书，自身本就有一定的学习动机，在图书馆中看到其他人努力的样子，激发出了你的竞争心</a:t>
            </a:r>
            <a:r>
              <a:rPr lang="zh-CN" altLang="en-US" dirty="0" smtClean="0">
                <a:solidFill>
                  <a:prstClr val="white"/>
                </a:solidFill>
                <a:latin typeface="Ebrima" panose="02000000000000000000" pitchFamily="2" charset="0"/>
                <a:ea typeface="Ebrima" panose="02000000000000000000" pitchFamily="2" charset="0"/>
                <a:cs typeface="Ebrima" panose="02000000000000000000" pitchFamily="2" charset="0"/>
              </a:rPr>
              <a:t>，因而</a:t>
            </a:r>
            <a:r>
              <a:rPr lang="zh-CN" altLang="en-US" dirty="0">
                <a:solidFill>
                  <a:prstClr val="white"/>
                </a:solidFill>
                <a:latin typeface="Ebrima" panose="02000000000000000000" pitchFamily="2" charset="0"/>
                <a:ea typeface="Ebrima" panose="02000000000000000000" pitchFamily="2" charset="0"/>
                <a:cs typeface="Ebrima" panose="02000000000000000000" pitchFamily="2" charset="0"/>
              </a:rPr>
              <a:t>更加专注与用功，无形中就提高了自身的学习效率。倘若整个图书馆中只有你一个人的话</a:t>
            </a:r>
            <a:r>
              <a:rPr lang="zh-CN" altLang="en-US" dirty="0" smtClean="0">
                <a:solidFill>
                  <a:prstClr val="white"/>
                </a:solidFill>
                <a:latin typeface="Ebrima" panose="02000000000000000000" pitchFamily="2" charset="0"/>
                <a:ea typeface="Ebrima" panose="02000000000000000000" pitchFamily="2" charset="0"/>
                <a:cs typeface="Ebrima" panose="02000000000000000000" pitchFamily="2" charset="0"/>
              </a:rPr>
              <a:t>，你</a:t>
            </a:r>
            <a:r>
              <a:rPr lang="zh-CN" altLang="en-US" dirty="0">
                <a:solidFill>
                  <a:prstClr val="white"/>
                </a:solidFill>
                <a:latin typeface="Ebrima" panose="02000000000000000000" pitchFamily="2" charset="0"/>
                <a:ea typeface="Ebrima" panose="02000000000000000000" pitchFamily="2" charset="0"/>
                <a:cs typeface="Ebrima" panose="02000000000000000000" pitchFamily="2" charset="0"/>
              </a:rPr>
              <a:t>很有可能会玩游戏而不认真读书。</a:t>
            </a:r>
            <a:endParaRPr lang="zh-CN" altLang="en-US" dirty="0">
              <a:solidFill>
                <a:prstClr val="black"/>
              </a:solidFill>
            </a:endParaRPr>
          </a:p>
        </p:txBody>
      </p:sp>
    </p:spTree>
    <p:extLst>
      <p:ext uri="{BB962C8B-B14F-4D97-AF65-F5344CB8AC3E}">
        <p14:creationId xmlns:p14="http://schemas.microsoft.com/office/powerpoint/2010/main" val="3609233519"/>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14:presetBounceEnd="10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10000">
                                          <p:cBhvr additive="base">
                                            <p:cTn id="7" dur="500" fill="hold"/>
                                            <p:tgtEl>
                                              <p:spTgt spid="23"/>
                                            </p:tgtEl>
                                            <p:attrNameLst>
                                              <p:attrName>ppt_x</p:attrName>
                                            </p:attrNameLst>
                                          </p:cBhvr>
                                          <p:tavLst>
                                            <p:tav tm="0">
                                              <p:val>
                                                <p:strVal val="1+#ppt_w/2"/>
                                              </p:val>
                                            </p:tav>
                                            <p:tav tm="100000">
                                              <p:val>
                                                <p:strVal val="#ppt_x"/>
                                              </p:val>
                                            </p:tav>
                                          </p:tavLst>
                                        </p:anim>
                                        <p:anim calcmode="lin" valueType="num" p14:bounceEnd="10000">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14:presetBounceEnd="30000">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14:bounceEnd="30000">
                                          <p:cBhvr additive="base">
                                            <p:cTn id="11" dur="500" fill="hold"/>
                                            <p:tgtEl>
                                              <p:spTgt spid="10"/>
                                            </p:tgtEl>
                                            <p:attrNameLst>
                                              <p:attrName>ppt_x</p:attrName>
                                            </p:attrNameLst>
                                          </p:cBhvr>
                                          <p:tavLst>
                                            <p:tav tm="0">
                                              <p:val>
                                                <p:strVal val="1+#ppt_w/2"/>
                                              </p:val>
                                            </p:tav>
                                            <p:tav tm="100000">
                                              <p:val>
                                                <p:strVal val="#ppt_x"/>
                                              </p:val>
                                            </p:tav>
                                          </p:tavLst>
                                        </p:anim>
                                        <p:anim calcmode="lin" valueType="num" p14:bounceEnd="30000">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14:presetBounceEnd="30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30000">
                                          <p:cBhvr additive="base">
                                            <p:cTn id="15" dur="500" fill="hold"/>
                                            <p:tgtEl>
                                              <p:spTgt spid="13"/>
                                            </p:tgtEl>
                                            <p:attrNameLst>
                                              <p:attrName>ppt_x</p:attrName>
                                            </p:attrNameLst>
                                          </p:cBhvr>
                                          <p:tavLst>
                                            <p:tav tm="0">
                                              <p:val>
                                                <p:strVal val="1+#ppt_w/2"/>
                                              </p:val>
                                            </p:tav>
                                            <p:tav tm="100000">
                                              <p:val>
                                                <p:strVal val="#ppt_x"/>
                                              </p:val>
                                            </p:tav>
                                          </p:tavLst>
                                        </p:anim>
                                        <p:anim calcmode="lin" valueType="num" p14:bounceEnd="30000">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900"/>
                                </p:stCondLst>
                                <p:childTnLst>
                                  <p:par>
                                    <p:cTn id="18" presetID="1"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par>
                              <p:cTn id="20" fill="hold">
                                <p:stCondLst>
                                  <p:cond delay="900"/>
                                </p:stCondLst>
                                <p:childTnLst>
                                  <p:par>
                                    <p:cTn id="21" presetID="12" presetClass="entr" presetSubtype="4" fill="hold" grpId="0" nodeType="afterEffect">
                                      <p:stCondLst>
                                        <p:cond delay="0"/>
                                      </p:stCondLst>
                                      <p:iterate type="lt">
                                        <p:tmPct val="5000"/>
                                      </p:iterate>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350"/>
                                            <p:tgtEl>
                                              <p:spTgt spid="28"/>
                                            </p:tgtEl>
                                            <p:attrNameLst>
                                              <p:attrName>ppt_y</p:attrName>
                                            </p:attrNameLst>
                                          </p:cBhvr>
                                          <p:tavLst>
                                            <p:tav tm="0">
                                              <p:val>
                                                <p:strVal val="#ppt_y+#ppt_h*1.125000"/>
                                              </p:val>
                                            </p:tav>
                                            <p:tav tm="100000">
                                              <p:val>
                                                <p:strVal val="#ppt_y"/>
                                              </p:val>
                                            </p:tav>
                                          </p:tavLst>
                                        </p:anim>
                                        <p:animEffect transition="in" filter="wipe(up)">
                                          <p:cBhvr>
                                            <p:cTn id="24" dur="350"/>
                                            <p:tgtEl>
                                              <p:spTgt spid="28"/>
                                            </p:tgtEl>
                                          </p:cBhvr>
                                        </p:animEffect>
                                      </p:childTnLst>
                                    </p:cTn>
                                  </p:par>
                                </p:childTnLst>
                              </p:cTn>
                            </p:par>
                            <p:par>
                              <p:cTn id="25" fill="hold">
                                <p:stCondLst>
                                  <p:cond delay="1338"/>
                                </p:stCondLst>
                                <p:childTnLst>
                                  <p:par>
                                    <p:cTn id="26" presetID="22" presetClass="entr" presetSubtype="4"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350"/>
                                            <p:tgtEl>
                                              <p:spTgt spid="29"/>
                                            </p:tgtEl>
                                          </p:cBhvr>
                                        </p:animEffect>
                                      </p:childTnLst>
                                    </p:cTn>
                                  </p:par>
                                </p:childTnLst>
                              </p:cTn>
                            </p:par>
                            <p:par>
                              <p:cTn id="29" fill="hold">
                                <p:stCondLst>
                                  <p:cond delay="1688"/>
                                </p:stCondLst>
                                <p:childTnLst>
                                  <p:par>
                                    <p:cTn id="30" presetID="22" presetClass="entr" presetSubtype="4"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3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P spid="13" grpId="0" animBg="1"/>
          <p:bldP spid="27" grpId="0" animBg="1"/>
          <p:bldP spid="28" grpId="0"/>
          <p:bldP spid="29"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900"/>
                                </p:stCondLst>
                                <p:childTnLst>
                                  <p:par>
                                    <p:cTn id="18" presetID="1"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par>
                              <p:cTn id="20" fill="hold">
                                <p:stCondLst>
                                  <p:cond delay="900"/>
                                </p:stCondLst>
                                <p:childTnLst>
                                  <p:par>
                                    <p:cTn id="21" presetID="12" presetClass="entr" presetSubtype="4" fill="hold" grpId="0" nodeType="afterEffect">
                                      <p:stCondLst>
                                        <p:cond delay="0"/>
                                      </p:stCondLst>
                                      <p:iterate type="lt">
                                        <p:tmPct val="5000"/>
                                      </p:iterate>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350"/>
                                            <p:tgtEl>
                                              <p:spTgt spid="28"/>
                                            </p:tgtEl>
                                            <p:attrNameLst>
                                              <p:attrName>ppt_y</p:attrName>
                                            </p:attrNameLst>
                                          </p:cBhvr>
                                          <p:tavLst>
                                            <p:tav tm="0">
                                              <p:val>
                                                <p:strVal val="#ppt_y+#ppt_h*1.125000"/>
                                              </p:val>
                                            </p:tav>
                                            <p:tav tm="100000">
                                              <p:val>
                                                <p:strVal val="#ppt_y"/>
                                              </p:val>
                                            </p:tav>
                                          </p:tavLst>
                                        </p:anim>
                                        <p:animEffect transition="in" filter="wipe(up)">
                                          <p:cBhvr>
                                            <p:cTn id="24" dur="350"/>
                                            <p:tgtEl>
                                              <p:spTgt spid="28"/>
                                            </p:tgtEl>
                                          </p:cBhvr>
                                        </p:animEffect>
                                      </p:childTnLst>
                                    </p:cTn>
                                  </p:par>
                                </p:childTnLst>
                              </p:cTn>
                            </p:par>
                            <p:par>
                              <p:cTn id="25" fill="hold">
                                <p:stCondLst>
                                  <p:cond delay="1338"/>
                                </p:stCondLst>
                                <p:childTnLst>
                                  <p:par>
                                    <p:cTn id="26" presetID="22" presetClass="entr" presetSubtype="4"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350"/>
                                            <p:tgtEl>
                                              <p:spTgt spid="29"/>
                                            </p:tgtEl>
                                          </p:cBhvr>
                                        </p:animEffect>
                                      </p:childTnLst>
                                    </p:cTn>
                                  </p:par>
                                </p:childTnLst>
                              </p:cTn>
                            </p:par>
                            <p:par>
                              <p:cTn id="29" fill="hold">
                                <p:stCondLst>
                                  <p:cond delay="1688"/>
                                </p:stCondLst>
                                <p:childTnLst>
                                  <p:par>
                                    <p:cTn id="30" presetID="22" presetClass="entr" presetSubtype="4"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3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P spid="13" grpId="0" animBg="1"/>
          <p:bldP spid="27" grpId="0" animBg="1"/>
          <p:bldP spid="28" grpId="0"/>
          <p:bldP spid="29" grpId="0"/>
          <p:bldP spid="31"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F3484"/>
        </a:solidFill>
        <a:effectLst/>
      </p:bgPr>
    </p:bg>
    <p:spTree>
      <p:nvGrpSpPr>
        <p:cNvPr id="1" name=""/>
        <p:cNvGrpSpPr/>
        <p:nvPr/>
      </p:nvGrpSpPr>
      <p:grpSpPr>
        <a:xfrm>
          <a:off x="0" y="0"/>
          <a:ext cx="0" cy="0"/>
          <a:chOff x="0" y="0"/>
          <a:chExt cx="0" cy="0"/>
        </a:xfrm>
      </p:grpSpPr>
      <p:sp>
        <p:nvSpPr>
          <p:cNvPr id="23" name="PA_任意多边形 22"/>
          <p:cNvSpPr/>
          <p:nvPr>
            <p:custDataLst>
              <p:tags r:id="rId1"/>
            </p:custDataLst>
          </p:nvPr>
        </p:nvSpPr>
        <p:spPr>
          <a:xfrm rot="2414190">
            <a:off x="7795428" y="2956315"/>
            <a:ext cx="5553155" cy="1553028"/>
          </a:xfrm>
          <a:custGeom>
            <a:avLst/>
            <a:gdLst>
              <a:gd name="connsiteX0" fmla="*/ 227435 w 5553155"/>
              <a:gd name="connsiteY0" fmla="*/ 227436 h 1553028"/>
              <a:gd name="connsiteX1" fmla="*/ 776514 w 5553155"/>
              <a:gd name="connsiteY1" fmla="*/ 0 h 1553028"/>
              <a:gd name="connsiteX2" fmla="*/ 4241646 w 5553155"/>
              <a:gd name="connsiteY2" fmla="*/ 0 h 1553028"/>
              <a:gd name="connsiteX3" fmla="*/ 5553155 w 5553155"/>
              <a:gd name="connsiteY3" fmla="*/ 1549957 h 1553028"/>
              <a:gd name="connsiteX4" fmla="*/ 5522686 w 5553155"/>
              <a:gd name="connsiteY4" fmla="*/ 1553028 h 1553028"/>
              <a:gd name="connsiteX5" fmla="*/ 776514 w 5553155"/>
              <a:gd name="connsiteY5" fmla="*/ 1553028 h 1553028"/>
              <a:gd name="connsiteX6" fmla="*/ 0 w 5553155"/>
              <a:gd name="connsiteY6" fmla="*/ 776514 h 1553028"/>
              <a:gd name="connsiteX7" fmla="*/ 227435 w 5553155"/>
              <a:gd name="connsiteY7" fmla="*/ 227436 h 155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3155" h="1553028">
                <a:moveTo>
                  <a:pt x="227435" y="227436"/>
                </a:moveTo>
                <a:cubicBezTo>
                  <a:pt x="367957" y="86914"/>
                  <a:pt x="562086" y="0"/>
                  <a:pt x="776514" y="0"/>
                </a:cubicBezTo>
                <a:lnTo>
                  <a:pt x="4241646" y="0"/>
                </a:lnTo>
                <a:lnTo>
                  <a:pt x="5553155" y="1549957"/>
                </a:lnTo>
                <a:lnTo>
                  <a:pt x="5522686" y="1553028"/>
                </a:lnTo>
                <a:lnTo>
                  <a:pt x="776514" y="1553028"/>
                </a:lnTo>
                <a:cubicBezTo>
                  <a:pt x="347657" y="1553028"/>
                  <a:pt x="0" y="1205371"/>
                  <a:pt x="0" y="776514"/>
                </a:cubicBezTo>
                <a:cubicBezTo>
                  <a:pt x="0" y="562085"/>
                  <a:pt x="86915" y="367957"/>
                  <a:pt x="227435" y="227436"/>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PA_任意多边形 9"/>
          <p:cNvSpPr/>
          <p:nvPr>
            <p:custDataLst>
              <p:tags r:id="rId2"/>
            </p:custDataLst>
          </p:nvPr>
        </p:nvSpPr>
        <p:spPr>
          <a:xfrm rot="2414190">
            <a:off x="7424574" y="2902868"/>
            <a:ext cx="5584839" cy="416382"/>
          </a:xfrm>
          <a:custGeom>
            <a:avLst/>
            <a:gdLst>
              <a:gd name="connsiteX0" fmla="*/ 60978 w 5584839"/>
              <a:gd name="connsiteY0" fmla="*/ 60977 h 416382"/>
              <a:gd name="connsiteX1" fmla="*/ 208191 w 5584839"/>
              <a:gd name="connsiteY1" fmla="*/ 0 h 416382"/>
              <a:gd name="connsiteX2" fmla="*/ 5232514 w 5584839"/>
              <a:gd name="connsiteY2" fmla="*/ 0 h 416382"/>
              <a:gd name="connsiteX3" fmla="*/ 5584839 w 5584839"/>
              <a:gd name="connsiteY3" fmla="*/ 416382 h 416382"/>
              <a:gd name="connsiteX4" fmla="*/ 208191 w 5584839"/>
              <a:gd name="connsiteY4" fmla="*/ 416382 h 416382"/>
              <a:gd name="connsiteX5" fmla="*/ 0 w 5584839"/>
              <a:gd name="connsiteY5" fmla="*/ 208191 h 416382"/>
              <a:gd name="connsiteX6" fmla="*/ 60978 w 5584839"/>
              <a:gd name="connsiteY6" fmla="*/ 60977 h 41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4839" h="416382">
                <a:moveTo>
                  <a:pt x="60978" y="60977"/>
                </a:moveTo>
                <a:cubicBezTo>
                  <a:pt x="98653" y="23302"/>
                  <a:pt x="150701" y="0"/>
                  <a:pt x="208191" y="0"/>
                </a:cubicBezTo>
                <a:lnTo>
                  <a:pt x="5232514" y="0"/>
                </a:lnTo>
                <a:lnTo>
                  <a:pt x="5584839" y="416382"/>
                </a:lnTo>
                <a:lnTo>
                  <a:pt x="208191" y="416382"/>
                </a:lnTo>
                <a:cubicBezTo>
                  <a:pt x="93210" y="416382"/>
                  <a:pt x="0" y="323172"/>
                  <a:pt x="0" y="208191"/>
                </a:cubicBezTo>
                <a:cubicBezTo>
                  <a:pt x="0" y="150700"/>
                  <a:pt x="23303" y="98653"/>
                  <a:pt x="60978" y="60977"/>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custDataLst>
              <p:tags r:id="rId3"/>
            </p:custDataLst>
          </p:nvPr>
        </p:nvSpPr>
        <p:spPr>
          <a:xfrm rot="2414190" flipV="1">
            <a:off x="10308050" y="2278101"/>
            <a:ext cx="2252474" cy="315938"/>
          </a:xfrm>
          <a:custGeom>
            <a:avLst/>
            <a:gdLst>
              <a:gd name="connsiteX0" fmla="*/ 46268 w 2252474"/>
              <a:gd name="connsiteY0" fmla="*/ 269670 h 315938"/>
              <a:gd name="connsiteX1" fmla="*/ 157969 w 2252474"/>
              <a:gd name="connsiteY1" fmla="*/ 315938 h 315938"/>
              <a:gd name="connsiteX2" fmla="*/ 1985141 w 2252474"/>
              <a:gd name="connsiteY2" fmla="*/ 315938 h 315938"/>
              <a:gd name="connsiteX3" fmla="*/ 2252474 w 2252474"/>
              <a:gd name="connsiteY3" fmla="*/ 0 h 315938"/>
              <a:gd name="connsiteX4" fmla="*/ 157969 w 2252474"/>
              <a:gd name="connsiteY4" fmla="*/ 0 h 315938"/>
              <a:gd name="connsiteX5" fmla="*/ 46269 w 2252474"/>
              <a:gd name="connsiteY5" fmla="*/ 46268 h 315938"/>
              <a:gd name="connsiteX6" fmla="*/ 0 w 2252474"/>
              <a:gd name="connsiteY6" fmla="*/ 157969 h 315938"/>
              <a:gd name="connsiteX7" fmla="*/ 46268 w 2252474"/>
              <a:gd name="connsiteY7" fmla="*/ 269670 h 31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2474" h="315938">
                <a:moveTo>
                  <a:pt x="46268" y="269670"/>
                </a:moveTo>
                <a:cubicBezTo>
                  <a:pt x="74855" y="298257"/>
                  <a:pt x="114347" y="315938"/>
                  <a:pt x="157969" y="315938"/>
                </a:cubicBezTo>
                <a:lnTo>
                  <a:pt x="1985141" y="315938"/>
                </a:lnTo>
                <a:lnTo>
                  <a:pt x="2252474" y="0"/>
                </a:lnTo>
                <a:lnTo>
                  <a:pt x="157969" y="0"/>
                </a:lnTo>
                <a:cubicBezTo>
                  <a:pt x="114348" y="0"/>
                  <a:pt x="74855" y="17681"/>
                  <a:pt x="46269" y="46268"/>
                </a:cubicBezTo>
                <a:cubicBezTo>
                  <a:pt x="17682" y="74855"/>
                  <a:pt x="0" y="114346"/>
                  <a:pt x="0" y="157969"/>
                </a:cubicBezTo>
                <a:cubicBezTo>
                  <a:pt x="1" y="201591"/>
                  <a:pt x="17681" y="241083"/>
                  <a:pt x="46268" y="26967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任意多边形 26"/>
          <p:cNvSpPr/>
          <p:nvPr>
            <p:custDataLst>
              <p:tags r:id="rId4"/>
            </p:custDataLst>
          </p:nvPr>
        </p:nvSpPr>
        <p:spPr>
          <a:xfrm rot="2414190">
            <a:off x="9366242" y="4854181"/>
            <a:ext cx="3320279" cy="1622530"/>
          </a:xfrm>
          <a:custGeom>
            <a:avLst/>
            <a:gdLst>
              <a:gd name="connsiteX0" fmla="*/ 295225 w 3320279"/>
              <a:gd name="connsiteY0" fmla="*/ 185253 h 1622530"/>
              <a:gd name="connsiteX1" fmla="*/ 811265 w 3320279"/>
              <a:gd name="connsiteY1" fmla="*/ 0 h 1622530"/>
              <a:gd name="connsiteX2" fmla="*/ 2500590 w 3320279"/>
              <a:gd name="connsiteY2" fmla="*/ 0 h 1622530"/>
              <a:gd name="connsiteX3" fmla="*/ 3320279 w 3320279"/>
              <a:gd name="connsiteY3" fmla="*/ 968718 h 1622530"/>
              <a:gd name="connsiteX4" fmla="*/ 2547596 w 3320279"/>
              <a:gd name="connsiteY4" fmla="*/ 1622530 h 1622530"/>
              <a:gd name="connsiteX5" fmla="*/ 811265 w 3320279"/>
              <a:gd name="connsiteY5" fmla="*/ 1622529 h 1622530"/>
              <a:gd name="connsiteX6" fmla="*/ 0 w 3320279"/>
              <a:gd name="connsiteY6" fmla="*/ 811265 h 1622530"/>
              <a:gd name="connsiteX7" fmla="*/ 295225 w 3320279"/>
              <a:gd name="connsiteY7" fmla="*/ 185253 h 162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0279" h="1622530">
                <a:moveTo>
                  <a:pt x="295225" y="185253"/>
                </a:moveTo>
                <a:cubicBezTo>
                  <a:pt x="435460" y="69522"/>
                  <a:pt x="615243" y="0"/>
                  <a:pt x="811265" y="0"/>
                </a:cubicBezTo>
                <a:lnTo>
                  <a:pt x="2500590" y="0"/>
                </a:lnTo>
                <a:lnTo>
                  <a:pt x="3320279" y="968718"/>
                </a:lnTo>
                <a:lnTo>
                  <a:pt x="2547596" y="1622530"/>
                </a:lnTo>
                <a:lnTo>
                  <a:pt x="811265" y="1622529"/>
                </a:lnTo>
                <a:cubicBezTo>
                  <a:pt x="363216" y="1622529"/>
                  <a:pt x="0" y="1259313"/>
                  <a:pt x="0" y="811265"/>
                </a:cubicBezTo>
                <a:cubicBezTo>
                  <a:pt x="0" y="559237"/>
                  <a:pt x="114924" y="334052"/>
                  <a:pt x="295225" y="185253"/>
                </a:cubicBezTo>
                <a:close/>
              </a:path>
            </a:pathLst>
          </a:custGeom>
          <a:solidFill>
            <a:srgbClr val="562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文本框 27"/>
          <p:cNvSpPr txBox="1"/>
          <p:nvPr/>
        </p:nvSpPr>
        <p:spPr>
          <a:xfrm>
            <a:off x="1397624" y="1361050"/>
            <a:ext cx="4835751" cy="523220"/>
          </a:xfrm>
          <a:prstGeom prst="rect">
            <a:avLst/>
          </a:prstGeom>
          <a:noFill/>
        </p:spPr>
        <p:txBody>
          <a:bodyPr wrap="square" rtlCol="0">
            <a:spAutoFit/>
          </a:bodyPr>
          <a:lstStyle/>
          <a:p>
            <a:r>
              <a:rPr lang="en-US" altLang="zh-CN" sz="2800" dirty="0" smtClean="0">
                <a:solidFill>
                  <a:prstClr val="white"/>
                </a:solidFill>
                <a:latin typeface="Kozuka Gothic Pr6N M" panose="020B0700000000000000" pitchFamily="34" charset="-128"/>
                <a:ea typeface="Kozuka Gothic Pr6N M" panose="020B0700000000000000" pitchFamily="34" charset="-128"/>
              </a:rPr>
              <a:t> </a:t>
            </a:r>
            <a:r>
              <a:rPr lang="zh-CN" altLang="en-US" sz="2800" dirty="0" smtClean="0">
                <a:solidFill>
                  <a:srgbClr val="FDB813"/>
                </a:solidFill>
                <a:latin typeface="Kozuka Gothic Pr6N M" panose="020B0700000000000000" pitchFamily="34" charset="-128"/>
                <a:ea typeface="Kozuka Gothic Pr6N M" panose="020B0700000000000000" pitchFamily="34" charset="-128"/>
              </a:rPr>
              <a:t>观察学习</a:t>
            </a:r>
            <a:endParaRPr lang="en-US" altLang="zh-CN" sz="2800" dirty="0" smtClean="0">
              <a:solidFill>
                <a:srgbClr val="FDB813"/>
              </a:solidFill>
              <a:latin typeface="Kozuka Gothic Pr6N M" panose="020B0700000000000000" pitchFamily="34" charset="-128"/>
              <a:ea typeface="Kozuka Gothic Pr6N M" panose="020B0700000000000000" pitchFamily="34" charset="-128"/>
            </a:endParaRPr>
          </a:p>
        </p:txBody>
      </p:sp>
      <p:sp>
        <p:nvSpPr>
          <p:cNvPr id="29" name="文本框 28"/>
          <p:cNvSpPr txBox="1"/>
          <p:nvPr/>
        </p:nvSpPr>
        <p:spPr>
          <a:xfrm>
            <a:off x="1484708" y="1810243"/>
            <a:ext cx="4310743" cy="1200329"/>
          </a:xfrm>
          <a:prstGeom prst="rect">
            <a:avLst/>
          </a:prstGeom>
          <a:noFill/>
        </p:spPr>
        <p:txBody>
          <a:bodyPr wrap="square" rtlCol="0">
            <a:spAutoFit/>
          </a:bodyPr>
          <a:lstStyle/>
          <a:p>
            <a:r>
              <a:rPr lang="zh-CN" altLang="en-US" dirty="0" smtClean="0">
                <a:solidFill>
                  <a:prstClr val="white"/>
                </a:solidFill>
                <a:latin typeface="Ebrima" panose="02000000000000000000" pitchFamily="2" charset="0"/>
                <a:ea typeface="Ebrima" panose="02000000000000000000" pitchFamily="2" charset="0"/>
                <a:cs typeface="Ebrima" panose="02000000000000000000" pitchFamily="2" charset="0"/>
              </a:rPr>
              <a:t>        “观察学习”是</a:t>
            </a:r>
            <a:r>
              <a:rPr lang="zh-CN" altLang="en-US" dirty="0">
                <a:solidFill>
                  <a:prstClr val="white"/>
                </a:solidFill>
                <a:latin typeface="Ebrima" panose="02000000000000000000" pitchFamily="2" charset="0"/>
                <a:ea typeface="Ebrima" panose="02000000000000000000" pitchFamily="2" charset="0"/>
                <a:cs typeface="Ebrima" panose="02000000000000000000" pitchFamily="2" charset="0"/>
              </a:rPr>
              <a:t>人类学习的本质</a:t>
            </a:r>
            <a:r>
              <a:rPr lang="zh-CN" altLang="en-US" dirty="0" smtClean="0">
                <a:solidFill>
                  <a:prstClr val="white"/>
                </a:solidFill>
                <a:latin typeface="Ebrima" panose="02000000000000000000" pitchFamily="2" charset="0"/>
                <a:ea typeface="Ebrima" panose="02000000000000000000" pitchFamily="2" charset="0"/>
                <a:cs typeface="Ebrima" panose="02000000000000000000" pitchFamily="2" charset="0"/>
              </a:rPr>
              <a:t>。观察学习</a:t>
            </a:r>
            <a:r>
              <a:rPr lang="zh-CN" altLang="en-US" dirty="0">
                <a:solidFill>
                  <a:prstClr val="white"/>
                </a:solidFill>
                <a:latin typeface="Ebrima" panose="02000000000000000000" pitchFamily="2" charset="0"/>
                <a:ea typeface="Ebrima" panose="02000000000000000000" pitchFamily="2" charset="0"/>
                <a:cs typeface="Ebrima" panose="02000000000000000000" pitchFamily="2" charset="0"/>
              </a:rPr>
              <a:t>是指个体通过观察榜样在应对外在刺激时的反应及其受到的强化而完成的完成学习的过程。</a:t>
            </a:r>
            <a:endParaRPr lang="zh-CN" altLang="en-US"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31" name="文本框 30"/>
          <p:cNvSpPr txBox="1"/>
          <p:nvPr/>
        </p:nvSpPr>
        <p:spPr>
          <a:xfrm>
            <a:off x="1471841" y="4177431"/>
            <a:ext cx="6496504" cy="1200329"/>
          </a:xfrm>
          <a:prstGeom prst="rect">
            <a:avLst/>
          </a:prstGeom>
          <a:noFill/>
        </p:spPr>
        <p:txBody>
          <a:bodyPr wrap="square" rtlCol="0">
            <a:spAutoFit/>
          </a:bodyPr>
          <a:lstStyle/>
          <a:p>
            <a:r>
              <a:rPr lang="zh-CN" altLang="en-US" dirty="0" smtClean="0">
                <a:solidFill>
                  <a:prstClr val="white"/>
                </a:solidFill>
                <a:latin typeface="Ebrima" panose="02000000000000000000" pitchFamily="2" charset="0"/>
                <a:ea typeface="Ebrima" panose="02000000000000000000" pitchFamily="2" charset="0"/>
                <a:cs typeface="Ebrima" panose="02000000000000000000" pitchFamily="2" charset="0"/>
              </a:rPr>
              <a:t>        你</a:t>
            </a:r>
            <a:r>
              <a:rPr lang="zh-CN" altLang="en-US" dirty="0">
                <a:solidFill>
                  <a:prstClr val="white"/>
                </a:solidFill>
                <a:latin typeface="Ebrima" panose="02000000000000000000" pitchFamily="2" charset="0"/>
                <a:ea typeface="Ebrima" panose="02000000000000000000" pitchFamily="2" charset="0"/>
                <a:cs typeface="Ebrima" panose="02000000000000000000" pitchFamily="2" charset="0"/>
              </a:rPr>
              <a:t>在图书馆中，就是先对学霸进行观察学习，然后自己通过这种方法取得较好成效即获得正强化后，转化为“经验学习”</a:t>
            </a:r>
            <a:r>
              <a:rPr lang="zh-CN" altLang="en-US" dirty="0" smtClean="0">
                <a:solidFill>
                  <a:prstClr val="white"/>
                </a:solidFill>
                <a:latin typeface="Ebrima" panose="02000000000000000000" pitchFamily="2" charset="0"/>
                <a:ea typeface="Ebrima" panose="02000000000000000000" pitchFamily="2" charset="0"/>
                <a:cs typeface="Ebrima" panose="02000000000000000000" pitchFamily="2" charset="0"/>
              </a:rPr>
              <a:t>。在</a:t>
            </a:r>
            <a:r>
              <a:rPr lang="zh-CN" altLang="en-US" dirty="0">
                <a:solidFill>
                  <a:prstClr val="white"/>
                </a:solidFill>
                <a:latin typeface="Ebrima" panose="02000000000000000000" pitchFamily="2" charset="0"/>
                <a:ea typeface="Ebrima" panose="02000000000000000000" pitchFamily="2" charset="0"/>
                <a:cs typeface="Ebrima" panose="02000000000000000000" pitchFamily="2" charset="0"/>
              </a:rPr>
              <a:t>家里（宿舍），</a:t>
            </a:r>
            <a:r>
              <a:rPr lang="zh-CN" altLang="en-US" dirty="0" smtClean="0">
                <a:solidFill>
                  <a:prstClr val="white"/>
                </a:solidFill>
                <a:latin typeface="Ebrima" panose="02000000000000000000" pitchFamily="2" charset="0"/>
                <a:ea typeface="Ebrima" panose="02000000000000000000" pitchFamily="2" charset="0"/>
                <a:cs typeface="Ebrima" panose="02000000000000000000" pitchFamily="2" charset="0"/>
              </a:rPr>
              <a:t>你很难有</a:t>
            </a:r>
            <a:r>
              <a:rPr lang="zh-CN" altLang="en-US" dirty="0">
                <a:solidFill>
                  <a:prstClr val="white"/>
                </a:solidFill>
                <a:latin typeface="Ebrima" panose="02000000000000000000" pitchFamily="2" charset="0"/>
                <a:ea typeface="Ebrima" panose="02000000000000000000" pitchFamily="2" charset="0"/>
                <a:cs typeface="Ebrima" panose="02000000000000000000" pitchFamily="2" charset="0"/>
              </a:rPr>
              <a:t>一个</a:t>
            </a:r>
            <a:r>
              <a:rPr lang="zh-CN" altLang="en-US" dirty="0" smtClean="0">
                <a:solidFill>
                  <a:prstClr val="white"/>
                </a:solidFill>
                <a:latin typeface="Ebrima" panose="02000000000000000000" pitchFamily="2" charset="0"/>
                <a:ea typeface="Ebrima" panose="02000000000000000000" pitchFamily="2" charset="0"/>
                <a:cs typeface="Ebrima" panose="02000000000000000000" pitchFamily="2" charset="0"/>
              </a:rPr>
              <a:t>好的</a:t>
            </a:r>
            <a:r>
              <a:rPr lang="en-US" altLang="zh-CN" dirty="0" smtClean="0">
                <a:solidFill>
                  <a:prstClr val="white"/>
                </a:solidFill>
                <a:latin typeface="Ebrima" panose="02000000000000000000" pitchFamily="2" charset="0"/>
                <a:ea typeface="Ebrima" panose="02000000000000000000" pitchFamily="2" charset="0"/>
                <a:cs typeface="Ebrima" panose="02000000000000000000" pitchFamily="2" charset="0"/>
              </a:rPr>
              <a:t>“</a:t>
            </a:r>
            <a:r>
              <a:rPr lang="zh-CN" altLang="en-US" dirty="0" smtClean="0">
                <a:solidFill>
                  <a:prstClr val="white"/>
                </a:solidFill>
                <a:latin typeface="Ebrima" panose="02000000000000000000" pitchFamily="2" charset="0"/>
                <a:ea typeface="Ebrima" panose="02000000000000000000" pitchFamily="2" charset="0"/>
                <a:cs typeface="Ebrima" panose="02000000000000000000" pitchFamily="2" charset="0"/>
              </a:rPr>
              <a:t>榜样</a:t>
            </a:r>
            <a:r>
              <a:rPr lang="en-US" altLang="zh-CN" dirty="0" smtClean="0">
                <a:solidFill>
                  <a:prstClr val="white"/>
                </a:solidFill>
                <a:latin typeface="Ebrima" panose="02000000000000000000" pitchFamily="2" charset="0"/>
                <a:ea typeface="Ebrima" panose="02000000000000000000" pitchFamily="2" charset="0"/>
                <a:cs typeface="Ebrima" panose="02000000000000000000" pitchFamily="2" charset="0"/>
              </a:rPr>
              <a:t>”</a:t>
            </a:r>
            <a:r>
              <a:rPr lang="zh-CN" altLang="en-US" dirty="0" smtClean="0">
                <a:solidFill>
                  <a:prstClr val="white"/>
                </a:solidFill>
                <a:latin typeface="Ebrima" panose="02000000000000000000" pitchFamily="2" charset="0"/>
                <a:ea typeface="Ebrima" panose="02000000000000000000" pitchFamily="2" charset="0"/>
                <a:cs typeface="Ebrima" panose="02000000000000000000" pitchFamily="2" charset="0"/>
              </a:rPr>
              <a:t>（甚至有时候还是提供</a:t>
            </a:r>
            <a:r>
              <a:rPr lang="zh-CN" altLang="en-US" dirty="0">
                <a:solidFill>
                  <a:prstClr val="white"/>
                </a:solidFill>
                <a:latin typeface="Ebrima" panose="02000000000000000000" pitchFamily="2" charset="0"/>
                <a:ea typeface="Ebrima" panose="02000000000000000000" pitchFamily="2" charset="0"/>
                <a:cs typeface="Ebrima" panose="02000000000000000000" pitchFamily="2" charset="0"/>
              </a:rPr>
              <a:t>负强化的对象），因此难以取得良好的学习效率。</a:t>
            </a:r>
            <a:endParaRPr lang="zh-CN" altLang="en-US"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609233519"/>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14:presetBounceEnd="10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10000">
                                          <p:cBhvr additive="base">
                                            <p:cTn id="7" dur="500" fill="hold"/>
                                            <p:tgtEl>
                                              <p:spTgt spid="23"/>
                                            </p:tgtEl>
                                            <p:attrNameLst>
                                              <p:attrName>ppt_x</p:attrName>
                                            </p:attrNameLst>
                                          </p:cBhvr>
                                          <p:tavLst>
                                            <p:tav tm="0">
                                              <p:val>
                                                <p:strVal val="1+#ppt_w/2"/>
                                              </p:val>
                                            </p:tav>
                                            <p:tav tm="100000">
                                              <p:val>
                                                <p:strVal val="#ppt_x"/>
                                              </p:val>
                                            </p:tav>
                                          </p:tavLst>
                                        </p:anim>
                                        <p:anim calcmode="lin" valueType="num" p14:bounceEnd="10000">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14:presetBounceEnd="30000">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14:bounceEnd="30000">
                                          <p:cBhvr additive="base">
                                            <p:cTn id="11" dur="500" fill="hold"/>
                                            <p:tgtEl>
                                              <p:spTgt spid="10"/>
                                            </p:tgtEl>
                                            <p:attrNameLst>
                                              <p:attrName>ppt_x</p:attrName>
                                            </p:attrNameLst>
                                          </p:cBhvr>
                                          <p:tavLst>
                                            <p:tav tm="0">
                                              <p:val>
                                                <p:strVal val="1+#ppt_w/2"/>
                                              </p:val>
                                            </p:tav>
                                            <p:tav tm="100000">
                                              <p:val>
                                                <p:strVal val="#ppt_x"/>
                                              </p:val>
                                            </p:tav>
                                          </p:tavLst>
                                        </p:anim>
                                        <p:anim calcmode="lin" valueType="num" p14:bounceEnd="30000">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14:presetBounceEnd="30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30000">
                                          <p:cBhvr additive="base">
                                            <p:cTn id="15" dur="500" fill="hold"/>
                                            <p:tgtEl>
                                              <p:spTgt spid="13"/>
                                            </p:tgtEl>
                                            <p:attrNameLst>
                                              <p:attrName>ppt_x</p:attrName>
                                            </p:attrNameLst>
                                          </p:cBhvr>
                                          <p:tavLst>
                                            <p:tav tm="0">
                                              <p:val>
                                                <p:strVal val="1+#ppt_w/2"/>
                                              </p:val>
                                            </p:tav>
                                            <p:tav tm="100000">
                                              <p:val>
                                                <p:strVal val="#ppt_x"/>
                                              </p:val>
                                            </p:tav>
                                          </p:tavLst>
                                        </p:anim>
                                        <p:anim calcmode="lin" valueType="num" p14:bounceEnd="30000">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900"/>
                                </p:stCondLst>
                                <p:childTnLst>
                                  <p:par>
                                    <p:cTn id="18" presetID="1"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par>
                              <p:cTn id="20" fill="hold">
                                <p:stCondLst>
                                  <p:cond delay="900"/>
                                </p:stCondLst>
                                <p:childTnLst>
                                  <p:par>
                                    <p:cTn id="21" presetID="12" presetClass="entr" presetSubtype="4" fill="hold" grpId="0" nodeType="afterEffect">
                                      <p:stCondLst>
                                        <p:cond delay="0"/>
                                      </p:stCondLst>
                                      <p:iterate type="lt">
                                        <p:tmPct val="5000"/>
                                      </p:iterate>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350"/>
                                            <p:tgtEl>
                                              <p:spTgt spid="28"/>
                                            </p:tgtEl>
                                            <p:attrNameLst>
                                              <p:attrName>ppt_y</p:attrName>
                                            </p:attrNameLst>
                                          </p:cBhvr>
                                          <p:tavLst>
                                            <p:tav tm="0">
                                              <p:val>
                                                <p:strVal val="#ppt_y+#ppt_h*1.125000"/>
                                              </p:val>
                                            </p:tav>
                                            <p:tav tm="100000">
                                              <p:val>
                                                <p:strVal val="#ppt_y"/>
                                              </p:val>
                                            </p:tav>
                                          </p:tavLst>
                                        </p:anim>
                                        <p:animEffect transition="in" filter="wipe(up)">
                                          <p:cBhvr>
                                            <p:cTn id="24" dur="350"/>
                                            <p:tgtEl>
                                              <p:spTgt spid="28"/>
                                            </p:tgtEl>
                                          </p:cBhvr>
                                        </p:animEffect>
                                      </p:childTnLst>
                                    </p:cTn>
                                  </p:par>
                                </p:childTnLst>
                              </p:cTn>
                            </p:par>
                            <p:par>
                              <p:cTn id="25" fill="hold">
                                <p:stCondLst>
                                  <p:cond delay="1303"/>
                                </p:stCondLst>
                                <p:childTnLst>
                                  <p:par>
                                    <p:cTn id="26" presetID="22" presetClass="entr" presetSubtype="4"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350"/>
                                            <p:tgtEl>
                                              <p:spTgt spid="29"/>
                                            </p:tgtEl>
                                          </p:cBhvr>
                                        </p:animEffect>
                                      </p:childTnLst>
                                    </p:cTn>
                                  </p:par>
                                </p:childTnLst>
                              </p:cTn>
                            </p:par>
                            <p:par>
                              <p:cTn id="29" fill="hold">
                                <p:stCondLst>
                                  <p:cond delay="1652"/>
                                </p:stCondLst>
                                <p:childTnLst>
                                  <p:par>
                                    <p:cTn id="30" presetID="22" presetClass="entr" presetSubtype="4"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3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P spid="13" grpId="0" animBg="1"/>
          <p:bldP spid="27" grpId="0" animBg="1"/>
          <p:bldP spid="28" grpId="0"/>
          <p:bldP spid="29"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900"/>
                                </p:stCondLst>
                                <p:childTnLst>
                                  <p:par>
                                    <p:cTn id="18" presetID="1"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par>
                              <p:cTn id="20" fill="hold">
                                <p:stCondLst>
                                  <p:cond delay="900"/>
                                </p:stCondLst>
                                <p:childTnLst>
                                  <p:par>
                                    <p:cTn id="21" presetID="12" presetClass="entr" presetSubtype="4" fill="hold" grpId="0" nodeType="afterEffect">
                                      <p:stCondLst>
                                        <p:cond delay="0"/>
                                      </p:stCondLst>
                                      <p:iterate type="lt">
                                        <p:tmPct val="5000"/>
                                      </p:iterate>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350"/>
                                            <p:tgtEl>
                                              <p:spTgt spid="28"/>
                                            </p:tgtEl>
                                            <p:attrNameLst>
                                              <p:attrName>ppt_y</p:attrName>
                                            </p:attrNameLst>
                                          </p:cBhvr>
                                          <p:tavLst>
                                            <p:tav tm="0">
                                              <p:val>
                                                <p:strVal val="#ppt_y+#ppt_h*1.125000"/>
                                              </p:val>
                                            </p:tav>
                                            <p:tav tm="100000">
                                              <p:val>
                                                <p:strVal val="#ppt_y"/>
                                              </p:val>
                                            </p:tav>
                                          </p:tavLst>
                                        </p:anim>
                                        <p:animEffect transition="in" filter="wipe(up)">
                                          <p:cBhvr>
                                            <p:cTn id="24" dur="350"/>
                                            <p:tgtEl>
                                              <p:spTgt spid="28"/>
                                            </p:tgtEl>
                                          </p:cBhvr>
                                        </p:animEffect>
                                      </p:childTnLst>
                                    </p:cTn>
                                  </p:par>
                                </p:childTnLst>
                              </p:cTn>
                            </p:par>
                            <p:par>
                              <p:cTn id="25" fill="hold">
                                <p:stCondLst>
                                  <p:cond delay="1303"/>
                                </p:stCondLst>
                                <p:childTnLst>
                                  <p:par>
                                    <p:cTn id="26" presetID="22" presetClass="entr" presetSubtype="4"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350"/>
                                            <p:tgtEl>
                                              <p:spTgt spid="29"/>
                                            </p:tgtEl>
                                          </p:cBhvr>
                                        </p:animEffect>
                                      </p:childTnLst>
                                    </p:cTn>
                                  </p:par>
                                </p:childTnLst>
                              </p:cTn>
                            </p:par>
                            <p:par>
                              <p:cTn id="29" fill="hold">
                                <p:stCondLst>
                                  <p:cond delay="1652"/>
                                </p:stCondLst>
                                <p:childTnLst>
                                  <p:par>
                                    <p:cTn id="30" presetID="22" presetClass="entr" presetSubtype="4"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3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P spid="13" grpId="0" animBg="1"/>
          <p:bldP spid="27" grpId="0" animBg="1"/>
          <p:bldP spid="28" grpId="0"/>
          <p:bldP spid="29" grpId="0"/>
          <p:bldP spid="31"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F3484"/>
        </a:solidFill>
        <a:effectLst/>
      </p:bgPr>
    </p:bg>
    <p:spTree>
      <p:nvGrpSpPr>
        <p:cNvPr id="1" name=""/>
        <p:cNvGrpSpPr/>
        <p:nvPr/>
      </p:nvGrpSpPr>
      <p:grpSpPr>
        <a:xfrm>
          <a:off x="0" y="0"/>
          <a:ext cx="0" cy="0"/>
          <a:chOff x="0" y="0"/>
          <a:chExt cx="0" cy="0"/>
        </a:xfrm>
      </p:grpSpPr>
      <p:sp>
        <p:nvSpPr>
          <p:cNvPr id="19" name="任意多边形 18"/>
          <p:cNvSpPr/>
          <p:nvPr/>
        </p:nvSpPr>
        <p:spPr>
          <a:xfrm>
            <a:off x="-1" y="4644570"/>
            <a:ext cx="1364344" cy="2224314"/>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1364342" y="5126718"/>
            <a:ext cx="1364344" cy="1742167"/>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2728685" y="5417004"/>
            <a:ext cx="1364344" cy="1451881"/>
          </a:xfrm>
          <a:custGeom>
            <a:avLst/>
            <a:gdLst>
              <a:gd name="connsiteX0" fmla="*/ 682172 w 1364344"/>
              <a:gd name="connsiteY0" fmla="*/ 0 h 1451881"/>
              <a:gd name="connsiteX1" fmla="*/ 1364344 w 1364344"/>
              <a:gd name="connsiteY1" fmla="*/ 682172 h 1451881"/>
              <a:gd name="connsiteX2" fmla="*/ 1364344 w 1364344"/>
              <a:gd name="connsiteY2" fmla="*/ 1451881 h 1451881"/>
              <a:gd name="connsiteX3" fmla="*/ 0 w 1364344"/>
              <a:gd name="connsiteY3" fmla="*/ 1451881 h 1451881"/>
              <a:gd name="connsiteX4" fmla="*/ 0 w 1364344"/>
              <a:gd name="connsiteY4" fmla="*/ 682172 h 1451881"/>
              <a:gd name="connsiteX5" fmla="*/ 682172 w 1364344"/>
              <a:gd name="connsiteY5" fmla="*/ 0 h 145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451881">
                <a:moveTo>
                  <a:pt x="682172" y="0"/>
                </a:moveTo>
                <a:cubicBezTo>
                  <a:pt x="1058925" y="0"/>
                  <a:pt x="1364344" y="305419"/>
                  <a:pt x="1364344" y="682172"/>
                </a:cubicBezTo>
                <a:lnTo>
                  <a:pt x="1364344" y="1451881"/>
                </a:lnTo>
                <a:lnTo>
                  <a:pt x="0" y="1451881"/>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4093029" y="4879974"/>
            <a:ext cx="1364345" cy="198891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5457373" y="5188402"/>
            <a:ext cx="1364343" cy="1680482"/>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6821714" y="5126718"/>
            <a:ext cx="1364344" cy="1742167"/>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186057" y="4444546"/>
            <a:ext cx="1364344" cy="2424338"/>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9550400" y="5106308"/>
            <a:ext cx="1364344" cy="176257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0856685" y="4967968"/>
            <a:ext cx="1364344" cy="1900916"/>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3538" y="1568673"/>
            <a:ext cx="11496431" cy="1569660"/>
          </a:xfrm>
          <a:prstGeom prst="rect">
            <a:avLst/>
          </a:prstGeom>
          <a:noFill/>
        </p:spPr>
        <p:txBody>
          <a:bodyPr wrap="square" rtlCol="0">
            <a:spAutoFit/>
          </a:bodyPr>
          <a:lstStyle/>
          <a:p>
            <a:pPr algn="ctr"/>
            <a:r>
              <a:rPr lang="zh-CN" altLang="en-US" sz="9600" dirty="0" smtClean="0">
                <a:solidFill>
                  <a:schemeClr val="bg1"/>
                </a:solidFill>
                <a:latin typeface="Ebrima" panose="02000000000000000000" pitchFamily="2" charset="0"/>
                <a:cs typeface="Ebrima" panose="02000000000000000000" pitchFamily="2" charset="0"/>
              </a:rPr>
              <a:t>给予自己最好的环境</a:t>
            </a:r>
            <a:endParaRPr lang="zh-CN" altLang="en-US" sz="9600" dirty="0">
              <a:solidFill>
                <a:schemeClr val="bg1"/>
              </a:solidFill>
              <a:latin typeface="Ebrima" panose="02000000000000000000" pitchFamily="2" charset="0"/>
              <a:cs typeface="Ebrima" panose="02000000000000000000" pitchFamily="2" charset="0"/>
            </a:endParaRPr>
          </a:p>
        </p:txBody>
      </p:sp>
      <p:sp>
        <p:nvSpPr>
          <p:cNvPr id="3" name="文本框 2"/>
          <p:cNvSpPr txBox="1"/>
          <p:nvPr/>
        </p:nvSpPr>
        <p:spPr>
          <a:xfrm>
            <a:off x="1914768" y="2984510"/>
            <a:ext cx="8886093" cy="830997"/>
          </a:xfrm>
          <a:prstGeom prst="rect">
            <a:avLst/>
          </a:prstGeom>
          <a:noFill/>
        </p:spPr>
        <p:txBody>
          <a:bodyPr wrap="square" rtlCol="0">
            <a:spAutoFit/>
          </a:bodyPr>
          <a:lstStyle/>
          <a:p>
            <a:pPr algn="ctr"/>
            <a:r>
              <a:rPr lang="zh-CN" altLang="en-US" sz="2400" dirty="0">
                <a:solidFill>
                  <a:schemeClr val="bg1"/>
                </a:solidFill>
                <a:latin typeface="Ebrima" panose="02000000000000000000" pitchFamily="2" charset="0"/>
                <a:cs typeface="Ebrima" panose="02000000000000000000" pitchFamily="2" charset="0"/>
              </a:rPr>
              <a:t>万事</a:t>
            </a:r>
            <a:r>
              <a:rPr lang="zh-CN" altLang="en-US" sz="2400" dirty="0" smtClean="0">
                <a:solidFill>
                  <a:schemeClr val="bg1"/>
                </a:solidFill>
                <a:latin typeface="Ebrima" panose="02000000000000000000" pitchFamily="2" charset="0"/>
                <a:cs typeface="Ebrima" panose="02000000000000000000" pitchFamily="2" charset="0"/>
              </a:rPr>
              <a:t>开头难，要想从重来不看书到爱好看书，最好的办法就是给自己一个自己无法拒绝的环境，让自己慢慢改变</a:t>
            </a:r>
            <a:endParaRPr lang="zh-CN" altLang="en-US" sz="2400" dirty="0">
              <a:solidFill>
                <a:schemeClr val="bg1"/>
              </a:solidFill>
              <a:latin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420664962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4801"/>
                            </p:stCondLst>
                            <p:childTnLst>
                              <p:par>
                                <p:cTn id="8" presetID="1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ppt_y</p:attrName>
                                        </p:attrNameLst>
                                      </p:cBhvr>
                                      <p:tavLst>
                                        <p:tav tm="0">
                                          <p:val>
                                            <p:strVal val="#ppt_y+#ppt_h*1.125000"/>
                                          </p:val>
                                        </p:tav>
                                        <p:tav tm="100000">
                                          <p:val>
                                            <p:strVal val="#ppt_y"/>
                                          </p:val>
                                        </p:tav>
                                      </p:tavLst>
                                    </p:anim>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F3484"/>
        </a:solidFill>
        <a:effectLst/>
      </p:bgPr>
    </p:bg>
    <p:spTree>
      <p:nvGrpSpPr>
        <p:cNvPr id="1" name=""/>
        <p:cNvGrpSpPr/>
        <p:nvPr/>
      </p:nvGrpSpPr>
      <p:grpSpPr>
        <a:xfrm>
          <a:off x="0" y="0"/>
          <a:ext cx="0" cy="0"/>
          <a:chOff x="0" y="0"/>
          <a:chExt cx="0" cy="0"/>
        </a:xfrm>
      </p:grpSpPr>
      <p:sp>
        <p:nvSpPr>
          <p:cNvPr id="8" name="矩形 7"/>
          <p:cNvSpPr/>
          <p:nvPr/>
        </p:nvSpPr>
        <p:spPr>
          <a:xfrm>
            <a:off x="1422400" y="687378"/>
            <a:ext cx="991474" cy="230832"/>
          </a:xfrm>
          <a:prstGeom prst="rect">
            <a:avLst/>
          </a:prstGeom>
        </p:spPr>
        <p:txBody>
          <a:bodyPr wrap="square">
            <a:spAutoFit/>
          </a:bodyPr>
          <a:lstStyle/>
          <a:p>
            <a:pPr lvl="0"/>
            <a:r>
              <a:rPr lang="en-US" altLang="zh-CN" sz="100" dirty="0">
                <a:solidFill>
                  <a:srgbClr val="6F3484"/>
                </a:solidFill>
              </a:rPr>
              <a:t>PPT</a:t>
            </a:r>
            <a:r>
              <a:rPr lang="zh-CN" altLang="en-US" sz="100" dirty="0">
                <a:solidFill>
                  <a:srgbClr val="6F3484"/>
                </a:solidFill>
              </a:rPr>
              <a:t>模板下载：</a:t>
            </a:r>
            <a:r>
              <a:rPr lang="en-US" altLang="zh-CN" sz="100" dirty="0">
                <a:solidFill>
                  <a:srgbClr val="6F3484"/>
                </a:solidFill>
              </a:rPr>
              <a:t>www.1ppt.com/moban/     </a:t>
            </a:r>
            <a:r>
              <a:rPr lang="zh-CN" altLang="en-US" sz="100" dirty="0">
                <a:solidFill>
                  <a:srgbClr val="6F3484"/>
                </a:solidFill>
              </a:rPr>
              <a:t>行业</a:t>
            </a:r>
            <a:r>
              <a:rPr lang="en-US" altLang="zh-CN" sz="100" dirty="0">
                <a:solidFill>
                  <a:srgbClr val="6F3484"/>
                </a:solidFill>
              </a:rPr>
              <a:t>PPT</a:t>
            </a:r>
            <a:r>
              <a:rPr lang="zh-CN" altLang="en-US" sz="100" dirty="0">
                <a:solidFill>
                  <a:srgbClr val="6F3484"/>
                </a:solidFill>
              </a:rPr>
              <a:t>模板：</a:t>
            </a:r>
            <a:r>
              <a:rPr lang="en-US" altLang="zh-CN" sz="100" dirty="0">
                <a:solidFill>
                  <a:srgbClr val="6F3484"/>
                </a:solidFill>
              </a:rPr>
              <a:t>www.1ppt.com/hangye/ </a:t>
            </a:r>
          </a:p>
          <a:p>
            <a:pPr lvl="0"/>
            <a:r>
              <a:rPr lang="zh-CN" altLang="en-US" sz="100" dirty="0">
                <a:solidFill>
                  <a:srgbClr val="6F3484"/>
                </a:solidFill>
              </a:rPr>
              <a:t>节日</a:t>
            </a:r>
            <a:r>
              <a:rPr lang="en-US" altLang="zh-CN" sz="100" dirty="0">
                <a:solidFill>
                  <a:srgbClr val="6F3484"/>
                </a:solidFill>
              </a:rPr>
              <a:t>PPT</a:t>
            </a:r>
            <a:r>
              <a:rPr lang="zh-CN" altLang="en-US" sz="100" dirty="0">
                <a:solidFill>
                  <a:srgbClr val="6F3484"/>
                </a:solidFill>
              </a:rPr>
              <a:t>模板：</a:t>
            </a:r>
            <a:r>
              <a:rPr lang="en-US" altLang="zh-CN" sz="100" dirty="0">
                <a:solidFill>
                  <a:srgbClr val="6F3484"/>
                </a:solidFill>
              </a:rPr>
              <a:t>www.1ppt.com/jieri/           PPT</a:t>
            </a:r>
            <a:r>
              <a:rPr lang="zh-CN" altLang="en-US" sz="100" dirty="0">
                <a:solidFill>
                  <a:srgbClr val="6F3484"/>
                </a:solidFill>
              </a:rPr>
              <a:t>素材下载：</a:t>
            </a:r>
            <a:r>
              <a:rPr lang="en-US" altLang="zh-CN" sz="100" dirty="0">
                <a:solidFill>
                  <a:srgbClr val="6F3484"/>
                </a:solidFill>
              </a:rPr>
              <a:t>www.1ppt.com/sucai/</a:t>
            </a:r>
          </a:p>
          <a:p>
            <a:pPr lvl="0"/>
            <a:r>
              <a:rPr lang="en-US" altLang="zh-CN" sz="100" dirty="0">
                <a:solidFill>
                  <a:srgbClr val="6F3484"/>
                </a:solidFill>
              </a:rPr>
              <a:t>PPT</a:t>
            </a:r>
            <a:r>
              <a:rPr lang="zh-CN" altLang="en-US" sz="100" dirty="0">
                <a:solidFill>
                  <a:srgbClr val="6F3484"/>
                </a:solidFill>
              </a:rPr>
              <a:t>背景图片：</a:t>
            </a:r>
            <a:r>
              <a:rPr lang="en-US" altLang="zh-CN" sz="100" dirty="0">
                <a:solidFill>
                  <a:srgbClr val="6F3484"/>
                </a:solidFill>
              </a:rPr>
              <a:t>www.1ppt.com/beijing/      PPT</a:t>
            </a:r>
            <a:r>
              <a:rPr lang="zh-CN" altLang="en-US" sz="100" dirty="0">
                <a:solidFill>
                  <a:srgbClr val="6F3484"/>
                </a:solidFill>
              </a:rPr>
              <a:t>图表下载：</a:t>
            </a:r>
            <a:r>
              <a:rPr lang="en-US" altLang="zh-CN" sz="100" dirty="0">
                <a:solidFill>
                  <a:srgbClr val="6F3484"/>
                </a:solidFill>
              </a:rPr>
              <a:t>www.1ppt.com/tubiao/      </a:t>
            </a:r>
          </a:p>
          <a:p>
            <a:pPr lvl="0"/>
            <a:r>
              <a:rPr lang="zh-CN" altLang="en-US" sz="100" dirty="0">
                <a:solidFill>
                  <a:srgbClr val="6F3484"/>
                </a:solidFill>
              </a:rPr>
              <a:t>优秀</a:t>
            </a:r>
            <a:r>
              <a:rPr lang="en-US" altLang="zh-CN" sz="100" dirty="0">
                <a:solidFill>
                  <a:srgbClr val="6F3484"/>
                </a:solidFill>
              </a:rPr>
              <a:t>PPT</a:t>
            </a:r>
            <a:r>
              <a:rPr lang="zh-CN" altLang="en-US" sz="100" dirty="0">
                <a:solidFill>
                  <a:srgbClr val="6F3484"/>
                </a:solidFill>
              </a:rPr>
              <a:t>下载：</a:t>
            </a:r>
            <a:r>
              <a:rPr lang="en-US" altLang="zh-CN" sz="100" dirty="0">
                <a:solidFill>
                  <a:srgbClr val="6F3484"/>
                </a:solidFill>
              </a:rPr>
              <a:t>www.1ppt.com/xiazai/        PPT</a:t>
            </a:r>
            <a:r>
              <a:rPr lang="zh-CN" altLang="en-US" sz="100" dirty="0">
                <a:solidFill>
                  <a:srgbClr val="6F3484"/>
                </a:solidFill>
              </a:rPr>
              <a:t>教程： </a:t>
            </a:r>
            <a:r>
              <a:rPr lang="en-US" altLang="zh-CN" sz="100" dirty="0">
                <a:solidFill>
                  <a:srgbClr val="6F3484"/>
                </a:solidFill>
              </a:rPr>
              <a:t>www.1ppt.com/powerpoint/      </a:t>
            </a:r>
          </a:p>
          <a:p>
            <a:pPr lvl="0"/>
            <a:r>
              <a:rPr lang="en-US" altLang="zh-CN" sz="100" dirty="0">
                <a:solidFill>
                  <a:srgbClr val="6F3484"/>
                </a:solidFill>
              </a:rPr>
              <a:t>Word</a:t>
            </a:r>
            <a:r>
              <a:rPr lang="zh-CN" altLang="en-US" sz="100" dirty="0">
                <a:solidFill>
                  <a:srgbClr val="6F3484"/>
                </a:solidFill>
              </a:rPr>
              <a:t>教程： </a:t>
            </a:r>
            <a:r>
              <a:rPr lang="en-US" altLang="zh-CN" sz="100" dirty="0">
                <a:solidFill>
                  <a:srgbClr val="6F3484"/>
                </a:solidFill>
              </a:rPr>
              <a:t>www.1ppt.com/word/              Excel</a:t>
            </a:r>
            <a:r>
              <a:rPr lang="zh-CN" altLang="en-US" sz="100" dirty="0">
                <a:solidFill>
                  <a:srgbClr val="6F3484"/>
                </a:solidFill>
              </a:rPr>
              <a:t>教程：</a:t>
            </a:r>
            <a:r>
              <a:rPr lang="en-US" altLang="zh-CN" sz="100" dirty="0">
                <a:solidFill>
                  <a:srgbClr val="6F3484"/>
                </a:solidFill>
              </a:rPr>
              <a:t>www.1ppt.com/excel/  </a:t>
            </a:r>
          </a:p>
          <a:p>
            <a:pPr lvl="0"/>
            <a:r>
              <a:rPr lang="zh-CN" altLang="en-US" sz="100" dirty="0">
                <a:solidFill>
                  <a:srgbClr val="6F3484"/>
                </a:solidFill>
              </a:rPr>
              <a:t>资料下载：</a:t>
            </a:r>
            <a:r>
              <a:rPr lang="en-US" altLang="zh-CN" sz="100" dirty="0">
                <a:solidFill>
                  <a:srgbClr val="6F3484"/>
                </a:solidFill>
              </a:rPr>
              <a:t>www.1ppt.com/ziliao/                PPT</a:t>
            </a:r>
            <a:r>
              <a:rPr lang="zh-CN" altLang="en-US" sz="100" dirty="0">
                <a:solidFill>
                  <a:srgbClr val="6F3484"/>
                </a:solidFill>
              </a:rPr>
              <a:t>课件下载：</a:t>
            </a:r>
            <a:r>
              <a:rPr lang="en-US" altLang="zh-CN" sz="100" dirty="0">
                <a:solidFill>
                  <a:srgbClr val="6F3484"/>
                </a:solidFill>
              </a:rPr>
              <a:t>www.1ppt.com/kejian/ </a:t>
            </a:r>
          </a:p>
          <a:p>
            <a:pPr lvl="0"/>
            <a:r>
              <a:rPr lang="zh-CN" altLang="en-US" sz="100" dirty="0">
                <a:solidFill>
                  <a:srgbClr val="6F3484"/>
                </a:solidFill>
              </a:rPr>
              <a:t>范文下载：</a:t>
            </a:r>
            <a:r>
              <a:rPr lang="en-US" altLang="zh-CN" sz="100" dirty="0">
                <a:solidFill>
                  <a:srgbClr val="6F3484"/>
                </a:solidFill>
              </a:rPr>
              <a:t>www.1ppt.com/fanwen/             </a:t>
            </a:r>
            <a:r>
              <a:rPr lang="zh-CN" altLang="en-US" sz="100" dirty="0">
                <a:solidFill>
                  <a:srgbClr val="6F3484"/>
                </a:solidFill>
              </a:rPr>
              <a:t>试卷下载：</a:t>
            </a:r>
            <a:r>
              <a:rPr lang="en-US" altLang="zh-CN" sz="100" dirty="0">
                <a:solidFill>
                  <a:srgbClr val="6F3484"/>
                </a:solidFill>
              </a:rPr>
              <a:t>www.1ppt.com/shiti/  </a:t>
            </a:r>
          </a:p>
          <a:p>
            <a:pPr lvl="0"/>
            <a:r>
              <a:rPr lang="zh-CN" altLang="en-US" sz="100" dirty="0">
                <a:solidFill>
                  <a:srgbClr val="6F3484"/>
                </a:solidFill>
              </a:rPr>
              <a:t>教案下载：</a:t>
            </a:r>
            <a:r>
              <a:rPr lang="en-US" altLang="zh-CN" sz="100" dirty="0">
                <a:solidFill>
                  <a:srgbClr val="6F3484"/>
                </a:solidFill>
              </a:rPr>
              <a:t>www.1ppt.com/jiaoan/  </a:t>
            </a:r>
            <a:r>
              <a:rPr lang="en-US" altLang="zh-CN" sz="100" dirty="0" smtClean="0">
                <a:solidFill>
                  <a:srgbClr val="6F3484"/>
                </a:solidFill>
              </a:rPr>
              <a:t>      PPT</a:t>
            </a:r>
            <a:r>
              <a:rPr lang="zh-CN" altLang="en-US" sz="100" dirty="0" smtClean="0">
                <a:solidFill>
                  <a:srgbClr val="6F3484"/>
                </a:solidFill>
              </a:rPr>
              <a:t>论坛：</a:t>
            </a:r>
            <a:r>
              <a:rPr lang="en-US" altLang="zh-CN" sz="100" dirty="0" smtClean="0">
                <a:solidFill>
                  <a:srgbClr val="6F3484"/>
                </a:solidFill>
              </a:rPr>
              <a:t>www.1ppt.cn</a:t>
            </a:r>
            <a:endParaRPr lang="en-US" altLang="zh-CN" sz="100" dirty="0">
              <a:solidFill>
                <a:srgbClr val="6F3484"/>
              </a:solidFill>
            </a:endParaRPr>
          </a:p>
          <a:p>
            <a:pPr lvl="0"/>
            <a:r>
              <a:rPr lang="en-US" altLang="zh-CN" sz="100" dirty="0">
                <a:solidFill>
                  <a:srgbClr val="6F3484"/>
                </a:solidFill>
              </a:rPr>
              <a:t> </a:t>
            </a:r>
            <a:endParaRPr lang="zh-CN" altLang="en-US" sz="100" dirty="0">
              <a:solidFill>
                <a:srgbClr val="6F3484"/>
              </a:solidFill>
            </a:endParaRPr>
          </a:p>
        </p:txBody>
      </p:sp>
      <p:sp>
        <p:nvSpPr>
          <p:cNvPr id="40" name="PA_任意多边形 39"/>
          <p:cNvSpPr/>
          <p:nvPr>
            <p:custDataLst>
              <p:tags r:id="rId1"/>
            </p:custDataLst>
          </p:nvPr>
        </p:nvSpPr>
        <p:spPr>
          <a:xfrm rot="2115011">
            <a:off x="11298755" y="981051"/>
            <a:ext cx="1456827" cy="1490157"/>
          </a:xfrm>
          <a:custGeom>
            <a:avLst/>
            <a:gdLst>
              <a:gd name="connsiteX0" fmla="*/ 351533 w 1456827"/>
              <a:gd name="connsiteY0" fmla="*/ 31681 h 1490157"/>
              <a:gd name="connsiteX1" fmla="*/ 403681 w 1456827"/>
              <a:gd name="connsiteY1" fmla="*/ 0 h 1490157"/>
              <a:gd name="connsiteX2" fmla="*/ 1456827 w 1456827"/>
              <a:gd name="connsiteY2" fmla="*/ 1490157 h 1490157"/>
              <a:gd name="connsiteX3" fmla="*/ 797323 w 1456827"/>
              <a:gd name="connsiteY3" fmla="*/ 1490157 h 1490157"/>
              <a:gd name="connsiteX4" fmla="*/ 0 w 1456827"/>
              <a:gd name="connsiteY4" fmla="*/ 692834 h 1490157"/>
              <a:gd name="connsiteX5" fmla="*/ 351533 w 1456827"/>
              <a:gd name="connsiteY5" fmla="*/ 31681 h 149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27" h="1490157">
                <a:moveTo>
                  <a:pt x="351533" y="31681"/>
                </a:moveTo>
                <a:lnTo>
                  <a:pt x="403681" y="0"/>
                </a:lnTo>
                <a:lnTo>
                  <a:pt x="1456827" y="1490157"/>
                </a:lnTo>
                <a:lnTo>
                  <a:pt x="797323" y="1490157"/>
                </a:lnTo>
                <a:cubicBezTo>
                  <a:pt x="356974" y="1490157"/>
                  <a:pt x="0" y="1133183"/>
                  <a:pt x="0" y="692834"/>
                </a:cubicBezTo>
                <a:cubicBezTo>
                  <a:pt x="0" y="417616"/>
                  <a:pt x="139443" y="174966"/>
                  <a:pt x="351533" y="31681"/>
                </a:cubicBezTo>
                <a:close/>
              </a:path>
            </a:pathLst>
          </a:custGeom>
          <a:solidFill>
            <a:srgbClr val="5F2D71">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custDataLst>
              <p:tags r:id="rId2"/>
            </p:custDataLst>
          </p:nvPr>
        </p:nvSpPr>
        <p:spPr>
          <a:xfrm rot="2414190">
            <a:off x="-645179" y="1198771"/>
            <a:ext cx="10827410" cy="3031252"/>
          </a:xfrm>
          <a:custGeom>
            <a:avLst/>
            <a:gdLst>
              <a:gd name="connsiteX0" fmla="*/ 0 w 10827410"/>
              <a:gd name="connsiteY0" fmla="*/ 2522020 h 3031252"/>
              <a:gd name="connsiteX1" fmla="*/ 2980554 w 10827410"/>
              <a:gd name="connsiteY1" fmla="*/ 0 h 3031252"/>
              <a:gd name="connsiteX2" fmla="*/ 9311784 w 10827410"/>
              <a:gd name="connsiteY2" fmla="*/ 0 h 3031252"/>
              <a:gd name="connsiteX3" fmla="*/ 10827410 w 10827410"/>
              <a:gd name="connsiteY3" fmla="*/ 1515626 h 3031252"/>
              <a:gd name="connsiteX4" fmla="*/ 9311784 w 10827410"/>
              <a:gd name="connsiteY4" fmla="*/ 3031252 h 3031252"/>
              <a:gd name="connsiteX5" fmla="*/ 962728 w 10827410"/>
              <a:gd name="connsiteY5" fmla="*/ 3031252 h 3031252"/>
              <a:gd name="connsiteX6" fmla="*/ 441605 w 10827410"/>
              <a:gd name="connsiteY6" fmla="*/ 2939284 h 3031252"/>
              <a:gd name="connsiteX7" fmla="*/ 295329 w 10827410"/>
              <a:gd name="connsiteY7" fmla="*/ 2871043 h 303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7410" h="3031252">
                <a:moveTo>
                  <a:pt x="0" y="2522020"/>
                </a:moveTo>
                <a:lnTo>
                  <a:pt x="2980554" y="0"/>
                </a:lnTo>
                <a:lnTo>
                  <a:pt x="9311784" y="0"/>
                </a:lnTo>
                <a:cubicBezTo>
                  <a:pt x="10148841" y="0"/>
                  <a:pt x="10827410" y="678569"/>
                  <a:pt x="10827410" y="1515626"/>
                </a:cubicBezTo>
                <a:cubicBezTo>
                  <a:pt x="10827410" y="2352683"/>
                  <a:pt x="10148841" y="3031252"/>
                  <a:pt x="9311784" y="3031252"/>
                </a:cubicBezTo>
                <a:lnTo>
                  <a:pt x="962728" y="3031252"/>
                </a:lnTo>
                <a:cubicBezTo>
                  <a:pt x="779622" y="3031252"/>
                  <a:pt x="604100" y="2998782"/>
                  <a:pt x="441605" y="2939284"/>
                </a:cubicBezTo>
                <a:lnTo>
                  <a:pt x="295329" y="287104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custDataLst>
              <p:tags r:id="rId3"/>
            </p:custDataLst>
          </p:nvPr>
        </p:nvSpPr>
        <p:spPr>
          <a:xfrm rot="2414190">
            <a:off x="-1035201" y="1910612"/>
            <a:ext cx="5630845" cy="1220856"/>
          </a:xfrm>
          <a:custGeom>
            <a:avLst/>
            <a:gdLst>
              <a:gd name="connsiteX0" fmla="*/ 0 w 5630845"/>
              <a:gd name="connsiteY0" fmla="*/ 49554 h 1220856"/>
              <a:gd name="connsiteX1" fmla="*/ 2917 w 5630845"/>
              <a:gd name="connsiteY1" fmla="*/ 47970 h 1220856"/>
              <a:gd name="connsiteX2" fmla="*/ 240523 w 5630845"/>
              <a:gd name="connsiteY2" fmla="*/ 0 h 1220856"/>
              <a:gd name="connsiteX3" fmla="*/ 5020417 w 5630845"/>
              <a:gd name="connsiteY3" fmla="*/ 0 h 1220856"/>
              <a:gd name="connsiteX4" fmla="*/ 5630845 w 5630845"/>
              <a:gd name="connsiteY4" fmla="*/ 610428 h 1220856"/>
              <a:gd name="connsiteX5" fmla="*/ 5020417 w 5630845"/>
              <a:gd name="connsiteY5" fmla="*/ 1220856 h 1220856"/>
              <a:gd name="connsiteX6" fmla="*/ 991107 w 5630845"/>
              <a:gd name="connsiteY6" fmla="*/ 1220856 h 122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0845" h="1220856">
                <a:moveTo>
                  <a:pt x="0" y="49554"/>
                </a:moveTo>
                <a:lnTo>
                  <a:pt x="2917" y="47970"/>
                </a:lnTo>
                <a:cubicBezTo>
                  <a:pt x="75948" y="17081"/>
                  <a:pt x="156241" y="0"/>
                  <a:pt x="240523" y="0"/>
                </a:cubicBezTo>
                <a:lnTo>
                  <a:pt x="5020417" y="0"/>
                </a:lnTo>
                <a:cubicBezTo>
                  <a:pt x="5357547" y="0"/>
                  <a:pt x="5630845" y="273298"/>
                  <a:pt x="5630845" y="610428"/>
                </a:cubicBezTo>
                <a:cubicBezTo>
                  <a:pt x="5630845" y="947558"/>
                  <a:pt x="5357547" y="1220856"/>
                  <a:pt x="5020417" y="1220856"/>
                </a:cubicBezTo>
                <a:lnTo>
                  <a:pt x="991107" y="1220856"/>
                </a:ln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059781" y="2644170"/>
            <a:ext cx="8072438" cy="1569660"/>
          </a:xfrm>
          <a:prstGeom prst="rect">
            <a:avLst/>
          </a:prstGeom>
          <a:noFill/>
        </p:spPr>
        <p:txBody>
          <a:bodyPr wrap="square" rtlCol="0">
            <a:spAutoFit/>
          </a:bodyPr>
          <a:lstStyle/>
          <a:p>
            <a:pPr algn="ctr"/>
            <a:r>
              <a:rPr lang="en-US" altLang="zh-CN" sz="9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THANKS</a:t>
            </a:r>
            <a:endParaRPr lang="zh-CN" altLang="en-US" sz="9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任意多边形 28"/>
          <p:cNvSpPr/>
          <p:nvPr>
            <p:custDataLst>
              <p:tags r:id="rId4"/>
            </p:custDataLst>
          </p:nvPr>
        </p:nvSpPr>
        <p:spPr>
          <a:xfrm rot="2414190">
            <a:off x="5914273" y="2717632"/>
            <a:ext cx="7297487" cy="500064"/>
          </a:xfrm>
          <a:custGeom>
            <a:avLst/>
            <a:gdLst>
              <a:gd name="connsiteX0" fmla="*/ 73233 w 7297487"/>
              <a:gd name="connsiteY0" fmla="*/ 73233 h 500064"/>
              <a:gd name="connsiteX1" fmla="*/ 250032 w 7297487"/>
              <a:gd name="connsiteY1" fmla="*/ 0 h 500064"/>
              <a:gd name="connsiteX2" fmla="*/ 6874354 w 7297487"/>
              <a:gd name="connsiteY2" fmla="*/ 0 h 500064"/>
              <a:gd name="connsiteX3" fmla="*/ 7297487 w 7297487"/>
              <a:gd name="connsiteY3" fmla="*/ 500064 h 500064"/>
              <a:gd name="connsiteX4" fmla="*/ 250032 w 7297487"/>
              <a:gd name="connsiteY4" fmla="*/ 500063 h 500064"/>
              <a:gd name="connsiteX5" fmla="*/ 0 w 7297487"/>
              <a:gd name="connsiteY5" fmla="*/ 250031 h 500064"/>
              <a:gd name="connsiteX6" fmla="*/ 0 w 7297487"/>
              <a:gd name="connsiteY6" fmla="*/ 250032 h 500064"/>
              <a:gd name="connsiteX7" fmla="*/ 73233 w 7297487"/>
              <a:gd name="connsiteY7" fmla="*/ 73233 h 50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97487" h="500064">
                <a:moveTo>
                  <a:pt x="73233" y="73233"/>
                </a:moveTo>
                <a:cubicBezTo>
                  <a:pt x="118479" y="27986"/>
                  <a:pt x="180988" y="0"/>
                  <a:pt x="250032" y="0"/>
                </a:cubicBezTo>
                <a:lnTo>
                  <a:pt x="6874354" y="0"/>
                </a:lnTo>
                <a:lnTo>
                  <a:pt x="7297487" y="500064"/>
                </a:lnTo>
                <a:lnTo>
                  <a:pt x="250032" y="500063"/>
                </a:lnTo>
                <a:cubicBezTo>
                  <a:pt x="111943" y="500063"/>
                  <a:pt x="0" y="388120"/>
                  <a:pt x="0" y="250031"/>
                </a:cubicBezTo>
                <a:lnTo>
                  <a:pt x="0" y="250032"/>
                </a:lnTo>
                <a:cubicBezTo>
                  <a:pt x="0" y="180988"/>
                  <a:pt x="27986" y="118480"/>
                  <a:pt x="73233" y="73233"/>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custDataLst>
              <p:tags r:id="rId5"/>
            </p:custDataLst>
          </p:nvPr>
        </p:nvSpPr>
        <p:spPr>
          <a:xfrm rot="2414190">
            <a:off x="-948503" y="4268651"/>
            <a:ext cx="6470851" cy="566462"/>
          </a:xfrm>
          <a:custGeom>
            <a:avLst/>
            <a:gdLst>
              <a:gd name="connsiteX0" fmla="*/ 0 w 6470851"/>
              <a:gd name="connsiteY0" fmla="*/ 0 h 566462"/>
              <a:gd name="connsiteX1" fmla="*/ 6187620 w 6470851"/>
              <a:gd name="connsiteY1" fmla="*/ 0 h 566462"/>
              <a:gd name="connsiteX2" fmla="*/ 6470851 w 6470851"/>
              <a:gd name="connsiteY2" fmla="*/ 283231 h 566462"/>
              <a:gd name="connsiteX3" fmla="*/ 6187620 w 6470851"/>
              <a:gd name="connsiteY3" fmla="*/ 566462 h 566462"/>
              <a:gd name="connsiteX4" fmla="*/ 479316 w 6470851"/>
              <a:gd name="connsiteY4" fmla="*/ 566462 h 566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0851" h="566462">
                <a:moveTo>
                  <a:pt x="0" y="0"/>
                </a:moveTo>
                <a:lnTo>
                  <a:pt x="6187620" y="0"/>
                </a:lnTo>
                <a:cubicBezTo>
                  <a:pt x="6344044" y="0"/>
                  <a:pt x="6470851" y="126807"/>
                  <a:pt x="6470851" y="283231"/>
                </a:cubicBezTo>
                <a:cubicBezTo>
                  <a:pt x="6470851" y="439655"/>
                  <a:pt x="6344044" y="566462"/>
                  <a:pt x="6187620" y="566462"/>
                </a:cubicBezTo>
                <a:lnTo>
                  <a:pt x="479316" y="566462"/>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9657441"/>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10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10000">
                                          <p:cBhvr additive="base">
                                            <p:cTn id="7" dur="500" fill="hold"/>
                                            <p:tgtEl>
                                              <p:spTgt spid="22"/>
                                            </p:tgtEl>
                                            <p:attrNameLst>
                                              <p:attrName>ppt_x</p:attrName>
                                            </p:attrNameLst>
                                          </p:cBhvr>
                                          <p:tavLst>
                                            <p:tav tm="0">
                                              <p:val>
                                                <p:strVal val="0-#ppt_w/2"/>
                                              </p:val>
                                            </p:tav>
                                            <p:tav tm="100000">
                                              <p:val>
                                                <p:strVal val="#ppt_x"/>
                                              </p:val>
                                            </p:tav>
                                          </p:tavLst>
                                        </p:anim>
                                        <p:anim calcmode="lin" valueType="num" p14:bounceEnd="10000">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14:presetBounceEnd="20000">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14:bounceEnd="20000">
                                          <p:cBhvr additive="base">
                                            <p:cTn id="12" dur="500" fill="hold"/>
                                            <p:tgtEl>
                                              <p:spTgt spid="26"/>
                                            </p:tgtEl>
                                            <p:attrNameLst>
                                              <p:attrName>ppt_x</p:attrName>
                                            </p:attrNameLst>
                                          </p:cBhvr>
                                          <p:tavLst>
                                            <p:tav tm="0">
                                              <p:val>
                                                <p:strVal val="0-#ppt_w/2"/>
                                              </p:val>
                                            </p:tav>
                                            <p:tav tm="100000">
                                              <p:val>
                                                <p:strVal val="#ppt_x"/>
                                              </p:val>
                                            </p:tav>
                                          </p:tavLst>
                                        </p:anim>
                                        <p:anim calcmode="lin" valueType="num" p14:bounceEnd="20000">
                                          <p:cBhvr additive="base">
                                            <p:cTn id="13" dur="500" fill="hold"/>
                                            <p:tgtEl>
                                              <p:spTgt spid="2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9" fill="hold" grpId="0" nodeType="afterEffect" p14:presetBounceEnd="20000">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14:bounceEnd="20000">
                                          <p:cBhvr additive="base">
                                            <p:cTn id="17" dur="500" fill="hold"/>
                                            <p:tgtEl>
                                              <p:spTgt spid="34"/>
                                            </p:tgtEl>
                                            <p:attrNameLst>
                                              <p:attrName>ppt_x</p:attrName>
                                            </p:attrNameLst>
                                          </p:cBhvr>
                                          <p:tavLst>
                                            <p:tav tm="0">
                                              <p:val>
                                                <p:strVal val="0-#ppt_w/2"/>
                                              </p:val>
                                            </p:tav>
                                            <p:tav tm="100000">
                                              <p:val>
                                                <p:strVal val="#ppt_x"/>
                                              </p:val>
                                            </p:tav>
                                          </p:tavLst>
                                        </p:anim>
                                        <p:anim calcmode="lin" valueType="num" p14:bounceEnd="20000">
                                          <p:cBhvr additive="base">
                                            <p:cTn id="18" dur="500" fill="hold"/>
                                            <p:tgtEl>
                                              <p:spTgt spid="34"/>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14:presetBounceEnd="20000">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14:bounceEnd="20000">
                                          <p:cBhvr additive="base">
                                            <p:cTn id="22" dur="500" fill="hold"/>
                                            <p:tgtEl>
                                              <p:spTgt spid="29"/>
                                            </p:tgtEl>
                                            <p:attrNameLst>
                                              <p:attrName>ppt_x</p:attrName>
                                            </p:attrNameLst>
                                          </p:cBhvr>
                                          <p:tavLst>
                                            <p:tav tm="0">
                                              <p:val>
                                                <p:strVal val="1+#ppt_w/2"/>
                                              </p:val>
                                            </p:tav>
                                            <p:tav tm="100000">
                                              <p:val>
                                                <p:strVal val="#ppt_x"/>
                                              </p:val>
                                            </p:tav>
                                          </p:tavLst>
                                        </p:anim>
                                        <p:anim calcmode="lin" valueType="num" p14:bounceEnd="20000">
                                          <p:cBhvr additive="base">
                                            <p:cTn id="23" dur="500" fill="hold"/>
                                            <p:tgtEl>
                                              <p:spTgt spid="2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 presetClass="entr" presetSubtype="0" fill="hold" grpId="0" nodeType="afterEffect">
                                      <p:stCondLst>
                                        <p:cond delay="0"/>
                                      </p:stCondLst>
                                      <p:iterate type="lt">
                                        <p:tmAbs val="100"/>
                                      </p:iterate>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10" grpId="0"/>
          <p:bldP spid="29" grpId="0" animBg="1"/>
          <p:bldP spid="3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9"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0-#ppt_w/2"/>
                                              </p:val>
                                            </p:tav>
                                            <p:tav tm="100000">
                                              <p:val>
                                                <p:strVal val="#ppt_x"/>
                                              </p:val>
                                            </p:tav>
                                          </p:tavLst>
                                        </p:anim>
                                        <p:anim calcmode="lin" valueType="num">
                                          <p:cBhvr additive="base">
                                            <p:cTn id="18" dur="500" fill="hold"/>
                                            <p:tgtEl>
                                              <p:spTgt spid="34"/>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1+#ppt_w/2"/>
                                              </p:val>
                                            </p:tav>
                                            <p:tav tm="100000">
                                              <p:val>
                                                <p:strVal val="#ppt_x"/>
                                              </p:val>
                                            </p:tav>
                                          </p:tavLst>
                                        </p:anim>
                                        <p:anim calcmode="lin" valueType="num">
                                          <p:cBhvr additive="base">
                                            <p:cTn id="23" dur="500" fill="hold"/>
                                            <p:tgtEl>
                                              <p:spTgt spid="2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 presetClass="entr" presetSubtype="0" fill="hold" grpId="0" nodeType="afterEffect">
                                      <p:stCondLst>
                                        <p:cond delay="0"/>
                                      </p:stCondLst>
                                      <p:iterate type="lt">
                                        <p:tmAbs val="100"/>
                                      </p:iterate>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10" grpId="0"/>
          <p:bldP spid="29" grpId="0" animBg="1"/>
          <p:bldP spid="34"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2139</TotalTime>
  <Words>485</Words>
  <Application>Microsoft Office PowerPoint</Application>
  <PresentationFormat>自定义</PresentationFormat>
  <Paragraphs>32</Paragraphs>
  <Slides>8</Slides>
  <Notes>0</Notes>
  <HiddenSlides>0</HiddenSlides>
  <MMClips>0</MMClips>
  <ScaleCrop>false</ScaleCrop>
  <HeadingPairs>
    <vt:vector size="4" baseType="variant">
      <vt:variant>
        <vt:lpstr>主题</vt:lpstr>
      </vt:variant>
      <vt:variant>
        <vt:i4>3</vt:i4>
      </vt:variant>
      <vt:variant>
        <vt:lpstr>幻灯片标题</vt:lpstr>
      </vt:variant>
      <vt:variant>
        <vt:i4>8</vt:i4>
      </vt:variant>
    </vt:vector>
  </HeadingPairs>
  <TitlesOfParts>
    <vt:vector size="11" baseType="lpstr">
      <vt:lpstr>第一PPT，www.1ppt.com</vt:lpstr>
      <vt:lpstr>1_第一PPT，www.1ppt.com</vt:lpstr>
      <vt:lpstr>2_第一PPT，www.1ppt.com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hezikg</cp:lastModifiedBy>
  <cp:revision>188</cp:revision>
  <dcterms:created xsi:type="dcterms:W3CDTF">2016-12-12T21:01:39Z</dcterms:created>
  <dcterms:modified xsi:type="dcterms:W3CDTF">2017-01-21T16:45:13Z</dcterms:modified>
  <cp:category>第一PPT模板网-WWW.1PPT.COM</cp:category>
</cp:coreProperties>
</file>